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3" r:id="rId1"/>
    <p:sldMasterId id="2147485447" r:id="rId2"/>
    <p:sldMasterId id="2147485870" r:id="rId3"/>
  </p:sldMasterIdLst>
  <p:notesMasterIdLst>
    <p:notesMasterId r:id="rId37"/>
  </p:notesMasterIdLst>
  <p:handoutMasterIdLst>
    <p:handoutMasterId r:id="rId38"/>
  </p:handoutMasterIdLst>
  <p:sldIdLst>
    <p:sldId id="447" r:id="rId4"/>
    <p:sldId id="448" r:id="rId5"/>
    <p:sldId id="449" r:id="rId6"/>
    <p:sldId id="451" r:id="rId7"/>
    <p:sldId id="526" r:id="rId8"/>
    <p:sldId id="512" r:id="rId9"/>
    <p:sldId id="508" r:id="rId10"/>
    <p:sldId id="455" r:id="rId11"/>
    <p:sldId id="456" r:id="rId12"/>
    <p:sldId id="486" r:id="rId13"/>
    <p:sldId id="457" r:id="rId14"/>
    <p:sldId id="487" r:id="rId15"/>
    <p:sldId id="527" r:id="rId16"/>
    <p:sldId id="489" r:id="rId17"/>
    <p:sldId id="462" r:id="rId18"/>
    <p:sldId id="490" r:id="rId19"/>
    <p:sldId id="491" r:id="rId20"/>
    <p:sldId id="513" r:id="rId21"/>
    <p:sldId id="467" r:id="rId22"/>
    <p:sldId id="470" r:id="rId23"/>
    <p:sldId id="471" r:id="rId24"/>
    <p:sldId id="522" r:id="rId25"/>
    <p:sldId id="516" r:id="rId26"/>
    <p:sldId id="492" r:id="rId27"/>
    <p:sldId id="528" r:id="rId28"/>
    <p:sldId id="529" r:id="rId29"/>
    <p:sldId id="493" r:id="rId30"/>
    <p:sldId id="530" r:id="rId31"/>
    <p:sldId id="520" r:id="rId32"/>
    <p:sldId id="524" r:id="rId33"/>
    <p:sldId id="504" r:id="rId34"/>
    <p:sldId id="402" r:id="rId35"/>
    <p:sldId id="525" r:id="rId36"/>
  </p:sldIdLst>
  <p:sldSz cx="9144000" cy="5143500" type="screen16x9"/>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DBE4E9"/>
    <a:srgbClr val="171796"/>
    <a:srgbClr val="7A9BAE"/>
    <a:srgbClr val="448CA9"/>
    <a:srgbClr val="EF7F24"/>
    <a:srgbClr val="B0CB1F"/>
    <a:srgbClr val="009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01" autoAdjust="0"/>
  </p:normalViewPr>
  <p:slideViewPr>
    <p:cSldViewPr snapToGrid="0" snapToObjects="1">
      <p:cViewPr varScale="1">
        <p:scale>
          <a:sx n="131" d="100"/>
          <a:sy n="131" d="100"/>
        </p:scale>
        <p:origin x="104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hyperlink" Target="mailto:ITU@mrrfeu.hr" TargetMode="External"/><Relationship Id="rId2" Type="http://schemas.openxmlformats.org/officeDocument/2006/relationships/hyperlink" Target="https://strukturnifondovi.hr/natjecaji/programi-edukacije-za-msp/" TargetMode="External"/><Relationship Id="rId1" Type="http://schemas.openxmlformats.org/officeDocument/2006/relationships/hyperlink" Target="https://efondovi.mrrfeu.hr/MISCms/Pozivi/Poziv?id=b4b924bf-44ae-4fd8-a8b6-04ba0486bd50" TargetMode="External"/><Relationship Id="rId5" Type="http://schemas.openxmlformats.org/officeDocument/2006/relationships/hyperlink" Target="https://efondovi.mrrfeu.hr/MISCms/Pozivi/Poziv?id=fe41e6aa-45a6-4b1e-a0f3-58d8edf3c2ff" TargetMode="External"/><Relationship Id="rId4" Type="http://schemas.openxmlformats.org/officeDocument/2006/relationships/hyperlink" Target="https://strukturnifondovi.hr/natjecaji/razvoj-poduzetnicko-potpornih-institucija-split/"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ITU@mrrfeu.hr" TargetMode="External"/><Relationship Id="rId2" Type="http://schemas.openxmlformats.org/officeDocument/2006/relationships/hyperlink" Target="https://strukturnifondovi.hr/natjecaji/programi-edukacije-za-msp/" TargetMode="External"/><Relationship Id="rId1" Type="http://schemas.openxmlformats.org/officeDocument/2006/relationships/hyperlink" Target="https://efondovi.mrrfeu.hr/MISCms/Pozivi/Poziv?id=b4b924bf-44ae-4fd8-a8b6-04ba0486bd50" TargetMode="External"/><Relationship Id="rId5" Type="http://schemas.openxmlformats.org/officeDocument/2006/relationships/hyperlink" Target="https://efondovi.mrrfeu.hr/MISCms/Pozivi/Poziv?id=fe41e6aa-45a6-4b1e-a0f3-58d8edf3c2ff" TargetMode="External"/><Relationship Id="rId4" Type="http://schemas.openxmlformats.org/officeDocument/2006/relationships/hyperlink" Target="https://strukturnifondovi.hr/natjecaji/razvoj-poduzetnicko-potpornih-institucija-spl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CD14E-C977-47CB-8B1A-47CF04DB4540}" type="doc">
      <dgm:prSet loTypeId="urn:microsoft.com/office/officeart/2005/8/layout/hProcess9" loCatId="process" qsTypeId="urn:microsoft.com/office/officeart/2005/8/quickstyle/simple1" qsCatId="simple" csTypeId="urn:microsoft.com/office/officeart/2005/8/colors/accent1_2" csCatId="accent1" phldr="1"/>
      <dgm:spPr/>
    </dgm:pt>
    <dgm:pt modelId="{58893D3D-11A9-477A-8059-3C75CA6EFA29}">
      <dgm:prSet phldrT="[Text]" custT="1"/>
      <dgm:spPr>
        <a:solidFill>
          <a:schemeClr val="accent3">
            <a:lumMod val="60000"/>
            <a:lumOff val="40000"/>
          </a:schemeClr>
        </a:solidFill>
      </dgm:spPr>
      <dgm:t>
        <a:bodyPr/>
        <a:lstStyle/>
        <a:p>
          <a:r>
            <a:rPr lang="hr-HR" sz="1100" b="1" dirty="0">
              <a:solidFill>
                <a:schemeClr val="tx1"/>
              </a:solidFill>
              <a:latin typeface="VladaRHSans Med"/>
            </a:rPr>
            <a:t>Objava Poziva:</a:t>
          </a:r>
        </a:p>
        <a:p>
          <a:r>
            <a:rPr lang="hr-HR" sz="1100" dirty="0">
              <a:solidFill>
                <a:schemeClr val="tx1"/>
              </a:solidFill>
              <a:latin typeface="VladaRHSans Med"/>
            </a:rPr>
            <a:t>18.07.2019.</a:t>
          </a:r>
          <a:r>
            <a:rPr lang="hr-HR" sz="1100" dirty="0">
              <a:hlinkClick xmlns:r="http://schemas.openxmlformats.org/officeDocument/2006/relationships" r:id="rId1"/>
            </a:rPr>
            <a:t> </a:t>
          </a:r>
          <a:r>
            <a:rPr lang="hr-HR" sz="1200" dirty="0">
              <a:hlinkClick xmlns:r="http://schemas.openxmlformats.org/officeDocument/2006/relationships" r:id="rId1"/>
            </a:rPr>
            <a:t>strukturnifondovi.hr</a:t>
          </a:r>
          <a:r>
            <a:rPr lang="hr-HR" sz="1200" dirty="0">
              <a:solidFill>
                <a:schemeClr val="tx1"/>
              </a:solidFill>
              <a:latin typeface="VladaRHSans Med"/>
            </a:rPr>
            <a:t> i </a:t>
          </a:r>
          <a:r>
            <a:rPr lang="hr-HR" sz="1200" dirty="0">
              <a:hlinkClick xmlns:r="http://schemas.openxmlformats.org/officeDocument/2006/relationships" r:id="rId2"/>
            </a:rPr>
            <a:t>eFondovi.mrrfeu.hr</a:t>
          </a:r>
          <a:endParaRPr lang="en-US" sz="1200" dirty="0">
            <a:solidFill>
              <a:schemeClr val="bg1"/>
            </a:solidFill>
            <a:highlight>
              <a:srgbClr val="FFFF00"/>
            </a:highlight>
            <a:latin typeface="VladaRHSans Med"/>
          </a:endParaRPr>
        </a:p>
      </dgm:t>
    </dgm:pt>
    <dgm:pt modelId="{972D4DB2-C78C-4BEE-88FF-C9954CE32F3D}" type="parTrans" cxnId="{0236FBB4-6675-4A7E-9801-5CA22D8B8C22}">
      <dgm:prSet/>
      <dgm:spPr/>
      <dgm:t>
        <a:bodyPr/>
        <a:lstStyle/>
        <a:p>
          <a:endParaRPr lang="en-US"/>
        </a:p>
      </dgm:t>
    </dgm:pt>
    <dgm:pt modelId="{7AD7D6E6-8257-408B-8481-F1523E1F5BBD}" type="sibTrans" cxnId="{0236FBB4-6675-4A7E-9801-5CA22D8B8C22}">
      <dgm:prSet/>
      <dgm:spPr/>
      <dgm:t>
        <a:bodyPr/>
        <a:lstStyle/>
        <a:p>
          <a:endParaRPr lang="en-US"/>
        </a:p>
      </dgm:t>
    </dgm:pt>
    <dgm:pt modelId="{4BF44566-CB92-4D6E-9E80-9126417D2707}">
      <dgm:prSet phldrT="[Text]"/>
      <dgm:spPr>
        <a:solidFill>
          <a:schemeClr val="accent3">
            <a:lumMod val="60000"/>
            <a:lumOff val="40000"/>
          </a:schemeClr>
        </a:solidFill>
      </dgm:spPr>
      <dgm:t>
        <a:bodyPr/>
        <a:lstStyle/>
        <a:p>
          <a:r>
            <a:rPr lang="hr-HR" b="1" dirty="0">
              <a:solidFill>
                <a:schemeClr val="tx1"/>
              </a:solidFill>
              <a:latin typeface="VladaRHSans Med"/>
            </a:rPr>
            <a:t>Info radionica: </a:t>
          </a:r>
        </a:p>
        <a:p>
          <a:r>
            <a:rPr lang="hr-HR" dirty="0">
              <a:solidFill>
                <a:schemeClr val="tx1"/>
              </a:solidFill>
              <a:latin typeface="VladaRHSans Med"/>
            </a:rPr>
            <a:t>8. kolovoza 2019., Grad Split</a:t>
          </a:r>
          <a:endParaRPr lang="en-US" dirty="0">
            <a:solidFill>
              <a:schemeClr val="tx1"/>
            </a:solidFill>
            <a:latin typeface="VladaRHSans Med"/>
          </a:endParaRPr>
        </a:p>
      </dgm:t>
    </dgm:pt>
    <dgm:pt modelId="{277C993D-E76A-4259-B0B8-014C611F0753}" type="parTrans" cxnId="{15BFA5A4-E79B-463E-8C76-3D8057365CA6}">
      <dgm:prSet/>
      <dgm:spPr/>
      <dgm:t>
        <a:bodyPr/>
        <a:lstStyle/>
        <a:p>
          <a:endParaRPr lang="en-US"/>
        </a:p>
      </dgm:t>
    </dgm:pt>
    <dgm:pt modelId="{3A6278E5-217F-4D01-9A9D-B919E4762119}" type="sibTrans" cxnId="{15BFA5A4-E79B-463E-8C76-3D8057365CA6}">
      <dgm:prSet/>
      <dgm:spPr/>
      <dgm:t>
        <a:bodyPr/>
        <a:lstStyle/>
        <a:p>
          <a:endParaRPr lang="en-US"/>
        </a:p>
      </dgm:t>
    </dgm:pt>
    <dgm:pt modelId="{3490F30B-667E-4D32-9385-B82ABFC662CB}">
      <dgm:prSet phldrT="[Text]" custT="1"/>
      <dgm:spPr>
        <a:solidFill>
          <a:schemeClr val="accent3">
            <a:lumMod val="60000"/>
            <a:lumOff val="40000"/>
          </a:schemeClr>
        </a:solidFill>
      </dgm:spPr>
      <dgm:t>
        <a:bodyPr/>
        <a:lstStyle/>
        <a:p>
          <a:r>
            <a:rPr lang="hr-HR" sz="1100" b="1" dirty="0">
              <a:solidFill>
                <a:schemeClr val="tx1"/>
              </a:solidFill>
              <a:latin typeface="VladaRHSans Med"/>
            </a:rPr>
            <a:t>Pitanja i odgovori: </a:t>
          </a:r>
        </a:p>
        <a:p>
          <a:br>
            <a:rPr lang="hr-HR" sz="1100" dirty="0">
              <a:solidFill>
                <a:schemeClr val="tx1"/>
              </a:solidFill>
              <a:latin typeface="VladaRHSans Med"/>
            </a:rPr>
          </a:br>
          <a:r>
            <a:rPr lang="hr-HR" sz="1100" b="1" dirty="0">
              <a:solidFill>
                <a:schemeClr val="tx2"/>
              </a:solidFill>
              <a:latin typeface="VladaRHSans Med"/>
              <a:hlinkClick xmlns:r="http://schemas.openxmlformats.org/officeDocument/2006/relationships" r:id="rId3"/>
            </a:rPr>
            <a:t>ITU@mrrfeu.hr</a:t>
          </a:r>
          <a:r>
            <a:rPr lang="hr-HR" sz="1100" dirty="0">
              <a:solidFill>
                <a:schemeClr val="tx1"/>
              </a:solidFill>
              <a:latin typeface="VladaRHSans Med"/>
            </a:rPr>
            <a:t> </a:t>
          </a:r>
        </a:p>
        <a:p>
          <a:r>
            <a:rPr lang="pl-PL" sz="1100" dirty="0">
              <a:solidFill>
                <a:schemeClr val="tx1"/>
              </a:solidFill>
              <a:latin typeface="VladaRHSans Med"/>
            </a:rPr>
            <a:t>(odgovori 7 radnih dana od dana zaprimanja pojedinog pitanja na</a:t>
          </a:r>
          <a:br>
            <a:rPr lang="pl-PL" sz="1100" dirty="0">
              <a:solidFill>
                <a:schemeClr val="tx1"/>
              </a:solidFill>
              <a:latin typeface="VladaRHSans Med"/>
            </a:rPr>
          </a:br>
          <a:r>
            <a:rPr lang="hr-HR" sz="1100" dirty="0">
              <a:hlinkClick xmlns:r="http://schemas.openxmlformats.org/officeDocument/2006/relationships" r:id="rId4"/>
            </a:rPr>
            <a:t>strukturnifondovi.hr</a:t>
          </a:r>
          <a:r>
            <a:rPr lang="hr-HR" sz="1100" dirty="0">
              <a:solidFill>
                <a:schemeClr val="tx1"/>
              </a:solidFill>
              <a:latin typeface="VladaRHSans Med"/>
            </a:rPr>
            <a:t> i </a:t>
          </a:r>
          <a:r>
            <a:rPr lang="hr-HR" sz="1100" dirty="0">
              <a:hlinkClick xmlns:r="http://schemas.openxmlformats.org/officeDocument/2006/relationships" r:id="rId5"/>
            </a:rPr>
            <a:t>eFondovi.mrrfeu.hr</a:t>
          </a:r>
          <a:r>
            <a:rPr lang="hr-HR" sz="900" dirty="0">
              <a:solidFill>
                <a:schemeClr val="tx1"/>
              </a:solidFill>
            </a:rPr>
            <a:t>)</a:t>
          </a:r>
          <a:endParaRPr lang="hr-HR" sz="900" dirty="0">
            <a:highlight>
              <a:srgbClr val="FFFF00"/>
            </a:highlight>
            <a:latin typeface="VladaRHSans Med"/>
          </a:endParaRPr>
        </a:p>
      </dgm:t>
    </dgm:pt>
    <dgm:pt modelId="{A309D65D-3E8D-46AD-9342-59CAB1FD8559}" type="parTrans" cxnId="{5AA79706-5BF7-4372-BD5C-E9BF506E62C0}">
      <dgm:prSet/>
      <dgm:spPr/>
      <dgm:t>
        <a:bodyPr/>
        <a:lstStyle/>
        <a:p>
          <a:endParaRPr lang="en-US"/>
        </a:p>
      </dgm:t>
    </dgm:pt>
    <dgm:pt modelId="{C841809F-9B22-47A9-8A1C-B44BC287BB92}" type="sibTrans" cxnId="{5AA79706-5BF7-4372-BD5C-E9BF506E62C0}">
      <dgm:prSet/>
      <dgm:spPr/>
      <dgm:t>
        <a:bodyPr/>
        <a:lstStyle/>
        <a:p>
          <a:endParaRPr lang="en-US"/>
        </a:p>
      </dgm:t>
    </dgm:pt>
    <dgm:pt modelId="{60D20886-09F5-4E69-8E6A-3E73B2000FD9}">
      <dgm:prSet custT="1"/>
      <dgm:spPr>
        <a:solidFill>
          <a:schemeClr val="accent3">
            <a:lumMod val="60000"/>
            <a:lumOff val="40000"/>
          </a:schemeClr>
        </a:solidFill>
      </dgm:spPr>
      <dgm:t>
        <a:bodyPr/>
        <a:lstStyle/>
        <a:p>
          <a:r>
            <a:rPr lang="hr-HR" sz="1000" b="1" dirty="0">
              <a:solidFill>
                <a:schemeClr val="tx1"/>
              </a:solidFill>
              <a:latin typeface="VladaRHSans Med"/>
            </a:rPr>
            <a:t>Dostava projektnih prijedloga:</a:t>
          </a:r>
          <a:br>
            <a:rPr lang="hr-HR" sz="1000" b="1" dirty="0">
              <a:solidFill>
                <a:schemeClr val="tx1"/>
              </a:solidFill>
              <a:latin typeface="VladaRHSans Med"/>
            </a:rPr>
          </a:br>
          <a:r>
            <a:rPr lang="hr-HR" sz="1000" dirty="0">
              <a:solidFill>
                <a:schemeClr val="tx1"/>
              </a:solidFill>
              <a:latin typeface="VladaRHSans Med"/>
            </a:rPr>
            <a:t>od 19.08.2019. u 11:00</a:t>
          </a:r>
          <a:br>
            <a:rPr lang="hr-HR" sz="1000" dirty="0">
              <a:solidFill>
                <a:schemeClr val="tx1"/>
              </a:solidFill>
              <a:latin typeface="VladaRHSans Med"/>
            </a:rPr>
          </a:br>
          <a:r>
            <a:rPr lang="hr-HR" sz="1000" dirty="0">
              <a:solidFill>
                <a:schemeClr val="tx1"/>
              </a:solidFill>
              <a:latin typeface="VladaRHSans Med"/>
            </a:rPr>
            <a:t>do 31.01.2020. </a:t>
          </a:r>
          <a:r>
            <a:rPr lang="hr-HR" sz="1000">
              <a:solidFill>
                <a:schemeClr val="tx1"/>
              </a:solidFill>
              <a:latin typeface="VladaRHSans Med"/>
            </a:rPr>
            <a:t>u 23:59</a:t>
          </a:r>
        </a:p>
        <a:p>
          <a:br>
            <a:rPr lang="pl-PL" sz="1000" b="0" dirty="0">
              <a:solidFill>
                <a:schemeClr val="tx1"/>
              </a:solidFill>
              <a:latin typeface="VladaRHSans Med"/>
            </a:rPr>
          </a:br>
          <a:r>
            <a:rPr lang="hr-HR" sz="1200" dirty="0">
              <a:hlinkClick xmlns:r="http://schemas.openxmlformats.org/officeDocument/2006/relationships" r:id="rId5"/>
            </a:rPr>
            <a:t>eFondovi.mrrfeu.hr</a:t>
          </a:r>
          <a:endParaRPr lang="en-US" sz="1200" b="0" dirty="0">
            <a:highlight>
              <a:srgbClr val="FFFF00"/>
            </a:highlight>
            <a:latin typeface="VladaRHSans Med"/>
          </a:endParaRPr>
        </a:p>
      </dgm:t>
    </dgm:pt>
    <dgm:pt modelId="{164EA8EF-91C3-4BCB-86D4-B46D83797A44}" type="parTrans" cxnId="{37CB1E1C-AD47-45BB-944F-373122D8658B}">
      <dgm:prSet/>
      <dgm:spPr/>
      <dgm:t>
        <a:bodyPr/>
        <a:lstStyle/>
        <a:p>
          <a:endParaRPr lang="en-US"/>
        </a:p>
      </dgm:t>
    </dgm:pt>
    <dgm:pt modelId="{CEBA84D5-D906-4F91-821F-19BDBEA6E967}" type="sibTrans" cxnId="{37CB1E1C-AD47-45BB-944F-373122D8658B}">
      <dgm:prSet/>
      <dgm:spPr/>
      <dgm:t>
        <a:bodyPr/>
        <a:lstStyle/>
        <a:p>
          <a:endParaRPr lang="en-US"/>
        </a:p>
      </dgm:t>
    </dgm:pt>
    <dgm:pt modelId="{89AAFD9C-E786-43AC-99D7-F941792FAFE5}">
      <dgm:prSet/>
      <dgm:spPr>
        <a:solidFill>
          <a:schemeClr val="accent3">
            <a:lumMod val="60000"/>
            <a:lumOff val="40000"/>
          </a:schemeClr>
        </a:solidFill>
      </dgm:spPr>
      <dgm:t>
        <a:bodyPr/>
        <a:lstStyle/>
        <a:p>
          <a:pPr algn="ctr"/>
          <a:r>
            <a:rPr lang="hr-HR" b="1" dirty="0">
              <a:solidFill>
                <a:schemeClr val="tx1"/>
              </a:solidFill>
              <a:latin typeface="VladaRHSans Med"/>
            </a:rPr>
            <a:t>Postupak dodjele bespovratnih sredstava:</a:t>
          </a:r>
          <a:br>
            <a:rPr lang="hr-HR" b="1" dirty="0">
              <a:solidFill>
                <a:schemeClr val="tx1"/>
              </a:solidFill>
              <a:latin typeface="VladaRHSans Med"/>
            </a:rPr>
          </a:br>
          <a:r>
            <a:rPr lang="hr-HR" b="0" dirty="0">
              <a:solidFill>
                <a:schemeClr val="tx1"/>
              </a:solidFill>
              <a:latin typeface="VladaRHSans Med"/>
            </a:rPr>
            <a:t>m</a:t>
          </a:r>
          <a:r>
            <a:rPr lang="hr-HR" dirty="0">
              <a:solidFill>
                <a:schemeClr val="tx1"/>
              </a:solidFill>
              <a:latin typeface="VladaRHSans Med"/>
            </a:rPr>
            <a:t>aksimalno 120 kalendarskih dana od dana zaprimanja projektnog prijedloga do donošenja Odluke o financiranju</a:t>
          </a:r>
          <a:endParaRPr lang="en-US" b="0" dirty="0">
            <a:solidFill>
              <a:schemeClr val="tx1"/>
            </a:solidFill>
            <a:latin typeface="VladaRHSans Med"/>
          </a:endParaRPr>
        </a:p>
      </dgm:t>
    </dgm:pt>
    <dgm:pt modelId="{8C939390-2458-457F-AC99-CD4E39AF2DB8}" type="parTrans" cxnId="{177BDA7A-E471-443C-8DED-FB96F0CD1DA4}">
      <dgm:prSet/>
      <dgm:spPr/>
      <dgm:t>
        <a:bodyPr/>
        <a:lstStyle/>
        <a:p>
          <a:endParaRPr lang="en-US"/>
        </a:p>
      </dgm:t>
    </dgm:pt>
    <dgm:pt modelId="{12DFEE93-9256-4157-AA95-5C7A11FF69BB}" type="sibTrans" cxnId="{177BDA7A-E471-443C-8DED-FB96F0CD1DA4}">
      <dgm:prSet/>
      <dgm:spPr/>
      <dgm:t>
        <a:bodyPr/>
        <a:lstStyle/>
        <a:p>
          <a:endParaRPr lang="en-US"/>
        </a:p>
      </dgm:t>
    </dgm:pt>
    <dgm:pt modelId="{9BF2BC10-2B08-4109-B097-B863591D29FC}" type="pres">
      <dgm:prSet presAssocID="{08CCD14E-C977-47CB-8B1A-47CF04DB4540}" presName="CompostProcess" presStyleCnt="0">
        <dgm:presLayoutVars>
          <dgm:dir/>
          <dgm:resizeHandles val="exact"/>
        </dgm:presLayoutVars>
      </dgm:prSet>
      <dgm:spPr/>
    </dgm:pt>
    <dgm:pt modelId="{7BA08364-00D3-4540-A4E1-82CC714C5F58}" type="pres">
      <dgm:prSet presAssocID="{08CCD14E-C977-47CB-8B1A-47CF04DB4540}" presName="arrow" presStyleLbl="bgShp" presStyleIdx="0" presStyleCnt="1" custScaleX="117647" custLinFactNeighborX="-15848"/>
      <dgm:spPr>
        <a:solidFill>
          <a:schemeClr val="accent3">
            <a:lumMod val="20000"/>
            <a:lumOff val="80000"/>
          </a:schemeClr>
        </a:solidFill>
      </dgm:spPr>
    </dgm:pt>
    <dgm:pt modelId="{C3C4EA4B-262F-4AAC-A4A9-38293721D5B2}" type="pres">
      <dgm:prSet presAssocID="{08CCD14E-C977-47CB-8B1A-47CF04DB4540}" presName="linearProcess" presStyleCnt="0"/>
      <dgm:spPr/>
    </dgm:pt>
    <dgm:pt modelId="{3A858ABF-9F33-4250-8676-DDC0A7CB174B}" type="pres">
      <dgm:prSet presAssocID="{58893D3D-11A9-477A-8059-3C75CA6EFA29}" presName="textNode" presStyleLbl="node1" presStyleIdx="0" presStyleCnt="5">
        <dgm:presLayoutVars>
          <dgm:bulletEnabled val="1"/>
        </dgm:presLayoutVars>
      </dgm:prSet>
      <dgm:spPr/>
    </dgm:pt>
    <dgm:pt modelId="{6FD7EA3A-80E5-4323-8FFE-A5A169BC84C8}" type="pres">
      <dgm:prSet presAssocID="{7AD7D6E6-8257-408B-8481-F1523E1F5BBD}" presName="sibTrans" presStyleCnt="0"/>
      <dgm:spPr/>
    </dgm:pt>
    <dgm:pt modelId="{B96E5556-0929-4E39-9CDC-0595A151A2B6}" type="pres">
      <dgm:prSet presAssocID="{4BF44566-CB92-4D6E-9E80-9126417D2707}" presName="textNode" presStyleLbl="node1" presStyleIdx="1" presStyleCnt="5" custLinFactX="100000" custLinFactNeighborX="121019" custLinFactNeighborY="-1277">
        <dgm:presLayoutVars>
          <dgm:bulletEnabled val="1"/>
        </dgm:presLayoutVars>
      </dgm:prSet>
      <dgm:spPr/>
    </dgm:pt>
    <dgm:pt modelId="{ECD85E1F-A3A8-4C63-8041-F8A576A58970}" type="pres">
      <dgm:prSet presAssocID="{3A6278E5-217F-4D01-9A9D-B919E4762119}" presName="sibTrans" presStyleCnt="0"/>
      <dgm:spPr/>
    </dgm:pt>
    <dgm:pt modelId="{FE9E7F9A-8006-44EE-9329-6D06CBADE7F0}" type="pres">
      <dgm:prSet presAssocID="{3490F30B-667E-4D32-9385-B82ABFC662CB}" presName="textNode" presStyleLbl="node1" presStyleIdx="2" presStyleCnt="5" custLinFactX="-100000" custLinFactNeighborX="-107256">
        <dgm:presLayoutVars>
          <dgm:bulletEnabled val="1"/>
        </dgm:presLayoutVars>
      </dgm:prSet>
      <dgm:spPr/>
    </dgm:pt>
    <dgm:pt modelId="{1C819D9E-5049-4DC5-A137-4261E2CCB1AF}" type="pres">
      <dgm:prSet presAssocID="{C841809F-9B22-47A9-8A1C-B44BC287BB92}" presName="sibTrans" presStyleCnt="0"/>
      <dgm:spPr/>
    </dgm:pt>
    <dgm:pt modelId="{565727FB-A3E1-4126-BD77-848B06503DBA}" type="pres">
      <dgm:prSet presAssocID="{60D20886-09F5-4E69-8E6A-3E73B2000FD9}" presName="textNode" presStyleLbl="node1" presStyleIdx="3" presStyleCnt="5" custScaleX="103669">
        <dgm:presLayoutVars>
          <dgm:bulletEnabled val="1"/>
        </dgm:presLayoutVars>
      </dgm:prSet>
      <dgm:spPr/>
    </dgm:pt>
    <dgm:pt modelId="{3E6EFF5E-CA55-47AA-877D-B58AEF53A9EF}" type="pres">
      <dgm:prSet presAssocID="{CEBA84D5-D906-4F91-821F-19BDBEA6E967}" presName="sibTrans" presStyleCnt="0"/>
      <dgm:spPr/>
    </dgm:pt>
    <dgm:pt modelId="{11E512BD-26B7-4C01-A355-590A9ACB2FA0}" type="pres">
      <dgm:prSet presAssocID="{89AAFD9C-E786-43AC-99D7-F941792FAFE5}" presName="textNode" presStyleLbl="node1" presStyleIdx="4" presStyleCnt="5">
        <dgm:presLayoutVars>
          <dgm:bulletEnabled val="1"/>
        </dgm:presLayoutVars>
      </dgm:prSet>
      <dgm:spPr/>
    </dgm:pt>
  </dgm:ptLst>
  <dgm:cxnLst>
    <dgm:cxn modelId="{5AA79706-5BF7-4372-BD5C-E9BF506E62C0}" srcId="{08CCD14E-C977-47CB-8B1A-47CF04DB4540}" destId="{3490F30B-667E-4D32-9385-B82ABFC662CB}" srcOrd="2" destOrd="0" parTransId="{A309D65D-3E8D-46AD-9342-59CAB1FD8559}" sibTransId="{C841809F-9B22-47A9-8A1C-B44BC287BB92}"/>
    <dgm:cxn modelId="{37CB1E1C-AD47-45BB-944F-373122D8658B}" srcId="{08CCD14E-C977-47CB-8B1A-47CF04DB4540}" destId="{60D20886-09F5-4E69-8E6A-3E73B2000FD9}" srcOrd="3" destOrd="0" parTransId="{164EA8EF-91C3-4BCB-86D4-B46D83797A44}" sibTransId="{CEBA84D5-D906-4F91-821F-19BDBEA6E967}"/>
    <dgm:cxn modelId="{1A49E728-31E4-4973-B0BD-6D0ACFD9A042}" type="presOf" srcId="{58893D3D-11A9-477A-8059-3C75CA6EFA29}" destId="{3A858ABF-9F33-4250-8676-DDC0A7CB174B}" srcOrd="0" destOrd="0" presId="urn:microsoft.com/office/officeart/2005/8/layout/hProcess9"/>
    <dgm:cxn modelId="{177BDA7A-E471-443C-8DED-FB96F0CD1DA4}" srcId="{08CCD14E-C977-47CB-8B1A-47CF04DB4540}" destId="{89AAFD9C-E786-43AC-99D7-F941792FAFE5}" srcOrd="4" destOrd="0" parTransId="{8C939390-2458-457F-AC99-CD4E39AF2DB8}" sibTransId="{12DFEE93-9256-4157-AA95-5C7A11FF69BB}"/>
    <dgm:cxn modelId="{15BFA5A4-E79B-463E-8C76-3D8057365CA6}" srcId="{08CCD14E-C977-47CB-8B1A-47CF04DB4540}" destId="{4BF44566-CB92-4D6E-9E80-9126417D2707}" srcOrd="1" destOrd="0" parTransId="{277C993D-E76A-4259-B0B8-014C611F0753}" sibTransId="{3A6278E5-217F-4D01-9A9D-B919E4762119}"/>
    <dgm:cxn modelId="{507AE6AB-6175-4E90-A2BB-7638E95E4A80}" type="presOf" srcId="{3490F30B-667E-4D32-9385-B82ABFC662CB}" destId="{FE9E7F9A-8006-44EE-9329-6D06CBADE7F0}" srcOrd="0" destOrd="0" presId="urn:microsoft.com/office/officeart/2005/8/layout/hProcess9"/>
    <dgm:cxn modelId="{0236FBB4-6675-4A7E-9801-5CA22D8B8C22}" srcId="{08CCD14E-C977-47CB-8B1A-47CF04DB4540}" destId="{58893D3D-11A9-477A-8059-3C75CA6EFA29}" srcOrd="0" destOrd="0" parTransId="{972D4DB2-C78C-4BEE-88FF-C9954CE32F3D}" sibTransId="{7AD7D6E6-8257-408B-8481-F1523E1F5BBD}"/>
    <dgm:cxn modelId="{0DDCF2C7-808A-4030-B8D5-D6512370FFD8}" type="presOf" srcId="{60D20886-09F5-4E69-8E6A-3E73B2000FD9}" destId="{565727FB-A3E1-4126-BD77-848B06503DBA}" srcOrd="0" destOrd="0" presId="urn:microsoft.com/office/officeart/2005/8/layout/hProcess9"/>
    <dgm:cxn modelId="{ABBB28C9-E077-4C00-97A1-C501C1CF3DF0}" type="presOf" srcId="{89AAFD9C-E786-43AC-99D7-F941792FAFE5}" destId="{11E512BD-26B7-4C01-A355-590A9ACB2FA0}" srcOrd="0" destOrd="0" presId="urn:microsoft.com/office/officeart/2005/8/layout/hProcess9"/>
    <dgm:cxn modelId="{9ECFF3E5-0604-4201-BA38-275ED6B3F165}" type="presOf" srcId="{4BF44566-CB92-4D6E-9E80-9126417D2707}" destId="{B96E5556-0929-4E39-9CDC-0595A151A2B6}" srcOrd="0" destOrd="0" presId="urn:microsoft.com/office/officeart/2005/8/layout/hProcess9"/>
    <dgm:cxn modelId="{79E748F3-0364-409D-8056-97AC52E452BF}" type="presOf" srcId="{08CCD14E-C977-47CB-8B1A-47CF04DB4540}" destId="{9BF2BC10-2B08-4109-B097-B863591D29FC}" srcOrd="0" destOrd="0" presId="urn:microsoft.com/office/officeart/2005/8/layout/hProcess9"/>
    <dgm:cxn modelId="{9A505AB6-752D-4F0F-82BA-5C67DCAA1B16}" type="presParOf" srcId="{9BF2BC10-2B08-4109-B097-B863591D29FC}" destId="{7BA08364-00D3-4540-A4E1-82CC714C5F58}" srcOrd="0" destOrd="0" presId="urn:microsoft.com/office/officeart/2005/8/layout/hProcess9"/>
    <dgm:cxn modelId="{67E34FFC-C292-4BA6-BA94-97DF74D1F73B}" type="presParOf" srcId="{9BF2BC10-2B08-4109-B097-B863591D29FC}" destId="{C3C4EA4B-262F-4AAC-A4A9-38293721D5B2}" srcOrd="1" destOrd="0" presId="urn:microsoft.com/office/officeart/2005/8/layout/hProcess9"/>
    <dgm:cxn modelId="{15703D36-CD1B-4FAE-8436-A05AD5374EA2}" type="presParOf" srcId="{C3C4EA4B-262F-4AAC-A4A9-38293721D5B2}" destId="{3A858ABF-9F33-4250-8676-DDC0A7CB174B}" srcOrd="0" destOrd="0" presId="urn:microsoft.com/office/officeart/2005/8/layout/hProcess9"/>
    <dgm:cxn modelId="{374CAD66-7B64-44A4-B186-28EA2CC4B7BD}" type="presParOf" srcId="{C3C4EA4B-262F-4AAC-A4A9-38293721D5B2}" destId="{6FD7EA3A-80E5-4323-8FFE-A5A169BC84C8}" srcOrd="1" destOrd="0" presId="urn:microsoft.com/office/officeart/2005/8/layout/hProcess9"/>
    <dgm:cxn modelId="{3F20B217-FC7A-4DC2-8CA1-3EC78D7A807C}" type="presParOf" srcId="{C3C4EA4B-262F-4AAC-A4A9-38293721D5B2}" destId="{B96E5556-0929-4E39-9CDC-0595A151A2B6}" srcOrd="2" destOrd="0" presId="urn:microsoft.com/office/officeart/2005/8/layout/hProcess9"/>
    <dgm:cxn modelId="{17D5D88A-B285-4EA3-847D-32AE3C150D95}" type="presParOf" srcId="{C3C4EA4B-262F-4AAC-A4A9-38293721D5B2}" destId="{ECD85E1F-A3A8-4C63-8041-F8A576A58970}" srcOrd="3" destOrd="0" presId="urn:microsoft.com/office/officeart/2005/8/layout/hProcess9"/>
    <dgm:cxn modelId="{77B4AE28-1D5A-4AD6-878A-E333156B98DA}" type="presParOf" srcId="{C3C4EA4B-262F-4AAC-A4A9-38293721D5B2}" destId="{FE9E7F9A-8006-44EE-9329-6D06CBADE7F0}" srcOrd="4" destOrd="0" presId="urn:microsoft.com/office/officeart/2005/8/layout/hProcess9"/>
    <dgm:cxn modelId="{F74CA874-7E83-41C7-9D64-67151330AE93}" type="presParOf" srcId="{C3C4EA4B-262F-4AAC-A4A9-38293721D5B2}" destId="{1C819D9E-5049-4DC5-A137-4261E2CCB1AF}" srcOrd="5" destOrd="0" presId="urn:microsoft.com/office/officeart/2005/8/layout/hProcess9"/>
    <dgm:cxn modelId="{51CE747F-43AE-4F52-BC93-5F08AD2AA6C1}" type="presParOf" srcId="{C3C4EA4B-262F-4AAC-A4A9-38293721D5B2}" destId="{565727FB-A3E1-4126-BD77-848B06503DBA}" srcOrd="6" destOrd="0" presId="urn:microsoft.com/office/officeart/2005/8/layout/hProcess9"/>
    <dgm:cxn modelId="{55FC2B8E-1C8E-4274-9E31-5ABCB2192BC7}" type="presParOf" srcId="{C3C4EA4B-262F-4AAC-A4A9-38293721D5B2}" destId="{3E6EFF5E-CA55-47AA-877D-B58AEF53A9EF}" srcOrd="7" destOrd="0" presId="urn:microsoft.com/office/officeart/2005/8/layout/hProcess9"/>
    <dgm:cxn modelId="{92B23EEE-3AE9-4E6B-A7AA-186EC0547321}" type="presParOf" srcId="{C3C4EA4B-262F-4AAC-A4A9-38293721D5B2}" destId="{11E512BD-26B7-4C01-A355-590A9ACB2FA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03EBB-6802-420D-B7E4-6A5E60EF0854}"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3AC7DDA7-77BA-4E93-A410-0268A7E9B7E1}">
      <dgm:prSet custT="1"/>
      <dgm:spPr>
        <a:solidFill>
          <a:srgbClr val="002060"/>
        </a:solidFill>
      </dgm:spPr>
      <dgm:t>
        <a:bodyPr/>
        <a:lstStyle/>
        <a:p>
          <a:pPr>
            <a:buFont typeface="+mj-lt"/>
            <a:buAutoNum type="arabicPeriod"/>
          </a:pPr>
          <a:r>
            <a:rPr lang="hr-HR" sz="1200" b="1" dirty="0">
              <a:effectLst/>
              <a:latin typeface="VladaRHSans Med"/>
              <a:ea typeface="Times New Roman" panose="02020603050405020304" pitchFamily="18" charset="0"/>
              <a:cs typeface="Times New Roman" panose="02020603050405020304" pitchFamily="18" charset="0"/>
            </a:rPr>
            <a:t>1. Zaprimanje i registracija</a:t>
          </a:r>
        </a:p>
      </dgm:t>
    </dgm:pt>
    <dgm:pt modelId="{532C7283-F1EE-431A-966B-36008E083AE0}" type="parTrans" cxnId="{9BD804CA-4CE3-4F30-B43B-85B46945A236}">
      <dgm:prSet/>
      <dgm:spPr/>
      <dgm:t>
        <a:bodyPr/>
        <a:lstStyle/>
        <a:p>
          <a:endParaRPr lang="en-US"/>
        </a:p>
      </dgm:t>
    </dgm:pt>
    <dgm:pt modelId="{1C2AC985-C64F-4652-9F1C-598A004CDC3E}" type="sibTrans" cxnId="{9BD804CA-4CE3-4F30-B43B-85B46945A236}">
      <dgm:prSet/>
      <dgm:spPr/>
      <dgm:t>
        <a:bodyPr/>
        <a:lstStyle/>
        <a:p>
          <a:endParaRPr lang="en-US"/>
        </a:p>
      </dgm:t>
    </dgm:pt>
    <dgm:pt modelId="{55DD78C7-7F5B-4DD3-87CF-49088A3D056B}">
      <dgm:prSet custT="1"/>
      <dgm:spPr>
        <a:solidFill>
          <a:srgbClr val="002060"/>
        </a:solidFill>
      </dgm:spPr>
      <dgm:t>
        <a:bodyPr/>
        <a:lstStyle/>
        <a:p>
          <a:pPr>
            <a:buFont typeface="+mj-lt"/>
            <a:buAutoNum type="arabicPeriod"/>
          </a:pPr>
          <a:r>
            <a:rPr lang="hr-HR" sz="1200" b="1" dirty="0">
              <a:latin typeface="VladaRHSans Med"/>
            </a:rPr>
            <a:t>2. Administrativna provjera i provjera prihvatljivosti prijavitelja, provjera prihvatljivosti projekta i aktivnosti te provjera prihvatljivosti izdataka</a:t>
          </a:r>
        </a:p>
      </dgm:t>
    </dgm:pt>
    <dgm:pt modelId="{1BE98522-1119-427C-8E05-B6B2EF28CEE5}" type="parTrans" cxnId="{3F5A1017-688B-44A0-83CA-9A602405B96F}">
      <dgm:prSet/>
      <dgm:spPr/>
      <dgm:t>
        <a:bodyPr/>
        <a:lstStyle/>
        <a:p>
          <a:endParaRPr lang="en-US"/>
        </a:p>
      </dgm:t>
    </dgm:pt>
    <dgm:pt modelId="{0904B0D6-5F1D-4A8A-83D7-FAF217882D26}" type="sibTrans" cxnId="{3F5A1017-688B-44A0-83CA-9A602405B96F}">
      <dgm:prSet/>
      <dgm:spPr/>
      <dgm:t>
        <a:bodyPr/>
        <a:lstStyle/>
        <a:p>
          <a:endParaRPr lang="en-US"/>
        </a:p>
      </dgm:t>
    </dgm:pt>
    <dgm:pt modelId="{113D4E14-8A61-4415-A09B-4129EE183F4E}">
      <dgm:prSet custT="1"/>
      <dgm:spPr>
        <a:solidFill>
          <a:srgbClr val="002060"/>
        </a:solidFill>
      </dgm:spPr>
      <dgm:t>
        <a:bodyPr/>
        <a:lstStyle/>
        <a:p>
          <a:pPr>
            <a:buFont typeface="+mj-lt"/>
            <a:buAutoNum type="arabicPeriod"/>
          </a:pPr>
          <a:r>
            <a:rPr lang="hr-HR" sz="1200" b="1">
              <a:latin typeface="VladaRHSans Med"/>
            </a:rPr>
            <a:t>3. Ocjena kvalitete</a:t>
          </a:r>
          <a:endParaRPr lang="hr-HR" sz="1200" b="1" dirty="0">
            <a:latin typeface="VladaRHSans Med"/>
          </a:endParaRPr>
        </a:p>
      </dgm:t>
    </dgm:pt>
    <dgm:pt modelId="{54E5C102-574F-45F7-B524-9D3D161EBB76}" type="parTrans" cxnId="{F42BD54E-46ED-4929-A759-139EB50210C2}">
      <dgm:prSet/>
      <dgm:spPr/>
      <dgm:t>
        <a:bodyPr/>
        <a:lstStyle/>
        <a:p>
          <a:endParaRPr lang="en-US"/>
        </a:p>
      </dgm:t>
    </dgm:pt>
    <dgm:pt modelId="{B2AB03E2-B63D-4801-B689-9ECFF6F872E5}" type="sibTrans" cxnId="{F42BD54E-46ED-4929-A759-139EB50210C2}">
      <dgm:prSet/>
      <dgm:spPr/>
      <dgm:t>
        <a:bodyPr/>
        <a:lstStyle/>
        <a:p>
          <a:endParaRPr lang="en-US"/>
        </a:p>
      </dgm:t>
    </dgm:pt>
    <dgm:pt modelId="{E4A4428D-62E9-4197-BBD1-F6D51B94E1F1}">
      <dgm:prSet custT="1"/>
      <dgm:spPr>
        <a:solidFill>
          <a:srgbClr val="002060"/>
        </a:solidFill>
      </dgm:spPr>
      <dgm:t>
        <a:bodyPr/>
        <a:lstStyle/>
        <a:p>
          <a:pPr>
            <a:buFont typeface="+mj-lt"/>
            <a:buAutoNum type="arabicPeriod"/>
          </a:pPr>
          <a:r>
            <a:rPr lang="hr-HR" sz="1200" b="1" dirty="0">
              <a:latin typeface="VladaRHSans Med"/>
            </a:rPr>
            <a:t>4. Donošenje </a:t>
          </a:r>
          <a:r>
            <a:rPr lang="hr-HR" sz="1200" b="1" i="1" dirty="0">
              <a:latin typeface="VladaRHSans Med"/>
            </a:rPr>
            <a:t>Odluke o financiranju</a:t>
          </a:r>
          <a:r>
            <a:rPr lang="hr-HR" sz="1200" b="1" dirty="0">
              <a:latin typeface="VladaRHSans Med"/>
            </a:rPr>
            <a:t> </a:t>
          </a:r>
        </a:p>
      </dgm:t>
    </dgm:pt>
    <dgm:pt modelId="{0384C921-240C-4469-984B-CA0EA52AF930}" type="parTrans" cxnId="{037406A3-637D-4CDD-A896-F8C21AF0E752}">
      <dgm:prSet/>
      <dgm:spPr/>
      <dgm:t>
        <a:bodyPr/>
        <a:lstStyle/>
        <a:p>
          <a:endParaRPr lang="en-US"/>
        </a:p>
      </dgm:t>
    </dgm:pt>
    <dgm:pt modelId="{572B1B23-C0CE-4DD4-A364-C63AC0CF08F0}" type="sibTrans" cxnId="{037406A3-637D-4CDD-A896-F8C21AF0E752}">
      <dgm:prSet/>
      <dgm:spPr/>
      <dgm:t>
        <a:bodyPr/>
        <a:lstStyle/>
        <a:p>
          <a:endParaRPr lang="en-US"/>
        </a:p>
      </dgm:t>
    </dgm:pt>
    <dgm:pt modelId="{AD93D0D3-B2D8-41BE-8569-7EB95970C8C7}" type="pres">
      <dgm:prSet presAssocID="{48603EBB-6802-420D-B7E4-6A5E60EF0854}" presName="CompostProcess" presStyleCnt="0">
        <dgm:presLayoutVars>
          <dgm:dir/>
          <dgm:resizeHandles val="exact"/>
        </dgm:presLayoutVars>
      </dgm:prSet>
      <dgm:spPr/>
    </dgm:pt>
    <dgm:pt modelId="{0433ED56-8ABB-4B7A-B9F5-5174E4824473}" type="pres">
      <dgm:prSet presAssocID="{48603EBB-6802-420D-B7E4-6A5E60EF0854}" presName="arrow" presStyleLbl="bgShp" presStyleIdx="0" presStyleCnt="1" custLinFactNeighborY="-346"/>
      <dgm:spPr>
        <a:solidFill>
          <a:schemeClr val="accent3">
            <a:lumMod val="20000"/>
            <a:lumOff val="80000"/>
          </a:schemeClr>
        </a:solidFill>
      </dgm:spPr>
    </dgm:pt>
    <dgm:pt modelId="{6C227A9D-D310-4965-A9B9-6F87C80F715A}" type="pres">
      <dgm:prSet presAssocID="{48603EBB-6802-420D-B7E4-6A5E60EF0854}" presName="linearProcess" presStyleCnt="0"/>
      <dgm:spPr/>
    </dgm:pt>
    <dgm:pt modelId="{E858FBCF-2252-46EE-9972-8DB979161FAE}" type="pres">
      <dgm:prSet presAssocID="{3AC7DDA7-77BA-4E93-A410-0268A7E9B7E1}" presName="textNode" presStyleLbl="node1" presStyleIdx="0" presStyleCnt="4" custScaleX="78955" custLinFactNeighborX="-4574" custLinFactNeighborY="4077">
        <dgm:presLayoutVars>
          <dgm:bulletEnabled val="1"/>
        </dgm:presLayoutVars>
      </dgm:prSet>
      <dgm:spPr/>
    </dgm:pt>
    <dgm:pt modelId="{2E429BE7-9464-4C67-9C51-52315F066D1D}" type="pres">
      <dgm:prSet presAssocID="{1C2AC985-C64F-4652-9F1C-598A004CDC3E}" presName="sibTrans" presStyleCnt="0"/>
      <dgm:spPr/>
    </dgm:pt>
    <dgm:pt modelId="{B5F3EF75-84B1-4F74-B710-B87AC9F817C0}" type="pres">
      <dgm:prSet presAssocID="{55DD78C7-7F5B-4DD3-87CF-49088A3D056B}" presName="textNode" presStyleLbl="node1" presStyleIdx="1" presStyleCnt="4" custScaleX="178818" custLinFactNeighborX="4575" custLinFactNeighborY="4077">
        <dgm:presLayoutVars>
          <dgm:bulletEnabled val="1"/>
        </dgm:presLayoutVars>
      </dgm:prSet>
      <dgm:spPr/>
    </dgm:pt>
    <dgm:pt modelId="{785C136B-4FE9-4374-9710-5176CFFD55C1}" type="pres">
      <dgm:prSet presAssocID="{0904B0D6-5F1D-4A8A-83D7-FAF217882D26}" presName="sibTrans" presStyleCnt="0"/>
      <dgm:spPr/>
    </dgm:pt>
    <dgm:pt modelId="{E3FEE38A-AD8D-4C3B-92F3-9DAFA160D2C6}" type="pres">
      <dgm:prSet presAssocID="{113D4E14-8A61-4415-A09B-4129EE183F4E}" presName="textNode" presStyleLbl="node1" presStyleIdx="2" presStyleCnt="4" custScaleX="72366" custLinFactNeighborX="4575" custLinFactNeighborY="4077">
        <dgm:presLayoutVars>
          <dgm:bulletEnabled val="1"/>
        </dgm:presLayoutVars>
      </dgm:prSet>
      <dgm:spPr/>
    </dgm:pt>
    <dgm:pt modelId="{03E104DC-E1C7-4731-A311-9E0AFB249E9C}" type="pres">
      <dgm:prSet presAssocID="{B2AB03E2-B63D-4801-B689-9ECFF6F872E5}" presName="sibTrans" presStyleCnt="0"/>
      <dgm:spPr/>
    </dgm:pt>
    <dgm:pt modelId="{B4842E0F-29CB-47D6-AC46-69DAA4816C5A}" type="pres">
      <dgm:prSet presAssocID="{E4A4428D-62E9-4197-BBD1-F6D51B94E1F1}" presName="textNode" presStyleLbl="node1" presStyleIdx="3" presStyleCnt="4" custLinFactNeighborX="4575" custLinFactNeighborY="4077">
        <dgm:presLayoutVars>
          <dgm:bulletEnabled val="1"/>
        </dgm:presLayoutVars>
      </dgm:prSet>
      <dgm:spPr/>
    </dgm:pt>
  </dgm:ptLst>
  <dgm:cxnLst>
    <dgm:cxn modelId="{3F5A1017-688B-44A0-83CA-9A602405B96F}" srcId="{48603EBB-6802-420D-B7E4-6A5E60EF0854}" destId="{55DD78C7-7F5B-4DD3-87CF-49088A3D056B}" srcOrd="1" destOrd="0" parTransId="{1BE98522-1119-427C-8E05-B6B2EF28CEE5}" sibTransId="{0904B0D6-5F1D-4A8A-83D7-FAF217882D26}"/>
    <dgm:cxn modelId="{75F5561D-FFFE-441E-B742-E23F9912D829}" type="presOf" srcId="{3AC7DDA7-77BA-4E93-A410-0268A7E9B7E1}" destId="{E858FBCF-2252-46EE-9972-8DB979161FAE}" srcOrd="0" destOrd="0" presId="urn:microsoft.com/office/officeart/2005/8/layout/hProcess9"/>
    <dgm:cxn modelId="{E99EC72C-F310-4E72-B017-269F0177C97B}" type="presOf" srcId="{E4A4428D-62E9-4197-BBD1-F6D51B94E1F1}" destId="{B4842E0F-29CB-47D6-AC46-69DAA4816C5A}" srcOrd="0" destOrd="0" presId="urn:microsoft.com/office/officeart/2005/8/layout/hProcess9"/>
    <dgm:cxn modelId="{B5730632-BE37-4C27-9AEA-91FD7C31E627}" type="presOf" srcId="{113D4E14-8A61-4415-A09B-4129EE183F4E}" destId="{E3FEE38A-AD8D-4C3B-92F3-9DAFA160D2C6}" srcOrd="0" destOrd="0" presId="urn:microsoft.com/office/officeart/2005/8/layout/hProcess9"/>
    <dgm:cxn modelId="{F42BD54E-46ED-4929-A759-139EB50210C2}" srcId="{48603EBB-6802-420D-B7E4-6A5E60EF0854}" destId="{113D4E14-8A61-4415-A09B-4129EE183F4E}" srcOrd="2" destOrd="0" parTransId="{54E5C102-574F-45F7-B524-9D3D161EBB76}" sibTransId="{B2AB03E2-B63D-4801-B689-9ECFF6F872E5}"/>
    <dgm:cxn modelId="{037406A3-637D-4CDD-A896-F8C21AF0E752}" srcId="{48603EBB-6802-420D-B7E4-6A5E60EF0854}" destId="{E4A4428D-62E9-4197-BBD1-F6D51B94E1F1}" srcOrd="3" destOrd="0" parTransId="{0384C921-240C-4469-984B-CA0EA52AF930}" sibTransId="{572B1B23-C0CE-4DD4-A364-C63AC0CF08F0}"/>
    <dgm:cxn modelId="{FDD0D2A8-1B35-43AB-A85B-3C779A47F64C}" type="presOf" srcId="{48603EBB-6802-420D-B7E4-6A5E60EF0854}" destId="{AD93D0D3-B2D8-41BE-8569-7EB95970C8C7}" srcOrd="0" destOrd="0" presId="urn:microsoft.com/office/officeart/2005/8/layout/hProcess9"/>
    <dgm:cxn modelId="{7B969EAE-213A-497F-9810-86620EFE8E47}" type="presOf" srcId="{55DD78C7-7F5B-4DD3-87CF-49088A3D056B}" destId="{B5F3EF75-84B1-4F74-B710-B87AC9F817C0}" srcOrd="0" destOrd="0" presId="urn:microsoft.com/office/officeart/2005/8/layout/hProcess9"/>
    <dgm:cxn modelId="{9BD804CA-4CE3-4F30-B43B-85B46945A236}" srcId="{48603EBB-6802-420D-B7E4-6A5E60EF0854}" destId="{3AC7DDA7-77BA-4E93-A410-0268A7E9B7E1}" srcOrd="0" destOrd="0" parTransId="{532C7283-F1EE-431A-966B-36008E083AE0}" sibTransId="{1C2AC985-C64F-4652-9F1C-598A004CDC3E}"/>
    <dgm:cxn modelId="{B510B1BA-0A9A-48D5-82BC-04B6CC318C92}" type="presParOf" srcId="{AD93D0D3-B2D8-41BE-8569-7EB95970C8C7}" destId="{0433ED56-8ABB-4B7A-B9F5-5174E4824473}" srcOrd="0" destOrd="0" presId="urn:microsoft.com/office/officeart/2005/8/layout/hProcess9"/>
    <dgm:cxn modelId="{6E2D0387-9EC9-49F3-BCB8-3DD016616E5A}" type="presParOf" srcId="{AD93D0D3-B2D8-41BE-8569-7EB95970C8C7}" destId="{6C227A9D-D310-4965-A9B9-6F87C80F715A}" srcOrd="1" destOrd="0" presId="urn:microsoft.com/office/officeart/2005/8/layout/hProcess9"/>
    <dgm:cxn modelId="{F80AE058-AA16-4F31-B43C-05AC83D91C57}" type="presParOf" srcId="{6C227A9D-D310-4965-A9B9-6F87C80F715A}" destId="{E858FBCF-2252-46EE-9972-8DB979161FAE}" srcOrd="0" destOrd="0" presId="urn:microsoft.com/office/officeart/2005/8/layout/hProcess9"/>
    <dgm:cxn modelId="{675541FA-A115-46B9-B8BF-7025EE2B763D}" type="presParOf" srcId="{6C227A9D-D310-4965-A9B9-6F87C80F715A}" destId="{2E429BE7-9464-4C67-9C51-52315F066D1D}" srcOrd="1" destOrd="0" presId="urn:microsoft.com/office/officeart/2005/8/layout/hProcess9"/>
    <dgm:cxn modelId="{D9A20F37-5741-46F9-BD21-24B0B5576B02}" type="presParOf" srcId="{6C227A9D-D310-4965-A9B9-6F87C80F715A}" destId="{B5F3EF75-84B1-4F74-B710-B87AC9F817C0}" srcOrd="2" destOrd="0" presId="urn:microsoft.com/office/officeart/2005/8/layout/hProcess9"/>
    <dgm:cxn modelId="{490AA391-7C92-4494-A3BA-C2667FEA9373}" type="presParOf" srcId="{6C227A9D-D310-4965-A9B9-6F87C80F715A}" destId="{785C136B-4FE9-4374-9710-5176CFFD55C1}" srcOrd="3" destOrd="0" presId="urn:microsoft.com/office/officeart/2005/8/layout/hProcess9"/>
    <dgm:cxn modelId="{B37682BF-0272-4CBE-970F-64E6BBF8D695}" type="presParOf" srcId="{6C227A9D-D310-4965-A9B9-6F87C80F715A}" destId="{E3FEE38A-AD8D-4C3B-92F3-9DAFA160D2C6}" srcOrd="4" destOrd="0" presId="urn:microsoft.com/office/officeart/2005/8/layout/hProcess9"/>
    <dgm:cxn modelId="{44A1B03E-65E7-4338-AFF3-D0DD8F4A7D58}" type="presParOf" srcId="{6C227A9D-D310-4965-A9B9-6F87C80F715A}" destId="{03E104DC-E1C7-4731-A311-9E0AFB249E9C}" srcOrd="5" destOrd="0" presId="urn:microsoft.com/office/officeart/2005/8/layout/hProcess9"/>
    <dgm:cxn modelId="{6BF33824-AF49-4DD9-94CB-781166026460}" type="presParOf" srcId="{6C227A9D-D310-4965-A9B9-6F87C80F715A}" destId="{B4842E0F-29CB-47D6-AC46-69DAA4816C5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D26206-B392-4352-9906-EDB40E5696F9}" type="doc">
      <dgm:prSet loTypeId="urn:microsoft.com/office/officeart/2005/8/layout/venn1" loCatId="relationship" qsTypeId="urn:microsoft.com/office/officeart/2005/8/quickstyle/simple4" qsCatId="simple" csTypeId="urn:microsoft.com/office/officeart/2005/8/colors/accent3_5" csCatId="accent3" phldr="1"/>
      <dgm:spPr/>
    </dgm:pt>
    <dgm:pt modelId="{7CA516E6-69D5-402F-B43F-EB9E55E544D2}">
      <dgm:prSet phldrT="[Text]"/>
      <dgm:spPr/>
      <dgm:t>
        <a:bodyPr/>
        <a:lstStyle/>
        <a:p>
          <a:r>
            <a:rPr lang="hr-HR" dirty="0"/>
            <a:t>Korisnik</a:t>
          </a:r>
          <a:endParaRPr lang="en-US" dirty="0"/>
        </a:p>
      </dgm:t>
    </dgm:pt>
    <dgm:pt modelId="{0C4D179A-8D35-42B2-8D89-69AA17B4C91F}" type="parTrans" cxnId="{20D57415-CCE6-4C5B-BFC1-FCB109DA3326}">
      <dgm:prSet/>
      <dgm:spPr/>
      <dgm:t>
        <a:bodyPr/>
        <a:lstStyle/>
        <a:p>
          <a:endParaRPr lang="en-US"/>
        </a:p>
      </dgm:t>
    </dgm:pt>
    <dgm:pt modelId="{55ADD007-C84C-4994-AEA0-F7FC6E55C182}" type="sibTrans" cxnId="{20D57415-CCE6-4C5B-BFC1-FCB109DA3326}">
      <dgm:prSet/>
      <dgm:spPr/>
      <dgm:t>
        <a:bodyPr/>
        <a:lstStyle/>
        <a:p>
          <a:endParaRPr lang="en-US"/>
        </a:p>
      </dgm:t>
    </dgm:pt>
    <dgm:pt modelId="{3EB94A3C-1585-4C1B-9C9E-9527965CE480}">
      <dgm:prSet phldrT="[Text]"/>
      <dgm:spPr/>
      <dgm:t>
        <a:bodyPr/>
        <a:lstStyle/>
        <a:p>
          <a:r>
            <a:rPr lang="hr-HR" dirty="0"/>
            <a:t>PT2</a:t>
          </a:r>
          <a:br>
            <a:rPr lang="hr-HR" dirty="0"/>
          </a:br>
          <a:r>
            <a:rPr lang="hr-HR" dirty="0"/>
            <a:t>(SAFU)</a:t>
          </a:r>
          <a:endParaRPr lang="en-US" dirty="0"/>
        </a:p>
      </dgm:t>
    </dgm:pt>
    <dgm:pt modelId="{4F708289-BBC8-4D20-A079-FFB0AC974B08}" type="parTrans" cxnId="{6FAEF242-BAC7-4B8B-BFBF-927A11B73CB3}">
      <dgm:prSet/>
      <dgm:spPr/>
      <dgm:t>
        <a:bodyPr/>
        <a:lstStyle/>
        <a:p>
          <a:endParaRPr lang="en-US"/>
        </a:p>
      </dgm:t>
    </dgm:pt>
    <dgm:pt modelId="{F4CFE997-A0DE-48B2-B145-7C300D409678}" type="sibTrans" cxnId="{6FAEF242-BAC7-4B8B-BFBF-927A11B73CB3}">
      <dgm:prSet/>
      <dgm:spPr/>
      <dgm:t>
        <a:bodyPr/>
        <a:lstStyle/>
        <a:p>
          <a:endParaRPr lang="en-US"/>
        </a:p>
      </dgm:t>
    </dgm:pt>
    <dgm:pt modelId="{A567749C-BCB5-45D9-984D-09259879A2EA}">
      <dgm:prSet phldrT="[Text]"/>
      <dgm:spPr/>
      <dgm:t>
        <a:bodyPr/>
        <a:lstStyle/>
        <a:p>
          <a:r>
            <a:rPr lang="hr-HR" dirty="0"/>
            <a:t>UT (MRRFEU)</a:t>
          </a:r>
          <a:endParaRPr lang="en-US" dirty="0"/>
        </a:p>
      </dgm:t>
    </dgm:pt>
    <dgm:pt modelId="{F34DE12A-2ADA-410B-B670-A138BB84AA38}" type="parTrans" cxnId="{87D5FC6B-7B2D-4F44-A290-F22CDC004E2F}">
      <dgm:prSet/>
      <dgm:spPr/>
      <dgm:t>
        <a:bodyPr/>
        <a:lstStyle/>
        <a:p>
          <a:endParaRPr lang="en-US"/>
        </a:p>
      </dgm:t>
    </dgm:pt>
    <dgm:pt modelId="{6AF4FBF9-F25D-4051-9B7E-5FF50A028072}" type="sibTrans" cxnId="{87D5FC6B-7B2D-4F44-A290-F22CDC004E2F}">
      <dgm:prSet/>
      <dgm:spPr/>
      <dgm:t>
        <a:bodyPr/>
        <a:lstStyle/>
        <a:p>
          <a:endParaRPr lang="en-US"/>
        </a:p>
      </dgm:t>
    </dgm:pt>
    <dgm:pt modelId="{0256D447-8193-4882-A5FD-03F04373C902}" type="pres">
      <dgm:prSet presAssocID="{8AD26206-B392-4352-9906-EDB40E5696F9}" presName="compositeShape" presStyleCnt="0">
        <dgm:presLayoutVars>
          <dgm:chMax val="7"/>
          <dgm:dir/>
          <dgm:resizeHandles val="exact"/>
        </dgm:presLayoutVars>
      </dgm:prSet>
      <dgm:spPr/>
    </dgm:pt>
    <dgm:pt modelId="{11466F1D-F950-401C-9856-F762B07F64EF}" type="pres">
      <dgm:prSet presAssocID="{7CA516E6-69D5-402F-B43F-EB9E55E544D2}" presName="circ1" presStyleLbl="vennNode1" presStyleIdx="0" presStyleCnt="3" custLinFactNeighborX="-3040" custLinFactNeighborY="-261"/>
      <dgm:spPr/>
    </dgm:pt>
    <dgm:pt modelId="{A468E5DE-4075-4F24-8C68-0391F94C8B58}" type="pres">
      <dgm:prSet presAssocID="{7CA516E6-69D5-402F-B43F-EB9E55E544D2}" presName="circ1Tx" presStyleLbl="revTx" presStyleIdx="0" presStyleCnt="0">
        <dgm:presLayoutVars>
          <dgm:chMax val="0"/>
          <dgm:chPref val="0"/>
          <dgm:bulletEnabled val="1"/>
        </dgm:presLayoutVars>
      </dgm:prSet>
      <dgm:spPr/>
    </dgm:pt>
    <dgm:pt modelId="{FC25C45C-168D-4548-9329-718AF2C99201}" type="pres">
      <dgm:prSet presAssocID="{3EB94A3C-1585-4C1B-9C9E-9527965CE480}" presName="circ2" presStyleLbl="vennNode1" presStyleIdx="1" presStyleCnt="3"/>
      <dgm:spPr/>
    </dgm:pt>
    <dgm:pt modelId="{9DEF78DE-A66B-408A-BCBE-F0D06E1A3666}" type="pres">
      <dgm:prSet presAssocID="{3EB94A3C-1585-4C1B-9C9E-9527965CE480}" presName="circ2Tx" presStyleLbl="revTx" presStyleIdx="0" presStyleCnt="0">
        <dgm:presLayoutVars>
          <dgm:chMax val="0"/>
          <dgm:chPref val="0"/>
          <dgm:bulletEnabled val="1"/>
        </dgm:presLayoutVars>
      </dgm:prSet>
      <dgm:spPr/>
    </dgm:pt>
    <dgm:pt modelId="{3C190265-5CDB-4361-B5F6-7E4BC28B5BB3}" type="pres">
      <dgm:prSet presAssocID="{A567749C-BCB5-45D9-984D-09259879A2EA}" presName="circ3" presStyleLbl="vennNode1" presStyleIdx="2" presStyleCnt="3"/>
      <dgm:spPr/>
    </dgm:pt>
    <dgm:pt modelId="{E487C108-F71D-47CF-B0AF-54C2F31F5F3C}" type="pres">
      <dgm:prSet presAssocID="{A567749C-BCB5-45D9-984D-09259879A2EA}" presName="circ3Tx" presStyleLbl="revTx" presStyleIdx="0" presStyleCnt="0">
        <dgm:presLayoutVars>
          <dgm:chMax val="0"/>
          <dgm:chPref val="0"/>
          <dgm:bulletEnabled val="1"/>
        </dgm:presLayoutVars>
      </dgm:prSet>
      <dgm:spPr/>
    </dgm:pt>
  </dgm:ptLst>
  <dgm:cxnLst>
    <dgm:cxn modelId="{2C3F7C0C-37B5-4A06-95BD-01B12E9F71D6}" type="presOf" srcId="{7CA516E6-69D5-402F-B43F-EB9E55E544D2}" destId="{A468E5DE-4075-4F24-8C68-0391F94C8B58}" srcOrd="1" destOrd="0" presId="urn:microsoft.com/office/officeart/2005/8/layout/venn1"/>
    <dgm:cxn modelId="{20D57415-CCE6-4C5B-BFC1-FCB109DA3326}" srcId="{8AD26206-B392-4352-9906-EDB40E5696F9}" destId="{7CA516E6-69D5-402F-B43F-EB9E55E544D2}" srcOrd="0" destOrd="0" parTransId="{0C4D179A-8D35-42B2-8D89-69AA17B4C91F}" sibTransId="{55ADD007-C84C-4994-AEA0-F7FC6E55C182}"/>
    <dgm:cxn modelId="{4E7E1533-0E60-4155-9AC1-E873C1249C72}" type="presOf" srcId="{7CA516E6-69D5-402F-B43F-EB9E55E544D2}" destId="{11466F1D-F950-401C-9856-F762B07F64EF}" srcOrd="0" destOrd="0" presId="urn:microsoft.com/office/officeart/2005/8/layout/venn1"/>
    <dgm:cxn modelId="{6FAEF242-BAC7-4B8B-BFBF-927A11B73CB3}" srcId="{8AD26206-B392-4352-9906-EDB40E5696F9}" destId="{3EB94A3C-1585-4C1B-9C9E-9527965CE480}" srcOrd="1" destOrd="0" parTransId="{4F708289-BBC8-4D20-A079-FFB0AC974B08}" sibTransId="{F4CFE997-A0DE-48B2-B145-7C300D409678}"/>
    <dgm:cxn modelId="{5BE96E43-1EC6-4B48-851B-C206E7D3D505}" type="presOf" srcId="{A567749C-BCB5-45D9-984D-09259879A2EA}" destId="{E487C108-F71D-47CF-B0AF-54C2F31F5F3C}" srcOrd="1" destOrd="0" presId="urn:microsoft.com/office/officeart/2005/8/layout/venn1"/>
    <dgm:cxn modelId="{87D5FC6B-7B2D-4F44-A290-F22CDC004E2F}" srcId="{8AD26206-B392-4352-9906-EDB40E5696F9}" destId="{A567749C-BCB5-45D9-984D-09259879A2EA}" srcOrd="2" destOrd="0" parTransId="{F34DE12A-2ADA-410B-B670-A138BB84AA38}" sibTransId="{6AF4FBF9-F25D-4051-9B7E-5FF50A028072}"/>
    <dgm:cxn modelId="{5CFA256E-FD2C-41AC-B1C6-5F1B66383A9D}" type="presOf" srcId="{A567749C-BCB5-45D9-984D-09259879A2EA}" destId="{3C190265-5CDB-4361-B5F6-7E4BC28B5BB3}" srcOrd="0" destOrd="0" presId="urn:microsoft.com/office/officeart/2005/8/layout/venn1"/>
    <dgm:cxn modelId="{0A627C82-55EF-4944-9DC4-E14A91A0F65A}" type="presOf" srcId="{8AD26206-B392-4352-9906-EDB40E5696F9}" destId="{0256D447-8193-4882-A5FD-03F04373C902}" srcOrd="0" destOrd="0" presId="urn:microsoft.com/office/officeart/2005/8/layout/venn1"/>
    <dgm:cxn modelId="{FBB9248B-1A59-402F-B52C-A48DF576BE6E}" type="presOf" srcId="{3EB94A3C-1585-4C1B-9C9E-9527965CE480}" destId="{FC25C45C-168D-4548-9329-718AF2C99201}" srcOrd="0" destOrd="0" presId="urn:microsoft.com/office/officeart/2005/8/layout/venn1"/>
    <dgm:cxn modelId="{563C60B5-051B-4533-9FF2-DC86714D58A3}" type="presOf" srcId="{3EB94A3C-1585-4C1B-9C9E-9527965CE480}" destId="{9DEF78DE-A66B-408A-BCBE-F0D06E1A3666}" srcOrd="1" destOrd="0" presId="urn:microsoft.com/office/officeart/2005/8/layout/venn1"/>
    <dgm:cxn modelId="{9AAC07DE-8426-49DB-9D56-DC46D0D093F7}" type="presParOf" srcId="{0256D447-8193-4882-A5FD-03F04373C902}" destId="{11466F1D-F950-401C-9856-F762B07F64EF}" srcOrd="0" destOrd="0" presId="urn:microsoft.com/office/officeart/2005/8/layout/venn1"/>
    <dgm:cxn modelId="{949720AC-2116-4AAA-A4D7-70EFD59AAA84}" type="presParOf" srcId="{0256D447-8193-4882-A5FD-03F04373C902}" destId="{A468E5DE-4075-4F24-8C68-0391F94C8B58}" srcOrd="1" destOrd="0" presId="urn:microsoft.com/office/officeart/2005/8/layout/venn1"/>
    <dgm:cxn modelId="{AA9E0D66-027D-4030-8F6D-377874EF3AB8}" type="presParOf" srcId="{0256D447-8193-4882-A5FD-03F04373C902}" destId="{FC25C45C-168D-4548-9329-718AF2C99201}" srcOrd="2" destOrd="0" presId="urn:microsoft.com/office/officeart/2005/8/layout/venn1"/>
    <dgm:cxn modelId="{1B6F0EA7-230E-461A-9FD9-C16602190A45}" type="presParOf" srcId="{0256D447-8193-4882-A5FD-03F04373C902}" destId="{9DEF78DE-A66B-408A-BCBE-F0D06E1A3666}" srcOrd="3" destOrd="0" presId="urn:microsoft.com/office/officeart/2005/8/layout/venn1"/>
    <dgm:cxn modelId="{81D15CC1-4F80-439F-AA91-63D2E1753D9A}" type="presParOf" srcId="{0256D447-8193-4882-A5FD-03F04373C902}" destId="{3C190265-5CDB-4361-B5F6-7E4BC28B5BB3}" srcOrd="4" destOrd="0" presId="urn:microsoft.com/office/officeart/2005/8/layout/venn1"/>
    <dgm:cxn modelId="{B0FBAEB4-4AA3-4181-91C7-7D67015C3DCA}" type="presParOf" srcId="{0256D447-8193-4882-A5FD-03F04373C902}" destId="{E487C108-F71D-47CF-B0AF-54C2F31F5F3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08364-00D3-4540-A4E1-82CC714C5F58}">
      <dsp:nvSpPr>
        <dsp:cNvPr id="0" name=""/>
        <dsp:cNvSpPr/>
      </dsp:nvSpPr>
      <dsp:spPr>
        <a:xfrm>
          <a:off x="0" y="0"/>
          <a:ext cx="8279690" cy="4102996"/>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3A858ABF-9F33-4250-8676-DDC0A7CB174B}">
      <dsp:nvSpPr>
        <dsp:cNvPr id="0" name=""/>
        <dsp:cNvSpPr/>
      </dsp:nvSpPr>
      <dsp:spPr>
        <a:xfrm>
          <a:off x="918" y="1230898"/>
          <a:ext cx="1580742" cy="1641198"/>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VladaRHSans Med"/>
            </a:rPr>
            <a:t>Objava Poziva:</a:t>
          </a:r>
        </a:p>
        <a:p>
          <a:pPr marL="0" lvl="0" indent="0" algn="ctr" defTabSz="488950">
            <a:lnSpc>
              <a:spcPct val="90000"/>
            </a:lnSpc>
            <a:spcBef>
              <a:spcPct val="0"/>
            </a:spcBef>
            <a:spcAft>
              <a:spcPct val="35000"/>
            </a:spcAft>
            <a:buNone/>
          </a:pPr>
          <a:r>
            <a:rPr lang="hr-HR" sz="1100" kern="1200" dirty="0">
              <a:solidFill>
                <a:schemeClr val="tx1"/>
              </a:solidFill>
              <a:latin typeface="VladaRHSans Med"/>
            </a:rPr>
            <a:t>18.07.2019.</a:t>
          </a:r>
          <a:r>
            <a:rPr lang="hr-HR" sz="1100" kern="1200" dirty="0">
              <a:hlinkClick xmlns:r="http://schemas.openxmlformats.org/officeDocument/2006/relationships" r:id="rId1"/>
            </a:rPr>
            <a:t> </a:t>
          </a:r>
          <a:r>
            <a:rPr lang="hr-HR" sz="1200" kern="1200" dirty="0">
              <a:hlinkClick xmlns:r="http://schemas.openxmlformats.org/officeDocument/2006/relationships" r:id="rId1"/>
            </a:rPr>
            <a:t>strukturnifondovi.hr</a:t>
          </a:r>
          <a:r>
            <a:rPr lang="hr-HR" sz="1200" kern="1200" dirty="0">
              <a:solidFill>
                <a:schemeClr val="tx1"/>
              </a:solidFill>
              <a:latin typeface="VladaRHSans Med"/>
            </a:rPr>
            <a:t> i </a:t>
          </a:r>
          <a:r>
            <a:rPr lang="hr-HR" sz="1200" kern="1200" dirty="0">
              <a:hlinkClick xmlns:r="http://schemas.openxmlformats.org/officeDocument/2006/relationships" r:id="rId2"/>
            </a:rPr>
            <a:t>eFondovi.mrrfeu.hr</a:t>
          </a:r>
          <a:endParaRPr lang="en-US" sz="1200" kern="1200" dirty="0">
            <a:solidFill>
              <a:schemeClr val="bg1"/>
            </a:solidFill>
            <a:highlight>
              <a:srgbClr val="FFFF00"/>
            </a:highlight>
            <a:latin typeface="VladaRHSans Med"/>
          </a:endParaRPr>
        </a:p>
      </dsp:txBody>
      <dsp:txXfrm>
        <a:off x="78083" y="1308063"/>
        <a:ext cx="1426412" cy="1486868"/>
      </dsp:txXfrm>
    </dsp:sp>
    <dsp:sp modelId="{B96E5556-0929-4E39-9CDC-0595A151A2B6}">
      <dsp:nvSpPr>
        <dsp:cNvPr id="0" name=""/>
        <dsp:cNvSpPr/>
      </dsp:nvSpPr>
      <dsp:spPr>
        <a:xfrm>
          <a:off x="3337090" y="1209940"/>
          <a:ext cx="1580742" cy="1641198"/>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VladaRHSans Med"/>
            </a:rPr>
            <a:t>Info radionica: </a:t>
          </a:r>
        </a:p>
        <a:p>
          <a:pPr marL="0" lvl="0" indent="0" algn="ctr" defTabSz="488950">
            <a:lnSpc>
              <a:spcPct val="90000"/>
            </a:lnSpc>
            <a:spcBef>
              <a:spcPct val="0"/>
            </a:spcBef>
            <a:spcAft>
              <a:spcPct val="35000"/>
            </a:spcAft>
            <a:buNone/>
          </a:pPr>
          <a:r>
            <a:rPr lang="hr-HR" sz="1100" kern="1200" dirty="0">
              <a:solidFill>
                <a:schemeClr val="tx1"/>
              </a:solidFill>
              <a:latin typeface="VladaRHSans Med"/>
            </a:rPr>
            <a:t>8. kolovoza 2019., Grad Split</a:t>
          </a:r>
          <a:endParaRPr lang="en-US" sz="1100" kern="1200" dirty="0">
            <a:solidFill>
              <a:schemeClr val="tx1"/>
            </a:solidFill>
            <a:latin typeface="VladaRHSans Med"/>
          </a:endParaRPr>
        </a:p>
      </dsp:txBody>
      <dsp:txXfrm>
        <a:off x="3414255" y="1287105"/>
        <a:ext cx="1426412" cy="1486868"/>
      </dsp:txXfrm>
    </dsp:sp>
    <dsp:sp modelId="{FE9E7F9A-8006-44EE-9329-6D06CBADE7F0}">
      <dsp:nvSpPr>
        <dsp:cNvPr id="0" name=""/>
        <dsp:cNvSpPr/>
      </dsp:nvSpPr>
      <dsp:spPr>
        <a:xfrm>
          <a:off x="1654962" y="1230898"/>
          <a:ext cx="1580742" cy="1641198"/>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VladaRHSans Med"/>
            </a:rPr>
            <a:t>Pitanja i odgovori: </a:t>
          </a:r>
        </a:p>
        <a:p>
          <a:pPr marL="0" lvl="0" indent="0" algn="ctr" defTabSz="488950">
            <a:lnSpc>
              <a:spcPct val="90000"/>
            </a:lnSpc>
            <a:spcBef>
              <a:spcPct val="0"/>
            </a:spcBef>
            <a:spcAft>
              <a:spcPct val="35000"/>
            </a:spcAft>
            <a:buNone/>
          </a:pPr>
          <a:br>
            <a:rPr lang="hr-HR" sz="1100" kern="1200" dirty="0">
              <a:solidFill>
                <a:schemeClr val="tx1"/>
              </a:solidFill>
              <a:latin typeface="VladaRHSans Med"/>
            </a:rPr>
          </a:br>
          <a:r>
            <a:rPr lang="hr-HR" sz="1100" b="1" kern="1200" dirty="0">
              <a:solidFill>
                <a:schemeClr val="tx2"/>
              </a:solidFill>
              <a:latin typeface="VladaRHSans Med"/>
              <a:hlinkClick xmlns:r="http://schemas.openxmlformats.org/officeDocument/2006/relationships" r:id="rId3"/>
            </a:rPr>
            <a:t>ITU@mrrfeu.hr</a:t>
          </a:r>
          <a:r>
            <a:rPr lang="hr-HR" sz="1100" kern="1200" dirty="0">
              <a:solidFill>
                <a:schemeClr val="tx1"/>
              </a:solidFill>
              <a:latin typeface="VladaRHSans Med"/>
            </a:rPr>
            <a:t> </a:t>
          </a:r>
        </a:p>
        <a:p>
          <a:pPr marL="0" lvl="0" indent="0" algn="ctr" defTabSz="488950">
            <a:lnSpc>
              <a:spcPct val="90000"/>
            </a:lnSpc>
            <a:spcBef>
              <a:spcPct val="0"/>
            </a:spcBef>
            <a:spcAft>
              <a:spcPct val="35000"/>
            </a:spcAft>
            <a:buNone/>
          </a:pPr>
          <a:r>
            <a:rPr lang="pl-PL" sz="1100" kern="1200" dirty="0">
              <a:solidFill>
                <a:schemeClr val="tx1"/>
              </a:solidFill>
              <a:latin typeface="VladaRHSans Med"/>
            </a:rPr>
            <a:t>(odgovori 7 radnih dana od dana zaprimanja pojedinog pitanja na</a:t>
          </a:r>
          <a:br>
            <a:rPr lang="pl-PL" sz="1100" kern="1200" dirty="0">
              <a:solidFill>
                <a:schemeClr val="tx1"/>
              </a:solidFill>
              <a:latin typeface="VladaRHSans Med"/>
            </a:rPr>
          </a:br>
          <a:r>
            <a:rPr lang="hr-HR" sz="1100" kern="1200" dirty="0">
              <a:hlinkClick xmlns:r="http://schemas.openxmlformats.org/officeDocument/2006/relationships" r:id="rId4"/>
            </a:rPr>
            <a:t>strukturnifondovi.hr</a:t>
          </a:r>
          <a:r>
            <a:rPr lang="hr-HR" sz="1100" kern="1200" dirty="0">
              <a:solidFill>
                <a:schemeClr val="tx1"/>
              </a:solidFill>
              <a:latin typeface="VladaRHSans Med"/>
            </a:rPr>
            <a:t> i </a:t>
          </a:r>
          <a:r>
            <a:rPr lang="hr-HR" sz="1100" kern="1200" dirty="0">
              <a:hlinkClick xmlns:r="http://schemas.openxmlformats.org/officeDocument/2006/relationships" r:id="rId5"/>
            </a:rPr>
            <a:t>eFondovi.mrrfeu.hr</a:t>
          </a:r>
          <a:r>
            <a:rPr lang="hr-HR" sz="900" kern="1200" dirty="0">
              <a:solidFill>
                <a:schemeClr val="tx1"/>
              </a:solidFill>
            </a:rPr>
            <a:t>)</a:t>
          </a:r>
          <a:endParaRPr lang="hr-HR" sz="900" kern="1200" dirty="0">
            <a:highlight>
              <a:srgbClr val="FFFF00"/>
            </a:highlight>
            <a:latin typeface="VladaRHSans Med"/>
          </a:endParaRPr>
        </a:p>
      </dsp:txBody>
      <dsp:txXfrm>
        <a:off x="1732127" y="1308063"/>
        <a:ext cx="1426412" cy="1486868"/>
      </dsp:txXfrm>
    </dsp:sp>
    <dsp:sp modelId="{565727FB-A3E1-4126-BD77-848B06503DBA}">
      <dsp:nvSpPr>
        <dsp:cNvPr id="0" name=""/>
        <dsp:cNvSpPr/>
      </dsp:nvSpPr>
      <dsp:spPr>
        <a:xfrm>
          <a:off x="4980257" y="1230898"/>
          <a:ext cx="1638739" cy="1641198"/>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b="1" kern="1200" dirty="0">
              <a:solidFill>
                <a:schemeClr val="tx1"/>
              </a:solidFill>
              <a:latin typeface="VladaRHSans Med"/>
            </a:rPr>
            <a:t>Dostava projektnih prijedloga:</a:t>
          </a:r>
          <a:br>
            <a:rPr lang="hr-HR" sz="1000" b="1" kern="1200" dirty="0">
              <a:solidFill>
                <a:schemeClr val="tx1"/>
              </a:solidFill>
              <a:latin typeface="VladaRHSans Med"/>
            </a:rPr>
          </a:br>
          <a:r>
            <a:rPr lang="hr-HR" sz="1000" kern="1200" dirty="0">
              <a:solidFill>
                <a:schemeClr val="tx1"/>
              </a:solidFill>
              <a:latin typeface="VladaRHSans Med"/>
            </a:rPr>
            <a:t>od 19.08.2019. u 11:00</a:t>
          </a:r>
          <a:br>
            <a:rPr lang="hr-HR" sz="1000" kern="1200" dirty="0">
              <a:solidFill>
                <a:schemeClr val="tx1"/>
              </a:solidFill>
              <a:latin typeface="VladaRHSans Med"/>
            </a:rPr>
          </a:br>
          <a:r>
            <a:rPr lang="hr-HR" sz="1000" kern="1200" dirty="0">
              <a:solidFill>
                <a:schemeClr val="tx1"/>
              </a:solidFill>
              <a:latin typeface="VladaRHSans Med"/>
            </a:rPr>
            <a:t>do 31.01.2020. </a:t>
          </a:r>
          <a:r>
            <a:rPr lang="hr-HR" sz="1000" kern="1200">
              <a:solidFill>
                <a:schemeClr val="tx1"/>
              </a:solidFill>
              <a:latin typeface="VladaRHSans Med"/>
            </a:rPr>
            <a:t>u 23:59</a:t>
          </a:r>
        </a:p>
        <a:p>
          <a:pPr marL="0" lvl="0" indent="0" algn="ctr" defTabSz="444500">
            <a:lnSpc>
              <a:spcPct val="90000"/>
            </a:lnSpc>
            <a:spcBef>
              <a:spcPct val="0"/>
            </a:spcBef>
            <a:spcAft>
              <a:spcPct val="35000"/>
            </a:spcAft>
            <a:buNone/>
          </a:pPr>
          <a:br>
            <a:rPr lang="pl-PL" sz="1000" b="0" kern="1200" dirty="0">
              <a:solidFill>
                <a:schemeClr val="tx1"/>
              </a:solidFill>
              <a:latin typeface="VladaRHSans Med"/>
            </a:rPr>
          </a:br>
          <a:r>
            <a:rPr lang="hr-HR" sz="1200" kern="1200" dirty="0">
              <a:hlinkClick xmlns:r="http://schemas.openxmlformats.org/officeDocument/2006/relationships" r:id="rId5"/>
            </a:rPr>
            <a:t>eFondovi.mrrfeu.hr</a:t>
          </a:r>
          <a:endParaRPr lang="en-US" sz="1200" b="0" kern="1200" dirty="0">
            <a:highlight>
              <a:srgbClr val="FFFF00"/>
            </a:highlight>
            <a:latin typeface="VladaRHSans Med"/>
          </a:endParaRPr>
        </a:p>
      </dsp:txBody>
      <dsp:txXfrm>
        <a:off x="5060254" y="1310895"/>
        <a:ext cx="1478745" cy="1481204"/>
      </dsp:txXfrm>
    </dsp:sp>
    <dsp:sp modelId="{11E512BD-26B7-4C01-A355-590A9ACB2FA0}">
      <dsp:nvSpPr>
        <dsp:cNvPr id="0" name=""/>
        <dsp:cNvSpPr/>
      </dsp:nvSpPr>
      <dsp:spPr>
        <a:xfrm>
          <a:off x="6698034" y="1230898"/>
          <a:ext cx="1580742" cy="1641198"/>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hr-HR" sz="1100" b="1" kern="1200" dirty="0">
              <a:solidFill>
                <a:schemeClr val="tx1"/>
              </a:solidFill>
              <a:latin typeface="VladaRHSans Med"/>
            </a:rPr>
            <a:t>Postupak dodjele bespovratnih sredstava:</a:t>
          </a:r>
          <a:br>
            <a:rPr lang="hr-HR" sz="1100" b="1" kern="1200" dirty="0">
              <a:solidFill>
                <a:schemeClr val="tx1"/>
              </a:solidFill>
              <a:latin typeface="VladaRHSans Med"/>
            </a:rPr>
          </a:br>
          <a:r>
            <a:rPr lang="hr-HR" sz="1100" b="0" kern="1200" dirty="0">
              <a:solidFill>
                <a:schemeClr val="tx1"/>
              </a:solidFill>
              <a:latin typeface="VladaRHSans Med"/>
            </a:rPr>
            <a:t>m</a:t>
          </a:r>
          <a:r>
            <a:rPr lang="hr-HR" sz="1100" kern="1200" dirty="0">
              <a:solidFill>
                <a:schemeClr val="tx1"/>
              </a:solidFill>
              <a:latin typeface="VladaRHSans Med"/>
            </a:rPr>
            <a:t>aksimalno 120 kalendarskih dana od dana zaprimanja projektnog prijedloga do donošenja Odluke o financiranju</a:t>
          </a:r>
          <a:endParaRPr lang="en-US" sz="1100" b="0" kern="1200" dirty="0">
            <a:solidFill>
              <a:schemeClr val="tx1"/>
            </a:solidFill>
            <a:latin typeface="VladaRHSans Med"/>
          </a:endParaRPr>
        </a:p>
      </dsp:txBody>
      <dsp:txXfrm>
        <a:off x="6775199" y="1308063"/>
        <a:ext cx="1426412" cy="1486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3ED56-8ABB-4B7A-B9F5-5174E4824473}">
      <dsp:nvSpPr>
        <dsp:cNvPr id="0" name=""/>
        <dsp:cNvSpPr/>
      </dsp:nvSpPr>
      <dsp:spPr>
        <a:xfrm>
          <a:off x="589370" y="0"/>
          <a:ext cx="6679533" cy="2002336"/>
        </a:xfrm>
        <a:prstGeom prst="rightArrow">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E858FBCF-2252-46EE-9972-8DB979161FAE}">
      <dsp:nvSpPr>
        <dsp:cNvPr id="0" name=""/>
        <dsp:cNvSpPr/>
      </dsp:nvSpPr>
      <dsp:spPr>
        <a:xfrm>
          <a:off x="0" y="633354"/>
          <a:ext cx="1338441" cy="800934"/>
        </a:xfrm>
        <a:prstGeom prst="roundRect">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hr-HR" sz="1200" b="1" kern="1200" dirty="0">
              <a:effectLst/>
              <a:latin typeface="VladaRHSans Med"/>
              <a:ea typeface="Times New Roman" panose="02020603050405020304" pitchFamily="18" charset="0"/>
              <a:cs typeface="Times New Roman" panose="02020603050405020304" pitchFamily="18" charset="0"/>
            </a:rPr>
            <a:t>1. Zaprimanje i registracija</a:t>
          </a:r>
        </a:p>
      </dsp:txBody>
      <dsp:txXfrm>
        <a:off x="39098" y="672452"/>
        <a:ext cx="1260245" cy="722738"/>
      </dsp:txXfrm>
    </dsp:sp>
    <dsp:sp modelId="{B5F3EF75-84B1-4F74-B710-B87AC9F817C0}">
      <dsp:nvSpPr>
        <dsp:cNvPr id="0" name=""/>
        <dsp:cNvSpPr/>
      </dsp:nvSpPr>
      <dsp:spPr>
        <a:xfrm>
          <a:off x="1536759" y="633354"/>
          <a:ext cx="3031315" cy="800934"/>
        </a:xfrm>
        <a:prstGeom prst="roundRect">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hr-HR" sz="1200" b="1" kern="1200" dirty="0">
              <a:latin typeface="VladaRHSans Med"/>
            </a:rPr>
            <a:t>2. Administrativna provjera i provjera prihvatljivosti prijavitelja, provjera prihvatljivosti projekta i aktivnosti te provjera prihvatljivosti izdataka</a:t>
          </a:r>
        </a:p>
      </dsp:txBody>
      <dsp:txXfrm>
        <a:off x="1575857" y="672452"/>
        <a:ext cx="2953119" cy="722738"/>
      </dsp:txXfrm>
    </dsp:sp>
    <dsp:sp modelId="{E3FEE38A-AD8D-4C3B-92F3-9DAFA160D2C6}">
      <dsp:nvSpPr>
        <dsp:cNvPr id="0" name=""/>
        <dsp:cNvSpPr/>
      </dsp:nvSpPr>
      <dsp:spPr>
        <a:xfrm>
          <a:off x="4755131" y="633354"/>
          <a:ext cx="1226745" cy="800934"/>
        </a:xfrm>
        <a:prstGeom prst="roundRect">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hr-HR" sz="1200" b="1" kern="1200">
              <a:latin typeface="VladaRHSans Med"/>
            </a:rPr>
            <a:t>3. Ocjena kvalitete</a:t>
          </a:r>
          <a:endParaRPr lang="hr-HR" sz="1200" b="1" kern="1200" dirty="0">
            <a:latin typeface="VladaRHSans Med"/>
          </a:endParaRPr>
        </a:p>
      </dsp:txBody>
      <dsp:txXfrm>
        <a:off x="4794229" y="672452"/>
        <a:ext cx="1148549" cy="722738"/>
      </dsp:txXfrm>
    </dsp:sp>
    <dsp:sp modelId="{B4842E0F-29CB-47D6-AC46-69DAA4816C5A}">
      <dsp:nvSpPr>
        <dsp:cNvPr id="0" name=""/>
        <dsp:cNvSpPr/>
      </dsp:nvSpPr>
      <dsp:spPr>
        <a:xfrm>
          <a:off x="6163079" y="633354"/>
          <a:ext cx="1695195" cy="800934"/>
        </a:xfrm>
        <a:prstGeom prst="roundRect">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hr-HR" sz="1200" b="1" kern="1200" dirty="0">
              <a:latin typeface="VladaRHSans Med"/>
            </a:rPr>
            <a:t>4. Donošenje </a:t>
          </a:r>
          <a:r>
            <a:rPr lang="hr-HR" sz="1200" b="1" i="1" kern="1200" dirty="0">
              <a:latin typeface="VladaRHSans Med"/>
            </a:rPr>
            <a:t>Odluke o financiranju</a:t>
          </a:r>
          <a:r>
            <a:rPr lang="hr-HR" sz="1200" b="1" kern="1200" dirty="0">
              <a:latin typeface="VladaRHSans Med"/>
            </a:rPr>
            <a:t> </a:t>
          </a:r>
        </a:p>
      </dsp:txBody>
      <dsp:txXfrm>
        <a:off x="6202177" y="672452"/>
        <a:ext cx="1616999" cy="722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66F1D-F950-401C-9856-F762B07F64EF}">
      <dsp:nvSpPr>
        <dsp:cNvPr id="0" name=""/>
        <dsp:cNvSpPr/>
      </dsp:nvSpPr>
      <dsp:spPr>
        <a:xfrm>
          <a:off x="966521" y="22842"/>
          <a:ext cx="1253490" cy="1253490"/>
        </a:xfrm>
        <a:prstGeom prst="ellipse">
          <a:avLst/>
        </a:prstGeom>
        <a:gradFill rotWithShape="0">
          <a:gsLst>
            <a:gs pos="0">
              <a:schemeClr val="accent3">
                <a:shade val="80000"/>
                <a:alpha val="50000"/>
                <a:hueOff val="0"/>
                <a:satOff val="0"/>
                <a:lumOff val="0"/>
                <a:alphaOff val="0"/>
                <a:tint val="100000"/>
                <a:shade val="100000"/>
                <a:satMod val="130000"/>
              </a:schemeClr>
            </a:gs>
            <a:gs pos="100000">
              <a:schemeClr val="accent3">
                <a:shade val="80000"/>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hr-HR" sz="1400" kern="1200" dirty="0"/>
            <a:t>Korisnik</a:t>
          </a:r>
          <a:endParaRPr lang="en-US" sz="1400" kern="1200" dirty="0"/>
        </a:p>
      </dsp:txBody>
      <dsp:txXfrm>
        <a:off x="1133653" y="242203"/>
        <a:ext cx="919226" cy="564070"/>
      </dsp:txXfrm>
    </dsp:sp>
    <dsp:sp modelId="{FC25C45C-168D-4548-9329-718AF2C99201}">
      <dsp:nvSpPr>
        <dsp:cNvPr id="0" name=""/>
        <dsp:cNvSpPr/>
      </dsp:nvSpPr>
      <dsp:spPr>
        <a:xfrm>
          <a:off x="1456928" y="809545"/>
          <a:ext cx="1253490" cy="1253490"/>
        </a:xfrm>
        <a:prstGeom prst="ellipse">
          <a:avLst/>
        </a:prstGeom>
        <a:gradFill rotWithShape="0">
          <a:gsLst>
            <a:gs pos="0">
              <a:schemeClr val="accent3">
                <a:shade val="80000"/>
                <a:alpha val="50000"/>
                <a:hueOff val="-13"/>
                <a:satOff val="-248"/>
                <a:lumOff val="2307"/>
                <a:alphaOff val="15000"/>
                <a:tint val="100000"/>
                <a:shade val="100000"/>
                <a:satMod val="130000"/>
              </a:schemeClr>
            </a:gs>
            <a:gs pos="100000">
              <a:schemeClr val="accent3">
                <a:shade val="80000"/>
                <a:alpha val="50000"/>
                <a:hueOff val="-13"/>
                <a:satOff val="-248"/>
                <a:lumOff val="2307"/>
                <a:alphaOff val="1500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hr-HR" sz="1400" kern="1200" dirty="0"/>
            <a:t>PT2</a:t>
          </a:r>
          <a:br>
            <a:rPr lang="hr-HR" sz="1400" kern="1200" dirty="0"/>
          </a:br>
          <a:r>
            <a:rPr lang="hr-HR" sz="1400" kern="1200" dirty="0"/>
            <a:t>(SAFU)</a:t>
          </a:r>
          <a:endParaRPr lang="en-US" sz="1400" kern="1200" dirty="0"/>
        </a:p>
      </dsp:txBody>
      <dsp:txXfrm>
        <a:off x="1840287" y="1133363"/>
        <a:ext cx="752094" cy="689419"/>
      </dsp:txXfrm>
    </dsp:sp>
    <dsp:sp modelId="{3C190265-5CDB-4361-B5F6-7E4BC28B5BB3}">
      <dsp:nvSpPr>
        <dsp:cNvPr id="0" name=""/>
        <dsp:cNvSpPr/>
      </dsp:nvSpPr>
      <dsp:spPr>
        <a:xfrm>
          <a:off x="552326" y="809545"/>
          <a:ext cx="1253490" cy="1253490"/>
        </a:xfrm>
        <a:prstGeom prst="ellipse">
          <a:avLst/>
        </a:prstGeom>
        <a:gradFill rotWithShape="0">
          <a:gsLst>
            <a:gs pos="0">
              <a:schemeClr val="accent3">
                <a:shade val="80000"/>
                <a:alpha val="50000"/>
                <a:hueOff val="-27"/>
                <a:satOff val="-496"/>
                <a:lumOff val="4614"/>
                <a:alphaOff val="30000"/>
                <a:tint val="100000"/>
                <a:shade val="100000"/>
                <a:satMod val="130000"/>
              </a:schemeClr>
            </a:gs>
            <a:gs pos="100000">
              <a:schemeClr val="accent3">
                <a:shade val="80000"/>
                <a:alpha val="50000"/>
                <a:hueOff val="-27"/>
                <a:satOff val="-496"/>
                <a:lumOff val="4614"/>
                <a:alphaOff val="3000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hr-HR" sz="1400" kern="1200" dirty="0"/>
            <a:t>UT (MRRFEU)</a:t>
          </a:r>
          <a:endParaRPr lang="en-US" sz="1400" kern="1200" dirty="0"/>
        </a:p>
      </dsp:txBody>
      <dsp:txXfrm>
        <a:off x="670363" y="1133363"/>
        <a:ext cx="752094" cy="6894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BB1118-A12F-41EF-AB77-56718F55F76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Neo Sans"/>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5C3CC7CE-C676-47CE-8428-7E81F26C2CF9}"/>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Neo Sans" charset="0"/>
                <a:ea typeface="ＭＳ Ｐゴシック" charset="-128"/>
                <a:cs typeface="+mn-cs"/>
              </a:defRPr>
            </a:lvl1pPr>
          </a:lstStyle>
          <a:p>
            <a:pPr>
              <a:defRPr/>
            </a:pPr>
            <a:fld id="{9F42C860-6814-45E7-9284-9B8E733C8536}" type="datetimeFigureOut">
              <a:rPr lang="en-US" altLang="sr-Latn-RS"/>
              <a:pPr>
                <a:defRPr/>
              </a:pPr>
              <a:t>8/9/2019</a:t>
            </a:fld>
            <a:endParaRPr lang="en-US" altLang="sr-Latn-RS"/>
          </a:p>
        </p:txBody>
      </p:sp>
      <p:sp>
        <p:nvSpPr>
          <p:cNvPr id="4" name="Footer Placeholder 3">
            <a:extLst>
              <a:ext uri="{FF2B5EF4-FFF2-40B4-BE49-F238E27FC236}">
                <a16:creationId xmlns:a16="http://schemas.microsoft.com/office/drawing/2014/main" id="{34F012A3-09C3-43D7-A4D4-6C7EAAF5FAF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Neo Sans"/>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E7CBAD46-551E-4F5E-8870-828D6FA8F7E1}"/>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Neo Sans" charset="0"/>
                <a:ea typeface="ＭＳ Ｐゴシック" charset="-128"/>
                <a:cs typeface="+mn-cs"/>
              </a:defRPr>
            </a:lvl1pPr>
          </a:lstStyle>
          <a:p>
            <a:pPr>
              <a:defRPr/>
            </a:pPr>
            <a:fld id="{8D4D687B-147F-48B2-BDAA-BD04F30B9F19}" type="slidenum">
              <a:rPr lang="en-US" altLang="sr-Latn-RS"/>
              <a:pPr>
                <a:defRPr/>
              </a:pPr>
              <a:t>‹#›</a:t>
            </a:fld>
            <a:endParaRPr lang="en-US" altLang="sr-Latn-RS"/>
          </a:p>
        </p:txBody>
      </p:sp>
    </p:spTree>
    <p:extLst>
      <p:ext uri="{BB962C8B-B14F-4D97-AF65-F5344CB8AC3E}">
        <p14:creationId xmlns:p14="http://schemas.microsoft.com/office/powerpoint/2010/main" val="2711179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877C19-FEC0-4B8B-ACAF-25E147AC89E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Neo Sans"/>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4EB7AAE0-C849-4F95-B0F3-0046C57582E4}"/>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Neo Sans" charset="0"/>
                <a:ea typeface="ＭＳ Ｐゴシック" charset="-128"/>
                <a:cs typeface="+mn-cs"/>
              </a:defRPr>
            </a:lvl1pPr>
          </a:lstStyle>
          <a:p>
            <a:pPr>
              <a:defRPr/>
            </a:pPr>
            <a:fld id="{8C918604-8E70-4825-961B-7D9FDD3BCA87}" type="datetimeFigureOut">
              <a:rPr lang="en-US" altLang="sr-Latn-RS"/>
              <a:pPr>
                <a:defRPr/>
              </a:pPr>
              <a:t>8/9/2019</a:t>
            </a:fld>
            <a:endParaRPr lang="en-US" altLang="sr-Latn-RS"/>
          </a:p>
        </p:txBody>
      </p:sp>
      <p:sp>
        <p:nvSpPr>
          <p:cNvPr id="4" name="Slide Image Placeholder 3">
            <a:extLst>
              <a:ext uri="{FF2B5EF4-FFF2-40B4-BE49-F238E27FC236}">
                <a16:creationId xmlns:a16="http://schemas.microsoft.com/office/drawing/2014/main" id="{21FCDBB9-9C90-42BD-AFA3-3BDE2D44F8D3}"/>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545AD97-F119-4712-90E9-21895D8E1100}"/>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ta-IN" noProof="0" dirty="0"/>
              <a:t>Click to edit Master text styles</a:t>
            </a:r>
          </a:p>
          <a:p>
            <a:pPr lvl="1"/>
            <a:r>
              <a:rPr lang="ta-IN" noProof="0" dirty="0"/>
              <a:t>Second level</a:t>
            </a:r>
          </a:p>
          <a:p>
            <a:pPr lvl="2"/>
            <a:r>
              <a:rPr lang="ta-IN" noProof="0" dirty="0"/>
              <a:t>Third level</a:t>
            </a:r>
          </a:p>
          <a:p>
            <a:pPr lvl="3"/>
            <a:r>
              <a:rPr lang="ta-IN" noProof="0" dirty="0"/>
              <a:t>Fourth level</a:t>
            </a:r>
          </a:p>
          <a:p>
            <a:pPr lvl="4"/>
            <a:r>
              <a:rPr lang="ta-IN" noProof="0" dirty="0"/>
              <a:t>Fifth level</a:t>
            </a:r>
            <a:endParaRPr lang="en-US" noProof="0" dirty="0"/>
          </a:p>
        </p:txBody>
      </p:sp>
      <p:sp>
        <p:nvSpPr>
          <p:cNvPr id="6" name="Footer Placeholder 5">
            <a:extLst>
              <a:ext uri="{FF2B5EF4-FFF2-40B4-BE49-F238E27FC236}">
                <a16:creationId xmlns:a16="http://schemas.microsoft.com/office/drawing/2014/main" id="{919EECA5-C588-45F4-B432-1AF005E9E2F3}"/>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Neo Sans"/>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F3EE8C3A-0B33-4DCF-AF1A-BBEE273A05B7}"/>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Neo Sans" charset="0"/>
                <a:ea typeface="ＭＳ Ｐゴシック" charset="-128"/>
                <a:cs typeface="+mn-cs"/>
              </a:defRPr>
            </a:lvl1pPr>
          </a:lstStyle>
          <a:p>
            <a:pPr>
              <a:defRPr/>
            </a:pPr>
            <a:fld id="{61B6B2C6-01FA-4BE4-9023-A0D38EAC381A}" type="slidenum">
              <a:rPr lang="en-US" altLang="sr-Latn-RS"/>
              <a:pPr>
                <a:defRPr/>
              </a:pPr>
              <a:t>‹#›</a:t>
            </a:fld>
            <a:endParaRPr lang="en-US" altLang="sr-Latn-RS"/>
          </a:p>
        </p:txBody>
      </p:sp>
    </p:spTree>
    <p:extLst>
      <p:ext uri="{BB962C8B-B14F-4D97-AF65-F5344CB8AC3E}">
        <p14:creationId xmlns:p14="http://schemas.microsoft.com/office/powerpoint/2010/main" val="174035015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Neo Sans"/>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defTabSz="457200" rtl="0" eaLnBrk="0" fontAlgn="base" hangingPunct="0">
      <a:spcBef>
        <a:spcPct val="30000"/>
      </a:spcBef>
      <a:spcAft>
        <a:spcPct val="0"/>
      </a:spcAft>
      <a:defRPr sz="1200" kern="1200">
        <a:solidFill>
          <a:schemeClr val="tx1"/>
        </a:solidFill>
        <a:latin typeface="Neo Sans"/>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03778B8-3178-4088-ABA8-7A1EF411D2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028D2A2A-193F-45D4-8321-E71F95B72B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49165AF6-75DB-4690-8F00-D250455482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0E0F07-F4C6-40B3-BC70-13CDC31D068E}" type="slidenum">
              <a:rPr lang="en-US" altLang="sr-Latn-RS" smtClean="0">
                <a:latin typeface="Neo Sans"/>
              </a:rPr>
              <a:pPr/>
              <a:t>0</a:t>
            </a:fld>
            <a:endParaRPr lang="en-US" altLang="sr-Latn-RS" dirty="0">
              <a:latin typeface="Neo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5D7DAFA-DC64-4629-A25E-7809AAA465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653BE90-D953-47CC-9A5D-35982B06CE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CBFDADA6-52EE-4AB1-B7ED-79B11E97FC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F280F6A-9A17-4BAB-8552-E7316F896200}" type="slidenum">
              <a:rPr lang="en-US" altLang="sr-Latn-RS" smtClean="0">
                <a:latin typeface="Neo Sans"/>
              </a:rPr>
              <a:pPr/>
              <a:t>9</a:t>
            </a:fld>
            <a:endParaRPr lang="en-US" altLang="sr-Latn-RS">
              <a:latin typeface="Neo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B76858A-6204-483C-A521-3B0A4435F8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AE9A197-937E-4422-8ECD-A3B3F5AFD9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8727B3B4-4686-45E1-BEAD-D412905B70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4903812-D5AE-4182-971F-23AB20618969}" type="slidenum">
              <a:rPr lang="en-US" altLang="sr-Latn-RS" smtClean="0">
                <a:latin typeface="Neo Sans"/>
              </a:rPr>
              <a:pPr/>
              <a:t>10</a:t>
            </a:fld>
            <a:endParaRPr lang="en-US" altLang="sr-Latn-RS">
              <a:latin typeface="Neo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5190EAF-8C71-4731-BDA0-1B6AD05B6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735E2257-1576-4C0F-82C1-0E194317CE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647923B8-878A-49E1-BC1B-DF02D79211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5897646-1DBA-468D-9820-A3F04DE7BF99}" type="slidenum">
              <a:rPr lang="en-US" altLang="sr-Latn-RS" smtClean="0">
                <a:latin typeface="Neo Sans"/>
              </a:rPr>
              <a:pPr/>
              <a:t>11</a:t>
            </a:fld>
            <a:endParaRPr lang="en-US" altLang="sr-Latn-RS">
              <a:latin typeface="Neo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5190EAF-8C71-4731-BDA0-1B6AD05B6D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735E2257-1576-4C0F-82C1-0E194317CE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647923B8-878A-49E1-BC1B-DF02D79211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5897646-1DBA-468D-9820-A3F04DE7BF99}" type="slidenum">
              <a:rPr lang="en-US" altLang="sr-Latn-RS" smtClean="0">
                <a:latin typeface="Neo Sans"/>
              </a:rPr>
              <a:pPr/>
              <a:t>12</a:t>
            </a:fld>
            <a:endParaRPr lang="en-US" altLang="sr-Latn-RS">
              <a:latin typeface="Neo Sans"/>
            </a:endParaRPr>
          </a:p>
        </p:txBody>
      </p:sp>
    </p:spTree>
    <p:extLst>
      <p:ext uri="{BB962C8B-B14F-4D97-AF65-F5344CB8AC3E}">
        <p14:creationId xmlns:p14="http://schemas.microsoft.com/office/powerpoint/2010/main" val="1536291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E820E33-2A0C-4D52-BC5F-1432657B0C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99C2B88-3C38-4E8D-9607-B4E072A865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80E87E97-68E3-4458-8CA4-13D58AD396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4BB3139-F4F6-415C-B5EE-3D0FDA24CB5F}" type="slidenum">
              <a:rPr lang="en-US" altLang="sr-Latn-RS" smtClean="0">
                <a:latin typeface="Neo Sans"/>
              </a:rPr>
              <a:pPr/>
              <a:t>13</a:t>
            </a:fld>
            <a:endParaRPr lang="en-US" altLang="sr-Latn-RS">
              <a:latin typeface="Neo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7C0E067-A707-4779-85C3-CD9DD33E2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17A9CB4-A0A5-4124-B19E-EBE00DDF0B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47108" name="Slide Number Placeholder 3">
            <a:extLst>
              <a:ext uri="{FF2B5EF4-FFF2-40B4-BE49-F238E27FC236}">
                <a16:creationId xmlns:a16="http://schemas.microsoft.com/office/drawing/2014/main" id="{9EBABD67-1EBD-4314-92FF-6D37836C37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8AD574B-3320-4906-B3DC-98941084DD44}" type="slidenum">
              <a:rPr lang="en-US" altLang="sr-Latn-RS" smtClean="0">
                <a:latin typeface="Neo Sans"/>
              </a:rPr>
              <a:pPr/>
              <a:t>14</a:t>
            </a:fld>
            <a:endParaRPr lang="en-US" altLang="sr-Latn-RS">
              <a:latin typeface="Neo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4E27DE3-4348-4D73-B502-22F4E2F6FE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A7E05DA-9597-4189-BA85-5DAC04DCAC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FED8E271-708A-4CDE-8A8F-3630D246F1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FB79022-E339-4DAA-889B-A155B4753571}" type="slidenum">
              <a:rPr lang="en-US" altLang="sr-Latn-RS" smtClean="0">
                <a:latin typeface="Neo Sans"/>
              </a:rPr>
              <a:pPr/>
              <a:t>15</a:t>
            </a:fld>
            <a:endParaRPr lang="en-US" altLang="sr-Latn-RS">
              <a:latin typeface="Neo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990AE51-8087-4616-A3AE-B59F87FA16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7F195D5-992A-4BE6-8A1C-2E92F683B5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7A168B65-5222-4E9C-95EE-A43B13432D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FC7FB7B-148F-437F-AF5D-69F264F9A772}" type="slidenum">
              <a:rPr lang="en-US" altLang="sr-Latn-RS" smtClean="0">
                <a:latin typeface="Neo Sans"/>
              </a:rPr>
              <a:pPr/>
              <a:t>16</a:t>
            </a:fld>
            <a:endParaRPr lang="en-US" altLang="sr-Latn-RS">
              <a:latin typeface="Neo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F74A623-DA31-4084-B5E6-99168118DD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B191FEFF-B8FE-499C-82F2-C20BDF64DB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12828809-80E3-4F2E-B624-C99B2FEFB2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C5C74C3-13F5-426F-B986-2C1DB28299F1}" type="slidenum">
              <a:rPr lang="en-US" altLang="sr-Latn-RS" smtClean="0">
                <a:latin typeface="Neo Sans"/>
              </a:rPr>
              <a:pPr/>
              <a:t>17</a:t>
            </a:fld>
            <a:endParaRPr lang="en-US" altLang="sr-Latn-RS">
              <a:latin typeface="Neo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DE2E2BF-7B6D-40C5-A81C-EAD58D51DB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1328C8EE-9F62-4746-BDC4-8191BBBFB6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3DD40333-677F-433A-A13B-C9CB78B1F3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A0DF20D-CB68-4B46-B47E-6C17EF4A1882}" type="slidenum">
              <a:rPr lang="en-US" altLang="sr-Latn-RS" smtClean="0">
                <a:latin typeface="Neo Sans"/>
              </a:rPr>
              <a:pPr/>
              <a:t>18</a:t>
            </a:fld>
            <a:endParaRPr lang="en-US" altLang="sr-Latn-RS" dirty="0">
              <a:latin typeface="Neo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11D708E-B277-4D02-9140-4C20F4F84D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4E09405-0721-4BEF-B2F0-C4FB65694F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B412395E-4844-4430-8005-8BB1DBF592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7D1F3F7-BFCE-47E0-B25F-AD08CEECFE38}" type="slidenum">
              <a:rPr lang="en-US" altLang="sr-Latn-RS" smtClean="0">
                <a:latin typeface="Neo Sans"/>
              </a:rPr>
              <a:pPr/>
              <a:t>1</a:t>
            </a:fld>
            <a:endParaRPr lang="en-US" altLang="sr-Latn-RS" dirty="0">
              <a:latin typeface="Neo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3FA7975-0DAF-4FCE-AD3D-98A63D14A7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03680EB-6D86-4495-9D41-DE9083634D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57348" name="Slide Number Placeholder 3">
            <a:extLst>
              <a:ext uri="{FF2B5EF4-FFF2-40B4-BE49-F238E27FC236}">
                <a16:creationId xmlns:a16="http://schemas.microsoft.com/office/drawing/2014/main" id="{23D45673-29C6-491D-BEAC-D2B614CEAC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FEE7130-C9E2-44E2-B6AE-2F9E9F6113DB}" type="slidenum">
              <a:rPr lang="en-US" altLang="sr-Latn-RS" smtClean="0">
                <a:latin typeface="Neo Sans"/>
              </a:rPr>
              <a:pPr/>
              <a:t>19</a:t>
            </a:fld>
            <a:endParaRPr lang="en-US" altLang="sr-Latn-RS" dirty="0">
              <a:latin typeface="Neo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8E2C92D-FBD4-4BA9-B80C-9D22B0EFB9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0E2F96D-5B15-4A1D-A2FA-136970B2E5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7DC3CA78-76B4-4099-A191-F462136489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8E7B64-2E95-4C2C-B10D-574C64280C81}" type="slidenum">
              <a:rPr lang="en-US" altLang="sr-Latn-RS" smtClean="0">
                <a:latin typeface="Neo Sans"/>
              </a:rPr>
              <a:pPr/>
              <a:t>20</a:t>
            </a:fld>
            <a:endParaRPr lang="en-US" altLang="sr-Latn-RS" dirty="0">
              <a:latin typeface="Neo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8E2C92D-FBD4-4BA9-B80C-9D22B0EFB9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0E2F96D-5B15-4A1D-A2FA-136970B2E5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7DC3CA78-76B4-4099-A191-F462136489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8E7B64-2E95-4C2C-B10D-574C64280C81}" type="slidenum">
              <a:rPr lang="en-US" altLang="sr-Latn-RS" smtClean="0">
                <a:latin typeface="Neo Sans"/>
              </a:rPr>
              <a:pPr/>
              <a:t>21</a:t>
            </a:fld>
            <a:endParaRPr lang="en-US" altLang="sr-Latn-RS">
              <a:latin typeface="Neo Sans"/>
            </a:endParaRPr>
          </a:p>
        </p:txBody>
      </p:sp>
    </p:spTree>
    <p:extLst>
      <p:ext uri="{BB962C8B-B14F-4D97-AF65-F5344CB8AC3E}">
        <p14:creationId xmlns:p14="http://schemas.microsoft.com/office/powerpoint/2010/main" val="3089204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05C90C1-8FDC-4A0E-8A57-062A99A519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A2E2FD4-02F1-4C5F-A3B1-10F597E813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3492" name="Slide Number Placeholder 3">
            <a:extLst>
              <a:ext uri="{FF2B5EF4-FFF2-40B4-BE49-F238E27FC236}">
                <a16:creationId xmlns:a16="http://schemas.microsoft.com/office/drawing/2014/main" id="{67EF2DF2-BB4B-4059-B952-AEB8464144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2D9926D0-9F68-4A6D-A7CE-76F265ADDF1D}" type="slidenum">
              <a:rPr lang="en-US" altLang="sr-Latn-RS" smtClean="0">
                <a:latin typeface="Neo Sans"/>
              </a:rPr>
              <a:pPr/>
              <a:t>22</a:t>
            </a:fld>
            <a:endParaRPr lang="en-US" altLang="sr-Latn-RS">
              <a:latin typeface="Neo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FEABC99-FC98-4DBA-B446-EFC1826AC6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78AEEB1C-CF26-445E-A17A-239852849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A9F361DC-6F00-4445-BCAF-FAAB78111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77D14F0-0C95-43C4-A5A9-7168A568B01C}" type="slidenum">
              <a:rPr lang="en-US" altLang="sr-Latn-RS" smtClean="0">
                <a:latin typeface="Neo Sans"/>
              </a:rPr>
              <a:pPr/>
              <a:t>23</a:t>
            </a:fld>
            <a:endParaRPr lang="en-US" altLang="sr-Latn-RS">
              <a:latin typeface="Neo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FEABC99-FC98-4DBA-B446-EFC1826AC6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78AEEB1C-CF26-445E-A17A-239852849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A9F361DC-6F00-4445-BCAF-FAAB78111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77D14F0-0C95-43C4-A5A9-7168A568B01C}" type="slidenum">
              <a:rPr lang="en-US" altLang="sr-Latn-RS" smtClean="0">
                <a:latin typeface="Neo Sans"/>
              </a:rPr>
              <a:pPr/>
              <a:t>24</a:t>
            </a:fld>
            <a:endParaRPr lang="en-US" altLang="sr-Latn-RS">
              <a:latin typeface="Neo Sans"/>
            </a:endParaRPr>
          </a:p>
        </p:txBody>
      </p:sp>
    </p:spTree>
    <p:extLst>
      <p:ext uri="{BB962C8B-B14F-4D97-AF65-F5344CB8AC3E}">
        <p14:creationId xmlns:p14="http://schemas.microsoft.com/office/powerpoint/2010/main" val="1920309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FEABC99-FC98-4DBA-B446-EFC1826AC6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78AEEB1C-CF26-445E-A17A-2398528490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A9F361DC-6F00-4445-BCAF-FAAB78111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77D14F0-0C95-43C4-A5A9-7168A568B01C}" type="slidenum">
              <a:rPr lang="en-US" altLang="sr-Latn-RS" smtClean="0">
                <a:latin typeface="Neo Sans"/>
              </a:rPr>
              <a:pPr/>
              <a:t>25</a:t>
            </a:fld>
            <a:endParaRPr lang="en-US" altLang="sr-Latn-RS">
              <a:latin typeface="Neo Sans"/>
            </a:endParaRPr>
          </a:p>
        </p:txBody>
      </p:sp>
    </p:spTree>
    <p:extLst>
      <p:ext uri="{BB962C8B-B14F-4D97-AF65-F5344CB8AC3E}">
        <p14:creationId xmlns:p14="http://schemas.microsoft.com/office/powerpoint/2010/main" val="1690121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92F3090-D111-432C-9FAC-E88495701C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A35913A-B583-4C9F-AA89-4C75B863F3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72590A64-913A-4CD4-822E-EDF9DA6D1A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B6E5954-940A-4BB9-92B4-58B429C48A29}" type="slidenum">
              <a:rPr lang="en-US" altLang="sr-Latn-RS" smtClean="0">
                <a:latin typeface="Neo Sans"/>
              </a:rPr>
              <a:pPr/>
              <a:t>26</a:t>
            </a:fld>
            <a:endParaRPr lang="en-US" altLang="sr-Latn-RS">
              <a:latin typeface="Neo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92F3090-D111-432C-9FAC-E88495701C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A35913A-B583-4C9F-AA89-4C75B863F3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72590A64-913A-4CD4-822E-EDF9DA6D1A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B6E5954-940A-4BB9-92B4-58B429C48A29}" type="slidenum">
              <a:rPr lang="en-US" altLang="sr-Latn-RS" smtClean="0">
                <a:latin typeface="Neo Sans"/>
              </a:rPr>
              <a:pPr/>
              <a:t>27</a:t>
            </a:fld>
            <a:endParaRPr lang="en-US" altLang="sr-Latn-RS">
              <a:latin typeface="Neo Sans"/>
            </a:endParaRPr>
          </a:p>
        </p:txBody>
      </p:sp>
    </p:spTree>
    <p:extLst>
      <p:ext uri="{BB962C8B-B14F-4D97-AF65-F5344CB8AC3E}">
        <p14:creationId xmlns:p14="http://schemas.microsoft.com/office/powerpoint/2010/main" val="996920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2613E6D8-541E-47E1-A702-CA0D001501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C684732C-EA72-4C9D-B88B-D2580322E0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79876" name="Slide Number Placeholder 3">
            <a:extLst>
              <a:ext uri="{FF2B5EF4-FFF2-40B4-BE49-F238E27FC236}">
                <a16:creationId xmlns:a16="http://schemas.microsoft.com/office/drawing/2014/main" id="{C0767842-AF44-442F-AEF1-35E6492320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D452351-ABB1-45BF-A8B1-C52C2BF361D6}" type="slidenum">
              <a:rPr lang="en-US" altLang="sr-Latn-RS" smtClean="0">
                <a:latin typeface="Neo Sans"/>
              </a:rPr>
              <a:pPr/>
              <a:t>30</a:t>
            </a:fld>
            <a:endParaRPr lang="en-US" altLang="sr-Latn-RS">
              <a:latin typeface="Neo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F67B1A0-EF65-4711-B6B7-C607E6D5DF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FC07C86-D89D-4506-80B3-4223E01AF4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8BA8DE9E-92F6-47BE-852B-F5BEDFBC9B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474F136-40A2-4747-8702-5C1FAB497996}" type="slidenum">
              <a:rPr lang="en-US" altLang="sr-Latn-RS" smtClean="0">
                <a:latin typeface="Neo Sans"/>
              </a:rPr>
              <a:pPr/>
              <a:t>2</a:t>
            </a:fld>
            <a:endParaRPr lang="en-US" altLang="sr-Latn-RS" dirty="0">
              <a:latin typeface="Neo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ADEEE98D-1A60-4150-AA39-DA5B3ECB2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1155F8BA-CFDE-422C-80AE-F6BF687BD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86020" name="Slide Number Placeholder 3">
            <a:extLst>
              <a:ext uri="{FF2B5EF4-FFF2-40B4-BE49-F238E27FC236}">
                <a16:creationId xmlns:a16="http://schemas.microsoft.com/office/drawing/2014/main" id="{230DEE6A-9D2E-4223-8B9F-4C0C261B5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8095114-B5AC-4D27-B05E-646A448F9C13}" type="slidenum">
              <a:rPr lang="en-US" altLang="sr-Latn-RS" smtClean="0">
                <a:solidFill>
                  <a:srgbClr val="000000"/>
                </a:solidFill>
                <a:latin typeface="Neo Sans"/>
              </a:rPr>
              <a:pPr/>
              <a:t>31</a:t>
            </a:fld>
            <a:endParaRPr lang="en-US" altLang="sr-Latn-RS">
              <a:solidFill>
                <a:srgbClr val="000000"/>
              </a:solidFill>
              <a:latin typeface="Neo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293B76D-1B55-4CA8-83A7-F6733D00F0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D8A11B96-A891-40CD-9217-892297F3D8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45D90504-3CF1-4276-930C-C7395B710C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740ADA6-B9A3-49C7-BC60-2F9A5C1859F5}" type="slidenum">
              <a:rPr lang="en-US" altLang="sr-Latn-RS" smtClean="0">
                <a:latin typeface="Neo Sans"/>
              </a:rPr>
              <a:pPr/>
              <a:t>32</a:t>
            </a:fld>
            <a:endParaRPr lang="en-US" altLang="sr-Latn-RS">
              <a:latin typeface="Neo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117F459-08F4-4BC1-8CC8-26D2FBD21F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5E24F03-4FCB-4323-92FE-AC1B13749F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33340637-C7D9-491F-815F-DC9EBC7AB6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78AFF2C-12C5-4447-847B-BE4BB56D8939}" type="slidenum">
              <a:rPr lang="en-US" altLang="sr-Latn-RS" smtClean="0">
                <a:latin typeface="Neo Sans"/>
              </a:rPr>
              <a:pPr/>
              <a:t>3</a:t>
            </a:fld>
            <a:endParaRPr lang="en-US" altLang="sr-Latn-RS">
              <a:latin typeface="Neo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117F459-08F4-4BC1-8CC8-26D2FBD21F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5E24F03-4FCB-4323-92FE-AC1B13749F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33340637-C7D9-491F-815F-DC9EBC7AB6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78AFF2C-12C5-4447-847B-BE4BB56D8939}" type="slidenum">
              <a:rPr lang="en-US" altLang="sr-Latn-RS" smtClean="0">
                <a:latin typeface="Neo Sans"/>
              </a:rPr>
              <a:pPr/>
              <a:t>4</a:t>
            </a:fld>
            <a:endParaRPr lang="en-US" altLang="sr-Latn-RS">
              <a:latin typeface="Neo Sans"/>
            </a:endParaRPr>
          </a:p>
        </p:txBody>
      </p:sp>
    </p:spTree>
    <p:extLst>
      <p:ext uri="{BB962C8B-B14F-4D97-AF65-F5344CB8AC3E}">
        <p14:creationId xmlns:p14="http://schemas.microsoft.com/office/powerpoint/2010/main" val="1003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2643034-3ECB-4917-9D5F-169AF68DD1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6EB5E1D-1BEC-4BCE-A5A4-23297F91A9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5644ED21-366D-4127-9B45-6E1AADF1D2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A28A7CC-C304-4D4B-8D9E-71E8431C42EF}" type="slidenum">
              <a:rPr lang="en-US" altLang="sr-Latn-RS" smtClean="0">
                <a:latin typeface="Neo Sans"/>
              </a:rPr>
              <a:pPr/>
              <a:t>5</a:t>
            </a:fld>
            <a:endParaRPr lang="en-US" altLang="sr-Latn-RS">
              <a:latin typeface="Neo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DC6C3B2-C9C2-4F47-9262-8501E621B5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12BA4824-7A00-4665-B121-566B39EEA1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204F4604-2998-4C34-A75D-EC775F09B7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6669939-BF16-499B-9767-AB05E2BFA0F6}" type="slidenum">
              <a:rPr lang="en-US" altLang="sr-Latn-RS" smtClean="0">
                <a:latin typeface="Neo Sans"/>
              </a:rPr>
              <a:pPr/>
              <a:t>6</a:t>
            </a:fld>
            <a:endParaRPr lang="en-US" altLang="sr-Latn-RS">
              <a:latin typeface="Neo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22FC504-EADA-41E3-9AE1-D0D8AC2111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9E8B31A-D02B-4A42-A202-5C8BE55A4D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7B8B1CE2-DAC1-410A-ADC4-E2001AD682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9881F32-0C91-42D3-9B13-BCF69FCB1E84}" type="slidenum">
              <a:rPr lang="en-US" altLang="sr-Latn-RS" smtClean="0">
                <a:latin typeface="Neo Sans"/>
              </a:rPr>
              <a:pPr/>
              <a:t>7</a:t>
            </a:fld>
            <a:endParaRPr lang="en-US" altLang="sr-Latn-RS">
              <a:latin typeface="Neo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25A9EEC-905B-4669-B11B-9E54D27B33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9DB927A-ECF2-4E0B-BAB0-AD8AF2850B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EA693C0E-1C4F-424C-AEA1-E31A0CBC58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36B2DC4-81CD-4993-86F8-16F5F64FE027}" type="slidenum">
              <a:rPr lang="en-US" altLang="sr-Latn-RS" smtClean="0">
                <a:latin typeface="Neo Sans"/>
              </a:rPr>
              <a:pPr/>
              <a:t>8</a:t>
            </a:fld>
            <a:endParaRPr lang="en-US" altLang="sr-Latn-RS">
              <a:latin typeface="Neo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A2F63465-3692-4CDE-A222-E63E583852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E396C201-155F-4D43-93D5-4561685EED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62EA7F2F-C4C7-499D-9B81-4FDA745F107C}"/>
              </a:ext>
            </a:extLst>
          </p:cNvPr>
          <p:cNvSpPr>
            <a:spLocks noGrp="1"/>
          </p:cNvSpPr>
          <p:nvPr>
            <p:ph type="dt" sz="half" idx="10"/>
          </p:nvPr>
        </p:nvSpPr>
        <p:spPr>
          <a:xfrm>
            <a:off x="6702425" y="4248150"/>
            <a:ext cx="2133600" cy="206375"/>
          </a:xfrm>
        </p:spPr>
        <p:txBody>
          <a:bodyPr/>
          <a:lstStyle>
            <a:lvl1pPr>
              <a:defRPr/>
            </a:lvl1pPr>
          </a:lstStyle>
          <a:p>
            <a:pPr>
              <a:defRPr/>
            </a:pPr>
            <a:fld id="{60521A86-46BF-4780-B55E-B8D300F3CA84}" type="datetime1">
              <a:rPr lang="en-US" altLang="sr-Latn-RS"/>
              <a:pPr>
                <a:defRPr/>
              </a:pPr>
              <a:t>8/9/2019</a:t>
            </a:fld>
            <a:endParaRPr lang="en-US" altLang="sr-Latn-RS"/>
          </a:p>
        </p:txBody>
      </p:sp>
      <p:sp>
        <p:nvSpPr>
          <p:cNvPr id="5" name="Slide Number Placeholder 5">
            <a:extLst>
              <a:ext uri="{FF2B5EF4-FFF2-40B4-BE49-F238E27FC236}">
                <a16:creationId xmlns:a16="http://schemas.microsoft.com/office/drawing/2014/main" id="{8ADC6F93-291E-4940-933E-AD16C152BD5A}"/>
              </a:ext>
            </a:extLst>
          </p:cNvPr>
          <p:cNvSpPr>
            <a:spLocks noGrp="1"/>
          </p:cNvSpPr>
          <p:nvPr>
            <p:ph type="sldNum" sz="quarter" idx="11"/>
          </p:nvPr>
        </p:nvSpPr>
        <p:spPr>
          <a:xfrm>
            <a:off x="6699250" y="4937125"/>
            <a:ext cx="2133600" cy="206375"/>
          </a:xfrm>
        </p:spPr>
        <p:txBody>
          <a:bodyPr/>
          <a:lstStyle>
            <a:lvl1pPr>
              <a:defRPr/>
            </a:lvl1pPr>
          </a:lstStyle>
          <a:p>
            <a:pPr>
              <a:defRPr/>
            </a:pPr>
            <a:fld id="{8D68CAEF-B6F5-444B-8C2A-5A3FD75A68CD}" type="slidenum">
              <a:rPr lang="en-US" altLang="sr-Latn-RS"/>
              <a:pPr>
                <a:defRPr/>
              </a:pPr>
              <a:t>‹#›</a:t>
            </a:fld>
            <a:endParaRPr lang="en-US" altLang="sr-Latn-RS"/>
          </a:p>
        </p:txBody>
      </p:sp>
    </p:spTree>
    <p:extLst>
      <p:ext uri="{BB962C8B-B14F-4D97-AF65-F5344CB8AC3E}">
        <p14:creationId xmlns:p14="http://schemas.microsoft.com/office/powerpoint/2010/main" val="9109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D4341D10-7EEE-42B1-9AF3-4BE845C3FD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CB1ED293-7827-40E1-A31F-8055A7CBCA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background pptx PO title 16x9.jpg">
            <a:extLst>
              <a:ext uri="{FF2B5EF4-FFF2-40B4-BE49-F238E27FC236}">
                <a16:creationId xmlns:a16="http://schemas.microsoft.com/office/drawing/2014/main" id="{375D41DE-027B-437A-A7FE-1FB3C00044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C97063B6-33BA-4A6B-B80D-8A6B919E05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70CC63C9-474E-460E-B253-46765B5A7B0A}"/>
              </a:ext>
            </a:extLst>
          </p:cNvPr>
          <p:cNvSpPr>
            <a:spLocks noGrp="1"/>
          </p:cNvSpPr>
          <p:nvPr>
            <p:ph type="dt" sz="half" idx="10"/>
          </p:nvPr>
        </p:nvSpPr>
        <p:spPr>
          <a:xfrm>
            <a:off x="6702425" y="4248150"/>
            <a:ext cx="2133600" cy="206375"/>
          </a:xfrm>
        </p:spPr>
        <p:txBody>
          <a:bodyPr/>
          <a:lstStyle>
            <a:lvl1pPr>
              <a:defRPr/>
            </a:lvl1pPr>
          </a:lstStyle>
          <a:p>
            <a:pPr>
              <a:defRPr/>
            </a:pPr>
            <a:fld id="{30475016-6CC2-4B3C-A42F-AE4C02577A07}" type="datetime1">
              <a:rPr lang="en-US" altLang="sr-Latn-RS"/>
              <a:pPr>
                <a:defRPr/>
              </a:pPr>
              <a:t>8/9/2019</a:t>
            </a:fld>
            <a:endParaRPr lang="en-US" altLang="sr-Latn-RS"/>
          </a:p>
        </p:txBody>
      </p:sp>
      <p:sp>
        <p:nvSpPr>
          <p:cNvPr id="7" name="Slide Number Placeholder 5">
            <a:extLst>
              <a:ext uri="{FF2B5EF4-FFF2-40B4-BE49-F238E27FC236}">
                <a16:creationId xmlns:a16="http://schemas.microsoft.com/office/drawing/2014/main" id="{0DAC091F-EE27-4628-A2B9-0C8595798C7A}"/>
              </a:ext>
            </a:extLst>
          </p:cNvPr>
          <p:cNvSpPr>
            <a:spLocks noGrp="1"/>
          </p:cNvSpPr>
          <p:nvPr>
            <p:ph type="sldNum" sz="quarter" idx="11"/>
          </p:nvPr>
        </p:nvSpPr>
        <p:spPr>
          <a:xfrm>
            <a:off x="6699250" y="4937125"/>
            <a:ext cx="2133600" cy="206375"/>
          </a:xfrm>
        </p:spPr>
        <p:txBody>
          <a:bodyPr/>
          <a:lstStyle>
            <a:lvl1pPr>
              <a:defRPr/>
            </a:lvl1pPr>
          </a:lstStyle>
          <a:p>
            <a:pPr>
              <a:defRPr/>
            </a:pPr>
            <a:fld id="{9E55EEF3-4B62-4D0C-AEFE-242AFAB222E4}" type="slidenum">
              <a:rPr lang="en-US" altLang="sr-Latn-RS"/>
              <a:pPr>
                <a:defRPr/>
              </a:pPr>
              <a:t>‹#›</a:t>
            </a:fld>
            <a:endParaRPr lang="en-US" altLang="sr-Latn-RS"/>
          </a:p>
        </p:txBody>
      </p:sp>
    </p:spTree>
    <p:extLst>
      <p:ext uri="{BB962C8B-B14F-4D97-AF65-F5344CB8AC3E}">
        <p14:creationId xmlns:p14="http://schemas.microsoft.com/office/powerpoint/2010/main" val="314129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75A25DD7-68E3-4221-8BDC-42A25EC659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5879658F-8BF8-4C75-95E4-9EA9742CFF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190B536B-A520-470D-9405-F06BD11DD380}"/>
              </a:ext>
            </a:extLst>
          </p:cNvPr>
          <p:cNvSpPr>
            <a:spLocks noGrp="1"/>
          </p:cNvSpPr>
          <p:nvPr>
            <p:ph type="dt" sz="half" idx="10"/>
          </p:nvPr>
        </p:nvSpPr>
        <p:spPr>
          <a:xfrm>
            <a:off x="6702425" y="4248150"/>
            <a:ext cx="2133600" cy="206375"/>
          </a:xfrm>
        </p:spPr>
        <p:txBody>
          <a:bodyPr/>
          <a:lstStyle>
            <a:lvl1pPr>
              <a:defRPr/>
            </a:lvl1pPr>
          </a:lstStyle>
          <a:p>
            <a:pPr>
              <a:defRPr/>
            </a:pPr>
            <a:fld id="{D3211252-EEB1-46BF-9625-2FA6541BE2AD}" type="datetime1">
              <a:rPr lang="en-US" altLang="sr-Latn-RS"/>
              <a:pPr>
                <a:defRPr/>
              </a:pPr>
              <a:t>8/9/2019</a:t>
            </a:fld>
            <a:endParaRPr lang="en-US" altLang="sr-Latn-RS"/>
          </a:p>
        </p:txBody>
      </p:sp>
      <p:sp>
        <p:nvSpPr>
          <p:cNvPr id="5" name="Slide Number Placeholder 5">
            <a:extLst>
              <a:ext uri="{FF2B5EF4-FFF2-40B4-BE49-F238E27FC236}">
                <a16:creationId xmlns:a16="http://schemas.microsoft.com/office/drawing/2014/main" id="{31CCFEC1-3451-4C87-9255-6EA93A5952CE}"/>
              </a:ext>
            </a:extLst>
          </p:cNvPr>
          <p:cNvSpPr>
            <a:spLocks noGrp="1"/>
          </p:cNvSpPr>
          <p:nvPr>
            <p:ph type="sldNum" sz="quarter" idx="11"/>
          </p:nvPr>
        </p:nvSpPr>
        <p:spPr>
          <a:xfrm>
            <a:off x="6699250" y="4937125"/>
            <a:ext cx="2133600" cy="206375"/>
          </a:xfrm>
        </p:spPr>
        <p:txBody>
          <a:bodyPr/>
          <a:lstStyle>
            <a:lvl1pPr>
              <a:defRPr/>
            </a:lvl1pPr>
          </a:lstStyle>
          <a:p>
            <a:pPr>
              <a:defRPr/>
            </a:pPr>
            <a:fld id="{A6CD5859-2D7E-4AC9-BBA9-E638452C866E}" type="slidenum">
              <a:rPr lang="en-US" altLang="sr-Latn-RS"/>
              <a:pPr>
                <a:defRPr/>
              </a:pPr>
              <a:t>‹#›</a:t>
            </a:fld>
            <a:endParaRPr lang="en-US" altLang="sr-Latn-RS"/>
          </a:p>
        </p:txBody>
      </p:sp>
    </p:spTree>
    <p:extLst>
      <p:ext uri="{BB962C8B-B14F-4D97-AF65-F5344CB8AC3E}">
        <p14:creationId xmlns:p14="http://schemas.microsoft.com/office/powerpoint/2010/main" val="173813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AC82BE89-41EF-4764-B421-2E952ADCC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6E3A86C3-43E8-46DB-A6E8-E29E58F663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BD09CCAD-F502-4A06-866D-33346152442C}"/>
              </a:ext>
            </a:extLst>
          </p:cNvPr>
          <p:cNvSpPr>
            <a:spLocks noGrp="1"/>
          </p:cNvSpPr>
          <p:nvPr>
            <p:ph type="dt" sz="half" idx="10"/>
          </p:nvPr>
        </p:nvSpPr>
        <p:spPr>
          <a:xfrm>
            <a:off x="6702425" y="4248150"/>
            <a:ext cx="2133600" cy="206375"/>
          </a:xfrm>
        </p:spPr>
        <p:txBody>
          <a:bodyPr/>
          <a:lstStyle>
            <a:lvl1pPr>
              <a:defRPr/>
            </a:lvl1pPr>
          </a:lstStyle>
          <a:p>
            <a:pPr>
              <a:defRPr/>
            </a:pPr>
            <a:fld id="{E1DE58FF-37ED-4383-BDCF-F0B564C039FF}" type="datetime1">
              <a:rPr lang="en-US" altLang="sr-Latn-RS"/>
              <a:pPr>
                <a:defRPr/>
              </a:pPr>
              <a:t>8/9/2019</a:t>
            </a:fld>
            <a:endParaRPr lang="en-US" altLang="sr-Latn-RS"/>
          </a:p>
        </p:txBody>
      </p:sp>
      <p:sp>
        <p:nvSpPr>
          <p:cNvPr id="5" name="Slide Number Placeholder 5">
            <a:extLst>
              <a:ext uri="{FF2B5EF4-FFF2-40B4-BE49-F238E27FC236}">
                <a16:creationId xmlns:a16="http://schemas.microsoft.com/office/drawing/2014/main" id="{046EB6E5-AEF5-45FF-8C07-E77E17EB53F1}"/>
              </a:ext>
            </a:extLst>
          </p:cNvPr>
          <p:cNvSpPr>
            <a:spLocks noGrp="1"/>
          </p:cNvSpPr>
          <p:nvPr>
            <p:ph type="sldNum" sz="quarter" idx="11"/>
          </p:nvPr>
        </p:nvSpPr>
        <p:spPr>
          <a:xfrm>
            <a:off x="6699250" y="4937125"/>
            <a:ext cx="2133600" cy="206375"/>
          </a:xfrm>
        </p:spPr>
        <p:txBody>
          <a:bodyPr/>
          <a:lstStyle>
            <a:lvl1pPr>
              <a:defRPr/>
            </a:lvl1pPr>
          </a:lstStyle>
          <a:p>
            <a:pPr>
              <a:defRPr/>
            </a:pPr>
            <a:fld id="{C0475FA9-F26F-467C-9D53-0AF27095BB41}" type="slidenum">
              <a:rPr lang="en-US" altLang="sr-Latn-RS"/>
              <a:pPr>
                <a:defRPr/>
              </a:pPr>
              <a:t>‹#›</a:t>
            </a:fld>
            <a:endParaRPr lang="en-US" altLang="sr-Latn-RS"/>
          </a:p>
        </p:txBody>
      </p:sp>
    </p:spTree>
    <p:extLst>
      <p:ext uri="{BB962C8B-B14F-4D97-AF65-F5344CB8AC3E}">
        <p14:creationId xmlns:p14="http://schemas.microsoft.com/office/powerpoint/2010/main" val="13584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ackground pptx 16x9 title.jpg">
            <a:extLst>
              <a:ext uri="{FF2B5EF4-FFF2-40B4-BE49-F238E27FC236}">
                <a16:creationId xmlns:a16="http://schemas.microsoft.com/office/drawing/2014/main" id="{8A38D87B-A659-4FFD-9B6B-578B0C5E26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C013EFDB-4CF5-4C82-9B2E-F76A42FD5D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147" y="1308310"/>
            <a:ext cx="7772400" cy="542888"/>
          </a:xfrm>
        </p:spPr>
        <p:txBody>
          <a:bodyPr/>
          <a:lstStyle>
            <a:lvl1pPr>
              <a:defRPr b="0" i="0">
                <a:latin typeface="VladaRHSans Med"/>
              </a:defRPr>
            </a:lvl1pPr>
          </a:lstStyle>
          <a:p>
            <a:r>
              <a:rPr lang="en-US"/>
              <a:t>Click to edit Master title style</a:t>
            </a:r>
            <a:endParaRPr lang="en-US" dirty="0"/>
          </a:p>
        </p:txBody>
      </p:sp>
      <p:sp>
        <p:nvSpPr>
          <p:cNvPr id="3" name="Subtitle 2"/>
          <p:cNvSpPr>
            <a:spLocks noGrp="1"/>
          </p:cNvSpPr>
          <p:nvPr>
            <p:ph type="subTitle" idx="1"/>
          </p:nvPr>
        </p:nvSpPr>
        <p:spPr>
          <a:xfrm>
            <a:off x="474147" y="1862767"/>
            <a:ext cx="6400800" cy="379571"/>
          </a:xfrm>
        </p:spPr>
        <p:txBody>
          <a:bodyPr>
            <a:noAutofit/>
          </a:bodyPr>
          <a:lstStyle>
            <a:lvl1pPr marL="0" indent="0" algn="l">
              <a:buNone/>
              <a:defRPr sz="2000" cap="all">
                <a:solidFill>
                  <a:schemeClr val="tx1"/>
                </a:solidFill>
                <a:latin typeface="Neo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7F93FF5A-C92D-4C0B-8AD5-B1CDF897BD54}"/>
              </a:ext>
            </a:extLst>
          </p:cNvPr>
          <p:cNvSpPr>
            <a:spLocks noGrp="1"/>
          </p:cNvSpPr>
          <p:nvPr>
            <p:ph type="dt" sz="half" idx="10"/>
          </p:nvPr>
        </p:nvSpPr>
        <p:spPr/>
        <p:txBody>
          <a:bodyPr/>
          <a:lstStyle>
            <a:lvl1pPr>
              <a:defRPr/>
            </a:lvl1pPr>
          </a:lstStyle>
          <a:p>
            <a:pPr>
              <a:defRPr/>
            </a:pPr>
            <a:fld id="{8DF6A4FD-D884-4AE1-A90A-B6FD3858688B}" type="datetime1">
              <a:rPr lang="en-US" altLang="sr-Latn-RS"/>
              <a:pPr>
                <a:defRPr/>
              </a:pPr>
              <a:t>8/9/2019</a:t>
            </a:fld>
            <a:endParaRPr lang="en-US" altLang="sr-Latn-RS"/>
          </a:p>
        </p:txBody>
      </p:sp>
      <p:sp>
        <p:nvSpPr>
          <p:cNvPr id="7" name="Slide Number Placeholder 5">
            <a:extLst>
              <a:ext uri="{FF2B5EF4-FFF2-40B4-BE49-F238E27FC236}">
                <a16:creationId xmlns:a16="http://schemas.microsoft.com/office/drawing/2014/main" id="{51E66F26-463C-43A6-9972-0D9970BC09B7}"/>
              </a:ext>
            </a:extLst>
          </p:cNvPr>
          <p:cNvSpPr>
            <a:spLocks noGrp="1"/>
          </p:cNvSpPr>
          <p:nvPr>
            <p:ph type="sldNum" sz="quarter" idx="11"/>
          </p:nvPr>
        </p:nvSpPr>
        <p:spPr/>
        <p:txBody>
          <a:bodyPr/>
          <a:lstStyle>
            <a:lvl1pPr>
              <a:defRPr/>
            </a:lvl1pPr>
          </a:lstStyle>
          <a:p>
            <a:pPr>
              <a:defRPr/>
            </a:pPr>
            <a:fld id="{46C720F7-5F40-44C3-B008-BC2B392D0A43}" type="slidenum">
              <a:rPr lang="en-US" altLang="sr-Latn-RS"/>
              <a:pPr>
                <a:defRPr/>
              </a:pPr>
              <a:t>‹#›</a:t>
            </a:fld>
            <a:endParaRPr lang="en-US" altLang="sr-Latn-RS"/>
          </a:p>
        </p:txBody>
      </p:sp>
    </p:spTree>
    <p:extLst>
      <p:ext uri="{BB962C8B-B14F-4D97-AF65-F5344CB8AC3E}">
        <p14:creationId xmlns:p14="http://schemas.microsoft.com/office/powerpoint/2010/main" val="416881223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ts val="3400"/>
              </a:lnSpc>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FDE2B0-466F-4105-BD41-590CF0444292}"/>
              </a:ext>
            </a:extLst>
          </p:cNvPr>
          <p:cNvSpPr>
            <a:spLocks noGrp="1"/>
          </p:cNvSpPr>
          <p:nvPr>
            <p:ph type="dt" sz="half" idx="10"/>
          </p:nvPr>
        </p:nvSpPr>
        <p:spPr/>
        <p:txBody>
          <a:bodyPr/>
          <a:lstStyle>
            <a:lvl1pPr>
              <a:defRPr/>
            </a:lvl1pPr>
          </a:lstStyle>
          <a:p>
            <a:pPr>
              <a:defRPr/>
            </a:pPr>
            <a:fld id="{5A081427-571D-4E61-880E-072D3712A7B7}" type="datetimeFigureOut">
              <a:rPr lang="hr-HR"/>
              <a:pPr>
                <a:defRPr/>
              </a:pPr>
              <a:t>9.8.2019.</a:t>
            </a:fld>
            <a:endParaRPr lang="hr-HR"/>
          </a:p>
        </p:txBody>
      </p:sp>
      <p:sp>
        <p:nvSpPr>
          <p:cNvPr id="5" name="Slide Number Placeholder 5">
            <a:extLst>
              <a:ext uri="{FF2B5EF4-FFF2-40B4-BE49-F238E27FC236}">
                <a16:creationId xmlns:a16="http://schemas.microsoft.com/office/drawing/2014/main" id="{0301D664-0796-43F4-907F-C9E6FE0F9DBA}"/>
              </a:ext>
            </a:extLst>
          </p:cNvPr>
          <p:cNvSpPr>
            <a:spLocks noGrp="1"/>
          </p:cNvSpPr>
          <p:nvPr>
            <p:ph type="sldNum" sz="quarter" idx="11"/>
          </p:nvPr>
        </p:nvSpPr>
        <p:spPr/>
        <p:txBody>
          <a:bodyPr/>
          <a:lstStyle>
            <a:lvl1pPr>
              <a:defRPr/>
            </a:lvl1pPr>
          </a:lstStyle>
          <a:p>
            <a:pPr>
              <a:defRPr/>
            </a:pPr>
            <a:fld id="{7825A92D-CBBF-4332-9EB2-678F6321D5C5}" type="slidenum">
              <a:rPr lang="en-US" altLang="sr-Latn-RS"/>
              <a:pPr>
                <a:defRPr/>
              </a:pPr>
              <a:t>‹#›</a:t>
            </a:fld>
            <a:endParaRPr lang="en-US" altLang="sr-Latn-RS"/>
          </a:p>
        </p:txBody>
      </p:sp>
    </p:spTree>
    <p:extLst>
      <p:ext uri="{BB962C8B-B14F-4D97-AF65-F5344CB8AC3E}">
        <p14:creationId xmlns:p14="http://schemas.microsoft.com/office/powerpoint/2010/main" val="2296639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514350" y="1112838"/>
            <a:ext cx="8099425" cy="2838450"/>
          </a:xfrm>
        </p:spPr>
        <p:txBody>
          <a:bodyPr/>
          <a:lstStyle>
            <a:lvl1pPr marL="0" indent="-352800">
              <a:lnSpc>
                <a:spcPts val="3400"/>
              </a:lnSpc>
              <a:defRPr/>
            </a:lvl1pPr>
            <a:lvl2pPr marL="0" indent="-352800">
              <a:buClr>
                <a:srgbClr val="FFFF00"/>
              </a:buClr>
              <a:buFont typeface="Wingdings" charset="2"/>
              <a:buChar char="§"/>
              <a:defRPr/>
            </a:lvl2pPr>
            <a:lvl3pPr marL="0" indent="-352800">
              <a:buClr>
                <a:srgbClr val="FFFF00"/>
              </a:buClr>
              <a:buFont typeface="Wingdings" charset="2"/>
              <a:buChar char="§"/>
              <a:defRPr/>
            </a:lvl3pPr>
            <a:lvl4pPr marL="0" indent="-352800">
              <a:buClr>
                <a:srgbClr val="FFFF00"/>
              </a:buClr>
              <a:buFont typeface="Wingdings" charset="2"/>
              <a:buChar char="§"/>
              <a:defRPr/>
            </a:lvl4pPr>
            <a:lvl5pPr marL="0" indent="-352800">
              <a:buClr>
                <a:srgbClr val="FFFF00"/>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C9C9FED-176E-4444-937B-F5F6B95B6536}"/>
              </a:ext>
            </a:extLst>
          </p:cNvPr>
          <p:cNvSpPr>
            <a:spLocks noGrp="1"/>
          </p:cNvSpPr>
          <p:nvPr>
            <p:ph type="dt" sz="half" idx="10"/>
          </p:nvPr>
        </p:nvSpPr>
        <p:spPr/>
        <p:txBody>
          <a:bodyPr/>
          <a:lstStyle>
            <a:lvl1pPr>
              <a:defRPr/>
            </a:lvl1pPr>
          </a:lstStyle>
          <a:p>
            <a:pPr>
              <a:defRPr/>
            </a:pPr>
            <a:fld id="{EFD0B3A1-E196-4C06-AF16-0389A198573A}" type="datetime1">
              <a:rPr lang="en-US" altLang="sr-Latn-RS"/>
              <a:pPr>
                <a:defRPr/>
              </a:pPr>
              <a:t>8/9/2019</a:t>
            </a:fld>
            <a:endParaRPr lang="en-US" altLang="sr-Latn-RS"/>
          </a:p>
        </p:txBody>
      </p:sp>
      <p:sp>
        <p:nvSpPr>
          <p:cNvPr id="6" name="Slide Number Placeholder 5">
            <a:extLst>
              <a:ext uri="{FF2B5EF4-FFF2-40B4-BE49-F238E27FC236}">
                <a16:creationId xmlns:a16="http://schemas.microsoft.com/office/drawing/2014/main" id="{3DE73083-84DB-42FA-A7B4-F25572E491B7}"/>
              </a:ext>
            </a:extLst>
          </p:cNvPr>
          <p:cNvSpPr>
            <a:spLocks noGrp="1"/>
          </p:cNvSpPr>
          <p:nvPr>
            <p:ph type="sldNum" sz="quarter" idx="11"/>
          </p:nvPr>
        </p:nvSpPr>
        <p:spPr/>
        <p:txBody>
          <a:bodyPr/>
          <a:lstStyle>
            <a:lvl1pPr>
              <a:defRPr/>
            </a:lvl1pPr>
          </a:lstStyle>
          <a:p>
            <a:pPr>
              <a:defRPr/>
            </a:pPr>
            <a:fld id="{D7970EC5-D772-43C3-B0C1-DC89B81DF3F2}" type="slidenum">
              <a:rPr lang="en-US" altLang="sr-Latn-RS"/>
              <a:pPr>
                <a:defRPr/>
              </a:pPr>
              <a:t>‹#›</a:t>
            </a:fld>
            <a:endParaRPr lang="en-US" altLang="sr-Latn-RS"/>
          </a:p>
        </p:txBody>
      </p:sp>
    </p:spTree>
    <p:extLst>
      <p:ext uri="{BB962C8B-B14F-4D97-AF65-F5344CB8AC3E}">
        <p14:creationId xmlns:p14="http://schemas.microsoft.com/office/powerpoint/2010/main" val="107553299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7496AE-6590-4651-9FF2-23BE91FCF738}"/>
              </a:ext>
            </a:extLst>
          </p:cNvPr>
          <p:cNvSpPr>
            <a:spLocks noGrp="1"/>
          </p:cNvSpPr>
          <p:nvPr>
            <p:ph type="dt" sz="half" idx="10"/>
          </p:nvPr>
        </p:nvSpPr>
        <p:spPr/>
        <p:txBody>
          <a:bodyPr/>
          <a:lstStyle>
            <a:lvl1pPr>
              <a:defRPr/>
            </a:lvl1pPr>
          </a:lstStyle>
          <a:p>
            <a:pPr>
              <a:defRPr/>
            </a:pPr>
            <a:fld id="{6B07BC46-107E-4679-9DE8-F9DDD0345E8A}" type="datetime1">
              <a:rPr lang="en-US" altLang="sr-Latn-RS"/>
              <a:pPr>
                <a:defRPr/>
              </a:pPr>
              <a:t>8/9/2019</a:t>
            </a:fld>
            <a:endParaRPr lang="en-US" altLang="sr-Latn-RS"/>
          </a:p>
        </p:txBody>
      </p:sp>
      <p:sp>
        <p:nvSpPr>
          <p:cNvPr id="3" name="Slide Number Placeholder 5">
            <a:extLst>
              <a:ext uri="{FF2B5EF4-FFF2-40B4-BE49-F238E27FC236}">
                <a16:creationId xmlns:a16="http://schemas.microsoft.com/office/drawing/2014/main" id="{E4403258-5BB6-4A05-BF08-2F04A02CE2DA}"/>
              </a:ext>
            </a:extLst>
          </p:cNvPr>
          <p:cNvSpPr>
            <a:spLocks noGrp="1"/>
          </p:cNvSpPr>
          <p:nvPr>
            <p:ph type="sldNum" sz="quarter" idx="11"/>
          </p:nvPr>
        </p:nvSpPr>
        <p:spPr/>
        <p:txBody>
          <a:bodyPr/>
          <a:lstStyle>
            <a:lvl1pPr>
              <a:defRPr/>
            </a:lvl1pPr>
          </a:lstStyle>
          <a:p>
            <a:pPr>
              <a:defRPr/>
            </a:pPr>
            <a:fld id="{FD6F1C1D-2D29-4890-9DCB-A0B2781EE766}" type="slidenum">
              <a:rPr lang="en-US" altLang="sr-Latn-RS"/>
              <a:pPr>
                <a:defRPr/>
              </a:pPr>
              <a:t>‹#›</a:t>
            </a:fld>
            <a:endParaRPr lang="en-US" altLang="sr-Latn-RS"/>
          </a:p>
        </p:txBody>
      </p:sp>
    </p:spTree>
    <p:extLst>
      <p:ext uri="{BB962C8B-B14F-4D97-AF65-F5344CB8AC3E}">
        <p14:creationId xmlns:p14="http://schemas.microsoft.com/office/powerpoint/2010/main" val="173153593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67349511-12D8-4C4D-9B63-802ABC1B65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EEC2B045-FE74-4657-B50C-01E8B01006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background pptx PO title 16x9.jpg">
            <a:extLst>
              <a:ext uri="{FF2B5EF4-FFF2-40B4-BE49-F238E27FC236}">
                <a16:creationId xmlns:a16="http://schemas.microsoft.com/office/drawing/2014/main" id="{E7751268-451D-42EC-96F4-DD92D90A17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4F4BC429-0CF5-4DA6-8805-B5940F49A4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5294ADE4-34E7-48DD-B111-AD649F9ACBFA}"/>
              </a:ext>
            </a:extLst>
          </p:cNvPr>
          <p:cNvSpPr>
            <a:spLocks noGrp="1"/>
          </p:cNvSpPr>
          <p:nvPr>
            <p:ph type="dt" sz="half" idx="10"/>
          </p:nvPr>
        </p:nvSpPr>
        <p:spPr>
          <a:xfrm>
            <a:off x="6702425" y="4248150"/>
            <a:ext cx="2133600" cy="206375"/>
          </a:xfrm>
        </p:spPr>
        <p:txBody>
          <a:bodyPr/>
          <a:lstStyle>
            <a:lvl1pPr>
              <a:defRPr/>
            </a:lvl1pPr>
          </a:lstStyle>
          <a:p>
            <a:pPr>
              <a:defRPr/>
            </a:pPr>
            <a:fld id="{49021842-A286-46DF-8140-C5475393FC1C}" type="datetime1">
              <a:rPr lang="en-US" altLang="sr-Latn-RS"/>
              <a:pPr>
                <a:defRPr/>
              </a:pPr>
              <a:t>8/9/2019</a:t>
            </a:fld>
            <a:endParaRPr lang="en-US" altLang="sr-Latn-RS"/>
          </a:p>
        </p:txBody>
      </p:sp>
      <p:sp>
        <p:nvSpPr>
          <p:cNvPr id="7" name="Slide Number Placeholder 5">
            <a:extLst>
              <a:ext uri="{FF2B5EF4-FFF2-40B4-BE49-F238E27FC236}">
                <a16:creationId xmlns:a16="http://schemas.microsoft.com/office/drawing/2014/main" id="{BB0F7153-0AC5-4F7C-AE04-9C194CE1CAF7}"/>
              </a:ext>
            </a:extLst>
          </p:cNvPr>
          <p:cNvSpPr>
            <a:spLocks noGrp="1"/>
          </p:cNvSpPr>
          <p:nvPr>
            <p:ph type="sldNum" sz="quarter" idx="11"/>
          </p:nvPr>
        </p:nvSpPr>
        <p:spPr>
          <a:xfrm>
            <a:off x="6699250" y="4937125"/>
            <a:ext cx="2133600" cy="206375"/>
          </a:xfrm>
        </p:spPr>
        <p:txBody>
          <a:bodyPr/>
          <a:lstStyle>
            <a:lvl1pPr>
              <a:defRPr/>
            </a:lvl1pPr>
          </a:lstStyle>
          <a:p>
            <a:pPr>
              <a:defRPr/>
            </a:pPr>
            <a:fld id="{39D4B006-105A-47B3-BD8E-F3CD5839B45A}" type="slidenum">
              <a:rPr lang="en-US" altLang="sr-Latn-RS"/>
              <a:pPr>
                <a:defRPr/>
              </a:pPr>
              <a:t>‹#›</a:t>
            </a:fld>
            <a:endParaRPr lang="en-US" altLang="sr-Latn-RS"/>
          </a:p>
        </p:txBody>
      </p:sp>
    </p:spTree>
    <p:extLst>
      <p:ext uri="{BB962C8B-B14F-4D97-AF65-F5344CB8AC3E}">
        <p14:creationId xmlns:p14="http://schemas.microsoft.com/office/powerpoint/2010/main" val="2212169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5012674C-FBFA-4A1A-B7E8-1A3EF9435F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D429E945-6052-4C84-BD4E-8BD4D3E170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background pptx PO title 16x9.jpg">
            <a:extLst>
              <a:ext uri="{FF2B5EF4-FFF2-40B4-BE49-F238E27FC236}">
                <a16:creationId xmlns:a16="http://schemas.microsoft.com/office/drawing/2014/main" id="{07B8EBFD-3933-4866-BC97-5B81CCF3D5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F711F9C8-A355-4207-9524-5B447D4312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E7E39EB3-26DF-424A-AD88-2E2AB11A4D86}"/>
              </a:ext>
            </a:extLst>
          </p:cNvPr>
          <p:cNvSpPr>
            <a:spLocks noGrp="1"/>
          </p:cNvSpPr>
          <p:nvPr>
            <p:ph type="dt" sz="half" idx="10"/>
          </p:nvPr>
        </p:nvSpPr>
        <p:spPr>
          <a:xfrm>
            <a:off x="6702425" y="4248150"/>
            <a:ext cx="2133600" cy="206375"/>
          </a:xfrm>
        </p:spPr>
        <p:txBody>
          <a:bodyPr/>
          <a:lstStyle>
            <a:lvl1pPr>
              <a:defRPr/>
            </a:lvl1pPr>
          </a:lstStyle>
          <a:p>
            <a:pPr>
              <a:defRPr/>
            </a:pPr>
            <a:fld id="{3E7699D9-8274-4802-A35B-7E2FC8AED9E9}" type="datetime1">
              <a:rPr lang="en-US" altLang="sr-Latn-RS"/>
              <a:pPr>
                <a:defRPr/>
              </a:pPr>
              <a:t>8/9/2019</a:t>
            </a:fld>
            <a:endParaRPr lang="en-US" altLang="sr-Latn-RS"/>
          </a:p>
        </p:txBody>
      </p:sp>
      <p:sp>
        <p:nvSpPr>
          <p:cNvPr id="7" name="Slide Number Placeholder 5">
            <a:extLst>
              <a:ext uri="{FF2B5EF4-FFF2-40B4-BE49-F238E27FC236}">
                <a16:creationId xmlns:a16="http://schemas.microsoft.com/office/drawing/2014/main" id="{66A74896-D691-4E1D-801C-801074F2EE03}"/>
              </a:ext>
            </a:extLst>
          </p:cNvPr>
          <p:cNvSpPr>
            <a:spLocks noGrp="1"/>
          </p:cNvSpPr>
          <p:nvPr>
            <p:ph type="sldNum" sz="quarter" idx="11"/>
          </p:nvPr>
        </p:nvSpPr>
        <p:spPr>
          <a:xfrm>
            <a:off x="6699250" y="4937125"/>
            <a:ext cx="2133600" cy="206375"/>
          </a:xfrm>
        </p:spPr>
        <p:txBody>
          <a:bodyPr/>
          <a:lstStyle>
            <a:lvl1pPr>
              <a:defRPr/>
            </a:lvl1pPr>
          </a:lstStyle>
          <a:p>
            <a:pPr>
              <a:defRPr/>
            </a:pPr>
            <a:fld id="{6250D45D-4580-4E3B-9BA4-B87CEC8A5925}" type="slidenum">
              <a:rPr lang="en-US" altLang="sr-Latn-RS"/>
              <a:pPr>
                <a:defRPr/>
              </a:pPr>
              <a:t>‹#›</a:t>
            </a:fld>
            <a:endParaRPr lang="en-US" altLang="sr-Latn-RS"/>
          </a:p>
        </p:txBody>
      </p:sp>
    </p:spTree>
    <p:extLst>
      <p:ext uri="{BB962C8B-B14F-4D97-AF65-F5344CB8AC3E}">
        <p14:creationId xmlns:p14="http://schemas.microsoft.com/office/powerpoint/2010/main" val="92383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3AAF0C35-1E29-4793-828B-63A5B159E8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CA5A8714-9FDF-40D5-AC42-8552C111C7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AF4D39EF-F73E-4051-B0DC-A6680BEF8AB0}"/>
              </a:ext>
            </a:extLst>
          </p:cNvPr>
          <p:cNvSpPr>
            <a:spLocks noGrp="1"/>
          </p:cNvSpPr>
          <p:nvPr>
            <p:ph type="dt" sz="half" idx="10"/>
          </p:nvPr>
        </p:nvSpPr>
        <p:spPr>
          <a:xfrm>
            <a:off x="6702425" y="4248150"/>
            <a:ext cx="2133600" cy="206375"/>
          </a:xfrm>
        </p:spPr>
        <p:txBody>
          <a:bodyPr/>
          <a:lstStyle>
            <a:lvl1pPr>
              <a:defRPr/>
            </a:lvl1pPr>
          </a:lstStyle>
          <a:p>
            <a:pPr>
              <a:defRPr/>
            </a:pPr>
            <a:fld id="{813575C6-0849-4C39-9911-BD211031FED6}" type="datetime1">
              <a:rPr lang="en-US" altLang="sr-Latn-RS"/>
              <a:pPr>
                <a:defRPr/>
              </a:pPr>
              <a:t>8/9/2019</a:t>
            </a:fld>
            <a:endParaRPr lang="en-US" altLang="sr-Latn-RS"/>
          </a:p>
        </p:txBody>
      </p:sp>
      <p:sp>
        <p:nvSpPr>
          <p:cNvPr id="5" name="Slide Number Placeholder 5">
            <a:extLst>
              <a:ext uri="{FF2B5EF4-FFF2-40B4-BE49-F238E27FC236}">
                <a16:creationId xmlns:a16="http://schemas.microsoft.com/office/drawing/2014/main" id="{CC0B45A4-B14E-43AB-9F8B-0407A235859E}"/>
              </a:ext>
            </a:extLst>
          </p:cNvPr>
          <p:cNvSpPr>
            <a:spLocks noGrp="1"/>
          </p:cNvSpPr>
          <p:nvPr>
            <p:ph type="sldNum" sz="quarter" idx="11"/>
          </p:nvPr>
        </p:nvSpPr>
        <p:spPr>
          <a:xfrm>
            <a:off x="6699250" y="4937125"/>
            <a:ext cx="2133600" cy="206375"/>
          </a:xfrm>
        </p:spPr>
        <p:txBody>
          <a:bodyPr/>
          <a:lstStyle>
            <a:lvl1pPr>
              <a:defRPr/>
            </a:lvl1pPr>
          </a:lstStyle>
          <a:p>
            <a:pPr>
              <a:defRPr/>
            </a:pPr>
            <a:fld id="{609F4457-C888-4803-877D-FF971867A5A7}" type="slidenum">
              <a:rPr lang="en-US" altLang="sr-Latn-RS"/>
              <a:pPr>
                <a:defRPr/>
              </a:pPr>
              <a:t>‹#›</a:t>
            </a:fld>
            <a:endParaRPr lang="en-US" altLang="sr-Latn-RS"/>
          </a:p>
        </p:txBody>
      </p:sp>
    </p:spTree>
    <p:extLst>
      <p:ext uri="{BB962C8B-B14F-4D97-AF65-F5344CB8AC3E}">
        <p14:creationId xmlns:p14="http://schemas.microsoft.com/office/powerpoint/2010/main" val="60159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dirty="0"/>
              <a:t>Click to edit Master title style</a:t>
            </a:r>
            <a:endParaRPr lang="en-US" dirty="0"/>
          </a:p>
        </p:txBody>
      </p:sp>
      <p:sp>
        <p:nvSpPr>
          <p:cNvPr id="3" name="Content Placeholder 2"/>
          <p:cNvSpPr>
            <a:spLocks noGrp="1"/>
          </p:cNvSpPr>
          <p:nvPr>
            <p:ph idx="1"/>
          </p:nvPr>
        </p:nvSpPr>
        <p:spPr/>
        <p:txBody>
          <a:bodyPr/>
          <a:lstStyle>
            <a:lvl1pPr indent="-342000">
              <a:lnSpc>
                <a:spcPts val="3400"/>
              </a:lnSpc>
              <a:spcBef>
                <a:spcPts val="576"/>
              </a:spcBef>
              <a:buClr>
                <a:srgbClr val="FFED00"/>
              </a:buClr>
              <a:defRPr/>
            </a:lvl1pPr>
            <a:lvl2pPr indent="-342000">
              <a:lnSpc>
                <a:spcPts val="3400"/>
              </a:lnSpc>
              <a:spcBef>
                <a:spcPts val="576"/>
              </a:spcBef>
              <a:buClr>
                <a:srgbClr val="FFED00"/>
              </a:buClr>
              <a:defRPr/>
            </a:lvl2pPr>
            <a:lvl3pPr indent="-342000">
              <a:lnSpc>
                <a:spcPts val="3400"/>
              </a:lnSpc>
              <a:spcBef>
                <a:spcPts val="576"/>
              </a:spcBef>
              <a:buClr>
                <a:srgbClr val="FFED00"/>
              </a:buClr>
              <a:defRPr/>
            </a:lvl3pPr>
            <a:lvl4pPr indent="-342000">
              <a:lnSpc>
                <a:spcPts val="3400"/>
              </a:lnSpc>
              <a:spcBef>
                <a:spcPts val="576"/>
              </a:spcBef>
              <a:buClr>
                <a:srgbClr val="FFED00"/>
              </a:buClr>
              <a:defRPr/>
            </a:lvl4pPr>
            <a:lvl5pPr indent="-342000">
              <a:lnSpc>
                <a:spcPts val="3400"/>
              </a:lnSpc>
              <a:spcBef>
                <a:spcPts val="576"/>
              </a:spcBef>
              <a:buClr>
                <a:srgbClr val="FFED00"/>
              </a:buClr>
              <a:defRPr/>
            </a:lvl5pPr>
          </a:lstStyle>
          <a:p>
            <a:pPr lvl="0"/>
            <a:r>
              <a:rPr lang="ta-IN" dirty="0"/>
              <a:t>Click to edit Master text styles</a:t>
            </a:r>
          </a:p>
          <a:p>
            <a:pPr lvl="1"/>
            <a:r>
              <a:rPr lang="ta-IN" dirty="0"/>
              <a:t>Second level</a:t>
            </a:r>
          </a:p>
          <a:p>
            <a:pPr lvl="2"/>
            <a:r>
              <a:rPr lang="ta-IN" dirty="0"/>
              <a:t>Third level</a:t>
            </a:r>
          </a:p>
          <a:p>
            <a:pPr lvl="3"/>
            <a:r>
              <a:rPr lang="ta-IN" dirty="0"/>
              <a:t>Fourth level</a:t>
            </a:r>
          </a:p>
          <a:p>
            <a:pPr lvl="4"/>
            <a:r>
              <a:rPr lang="ta-IN" dirty="0"/>
              <a:t>Fifth level</a:t>
            </a:r>
            <a:endParaRPr lang="en-US" dirty="0"/>
          </a:p>
        </p:txBody>
      </p:sp>
      <p:sp>
        <p:nvSpPr>
          <p:cNvPr id="4" name="Slide Number Placeholder 5">
            <a:extLst>
              <a:ext uri="{FF2B5EF4-FFF2-40B4-BE49-F238E27FC236}">
                <a16:creationId xmlns:a16="http://schemas.microsoft.com/office/drawing/2014/main" id="{AD07CDD8-7D07-49D8-A70C-CDCF1E7DF07C}"/>
              </a:ext>
            </a:extLst>
          </p:cNvPr>
          <p:cNvSpPr>
            <a:spLocks noGrp="1"/>
          </p:cNvSpPr>
          <p:nvPr>
            <p:ph type="sldNum" sz="quarter" idx="10"/>
          </p:nvPr>
        </p:nvSpPr>
        <p:spPr/>
        <p:txBody>
          <a:bodyPr/>
          <a:lstStyle>
            <a:lvl1pPr>
              <a:defRPr/>
            </a:lvl1pPr>
          </a:lstStyle>
          <a:p>
            <a:pPr>
              <a:defRPr/>
            </a:pPr>
            <a:fld id="{90652EFF-8029-4CE9-BC0D-83DA4A5D6377}" type="slidenum">
              <a:rPr lang="en-US" altLang="sr-Latn-RS"/>
              <a:pPr>
                <a:defRPr/>
              </a:pPr>
              <a:t>‹#›</a:t>
            </a:fld>
            <a:endParaRPr lang="en-US" altLang="sr-Latn-RS"/>
          </a:p>
        </p:txBody>
      </p:sp>
    </p:spTree>
    <p:extLst>
      <p:ext uri="{BB962C8B-B14F-4D97-AF65-F5344CB8AC3E}">
        <p14:creationId xmlns:p14="http://schemas.microsoft.com/office/powerpoint/2010/main" val="3529084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DA95255C-5DC5-461B-9D06-952DB7DDE3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7D82D35D-AAB1-4ED2-BF0F-7DA9B5F323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E3F50926-65EC-485C-AD1C-95436E90DD4D}"/>
              </a:ext>
            </a:extLst>
          </p:cNvPr>
          <p:cNvSpPr>
            <a:spLocks noGrp="1"/>
          </p:cNvSpPr>
          <p:nvPr>
            <p:ph type="dt" sz="half" idx="10"/>
          </p:nvPr>
        </p:nvSpPr>
        <p:spPr>
          <a:xfrm>
            <a:off x="6702425" y="4248150"/>
            <a:ext cx="2133600" cy="206375"/>
          </a:xfrm>
        </p:spPr>
        <p:txBody>
          <a:bodyPr/>
          <a:lstStyle>
            <a:lvl1pPr>
              <a:defRPr/>
            </a:lvl1pPr>
          </a:lstStyle>
          <a:p>
            <a:pPr>
              <a:defRPr/>
            </a:pPr>
            <a:fld id="{EA88F3C7-7019-4741-82D2-E0E48C7F2D03}" type="datetime1">
              <a:rPr lang="en-US" altLang="sr-Latn-RS"/>
              <a:pPr>
                <a:defRPr/>
              </a:pPr>
              <a:t>8/9/2019</a:t>
            </a:fld>
            <a:endParaRPr lang="en-US" altLang="sr-Latn-RS"/>
          </a:p>
        </p:txBody>
      </p:sp>
      <p:sp>
        <p:nvSpPr>
          <p:cNvPr id="5" name="Slide Number Placeholder 5">
            <a:extLst>
              <a:ext uri="{FF2B5EF4-FFF2-40B4-BE49-F238E27FC236}">
                <a16:creationId xmlns:a16="http://schemas.microsoft.com/office/drawing/2014/main" id="{48445F97-644F-495E-9B20-38A05EF35FDE}"/>
              </a:ext>
            </a:extLst>
          </p:cNvPr>
          <p:cNvSpPr>
            <a:spLocks noGrp="1"/>
          </p:cNvSpPr>
          <p:nvPr>
            <p:ph type="sldNum" sz="quarter" idx="11"/>
          </p:nvPr>
        </p:nvSpPr>
        <p:spPr>
          <a:xfrm>
            <a:off x="6699250" y="4937125"/>
            <a:ext cx="2133600" cy="206375"/>
          </a:xfrm>
        </p:spPr>
        <p:txBody>
          <a:bodyPr/>
          <a:lstStyle>
            <a:lvl1pPr>
              <a:defRPr/>
            </a:lvl1pPr>
          </a:lstStyle>
          <a:p>
            <a:pPr>
              <a:defRPr/>
            </a:pPr>
            <a:fld id="{37F91331-0597-42A6-8B85-0CFD227DC475}" type="slidenum">
              <a:rPr lang="en-US" altLang="sr-Latn-RS"/>
              <a:pPr>
                <a:defRPr/>
              </a:pPr>
              <a:t>‹#›</a:t>
            </a:fld>
            <a:endParaRPr lang="en-US" altLang="sr-Latn-RS"/>
          </a:p>
        </p:txBody>
      </p:sp>
    </p:spTree>
    <p:extLst>
      <p:ext uri="{BB962C8B-B14F-4D97-AF65-F5344CB8AC3E}">
        <p14:creationId xmlns:p14="http://schemas.microsoft.com/office/powerpoint/2010/main" val="426025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US"/>
          </a:p>
        </p:txBody>
      </p:sp>
      <p:sp>
        <p:nvSpPr>
          <p:cNvPr id="5" name="Content Placeholder 2"/>
          <p:cNvSpPr>
            <a:spLocks noGrp="1"/>
          </p:cNvSpPr>
          <p:nvPr>
            <p:ph idx="1"/>
          </p:nvPr>
        </p:nvSpPr>
        <p:spPr>
          <a:xfrm>
            <a:off x="514350" y="1112838"/>
            <a:ext cx="8099425" cy="2838450"/>
          </a:xfrm>
        </p:spPr>
        <p:txBody>
          <a:bodyPr/>
          <a:lstStyle>
            <a:lvl1pPr>
              <a:lnSpc>
                <a:spcPts val="3400"/>
              </a:lnSpc>
              <a:defRPr/>
            </a:lvl1pPr>
          </a:lstStyle>
          <a:p>
            <a:pPr lvl="0"/>
            <a:r>
              <a:rPr lang="ta-IN" dirty="0"/>
              <a:t>Click to edit Master text styles</a:t>
            </a:r>
          </a:p>
          <a:p>
            <a:pPr lvl="1"/>
            <a:r>
              <a:rPr lang="ta-IN" dirty="0"/>
              <a:t>Second level</a:t>
            </a:r>
          </a:p>
          <a:p>
            <a:pPr lvl="2"/>
            <a:r>
              <a:rPr lang="ta-IN" dirty="0"/>
              <a:t>Third level</a:t>
            </a:r>
          </a:p>
          <a:p>
            <a:pPr lvl="3"/>
            <a:r>
              <a:rPr lang="ta-IN" dirty="0"/>
              <a:t>Fourth level</a:t>
            </a:r>
          </a:p>
          <a:p>
            <a:pPr lvl="4"/>
            <a:r>
              <a:rPr lang="ta-IN" dirty="0"/>
              <a:t>Fifth level</a:t>
            </a:r>
            <a:endParaRPr lang="en-US" dirty="0"/>
          </a:p>
        </p:txBody>
      </p:sp>
      <p:sp>
        <p:nvSpPr>
          <p:cNvPr id="4" name="Date Placeholder 3">
            <a:extLst>
              <a:ext uri="{FF2B5EF4-FFF2-40B4-BE49-F238E27FC236}">
                <a16:creationId xmlns:a16="http://schemas.microsoft.com/office/drawing/2014/main" id="{C3785DB4-B5E1-4D91-A065-E2E975048BFE}"/>
              </a:ext>
            </a:extLst>
          </p:cNvPr>
          <p:cNvSpPr>
            <a:spLocks noGrp="1"/>
          </p:cNvSpPr>
          <p:nvPr>
            <p:ph type="dt" sz="half" idx="10"/>
          </p:nvPr>
        </p:nvSpPr>
        <p:spPr/>
        <p:txBody>
          <a:bodyPr/>
          <a:lstStyle>
            <a:lvl1pPr>
              <a:defRPr/>
            </a:lvl1pPr>
          </a:lstStyle>
          <a:p>
            <a:pPr>
              <a:defRPr/>
            </a:pPr>
            <a:fld id="{0C5184FD-9B86-43E3-BF27-0CFBEE813E62}" type="datetime1">
              <a:rPr lang="en-US" altLang="sr-Latn-RS"/>
              <a:pPr>
                <a:defRPr/>
              </a:pPr>
              <a:t>8/9/2019</a:t>
            </a:fld>
            <a:endParaRPr lang="en-US" altLang="sr-Latn-RS"/>
          </a:p>
        </p:txBody>
      </p:sp>
      <p:sp>
        <p:nvSpPr>
          <p:cNvPr id="6" name="Slide Number Placeholder 5">
            <a:extLst>
              <a:ext uri="{FF2B5EF4-FFF2-40B4-BE49-F238E27FC236}">
                <a16:creationId xmlns:a16="http://schemas.microsoft.com/office/drawing/2014/main" id="{2840440C-5EC3-4A99-9DF2-BDA4D5E51BD7}"/>
              </a:ext>
            </a:extLst>
          </p:cNvPr>
          <p:cNvSpPr>
            <a:spLocks noGrp="1"/>
          </p:cNvSpPr>
          <p:nvPr>
            <p:ph type="sldNum" sz="quarter" idx="11"/>
          </p:nvPr>
        </p:nvSpPr>
        <p:spPr/>
        <p:txBody>
          <a:bodyPr/>
          <a:lstStyle>
            <a:lvl1pPr>
              <a:defRPr/>
            </a:lvl1pPr>
          </a:lstStyle>
          <a:p>
            <a:pPr>
              <a:defRPr/>
            </a:pPr>
            <a:fld id="{FC176D05-9169-4DED-B79A-3D877ECBC8A3}" type="slidenum">
              <a:rPr lang="en-US" altLang="sr-Latn-RS"/>
              <a:pPr>
                <a:defRPr/>
              </a:pPr>
              <a:t>‹#›</a:t>
            </a:fld>
            <a:endParaRPr lang="en-US" altLang="sr-Latn-RS"/>
          </a:p>
        </p:txBody>
      </p:sp>
    </p:spTree>
    <p:extLst>
      <p:ext uri="{BB962C8B-B14F-4D97-AF65-F5344CB8AC3E}">
        <p14:creationId xmlns:p14="http://schemas.microsoft.com/office/powerpoint/2010/main" val="407857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A1574AFE-4B9F-4FC4-9F45-BE87684A46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36E676C5-4720-4371-8563-46D29697B4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F2FA01EF-1042-4B12-99BC-D1366F7BD2DF}"/>
              </a:ext>
            </a:extLst>
          </p:cNvPr>
          <p:cNvSpPr>
            <a:spLocks noGrp="1"/>
          </p:cNvSpPr>
          <p:nvPr>
            <p:ph type="dt" sz="half" idx="10"/>
          </p:nvPr>
        </p:nvSpPr>
        <p:spPr/>
        <p:txBody>
          <a:bodyPr/>
          <a:lstStyle>
            <a:lvl1pPr>
              <a:defRPr/>
            </a:lvl1pPr>
          </a:lstStyle>
          <a:p>
            <a:pPr>
              <a:defRPr/>
            </a:pPr>
            <a:fld id="{8C08076D-65FB-4F50-B859-E698ED75E00A}" type="datetime1">
              <a:rPr lang="en-US" altLang="sr-Latn-RS"/>
              <a:pPr>
                <a:defRPr/>
              </a:pPr>
              <a:t>8/9/2019</a:t>
            </a:fld>
            <a:endParaRPr lang="en-US" altLang="sr-Latn-RS"/>
          </a:p>
        </p:txBody>
      </p:sp>
      <p:sp>
        <p:nvSpPr>
          <p:cNvPr id="5" name="Slide Number Placeholder 5">
            <a:extLst>
              <a:ext uri="{FF2B5EF4-FFF2-40B4-BE49-F238E27FC236}">
                <a16:creationId xmlns:a16="http://schemas.microsoft.com/office/drawing/2014/main" id="{44A37156-BB9C-447F-8D7F-5BBB45616ACB}"/>
              </a:ext>
            </a:extLst>
          </p:cNvPr>
          <p:cNvSpPr>
            <a:spLocks noGrp="1"/>
          </p:cNvSpPr>
          <p:nvPr>
            <p:ph type="sldNum" sz="quarter" idx="11"/>
          </p:nvPr>
        </p:nvSpPr>
        <p:spPr/>
        <p:txBody>
          <a:bodyPr/>
          <a:lstStyle>
            <a:lvl1pPr>
              <a:defRPr/>
            </a:lvl1pPr>
          </a:lstStyle>
          <a:p>
            <a:pPr>
              <a:defRPr/>
            </a:pPr>
            <a:fld id="{26B4821E-453E-41EA-A876-6F0E4C77194C}" type="slidenum">
              <a:rPr lang="en-US" altLang="sr-Latn-RS"/>
              <a:pPr>
                <a:defRPr/>
              </a:pPr>
              <a:t>‹#›</a:t>
            </a:fld>
            <a:endParaRPr lang="en-US" altLang="sr-Latn-RS"/>
          </a:p>
        </p:txBody>
      </p:sp>
    </p:spTree>
    <p:extLst>
      <p:ext uri="{BB962C8B-B14F-4D97-AF65-F5344CB8AC3E}">
        <p14:creationId xmlns:p14="http://schemas.microsoft.com/office/powerpoint/2010/main" val="375692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ackground pptx 16x9 title.jpg">
            <a:extLst>
              <a:ext uri="{FF2B5EF4-FFF2-40B4-BE49-F238E27FC236}">
                <a16:creationId xmlns:a16="http://schemas.microsoft.com/office/drawing/2014/main" id="{2AF47FAE-3D41-4D75-B168-BA38D613B3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3D7F0EBE-7BA0-45AD-B54C-C00BFA1EEF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147" y="1308310"/>
            <a:ext cx="7772400" cy="542888"/>
          </a:xfrm>
        </p:spPr>
        <p:txBody>
          <a:bodyPr/>
          <a:lstStyle>
            <a:lvl1pPr>
              <a:defRPr b="0" i="0">
                <a:latin typeface="VladaRHSans Med"/>
              </a:defRPr>
            </a:lvl1pPr>
          </a:lstStyle>
          <a:p>
            <a:r>
              <a:rPr lang="en-US"/>
              <a:t>Click to edit Master title style</a:t>
            </a:r>
            <a:endParaRPr lang="en-US" dirty="0"/>
          </a:p>
        </p:txBody>
      </p:sp>
      <p:sp>
        <p:nvSpPr>
          <p:cNvPr id="3" name="Subtitle 2"/>
          <p:cNvSpPr>
            <a:spLocks noGrp="1"/>
          </p:cNvSpPr>
          <p:nvPr>
            <p:ph type="subTitle" idx="1"/>
          </p:nvPr>
        </p:nvSpPr>
        <p:spPr>
          <a:xfrm>
            <a:off x="474147" y="1862767"/>
            <a:ext cx="6400800" cy="379571"/>
          </a:xfrm>
        </p:spPr>
        <p:txBody>
          <a:bodyPr>
            <a:noAutofit/>
          </a:bodyPr>
          <a:lstStyle>
            <a:lvl1pPr marL="0" indent="0" algn="l">
              <a:buNone/>
              <a:defRPr sz="2000" cap="all">
                <a:solidFill>
                  <a:schemeClr val="tx1"/>
                </a:solidFill>
                <a:latin typeface="Neo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32B02626-D57A-4826-9EC2-7D89936590A7}"/>
              </a:ext>
            </a:extLst>
          </p:cNvPr>
          <p:cNvSpPr>
            <a:spLocks noGrp="1"/>
          </p:cNvSpPr>
          <p:nvPr>
            <p:ph type="dt" sz="half" idx="10"/>
          </p:nvPr>
        </p:nvSpPr>
        <p:spPr/>
        <p:txBody>
          <a:bodyPr/>
          <a:lstStyle>
            <a:lvl1pPr>
              <a:defRPr/>
            </a:lvl1pPr>
          </a:lstStyle>
          <a:p>
            <a:pPr>
              <a:defRPr/>
            </a:pPr>
            <a:fld id="{5B939179-E4F4-42BD-A1AF-77181F063C33}" type="datetime1">
              <a:rPr lang="en-US" altLang="sr-Latn-RS"/>
              <a:pPr>
                <a:defRPr/>
              </a:pPr>
              <a:t>8/9/2019</a:t>
            </a:fld>
            <a:endParaRPr lang="en-US" altLang="sr-Latn-RS"/>
          </a:p>
        </p:txBody>
      </p:sp>
      <p:sp>
        <p:nvSpPr>
          <p:cNvPr id="7" name="Slide Number Placeholder 5">
            <a:extLst>
              <a:ext uri="{FF2B5EF4-FFF2-40B4-BE49-F238E27FC236}">
                <a16:creationId xmlns:a16="http://schemas.microsoft.com/office/drawing/2014/main" id="{7D70B73F-21A2-4FD9-9B08-24509B48F74C}"/>
              </a:ext>
            </a:extLst>
          </p:cNvPr>
          <p:cNvSpPr>
            <a:spLocks noGrp="1"/>
          </p:cNvSpPr>
          <p:nvPr>
            <p:ph type="sldNum" sz="quarter" idx="11"/>
          </p:nvPr>
        </p:nvSpPr>
        <p:spPr/>
        <p:txBody>
          <a:bodyPr/>
          <a:lstStyle>
            <a:lvl1pPr>
              <a:defRPr/>
            </a:lvl1pPr>
          </a:lstStyle>
          <a:p>
            <a:pPr>
              <a:defRPr/>
            </a:pPr>
            <a:fld id="{6E8804B0-28A3-468E-A816-6F3A3831D181}" type="slidenum">
              <a:rPr lang="en-US" altLang="sr-Latn-RS"/>
              <a:pPr>
                <a:defRPr/>
              </a:pPr>
              <a:t>‹#›</a:t>
            </a:fld>
            <a:endParaRPr lang="en-US" altLang="sr-Latn-RS"/>
          </a:p>
        </p:txBody>
      </p:sp>
    </p:spTree>
    <p:extLst>
      <p:ext uri="{BB962C8B-B14F-4D97-AF65-F5344CB8AC3E}">
        <p14:creationId xmlns:p14="http://schemas.microsoft.com/office/powerpoint/2010/main" val="107354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ts val="3400"/>
              </a:lnSpc>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C8DA73-0B0E-4A0C-B397-BADD5BC69C21}"/>
              </a:ext>
            </a:extLst>
          </p:cNvPr>
          <p:cNvSpPr>
            <a:spLocks noGrp="1"/>
          </p:cNvSpPr>
          <p:nvPr>
            <p:ph type="dt" sz="half" idx="10"/>
          </p:nvPr>
        </p:nvSpPr>
        <p:spPr/>
        <p:txBody>
          <a:bodyPr/>
          <a:lstStyle>
            <a:lvl1pPr>
              <a:defRPr/>
            </a:lvl1pPr>
          </a:lstStyle>
          <a:p>
            <a:pPr>
              <a:defRPr/>
            </a:pPr>
            <a:fld id="{B2FAB6F9-97E6-4C8C-B571-3A11D68C3E2E}" type="datetime1">
              <a:rPr lang="en-US"/>
              <a:pPr>
                <a:defRPr/>
              </a:pPr>
              <a:t>8/9/2019</a:t>
            </a:fld>
            <a:endParaRPr lang="hr-HR"/>
          </a:p>
        </p:txBody>
      </p:sp>
      <p:sp>
        <p:nvSpPr>
          <p:cNvPr id="5" name="Slide Number Placeholder 5">
            <a:extLst>
              <a:ext uri="{FF2B5EF4-FFF2-40B4-BE49-F238E27FC236}">
                <a16:creationId xmlns:a16="http://schemas.microsoft.com/office/drawing/2014/main" id="{2B7663A5-E138-4489-A55C-B70655209487}"/>
              </a:ext>
            </a:extLst>
          </p:cNvPr>
          <p:cNvSpPr>
            <a:spLocks noGrp="1"/>
          </p:cNvSpPr>
          <p:nvPr>
            <p:ph type="sldNum" sz="quarter" idx="11"/>
          </p:nvPr>
        </p:nvSpPr>
        <p:spPr/>
        <p:txBody>
          <a:bodyPr/>
          <a:lstStyle>
            <a:lvl1pPr>
              <a:defRPr/>
            </a:lvl1pPr>
          </a:lstStyle>
          <a:p>
            <a:pPr>
              <a:defRPr/>
            </a:pPr>
            <a:fld id="{EAEA9EC1-D548-4CD2-B191-49DE88025084}" type="slidenum">
              <a:rPr lang="en-US" altLang="sr-Latn-RS"/>
              <a:pPr>
                <a:defRPr/>
              </a:pPr>
              <a:t>‹#›</a:t>
            </a:fld>
            <a:endParaRPr lang="en-US" altLang="sr-Latn-RS"/>
          </a:p>
        </p:txBody>
      </p:sp>
    </p:spTree>
    <p:extLst>
      <p:ext uri="{BB962C8B-B14F-4D97-AF65-F5344CB8AC3E}">
        <p14:creationId xmlns:p14="http://schemas.microsoft.com/office/powerpoint/2010/main" val="23454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514350" y="1112838"/>
            <a:ext cx="8099425" cy="2838450"/>
          </a:xfrm>
        </p:spPr>
        <p:txBody>
          <a:bodyPr/>
          <a:lstStyle>
            <a:lvl1pPr marL="0" indent="-352800">
              <a:lnSpc>
                <a:spcPts val="3400"/>
              </a:lnSpc>
              <a:defRPr/>
            </a:lvl1pPr>
            <a:lvl2pPr marL="0" indent="-352800">
              <a:buClr>
                <a:srgbClr val="FFFF00"/>
              </a:buClr>
              <a:buFont typeface="Wingdings" charset="2"/>
              <a:buChar char="§"/>
              <a:defRPr/>
            </a:lvl2pPr>
            <a:lvl3pPr marL="0" indent="-352800">
              <a:buClr>
                <a:srgbClr val="FFFF00"/>
              </a:buClr>
              <a:buFont typeface="Wingdings" charset="2"/>
              <a:buChar char="§"/>
              <a:defRPr/>
            </a:lvl3pPr>
            <a:lvl4pPr marL="0" indent="-352800">
              <a:buClr>
                <a:srgbClr val="FFFF00"/>
              </a:buClr>
              <a:buFont typeface="Wingdings" charset="2"/>
              <a:buChar char="§"/>
              <a:defRPr/>
            </a:lvl4pPr>
            <a:lvl5pPr marL="0" indent="-352800">
              <a:buClr>
                <a:srgbClr val="FFFF00"/>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071F999-D2B5-4483-A9F7-429BBAB39EEA}"/>
              </a:ext>
            </a:extLst>
          </p:cNvPr>
          <p:cNvSpPr>
            <a:spLocks noGrp="1"/>
          </p:cNvSpPr>
          <p:nvPr>
            <p:ph type="dt" sz="half" idx="10"/>
          </p:nvPr>
        </p:nvSpPr>
        <p:spPr/>
        <p:txBody>
          <a:bodyPr/>
          <a:lstStyle>
            <a:lvl1pPr>
              <a:defRPr/>
            </a:lvl1pPr>
          </a:lstStyle>
          <a:p>
            <a:pPr>
              <a:defRPr/>
            </a:pPr>
            <a:fld id="{FB308724-3A97-4FCA-BB29-E115D4EDAD78}" type="datetime1">
              <a:rPr lang="en-US" altLang="sr-Latn-RS"/>
              <a:pPr>
                <a:defRPr/>
              </a:pPr>
              <a:t>8/9/2019</a:t>
            </a:fld>
            <a:endParaRPr lang="en-US" altLang="sr-Latn-RS"/>
          </a:p>
        </p:txBody>
      </p:sp>
      <p:sp>
        <p:nvSpPr>
          <p:cNvPr id="6" name="Slide Number Placeholder 5">
            <a:extLst>
              <a:ext uri="{FF2B5EF4-FFF2-40B4-BE49-F238E27FC236}">
                <a16:creationId xmlns:a16="http://schemas.microsoft.com/office/drawing/2014/main" id="{E4E43224-6D5A-4B5B-AA1C-95493F80481A}"/>
              </a:ext>
            </a:extLst>
          </p:cNvPr>
          <p:cNvSpPr>
            <a:spLocks noGrp="1"/>
          </p:cNvSpPr>
          <p:nvPr>
            <p:ph type="sldNum" sz="quarter" idx="11"/>
          </p:nvPr>
        </p:nvSpPr>
        <p:spPr/>
        <p:txBody>
          <a:bodyPr/>
          <a:lstStyle>
            <a:lvl1pPr>
              <a:defRPr/>
            </a:lvl1pPr>
          </a:lstStyle>
          <a:p>
            <a:pPr>
              <a:defRPr/>
            </a:pPr>
            <a:fld id="{430E8A7D-8787-4DD0-817E-A38CF7CF9B71}" type="slidenum">
              <a:rPr lang="en-US" altLang="sr-Latn-RS"/>
              <a:pPr>
                <a:defRPr/>
              </a:pPr>
              <a:t>‹#›</a:t>
            </a:fld>
            <a:endParaRPr lang="en-US" altLang="sr-Latn-RS"/>
          </a:p>
        </p:txBody>
      </p:sp>
    </p:spTree>
    <p:extLst>
      <p:ext uri="{BB962C8B-B14F-4D97-AF65-F5344CB8AC3E}">
        <p14:creationId xmlns:p14="http://schemas.microsoft.com/office/powerpoint/2010/main" val="264808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790A38-3114-4CA1-896A-E6FB73EB73F7}"/>
              </a:ext>
            </a:extLst>
          </p:cNvPr>
          <p:cNvSpPr>
            <a:spLocks noGrp="1"/>
          </p:cNvSpPr>
          <p:nvPr>
            <p:ph type="dt" sz="half" idx="10"/>
          </p:nvPr>
        </p:nvSpPr>
        <p:spPr/>
        <p:txBody>
          <a:bodyPr/>
          <a:lstStyle>
            <a:lvl1pPr>
              <a:defRPr/>
            </a:lvl1pPr>
          </a:lstStyle>
          <a:p>
            <a:pPr>
              <a:defRPr/>
            </a:pPr>
            <a:fld id="{7CEB9A84-E2D9-4B0C-AA9B-9C5435189B76}" type="datetime1">
              <a:rPr lang="en-US" altLang="sr-Latn-RS"/>
              <a:pPr>
                <a:defRPr/>
              </a:pPr>
              <a:t>8/9/2019</a:t>
            </a:fld>
            <a:endParaRPr lang="en-US" altLang="sr-Latn-RS"/>
          </a:p>
        </p:txBody>
      </p:sp>
      <p:sp>
        <p:nvSpPr>
          <p:cNvPr id="3" name="Slide Number Placeholder 5">
            <a:extLst>
              <a:ext uri="{FF2B5EF4-FFF2-40B4-BE49-F238E27FC236}">
                <a16:creationId xmlns:a16="http://schemas.microsoft.com/office/drawing/2014/main" id="{819E8222-55AA-426A-B160-06B259CB9CCF}"/>
              </a:ext>
            </a:extLst>
          </p:cNvPr>
          <p:cNvSpPr>
            <a:spLocks noGrp="1"/>
          </p:cNvSpPr>
          <p:nvPr>
            <p:ph type="sldNum" sz="quarter" idx="11"/>
          </p:nvPr>
        </p:nvSpPr>
        <p:spPr/>
        <p:txBody>
          <a:bodyPr/>
          <a:lstStyle>
            <a:lvl1pPr>
              <a:defRPr/>
            </a:lvl1pPr>
          </a:lstStyle>
          <a:p>
            <a:pPr>
              <a:defRPr/>
            </a:pPr>
            <a:fld id="{FAE2653C-FDEA-49FB-955E-B9E8BB302473}" type="slidenum">
              <a:rPr lang="en-US" altLang="sr-Latn-RS"/>
              <a:pPr>
                <a:defRPr/>
              </a:pPr>
              <a:t>‹#›</a:t>
            </a:fld>
            <a:endParaRPr lang="en-US" altLang="sr-Latn-RS"/>
          </a:p>
        </p:txBody>
      </p:sp>
    </p:spTree>
    <p:extLst>
      <p:ext uri="{BB962C8B-B14F-4D97-AF65-F5344CB8AC3E}">
        <p14:creationId xmlns:p14="http://schemas.microsoft.com/office/powerpoint/2010/main" val="46288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8" descr="background pptx PO title 16x9.jpg">
            <a:extLst>
              <a:ext uri="{FF2B5EF4-FFF2-40B4-BE49-F238E27FC236}">
                <a16:creationId xmlns:a16="http://schemas.microsoft.com/office/drawing/2014/main" id="{0F40C8EE-82BD-46B9-A29C-2D97F9E755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a:extLst>
              <a:ext uri="{FF2B5EF4-FFF2-40B4-BE49-F238E27FC236}">
                <a16:creationId xmlns:a16="http://schemas.microsoft.com/office/drawing/2014/main" id="{B2950BA6-56F0-483F-8E5B-7A13E739B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background pptx PO title 16x9.jpg">
            <a:extLst>
              <a:ext uri="{FF2B5EF4-FFF2-40B4-BE49-F238E27FC236}">
                <a16:creationId xmlns:a16="http://schemas.microsoft.com/office/drawing/2014/main" id="{54C435F7-A1BA-4A00-AD6B-34173A771B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RRFEU pasica logotipi pptx 16x9 new.png">
            <a:extLst>
              <a:ext uri="{FF2B5EF4-FFF2-40B4-BE49-F238E27FC236}">
                <a16:creationId xmlns:a16="http://schemas.microsoft.com/office/drawing/2014/main" id="{C48E2768-7089-405F-A47D-6DAB30DEDE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50041286-DF96-4727-8446-78D98DADDDBD}"/>
              </a:ext>
            </a:extLst>
          </p:cNvPr>
          <p:cNvSpPr>
            <a:spLocks noGrp="1"/>
          </p:cNvSpPr>
          <p:nvPr>
            <p:ph type="dt" sz="half" idx="10"/>
          </p:nvPr>
        </p:nvSpPr>
        <p:spPr>
          <a:xfrm>
            <a:off x="6702425" y="4248150"/>
            <a:ext cx="2133600" cy="206375"/>
          </a:xfrm>
        </p:spPr>
        <p:txBody>
          <a:bodyPr/>
          <a:lstStyle>
            <a:lvl1pPr>
              <a:defRPr/>
            </a:lvl1pPr>
          </a:lstStyle>
          <a:p>
            <a:pPr>
              <a:defRPr/>
            </a:pPr>
            <a:fld id="{9E7B4DBF-9A57-4856-B7D6-39FA3E45AC22}" type="datetime1">
              <a:rPr lang="en-US" altLang="sr-Latn-RS"/>
              <a:pPr>
                <a:defRPr/>
              </a:pPr>
              <a:t>8/9/2019</a:t>
            </a:fld>
            <a:endParaRPr lang="en-US" altLang="sr-Latn-RS"/>
          </a:p>
        </p:txBody>
      </p:sp>
      <p:sp>
        <p:nvSpPr>
          <p:cNvPr id="7" name="Slide Number Placeholder 5">
            <a:extLst>
              <a:ext uri="{FF2B5EF4-FFF2-40B4-BE49-F238E27FC236}">
                <a16:creationId xmlns:a16="http://schemas.microsoft.com/office/drawing/2014/main" id="{EA63D52F-A33C-454F-9C19-8A4A3A376486}"/>
              </a:ext>
            </a:extLst>
          </p:cNvPr>
          <p:cNvSpPr>
            <a:spLocks noGrp="1"/>
          </p:cNvSpPr>
          <p:nvPr>
            <p:ph type="sldNum" sz="quarter" idx="11"/>
          </p:nvPr>
        </p:nvSpPr>
        <p:spPr>
          <a:xfrm>
            <a:off x="6699250" y="4937125"/>
            <a:ext cx="2133600" cy="206375"/>
          </a:xfrm>
        </p:spPr>
        <p:txBody>
          <a:bodyPr/>
          <a:lstStyle>
            <a:lvl1pPr>
              <a:defRPr/>
            </a:lvl1pPr>
          </a:lstStyle>
          <a:p>
            <a:pPr>
              <a:defRPr/>
            </a:pPr>
            <a:fld id="{2361DAA0-75C1-4608-BAFB-C4B44A60847F}" type="slidenum">
              <a:rPr lang="en-US" altLang="sr-Latn-RS"/>
              <a:pPr>
                <a:defRPr/>
              </a:pPr>
              <a:t>‹#›</a:t>
            </a:fld>
            <a:endParaRPr lang="en-US" altLang="sr-Latn-RS"/>
          </a:p>
        </p:txBody>
      </p:sp>
    </p:spTree>
    <p:extLst>
      <p:ext uri="{BB962C8B-B14F-4D97-AF65-F5344CB8AC3E}">
        <p14:creationId xmlns:p14="http://schemas.microsoft.com/office/powerpoint/2010/main" val="523944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image" Target="../media/image4.jpe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image" Target="../media/image4.jpe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MRRFEU pasica logotipi pptx 16x9 new.png">
            <a:extLst>
              <a:ext uri="{FF2B5EF4-FFF2-40B4-BE49-F238E27FC236}">
                <a16:creationId xmlns:a16="http://schemas.microsoft.com/office/drawing/2014/main" id="{FDD26EFB-AA27-443D-B57A-4C214BC58EE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D49BB5B2-7663-4D8E-A02C-BB3493CA1F73}"/>
              </a:ext>
            </a:extLst>
          </p:cNvPr>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sr-Latn-RS"/>
              <a:t>Click to edit Master title style</a:t>
            </a:r>
            <a:endParaRPr lang="en-US" altLang="sr-Latn-RS"/>
          </a:p>
        </p:txBody>
      </p:sp>
      <p:sp>
        <p:nvSpPr>
          <p:cNvPr id="1028" name="Text Placeholder 2">
            <a:extLst>
              <a:ext uri="{FF2B5EF4-FFF2-40B4-BE49-F238E27FC236}">
                <a16:creationId xmlns:a16="http://schemas.microsoft.com/office/drawing/2014/main" id="{797700F3-A6A3-417E-8E86-97C4ED58A7E7}"/>
              </a:ext>
            </a:extLst>
          </p:cNvPr>
          <p:cNvSpPr>
            <a:spLocks noGrp="1"/>
          </p:cNvSpPr>
          <p:nvPr>
            <p:ph type="body" idx="1"/>
          </p:nvPr>
        </p:nvSpPr>
        <p:spPr bwMode="auto">
          <a:xfrm>
            <a:off x="514350" y="1112838"/>
            <a:ext cx="80994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sr-Latn-RS"/>
              <a:t>Click to edit Master text styles</a:t>
            </a:r>
          </a:p>
          <a:p>
            <a:pPr lvl="1"/>
            <a:r>
              <a:rPr lang="ta-IN" altLang="sr-Latn-RS"/>
              <a:t>Second level</a:t>
            </a:r>
          </a:p>
          <a:p>
            <a:pPr lvl="2"/>
            <a:r>
              <a:rPr lang="ta-IN" altLang="sr-Latn-RS"/>
              <a:t>Third level</a:t>
            </a:r>
          </a:p>
          <a:p>
            <a:pPr lvl="3"/>
            <a:r>
              <a:rPr lang="ta-IN" altLang="sr-Latn-RS"/>
              <a:t>Fourth level</a:t>
            </a:r>
          </a:p>
          <a:p>
            <a:pPr lvl="4"/>
            <a:r>
              <a:rPr lang="ta-IN" altLang="sr-Latn-RS"/>
              <a:t>Fifth level</a:t>
            </a:r>
            <a:endParaRPr lang="en-US" altLang="sr-Latn-RS"/>
          </a:p>
        </p:txBody>
      </p:sp>
      <p:pic>
        <p:nvPicPr>
          <p:cNvPr id="1029" name="Picture 6" descr="pattern pptx 16x9.jpg">
            <a:extLst>
              <a:ext uri="{FF2B5EF4-FFF2-40B4-BE49-F238E27FC236}">
                <a16:creationId xmlns:a16="http://schemas.microsoft.com/office/drawing/2014/main" id="{DE81E900-E369-42F5-8911-B84A7F82BF3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278688" y="0"/>
            <a:ext cx="18653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a:extLst>
              <a:ext uri="{FF2B5EF4-FFF2-40B4-BE49-F238E27FC236}">
                <a16:creationId xmlns:a16="http://schemas.microsoft.com/office/drawing/2014/main" id="{A7B0D1BA-CC2F-47F6-938C-AD1AC2AE0BD1}"/>
              </a:ext>
            </a:extLst>
          </p:cNvPr>
          <p:cNvSpPr>
            <a:spLocks noGrp="1"/>
          </p:cNvSpPr>
          <p:nvPr>
            <p:ph type="dt" sz="half" idx="2"/>
          </p:nvPr>
        </p:nvSpPr>
        <p:spPr>
          <a:xfrm>
            <a:off x="6670675" y="4291013"/>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1000">
                <a:latin typeface="VladaRHSans Reg" charset="0"/>
                <a:ea typeface="ＭＳ Ｐゴシック" charset="-128"/>
                <a:cs typeface="+mn-cs"/>
              </a:defRPr>
            </a:lvl1pPr>
          </a:lstStyle>
          <a:p>
            <a:pPr>
              <a:defRPr/>
            </a:pPr>
            <a:fld id="{2005C821-736E-444F-9C58-8168960748E6}" type="datetime1">
              <a:rPr lang="en-US" altLang="sr-Latn-RS"/>
              <a:pPr>
                <a:defRPr/>
              </a:pPr>
              <a:t>8/9/2019</a:t>
            </a:fld>
            <a:endParaRPr lang="en-US" altLang="sr-Latn-RS"/>
          </a:p>
        </p:txBody>
      </p:sp>
      <p:sp>
        <p:nvSpPr>
          <p:cNvPr id="17" name="Slide Number Placeholder 5">
            <a:extLst>
              <a:ext uri="{FF2B5EF4-FFF2-40B4-BE49-F238E27FC236}">
                <a16:creationId xmlns:a16="http://schemas.microsoft.com/office/drawing/2014/main" id="{AD64E187-EAE4-4D20-BC7C-06C87607A7FF}"/>
              </a:ext>
            </a:extLst>
          </p:cNvPr>
          <p:cNvSpPr>
            <a:spLocks noGrp="1"/>
          </p:cNvSpPr>
          <p:nvPr>
            <p:ph type="sldNum" sz="quarter" idx="4"/>
          </p:nvPr>
        </p:nvSpPr>
        <p:spPr>
          <a:xfrm>
            <a:off x="6923088" y="4937125"/>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900">
                <a:latin typeface="VladaRHSans Reg" charset="0"/>
                <a:ea typeface="ＭＳ Ｐゴシック" charset="-128"/>
                <a:cs typeface="+mn-cs"/>
              </a:defRPr>
            </a:lvl1pPr>
          </a:lstStyle>
          <a:p>
            <a:pPr>
              <a:defRPr/>
            </a:pPr>
            <a:fld id="{43DC00CA-2562-4073-96F9-7D6335F47AB1}" type="slidenum">
              <a:rPr lang="en-US" altLang="sr-Latn-RS"/>
              <a:pPr>
                <a:defRPr/>
              </a:pPr>
              <a:t>‹#›</a:t>
            </a:fld>
            <a:endParaRPr lang="en-US" altLang="sr-Latn-R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54" r:id="rId3"/>
    <p:sldLayoutId id="2147486461" r:id="rId4"/>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ＭＳ Ｐゴシック" charset="0"/>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charset="0"/>
        </a:defRPr>
      </a:lvl2pPr>
      <a:lvl3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charset="0"/>
        </a:defRPr>
      </a:lvl3pPr>
      <a:lvl4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charset="0"/>
        </a:defRPr>
      </a:lvl4pPr>
      <a:lvl5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charset="0"/>
        </a:defRPr>
      </a:lvl5pPr>
      <a:lvl6pPr marL="4572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ＭＳ Ｐゴシック" charset="0"/>
          <a:cs typeface="VladaRHSans Reg"/>
        </a:defRPr>
      </a:lvl1pPr>
      <a:lvl2pPr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ＭＳ Ｐゴシック" charset="0"/>
          <a:cs typeface="VladaRHSans Reg"/>
        </a:defRPr>
      </a:lvl2pPr>
      <a:lvl3pPr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ＭＳ Ｐゴシック" charset="0"/>
          <a:cs typeface="VladaRHSans Reg"/>
        </a:defRPr>
      </a:lvl3pPr>
      <a:lvl4pPr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ＭＳ Ｐゴシック" charset="0"/>
          <a:cs typeface="VladaRHSans Reg"/>
        </a:defRPr>
      </a:lvl4pPr>
      <a:lvl5pPr algn="l" defTabSz="457200" rtl="0" eaLnBrk="0" fontAlgn="base" hangingPunct="0">
        <a:lnSpc>
          <a:spcPts val="3400"/>
        </a:lnSpc>
        <a:spcBef>
          <a:spcPts val="575"/>
        </a:spcBef>
        <a:spcAft>
          <a:spcPct val="0"/>
        </a:spcAft>
        <a:buClr>
          <a:srgbClr val="FFED00"/>
        </a:buClr>
        <a:defRPr sz="2400" kern="1200">
          <a:solidFill>
            <a:schemeClr val="tx1"/>
          </a:solidFill>
          <a:latin typeface="VladaRHSans Reg"/>
          <a:ea typeface="ＭＳ Ｐゴシック" charset="0"/>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ackground pptx 16x9 inside.jpg">
            <a:extLst>
              <a:ext uri="{FF2B5EF4-FFF2-40B4-BE49-F238E27FC236}">
                <a16:creationId xmlns:a16="http://schemas.microsoft.com/office/drawing/2014/main" id="{1AF31E06-FFCA-4706-8B77-B550E596A1B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4C74BE3F-9F46-4961-992C-D543B1CECBB2}"/>
              </a:ext>
            </a:extLst>
          </p:cNvPr>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r-Latn-RS"/>
              <a:t>Click to edit Master title style</a:t>
            </a:r>
          </a:p>
        </p:txBody>
      </p:sp>
      <p:sp>
        <p:nvSpPr>
          <p:cNvPr id="2052" name="Text Placeholder 2">
            <a:extLst>
              <a:ext uri="{FF2B5EF4-FFF2-40B4-BE49-F238E27FC236}">
                <a16:creationId xmlns:a16="http://schemas.microsoft.com/office/drawing/2014/main" id="{939E7B8C-679F-495F-AEF5-FF9B20656621}"/>
              </a:ext>
            </a:extLst>
          </p:cNvPr>
          <p:cNvSpPr>
            <a:spLocks noGrp="1"/>
          </p:cNvSpPr>
          <p:nvPr>
            <p:ph type="body" idx="1"/>
          </p:nvPr>
        </p:nvSpPr>
        <p:spPr bwMode="auto">
          <a:xfrm>
            <a:off x="514350" y="1112838"/>
            <a:ext cx="80994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r-Latn-RS"/>
              <a:t>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a:extLst>
              <a:ext uri="{FF2B5EF4-FFF2-40B4-BE49-F238E27FC236}">
                <a16:creationId xmlns:a16="http://schemas.microsoft.com/office/drawing/2014/main" id="{06D6130B-D85D-4DCE-84F7-934B621DA691}"/>
              </a:ext>
            </a:extLst>
          </p:cNvPr>
          <p:cNvSpPr>
            <a:spLocks noGrp="1"/>
          </p:cNvSpPr>
          <p:nvPr>
            <p:ph type="dt" sz="half" idx="2"/>
          </p:nvPr>
        </p:nvSpPr>
        <p:spPr>
          <a:xfrm>
            <a:off x="6670675" y="4291013"/>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1000">
                <a:latin typeface="Neo Sans" charset="0"/>
                <a:ea typeface="ＭＳ Ｐゴシック" charset="-128"/>
              </a:defRPr>
            </a:lvl1pPr>
          </a:lstStyle>
          <a:p>
            <a:pPr>
              <a:defRPr/>
            </a:pPr>
            <a:fld id="{4BD8A2E6-6AEF-4BCB-A32D-7AA46038F99E}" type="datetime1">
              <a:rPr lang="en-US" altLang="sr-Latn-RS"/>
              <a:pPr>
                <a:defRPr/>
              </a:pPr>
              <a:t>8/9/2019</a:t>
            </a:fld>
            <a:endParaRPr lang="en-US" altLang="sr-Latn-RS"/>
          </a:p>
        </p:txBody>
      </p:sp>
      <p:sp>
        <p:nvSpPr>
          <p:cNvPr id="6" name="Slide Number Placeholder 5">
            <a:extLst>
              <a:ext uri="{FF2B5EF4-FFF2-40B4-BE49-F238E27FC236}">
                <a16:creationId xmlns:a16="http://schemas.microsoft.com/office/drawing/2014/main" id="{AA62370B-C9F5-4131-B733-B1C73EBFD626}"/>
              </a:ext>
            </a:extLst>
          </p:cNvPr>
          <p:cNvSpPr>
            <a:spLocks noGrp="1"/>
          </p:cNvSpPr>
          <p:nvPr>
            <p:ph type="sldNum" sz="quarter" idx="4"/>
          </p:nvPr>
        </p:nvSpPr>
        <p:spPr>
          <a:xfrm>
            <a:off x="6923088" y="4937125"/>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1000">
                <a:solidFill>
                  <a:schemeClr val="bg1"/>
                </a:solidFill>
                <a:latin typeface="VladaRHSans Reg" panose="02000000000000000000" pitchFamily="50" charset="-18"/>
                <a:ea typeface="ＭＳ Ｐゴシック" charset="-128"/>
              </a:defRPr>
            </a:lvl1pPr>
          </a:lstStyle>
          <a:p>
            <a:pPr>
              <a:defRPr/>
            </a:pPr>
            <a:fld id="{16427DC9-E10A-4F64-AB3F-944646E43460}" type="slidenum">
              <a:rPr lang="en-US" altLang="sr-Latn-RS"/>
              <a:pPr>
                <a:defRPr/>
              </a:pPr>
              <a:t>‹#›</a:t>
            </a:fld>
            <a:endParaRPr lang="en-US" altLang="sr-Latn-RS"/>
          </a:p>
        </p:txBody>
      </p:sp>
      <p:pic>
        <p:nvPicPr>
          <p:cNvPr id="2055" name="Picture 10" descr="MRRFEU pasica logotipi pptx 16x9 new.png">
            <a:extLst>
              <a:ext uri="{FF2B5EF4-FFF2-40B4-BE49-F238E27FC236}">
                <a16:creationId xmlns:a16="http://schemas.microsoft.com/office/drawing/2014/main" id="{85DF2BED-3309-4D8E-9AF2-9B96B3F80FA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MRRFEU pasica logotipi pptx 16x9 new.png">
            <a:extLst>
              <a:ext uri="{FF2B5EF4-FFF2-40B4-BE49-F238E27FC236}">
                <a16:creationId xmlns:a16="http://schemas.microsoft.com/office/drawing/2014/main" id="{21A3CD72-D271-452E-898E-3874B6AF5E8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MRRFEU pasica logotipi pptx 16x9 new.png">
            <a:extLst>
              <a:ext uri="{FF2B5EF4-FFF2-40B4-BE49-F238E27FC236}">
                <a16:creationId xmlns:a16="http://schemas.microsoft.com/office/drawing/2014/main" id="{6B1CC385-BC2C-49BD-AA4F-B3795536CA7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62" r:id="rId1"/>
    <p:sldLayoutId id="2147486463" r:id="rId2"/>
    <p:sldLayoutId id="2147486455" r:id="rId3"/>
    <p:sldLayoutId id="2147486456" r:id="rId4"/>
    <p:sldLayoutId id="2147486464" r:id="rId5"/>
    <p:sldLayoutId id="2147486465" r:id="rId6"/>
    <p:sldLayoutId id="2147486466" r:id="rId7"/>
    <p:sldLayoutId id="2147486467" r:id="rId8"/>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ＭＳ Ｐゴシック" charset="0"/>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2pPr>
      <a:lvl3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3pPr>
      <a:lvl4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4pPr>
      <a:lvl5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1pPr>
      <a:lvl2pPr marL="742950" indent="-28575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2pPr>
      <a:lvl3pPr marL="11430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3pPr>
      <a:lvl4pPr marL="16002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4pPr>
      <a:lvl5pPr marL="20574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background pptx 16x9 inside.jpg">
            <a:extLst>
              <a:ext uri="{FF2B5EF4-FFF2-40B4-BE49-F238E27FC236}">
                <a16:creationId xmlns:a16="http://schemas.microsoft.com/office/drawing/2014/main" id="{240A2D20-BEEE-463C-841B-E4FF07FFB72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a:extLst>
              <a:ext uri="{FF2B5EF4-FFF2-40B4-BE49-F238E27FC236}">
                <a16:creationId xmlns:a16="http://schemas.microsoft.com/office/drawing/2014/main" id="{F7D6AA84-D5AA-4882-8D74-CA7E2BF655C4}"/>
              </a:ext>
            </a:extLst>
          </p:cNvPr>
          <p:cNvSpPr>
            <a:spLocks noGrp="1"/>
          </p:cNvSpPr>
          <p:nvPr>
            <p:ph type="title"/>
          </p:nvPr>
        </p:nvSpPr>
        <p:spPr bwMode="auto">
          <a:xfrm>
            <a:off x="514350" y="206375"/>
            <a:ext cx="80994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r-Latn-RS"/>
              <a:t>Click to edit Master title style</a:t>
            </a:r>
          </a:p>
        </p:txBody>
      </p:sp>
      <p:sp>
        <p:nvSpPr>
          <p:cNvPr id="3076" name="Text Placeholder 2">
            <a:extLst>
              <a:ext uri="{FF2B5EF4-FFF2-40B4-BE49-F238E27FC236}">
                <a16:creationId xmlns:a16="http://schemas.microsoft.com/office/drawing/2014/main" id="{D7E617DB-BFEC-45A7-AFF7-A9A20537E356}"/>
              </a:ext>
            </a:extLst>
          </p:cNvPr>
          <p:cNvSpPr>
            <a:spLocks noGrp="1"/>
          </p:cNvSpPr>
          <p:nvPr>
            <p:ph type="body" idx="1"/>
          </p:nvPr>
        </p:nvSpPr>
        <p:spPr bwMode="auto">
          <a:xfrm>
            <a:off x="514350" y="1112838"/>
            <a:ext cx="80994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r-Latn-RS"/>
              <a:t>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a:extLst>
              <a:ext uri="{FF2B5EF4-FFF2-40B4-BE49-F238E27FC236}">
                <a16:creationId xmlns:a16="http://schemas.microsoft.com/office/drawing/2014/main" id="{06D6130B-D85D-4DCE-84F7-934B621DA691}"/>
              </a:ext>
            </a:extLst>
          </p:cNvPr>
          <p:cNvSpPr>
            <a:spLocks noGrp="1"/>
          </p:cNvSpPr>
          <p:nvPr>
            <p:ph type="dt" sz="half" idx="2"/>
          </p:nvPr>
        </p:nvSpPr>
        <p:spPr>
          <a:xfrm>
            <a:off x="6670675" y="4291013"/>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1000">
                <a:latin typeface="Neo Sans" charset="0"/>
                <a:ea typeface="ＭＳ Ｐゴシック" charset="-128"/>
              </a:defRPr>
            </a:lvl1pPr>
          </a:lstStyle>
          <a:p>
            <a:pPr>
              <a:defRPr/>
            </a:pPr>
            <a:fld id="{679D1DA2-2195-43F7-A193-E5025382CD6D}" type="datetime1">
              <a:rPr lang="en-US" altLang="sr-Latn-RS"/>
              <a:pPr>
                <a:defRPr/>
              </a:pPr>
              <a:t>8/9/2019</a:t>
            </a:fld>
            <a:endParaRPr lang="en-US" altLang="sr-Latn-RS"/>
          </a:p>
        </p:txBody>
      </p:sp>
      <p:sp>
        <p:nvSpPr>
          <p:cNvPr id="6" name="Slide Number Placeholder 5">
            <a:extLst>
              <a:ext uri="{FF2B5EF4-FFF2-40B4-BE49-F238E27FC236}">
                <a16:creationId xmlns:a16="http://schemas.microsoft.com/office/drawing/2014/main" id="{AA62370B-C9F5-4131-B733-B1C73EBFD626}"/>
              </a:ext>
            </a:extLst>
          </p:cNvPr>
          <p:cNvSpPr>
            <a:spLocks noGrp="1"/>
          </p:cNvSpPr>
          <p:nvPr>
            <p:ph type="sldNum" sz="quarter" idx="4"/>
          </p:nvPr>
        </p:nvSpPr>
        <p:spPr>
          <a:xfrm>
            <a:off x="6923088" y="4937125"/>
            <a:ext cx="2133600" cy="206375"/>
          </a:xfrm>
          <a:prstGeom prst="rect">
            <a:avLst/>
          </a:prstGeom>
        </p:spPr>
        <p:txBody>
          <a:bodyPr vert="horz" wrap="square" lIns="0" tIns="0" rIns="0" bIns="0" numCol="1" anchor="t" anchorCtr="0" compatLnSpc="1">
            <a:prstTxWarp prst="textNoShape">
              <a:avLst/>
            </a:prstTxWarp>
          </a:bodyPr>
          <a:lstStyle>
            <a:lvl1pPr algn="r" eaLnBrk="1" hangingPunct="1">
              <a:defRPr sz="1000">
                <a:solidFill>
                  <a:schemeClr val="bg1"/>
                </a:solidFill>
                <a:latin typeface="VladaRHSans Reg" panose="02000000000000000000" pitchFamily="50" charset="-18"/>
                <a:ea typeface="ＭＳ Ｐゴシック" charset="-128"/>
              </a:defRPr>
            </a:lvl1pPr>
          </a:lstStyle>
          <a:p>
            <a:pPr>
              <a:defRPr/>
            </a:pPr>
            <a:fld id="{2EE6EACD-665A-44B3-A885-F188E3DFE6F1}" type="slidenum">
              <a:rPr lang="en-US" altLang="sr-Latn-RS"/>
              <a:pPr>
                <a:defRPr/>
              </a:pPr>
              <a:t>‹#›</a:t>
            </a:fld>
            <a:endParaRPr lang="en-US" altLang="sr-Latn-RS"/>
          </a:p>
        </p:txBody>
      </p:sp>
      <p:pic>
        <p:nvPicPr>
          <p:cNvPr id="3079" name="Picture 10" descr="MRRFEU pasica logotipi pptx 16x9 new.png">
            <a:extLst>
              <a:ext uri="{FF2B5EF4-FFF2-40B4-BE49-F238E27FC236}">
                <a16:creationId xmlns:a16="http://schemas.microsoft.com/office/drawing/2014/main" id="{BD717143-45CC-4779-81B6-97FAD70B0BD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MRRFEU pasica logotipi pptx 16x9 new.png">
            <a:extLst>
              <a:ext uri="{FF2B5EF4-FFF2-40B4-BE49-F238E27FC236}">
                <a16:creationId xmlns:a16="http://schemas.microsoft.com/office/drawing/2014/main" id="{299098F5-D9D6-48D9-BAF1-8BF37ABEE98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MRRFEU pasica logotipi pptx 16x9 new.png">
            <a:extLst>
              <a:ext uri="{FF2B5EF4-FFF2-40B4-BE49-F238E27FC236}">
                <a16:creationId xmlns:a16="http://schemas.microsoft.com/office/drawing/2014/main" id="{1100C137-02BE-43A0-9CCF-EC0A0AFA741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92100" y="4132263"/>
            <a:ext cx="85439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68" r:id="rId1"/>
    <p:sldLayoutId id="2147486469" r:id="rId2"/>
    <p:sldLayoutId id="2147486457" r:id="rId3"/>
    <p:sldLayoutId id="2147486458" r:id="rId4"/>
    <p:sldLayoutId id="2147486470" r:id="rId5"/>
    <p:sldLayoutId id="2147486471" r:id="rId6"/>
    <p:sldLayoutId id="2147486472" r:id="rId7"/>
    <p:sldLayoutId id="2147486473" r:id="rId8"/>
  </p:sldLayoutIdLst>
  <p:hf hdr="0" ftr="0" dt="0"/>
  <p:txStyles>
    <p:titleStyle>
      <a:lvl1pPr algn="l" defTabSz="457200" rtl="0" eaLnBrk="0" fontAlgn="base" hangingPunct="0">
        <a:spcBef>
          <a:spcPct val="0"/>
        </a:spcBef>
        <a:spcAft>
          <a:spcPct val="0"/>
        </a:spcAft>
        <a:defRPr sz="3600" kern="1200">
          <a:solidFill>
            <a:schemeClr val="tx1"/>
          </a:solidFill>
          <a:latin typeface="VladaRHSans Med"/>
          <a:ea typeface="ＭＳ Ｐゴシック" charset="0"/>
          <a:cs typeface="VladaRHSans Med"/>
        </a:defRPr>
      </a:lvl1pPr>
      <a:lvl2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2pPr>
      <a:lvl3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3pPr>
      <a:lvl4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4pPr>
      <a:lvl5pPr algn="l" defTabSz="457200" rtl="0" eaLnBrk="0" fontAlgn="base" hangingPunct="0">
        <a:spcBef>
          <a:spcPct val="0"/>
        </a:spcBef>
        <a:spcAft>
          <a:spcPct val="0"/>
        </a:spcAft>
        <a:defRPr sz="3600">
          <a:solidFill>
            <a:schemeClr val="tx1"/>
          </a:solidFill>
          <a:latin typeface="VladaRHSans Med" charset="0"/>
          <a:ea typeface="ＭＳ Ｐゴシック" charset="0"/>
          <a:cs typeface="VladaRHSans Med" panose="02000000000000000000" pitchFamily="50" charset="-18"/>
        </a:defRPr>
      </a:lvl5pPr>
      <a:lvl6pPr marL="4572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Neo Sans Medium" charset="0"/>
          <a:ea typeface="ＭＳ Ｐゴシック" charset="0"/>
          <a:cs typeface="ＭＳ Ｐゴシック" charset="0"/>
        </a:defRPr>
      </a:lvl9pPr>
    </p:titleStyle>
    <p:bodyStyle>
      <a:lvl1pPr marL="342900" indent="-3429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1pPr>
      <a:lvl2pPr marL="742950" indent="-28575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2pPr>
      <a:lvl3pPr marL="11430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3pPr>
      <a:lvl4pPr marL="16002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4pPr>
      <a:lvl5pPr marL="2057400" indent="-228600" algn="l" defTabSz="457200" rtl="0" eaLnBrk="0" fontAlgn="base" hangingPunct="0">
        <a:lnSpc>
          <a:spcPts val="3400"/>
        </a:lnSpc>
        <a:spcBef>
          <a:spcPts val="575"/>
        </a:spcBef>
        <a:spcAft>
          <a:spcPct val="0"/>
        </a:spcAft>
        <a:defRPr sz="2400" kern="1200">
          <a:solidFill>
            <a:schemeClr val="tx1"/>
          </a:solidFill>
          <a:latin typeface="VladaRHSans Reg"/>
          <a:ea typeface="ＭＳ Ｐゴシック" charset="0"/>
          <a:cs typeface="VladaRHSans Re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efondovi.mrrfeu.h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efondovi.podrska@mrrfeu.hr"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A770B9C-76A1-4F33-8EEC-610D0E6168F7}"/>
              </a:ext>
            </a:extLst>
          </p:cNvPr>
          <p:cNvSpPr txBox="1">
            <a:spLocks/>
          </p:cNvSpPr>
          <p:nvPr/>
        </p:nvSpPr>
        <p:spPr bwMode="auto">
          <a:xfrm>
            <a:off x="1676400" y="1249680"/>
            <a:ext cx="4754880" cy="122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gn="ctr" eaLnBrk="1" hangingPunct="1">
              <a:lnSpc>
                <a:spcPct val="100000"/>
              </a:lnSpc>
              <a:spcBef>
                <a:spcPct val="0"/>
              </a:spcBef>
            </a:pPr>
            <a:endParaRPr lang="hr-HR" altLang="sr-Latn-RS" sz="1000" b="1" dirty="0">
              <a:solidFill>
                <a:srgbClr val="000000"/>
              </a:solidFill>
              <a:latin typeface="VladaRHSans Med"/>
            </a:endParaRPr>
          </a:p>
          <a:p>
            <a:pPr algn="ctr" eaLnBrk="1" hangingPunct="1">
              <a:lnSpc>
                <a:spcPct val="100000"/>
              </a:lnSpc>
              <a:spcBef>
                <a:spcPct val="0"/>
              </a:spcBef>
            </a:pPr>
            <a:r>
              <a:rPr lang="hr-HR" altLang="sr-Latn-RS" sz="3200" b="1" i="1" dirty="0">
                <a:solidFill>
                  <a:srgbClr val="11115E"/>
                </a:solidFill>
                <a:latin typeface="VladaRHSans Med"/>
              </a:rPr>
              <a:t>Postupak dodjele bespovratnih sredstava</a:t>
            </a:r>
            <a:endParaRPr lang="en-US" altLang="sr-Latn-RS" sz="3200" b="1" i="1" dirty="0">
              <a:solidFill>
                <a:srgbClr val="11115E"/>
              </a:solidFill>
              <a:latin typeface="VladaRHSans Med"/>
            </a:endParaRPr>
          </a:p>
        </p:txBody>
      </p:sp>
      <p:sp>
        <p:nvSpPr>
          <p:cNvPr id="21507" name="Subtitle 2">
            <a:extLst>
              <a:ext uri="{FF2B5EF4-FFF2-40B4-BE49-F238E27FC236}">
                <a16:creationId xmlns:a16="http://schemas.microsoft.com/office/drawing/2014/main" id="{F1E3AA68-C936-4B62-98CA-9128638238A0}"/>
              </a:ext>
            </a:extLst>
          </p:cNvPr>
          <p:cNvSpPr txBox="1">
            <a:spLocks/>
          </p:cNvSpPr>
          <p:nvPr/>
        </p:nvSpPr>
        <p:spPr bwMode="auto">
          <a:xfrm>
            <a:off x="2331720" y="2571750"/>
            <a:ext cx="5996940" cy="172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gn="ctr" eaLnBrk="1" hangingPunct="1">
              <a:lnSpc>
                <a:spcPts val="2400"/>
              </a:lnSpc>
              <a:spcBef>
                <a:spcPct val="0"/>
              </a:spcBef>
            </a:pPr>
            <a:r>
              <a:rPr lang="pl-PL" altLang="sr-Latn-RS" sz="1800" b="1" i="1" dirty="0">
                <a:solidFill>
                  <a:srgbClr val="11115E"/>
                </a:solidFill>
                <a:ea typeface="Latha" panose="020B0604020202020204" pitchFamily="34" charset="0"/>
                <a:cs typeface="Latha" panose="020B0604020202020204" pitchFamily="34" charset="0"/>
              </a:rPr>
              <a:t>Brownfield na području Urbane aglomeracije Split</a:t>
            </a:r>
          </a:p>
          <a:p>
            <a:pPr algn="ctr" eaLnBrk="1" hangingPunct="1">
              <a:lnSpc>
                <a:spcPts val="2400"/>
              </a:lnSpc>
              <a:spcBef>
                <a:spcPct val="0"/>
              </a:spcBef>
            </a:pPr>
            <a:r>
              <a:rPr lang="hr-HR" altLang="sr-Latn-RS" sz="1800" b="1" dirty="0">
                <a:solidFill>
                  <a:srgbClr val="11115E"/>
                </a:solidFill>
                <a:ea typeface="Latha" panose="020B0604020202020204" pitchFamily="34" charset="0"/>
                <a:cs typeface="Latha" panose="020B0604020202020204" pitchFamily="34" charset="0"/>
              </a:rPr>
              <a:t>ITU MEHANIZAM</a:t>
            </a:r>
          </a:p>
          <a:p>
            <a:pPr algn="ctr" eaLnBrk="1" hangingPunct="1">
              <a:lnSpc>
                <a:spcPts val="2400"/>
              </a:lnSpc>
              <a:spcBef>
                <a:spcPct val="0"/>
              </a:spcBef>
            </a:pPr>
            <a:br>
              <a:rPr lang="hr-HR" altLang="sr-Latn-RS" sz="1800" b="1" dirty="0">
                <a:solidFill>
                  <a:srgbClr val="11115E"/>
                </a:solidFill>
                <a:ea typeface="Latha" panose="020B0604020202020204" pitchFamily="34" charset="0"/>
                <a:cs typeface="Latha" panose="020B0604020202020204" pitchFamily="34" charset="0"/>
              </a:rPr>
            </a:br>
            <a:r>
              <a:rPr lang="hr-HR" altLang="sr-Latn-RS" sz="1600" b="1" dirty="0">
                <a:solidFill>
                  <a:srgbClr val="11115E"/>
                </a:solidFill>
                <a:ea typeface="Latha" panose="020B0604020202020204" pitchFamily="34" charset="0"/>
                <a:cs typeface="Latha" panose="020B0604020202020204" pitchFamily="34" charset="0"/>
              </a:rPr>
              <a:t>Ministarstvo regionalnoga razvoja i fondova EU</a:t>
            </a:r>
          </a:p>
          <a:p>
            <a:pPr algn="ctr" eaLnBrk="1" hangingPunct="1">
              <a:lnSpc>
                <a:spcPts val="2400"/>
              </a:lnSpc>
              <a:spcBef>
                <a:spcPct val="0"/>
              </a:spcBef>
            </a:pPr>
            <a:r>
              <a:rPr lang="hr-HR" altLang="sr-Latn-RS" sz="1600" b="1" dirty="0">
                <a:solidFill>
                  <a:srgbClr val="11115E"/>
                </a:solidFill>
                <a:cs typeface="Latha" panose="020B0604020202020204" pitchFamily="34" charset="0"/>
              </a:rPr>
              <a:t>8. kolovoza 2019. godine, Grad Split</a:t>
            </a:r>
            <a:endParaRPr lang="en-US" altLang="sr-Latn-RS" sz="1600" b="1" dirty="0">
              <a:solidFill>
                <a:srgbClr val="11115E"/>
              </a:solidFill>
            </a:endParaRPr>
          </a:p>
          <a:p>
            <a:pPr algn="ctr" eaLnBrk="1" hangingPunct="1">
              <a:lnSpc>
                <a:spcPts val="2400"/>
              </a:lnSpc>
              <a:spcBef>
                <a:spcPct val="0"/>
              </a:spcBef>
            </a:pPr>
            <a:endParaRPr lang="en-US" altLang="sr-Latn-RS" sz="1800" b="1" dirty="0">
              <a:solidFill>
                <a:srgbClr val="000000"/>
              </a:solidFill>
            </a:endParaRPr>
          </a:p>
        </p:txBody>
      </p:sp>
      <p:pic>
        <p:nvPicPr>
          <p:cNvPr id="4" name="Picture 3">
            <a:extLst>
              <a:ext uri="{FF2B5EF4-FFF2-40B4-BE49-F238E27FC236}">
                <a16:creationId xmlns:a16="http://schemas.microsoft.com/office/drawing/2014/main" id="{68A3D4CF-0B5E-43A5-9429-FBB3FF7D931E}"/>
              </a:ext>
            </a:extLst>
          </p:cNvPr>
          <p:cNvPicPr>
            <a:picLocks noChangeAspect="1"/>
          </p:cNvPicPr>
          <p:nvPr/>
        </p:nvPicPr>
        <p:blipFill>
          <a:blip r:embed="rId3"/>
          <a:stretch>
            <a:fillRect/>
          </a:stretch>
        </p:blipFill>
        <p:spPr>
          <a:xfrm>
            <a:off x="-139964" y="0"/>
            <a:ext cx="2143125" cy="2137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7FADD350-308F-4FA0-980C-05E0D848ECF5}"/>
              </a:ext>
            </a:extLst>
          </p:cNvPr>
          <p:cNvSpPr>
            <a:spLocks noGrp="1"/>
          </p:cNvSpPr>
          <p:nvPr>
            <p:ph type="title"/>
          </p:nvPr>
        </p:nvSpPr>
        <p:spPr>
          <a:xfrm>
            <a:off x="333375" y="147638"/>
            <a:ext cx="8099425" cy="663575"/>
          </a:xfrm>
        </p:spPr>
        <p:txBody>
          <a:bodyPr/>
          <a:lstStyle/>
          <a:p>
            <a:pPr algn="just">
              <a:defRPr/>
            </a:pPr>
            <a:r>
              <a:rPr lang="hr-HR" altLang="sr-Latn-RS" sz="2400" b="1" dirty="0">
                <a:solidFill>
                  <a:srgbClr val="11115E"/>
                </a:solidFill>
                <a:ea typeface="ＭＳ Ｐゴシック" panose="020B0600070205080204" pitchFamily="34" charset="-128"/>
              </a:rPr>
              <a:t>FAZA 2: </a:t>
            </a:r>
            <a:r>
              <a:rPr lang="hr-HR" altLang="sr-Latn-RS" sz="2400" b="1" dirty="0">
                <a:solidFill>
                  <a:schemeClr val="tx2">
                    <a:lumMod val="75000"/>
                  </a:schemeClr>
                </a:solidFill>
                <a:ea typeface="ＭＳ Ｐゴシック" panose="020B0600070205080204" pitchFamily="34" charset="-128"/>
              </a:rPr>
              <a:t>Provjera prihvatljivosti projekta i aktivnosti (1) </a:t>
            </a:r>
            <a:endParaRPr lang="hr-HR" altLang="sr-Latn-RS" sz="2400" dirty="0">
              <a:ea typeface="ＭＳ Ｐゴシック" panose="020B0600070205080204" pitchFamily="34" charset="-128"/>
            </a:endParaRPr>
          </a:p>
        </p:txBody>
      </p:sp>
      <p:sp>
        <p:nvSpPr>
          <p:cNvPr id="37891" name="Content Placeholder 3">
            <a:extLst>
              <a:ext uri="{FF2B5EF4-FFF2-40B4-BE49-F238E27FC236}">
                <a16:creationId xmlns:a16="http://schemas.microsoft.com/office/drawing/2014/main" id="{27254C51-FA9F-4DA3-9037-6E36BEE1534C}"/>
              </a:ext>
            </a:extLst>
          </p:cNvPr>
          <p:cNvSpPr>
            <a:spLocks noGrp="1"/>
          </p:cNvSpPr>
          <p:nvPr>
            <p:ph idx="1"/>
          </p:nvPr>
        </p:nvSpPr>
        <p:spPr>
          <a:xfrm>
            <a:off x="333375" y="711200"/>
            <a:ext cx="8099425" cy="3500438"/>
          </a:xfrm>
        </p:spPr>
        <p:txBody>
          <a:bodyPr/>
          <a:lstStyle/>
          <a:p>
            <a:pPr marL="285750" indent="-285750">
              <a:lnSpc>
                <a:spcPct val="100000"/>
              </a:lnSpc>
              <a:buFontTx/>
              <a:buChar char="•"/>
            </a:pPr>
            <a:r>
              <a:rPr lang="hr-HR" altLang="sr-Latn-RS" sz="1500" dirty="0">
                <a:ea typeface="ＭＳ Ｐゴシック" panose="020B0600070205080204" pitchFamily="34" charset="-128"/>
              </a:rPr>
              <a:t>Cilj provjere prihvatljivosti projekta i aktivnosti je provjeriti usklađenost projektnog prijedloga s kriterijima prihvatljivosti za projekt i projektne aktivnosti koji su navedeni u poglavlju 2. </a:t>
            </a:r>
            <a:r>
              <a:rPr lang="hr-HR" altLang="sr-Latn-RS" sz="1500" dirty="0" err="1">
                <a:ea typeface="ＭＳ Ｐゴシック" panose="020B0600070205080204" pitchFamily="34" charset="-128"/>
              </a:rPr>
              <a:t>UzP</a:t>
            </a:r>
            <a:r>
              <a:rPr lang="hr-HR" altLang="sr-Latn-RS" sz="1500" dirty="0">
                <a:ea typeface="ＭＳ Ｐゴシック" panose="020B0600070205080204" pitchFamily="34" charset="-128"/>
              </a:rPr>
              <a:t> primjenjujući tablicu Provjera prihvatljivosti projekta i aktivnosti.</a:t>
            </a:r>
          </a:p>
        </p:txBody>
      </p:sp>
      <p:sp>
        <p:nvSpPr>
          <p:cNvPr id="37892" name="Slide Number Placeholder 1">
            <a:extLst>
              <a:ext uri="{FF2B5EF4-FFF2-40B4-BE49-F238E27FC236}">
                <a16:creationId xmlns:a16="http://schemas.microsoft.com/office/drawing/2014/main" id="{1FA3A5DC-BCE2-48A3-BF18-A62C13F05464}"/>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E300C125-1E70-41C0-A6E4-887E375CD304}" type="slidenum">
              <a:rPr lang="en-US" altLang="sr-Latn-RS" sz="1000" smtClean="0">
                <a:solidFill>
                  <a:schemeClr val="bg1"/>
                </a:solidFill>
              </a:rPr>
              <a:pPr>
                <a:lnSpc>
                  <a:spcPct val="100000"/>
                </a:lnSpc>
                <a:spcBef>
                  <a:spcPct val="0"/>
                </a:spcBef>
              </a:pPr>
              <a:t>9</a:t>
            </a:fld>
            <a:endParaRPr lang="en-US" altLang="sr-Latn-RS" sz="1000">
              <a:solidFill>
                <a:schemeClr val="bg1"/>
              </a:solidFill>
            </a:endParaRPr>
          </a:p>
        </p:txBody>
      </p:sp>
      <p:graphicFrame>
        <p:nvGraphicFramePr>
          <p:cNvPr id="5" name="Table 4">
            <a:extLst>
              <a:ext uri="{FF2B5EF4-FFF2-40B4-BE49-F238E27FC236}">
                <a16:creationId xmlns:a16="http://schemas.microsoft.com/office/drawing/2014/main" id="{1552D722-15EA-4284-B081-7E4DACC8BCE5}"/>
              </a:ext>
            </a:extLst>
          </p:cNvPr>
          <p:cNvGraphicFramePr>
            <a:graphicFrameLocks noGrp="1"/>
          </p:cNvGraphicFramePr>
          <p:nvPr>
            <p:extLst>
              <p:ext uri="{D42A27DB-BD31-4B8C-83A1-F6EECF244321}">
                <p14:modId xmlns:p14="http://schemas.microsoft.com/office/powerpoint/2010/main" val="2560526180"/>
              </p:ext>
            </p:extLst>
          </p:nvPr>
        </p:nvGraphicFramePr>
        <p:xfrm>
          <a:off x="228600" y="1638491"/>
          <a:ext cx="8582025" cy="3273234"/>
        </p:xfrm>
        <a:graphic>
          <a:graphicData uri="http://schemas.openxmlformats.org/drawingml/2006/table">
            <a:tbl>
              <a:tblPr firstRow="1" bandRow="1">
                <a:tableStyleId>{F5AB1C69-6EDB-4FF4-983F-18BD219EF322}</a:tableStyleId>
              </a:tblPr>
              <a:tblGrid>
                <a:gridCol w="426549">
                  <a:extLst>
                    <a:ext uri="{9D8B030D-6E8A-4147-A177-3AD203B41FA5}">
                      <a16:colId xmlns:a16="http://schemas.microsoft.com/office/drawing/2014/main" val="2161040119"/>
                    </a:ext>
                  </a:extLst>
                </a:gridCol>
                <a:gridCol w="6759973">
                  <a:extLst>
                    <a:ext uri="{9D8B030D-6E8A-4147-A177-3AD203B41FA5}">
                      <a16:colId xmlns:a16="http://schemas.microsoft.com/office/drawing/2014/main" val="775958171"/>
                    </a:ext>
                  </a:extLst>
                </a:gridCol>
                <a:gridCol w="1395503">
                  <a:extLst>
                    <a:ext uri="{9D8B030D-6E8A-4147-A177-3AD203B41FA5}">
                      <a16:colId xmlns:a16="http://schemas.microsoft.com/office/drawing/2014/main" val="2210772313"/>
                    </a:ext>
                  </a:extLst>
                </a:gridCol>
              </a:tblGrid>
              <a:tr h="309530">
                <a:tc>
                  <a:txBody>
                    <a:bodyPr/>
                    <a:lstStyle/>
                    <a:p>
                      <a:pPr algn="ctr"/>
                      <a:r>
                        <a:rPr lang="hr-HR" sz="1500" dirty="0">
                          <a:latin typeface="VladaRHSans Reg" panose="02000000000000000000"/>
                        </a:rPr>
                        <a:t>Br.</a:t>
                      </a:r>
                      <a:endParaRPr lang="hr-HR" sz="1500" dirty="0">
                        <a:solidFill>
                          <a:schemeClr val="tx1"/>
                        </a:solidFill>
                        <a:latin typeface="VladaRHSans Reg" panose="02000000000000000000"/>
                      </a:endParaRPr>
                    </a:p>
                  </a:txBody>
                  <a:tcPr marL="45710" marR="45710" marT="45692" marB="45692" anchor="ctr">
                    <a:solidFill>
                      <a:srgbClr val="002060"/>
                    </a:solidFill>
                  </a:tcPr>
                </a:tc>
                <a:tc>
                  <a:txBody>
                    <a:bodyPr/>
                    <a:lstStyle/>
                    <a:p>
                      <a:pPr algn="ctr">
                        <a:lnSpc>
                          <a:spcPct val="107000"/>
                        </a:lnSpc>
                        <a:spcAft>
                          <a:spcPts val="0"/>
                        </a:spcAft>
                      </a:pPr>
                      <a:r>
                        <a:rPr lang="hr-HR" sz="1500" b="1" dirty="0">
                          <a:effectLst/>
                          <a:latin typeface="VladaRHSans Reg" panose="02000000000000000000"/>
                          <a:ea typeface="Times New Roman" panose="02020603050405020304" pitchFamily="18" charset="0"/>
                          <a:cs typeface="Calibri" panose="020F0502020204030204" pitchFamily="34" charset="0"/>
                        </a:rPr>
                        <a:t>Pitanja za provjeru prihvatljivosti projekta i aktivnosti</a:t>
                      </a:r>
                      <a:endParaRPr lang="hr-HR" sz="1500" dirty="0">
                        <a:effectLst/>
                        <a:latin typeface="VladaRHSans Reg" panose="02000000000000000000"/>
                        <a:ea typeface="Calibri" panose="020F0502020204030204" pitchFamily="34" charset="0"/>
                        <a:cs typeface="Times New Roman" panose="02020603050405020304" pitchFamily="18" charset="0"/>
                      </a:endParaRPr>
                    </a:p>
                  </a:txBody>
                  <a:tcPr marL="45710" marR="45710" marT="45692" marB="45692" anchor="ctr">
                    <a:solidFill>
                      <a:srgbClr val="002060"/>
                    </a:solidFill>
                  </a:tcPr>
                </a:tc>
                <a:tc>
                  <a:txBody>
                    <a:bodyPr/>
                    <a:lstStyle/>
                    <a:p>
                      <a:pPr algn="ctr"/>
                      <a:r>
                        <a:rPr lang="hr-HR" sz="1500" dirty="0">
                          <a:latin typeface="VladaRHSans Reg" panose="02000000000000000000"/>
                        </a:rPr>
                        <a:t>Izvor provjere</a:t>
                      </a:r>
                      <a:endParaRPr lang="hr-HR" sz="1500" b="0" dirty="0">
                        <a:solidFill>
                          <a:schemeClr val="tx1"/>
                        </a:solidFill>
                        <a:latin typeface="VladaRHSans Reg" panose="02000000000000000000"/>
                      </a:endParaRPr>
                    </a:p>
                  </a:txBody>
                  <a:tcPr marL="45710" marR="45710" marT="45692" marB="45692" anchor="ctr">
                    <a:solidFill>
                      <a:srgbClr val="002060"/>
                    </a:solidFill>
                  </a:tcPr>
                </a:tc>
                <a:extLst>
                  <a:ext uri="{0D108BD9-81ED-4DB2-BD59-A6C34878D82A}">
                    <a16:rowId xmlns:a16="http://schemas.microsoft.com/office/drawing/2014/main" val="2876471152"/>
                  </a:ext>
                </a:extLst>
              </a:tr>
              <a:tr h="866916">
                <a:tc>
                  <a:txBody>
                    <a:bodyPr/>
                    <a:lstStyle/>
                    <a:p>
                      <a:pPr algn="ctr"/>
                      <a:r>
                        <a:rPr lang="hr-HR" sz="1400" dirty="0">
                          <a:solidFill>
                            <a:srgbClr val="171796"/>
                          </a:solidFill>
                          <a:latin typeface="VladaRHSans Reg" panose="02000000000000000000"/>
                        </a:rPr>
                        <a:t>1.</a:t>
                      </a:r>
                    </a:p>
                  </a:txBody>
                  <a:tcPr marL="45710" marR="45710" marT="45692" marB="45692" anchor="ctr"/>
                </a:tc>
                <a:tc>
                  <a:txBody>
                    <a:bodyPr/>
                    <a:lstStyle/>
                    <a:p>
                      <a:pPr algn="just">
                        <a:lnSpc>
                          <a:spcPct val="107000"/>
                        </a:lnSpc>
                        <a:spcAft>
                          <a:spcPts val="0"/>
                        </a:spcAft>
                      </a:pPr>
                      <a:r>
                        <a:rPr lang="hr-HR" sz="1400" dirty="0">
                          <a:effectLst/>
                          <a:latin typeface="VladaRHSans Reg" panose="02000000000000000000"/>
                          <a:ea typeface="Calibri" panose="020F0502020204030204" pitchFamily="34" charset="0"/>
                          <a:cs typeface="Times New Roman" panose="02020603050405020304" pitchFamily="18" charset="0"/>
                        </a:rPr>
                        <a:t>Projekt je u skladu s Operativnim programom „Konkurentnost i kohezija“ 2014.-2020., ciljevima Prioritetne osi 6, Investicijskog prioriteta 6e te specifičnim ciljem 6e2., kao i ciljevima i uvjetima Poziva.</a:t>
                      </a:r>
                    </a:p>
                  </a:txBody>
                  <a:tcPr marL="45710" marR="45710" marT="45692" marB="45692" anchor="ctr"/>
                </a:tc>
                <a:tc>
                  <a:txBody>
                    <a:bodyPr/>
                    <a:lstStyle/>
                    <a:p>
                      <a:pPr algn="ctr"/>
                      <a:r>
                        <a:rPr lang="hr-HR" sz="1400" dirty="0">
                          <a:solidFill>
                            <a:schemeClr val="tx1"/>
                          </a:solidFill>
                          <a:latin typeface="VladaRHSans Reg" panose="02000000000000000000"/>
                        </a:rPr>
                        <a:t>Prijavni obrazac </a:t>
                      </a:r>
                    </a:p>
                  </a:txBody>
                  <a:tcPr marL="45710" marR="45710" marT="45692" marB="45692" anchor="ctr"/>
                </a:tc>
                <a:extLst>
                  <a:ext uri="{0D108BD9-81ED-4DB2-BD59-A6C34878D82A}">
                    <a16:rowId xmlns:a16="http://schemas.microsoft.com/office/drawing/2014/main" val="481882121"/>
                  </a:ext>
                </a:extLst>
              </a:tr>
              <a:tr h="430023">
                <a:tc>
                  <a:txBody>
                    <a:bodyPr/>
                    <a:lstStyle/>
                    <a:p>
                      <a:pPr algn="ctr"/>
                      <a:r>
                        <a:rPr lang="hr-HR" sz="1400" dirty="0">
                          <a:solidFill>
                            <a:schemeClr val="tx2"/>
                          </a:solidFill>
                          <a:latin typeface="VladaRHSans Reg" panose="02000000000000000000"/>
                        </a:rPr>
                        <a:t>2.</a:t>
                      </a:r>
                    </a:p>
                  </a:txBody>
                  <a:tcPr marL="45710" marR="45710" marT="45692" marB="45692" anchor="ctr"/>
                </a:tc>
                <a:tc>
                  <a:txBody>
                    <a:bodyPr/>
                    <a:lstStyle/>
                    <a:p>
                      <a:pPr algn="just">
                        <a:lnSpc>
                          <a:spcPct val="107000"/>
                        </a:lnSpc>
                        <a:spcAft>
                          <a:spcPts val="0"/>
                        </a:spcAft>
                      </a:pPr>
                      <a:r>
                        <a:rPr lang="pl-PL" sz="1400" dirty="0">
                          <a:effectLst/>
                          <a:latin typeface="VladaRHSans Reg" panose="02000000000000000000"/>
                          <a:ea typeface="Calibri" panose="020F0502020204030204" pitchFamily="34" charset="0"/>
                          <a:cs typeface="Times New Roman" panose="02020603050405020304" pitchFamily="18" charset="0"/>
                        </a:rPr>
                        <a:t>Projekt se provodi u potpunosti na teritoriju UA Split.</a:t>
                      </a:r>
                      <a:endParaRPr lang="hr-HR" sz="1400" dirty="0">
                        <a:effectLst/>
                        <a:latin typeface="VladaRHSans Reg" panose="02000000000000000000"/>
                        <a:ea typeface="Calibri" panose="020F0502020204030204" pitchFamily="34" charset="0"/>
                        <a:cs typeface="Times New Roman" panose="02020603050405020304" pitchFamily="18" charset="0"/>
                      </a:endParaRPr>
                    </a:p>
                  </a:txBody>
                  <a:tcPr marL="45710" marR="45710" marT="45692" marB="45692" anchor="ctr"/>
                </a:tc>
                <a:tc>
                  <a:txBody>
                    <a:bodyPr/>
                    <a:lstStyle/>
                    <a:p>
                      <a:pPr algn="ctr"/>
                      <a:r>
                        <a:rPr lang="pl-PL" sz="1400" dirty="0">
                          <a:solidFill>
                            <a:schemeClr val="tx1"/>
                          </a:solidFill>
                          <a:latin typeface="VladaRHSans Med"/>
                        </a:rPr>
                        <a:t>Prijavni obrazac</a:t>
                      </a:r>
                    </a:p>
                  </a:txBody>
                  <a:tcPr marL="45710" marR="45710" marT="45692" marB="45692" anchor="ctr"/>
                </a:tc>
                <a:extLst>
                  <a:ext uri="{0D108BD9-81ED-4DB2-BD59-A6C34878D82A}">
                    <a16:rowId xmlns:a16="http://schemas.microsoft.com/office/drawing/2014/main" val="2637607015"/>
                  </a:ext>
                </a:extLst>
              </a:tr>
              <a:tr h="347179">
                <a:tc>
                  <a:txBody>
                    <a:bodyPr/>
                    <a:lstStyle/>
                    <a:p>
                      <a:pPr algn="ctr"/>
                      <a:r>
                        <a:rPr lang="hr-HR" sz="1400" dirty="0">
                          <a:solidFill>
                            <a:schemeClr val="tx2"/>
                          </a:solidFill>
                          <a:latin typeface="VladaRHSans Reg" panose="02000000000000000000"/>
                        </a:rPr>
                        <a:t>3.</a:t>
                      </a:r>
                    </a:p>
                  </a:txBody>
                  <a:tcPr marL="45710" marR="45710" marT="45692" marB="45692" anchor="ctr"/>
                </a:tc>
                <a:tc>
                  <a:txBody>
                    <a:bodyPr/>
                    <a:lstStyle/>
                    <a:p>
                      <a:pPr algn="just">
                        <a:lnSpc>
                          <a:spcPct val="107000"/>
                        </a:lnSpc>
                        <a:spcAft>
                          <a:spcPts val="0"/>
                        </a:spcAft>
                      </a:pPr>
                      <a:r>
                        <a:rPr lang="hr-HR" sz="1400" dirty="0">
                          <a:effectLst/>
                          <a:latin typeface="VladaRHSans Reg" panose="02000000000000000000"/>
                          <a:ea typeface="Calibri" panose="020F0502020204030204" pitchFamily="34" charset="0"/>
                          <a:cs typeface="Times New Roman" panose="02020603050405020304" pitchFamily="18" charset="0"/>
                        </a:rPr>
                        <a:t>Aktivnosti projekta su u skladu s prihvatljivim aktivnostima Poziva.</a:t>
                      </a:r>
                    </a:p>
                  </a:txBody>
                  <a:tcPr marL="45710" marR="45710" marT="45692" marB="4569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sz="1400" dirty="0">
                          <a:solidFill>
                            <a:schemeClr val="tx1"/>
                          </a:solidFill>
                          <a:latin typeface="VladaRHSans Med"/>
                        </a:rPr>
                        <a:t>Prijavni obrazac</a:t>
                      </a:r>
                    </a:p>
                  </a:txBody>
                  <a:tcPr marL="45710" marR="45710" marT="45692" marB="45692" anchor="ctr"/>
                </a:tc>
                <a:extLst>
                  <a:ext uri="{0D108BD9-81ED-4DB2-BD59-A6C34878D82A}">
                    <a16:rowId xmlns:a16="http://schemas.microsoft.com/office/drawing/2014/main" val="3462500136"/>
                  </a:ext>
                </a:extLst>
              </a:tr>
              <a:tr h="347179">
                <a:tc>
                  <a:txBody>
                    <a:bodyPr/>
                    <a:lstStyle/>
                    <a:p>
                      <a:pPr algn="ctr"/>
                      <a:r>
                        <a:rPr lang="hr-HR" sz="1400" dirty="0">
                          <a:solidFill>
                            <a:schemeClr val="tx2"/>
                          </a:solidFill>
                          <a:latin typeface="VladaRHSans Reg" panose="02000000000000000000"/>
                        </a:rPr>
                        <a:t>4.</a:t>
                      </a:r>
                    </a:p>
                  </a:txBody>
                  <a:tcPr marL="45710" marR="45710" marT="45692" marB="45692" anchor="ctr"/>
                </a:tc>
                <a:tc>
                  <a:txBody>
                    <a:bodyPr/>
                    <a:lstStyle/>
                    <a:p>
                      <a:pPr algn="just">
                        <a:lnSpc>
                          <a:spcPct val="107000"/>
                        </a:lnSpc>
                        <a:spcAft>
                          <a:spcPts val="0"/>
                        </a:spcAft>
                      </a:pPr>
                      <a:r>
                        <a:rPr lang="hr-HR" sz="1400" dirty="0">
                          <a:effectLst/>
                          <a:latin typeface="VladaRHSans Reg" panose="02000000000000000000"/>
                          <a:ea typeface="Calibri" panose="020F0502020204030204" pitchFamily="34" charset="0"/>
                          <a:cs typeface="Times New Roman" panose="02020603050405020304" pitchFamily="18" charset="0"/>
                        </a:rPr>
                        <a:t>Projekt je relevantan za SRUAS za razdoblje do kraja 2020. godine i doprinosi ostvarenju njezinih ciljeva</a:t>
                      </a:r>
                    </a:p>
                  </a:txBody>
                  <a:tcPr marL="45710" marR="45710" marT="45692" marB="4569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sz="1400" dirty="0">
                          <a:solidFill>
                            <a:schemeClr val="tx1"/>
                          </a:solidFill>
                          <a:latin typeface="VladaRHSans Med"/>
                        </a:rPr>
                        <a:t>Prijavni obrazac</a:t>
                      </a:r>
                    </a:p>
                  </a:txBody>
                  <a:tcPr marL="45710" marR="45710" marT="45692" marB="45692" anchor="ctr"/>
                </a:tc>
                <a:extLst>
                  <a:ext uri="{0D108BD9-81ED-4DB2-BD59-A6C34878D82A}">
                    <a16:rowId xmlns:a16="http://schemas.microsoft.com/office/drawing/2014/main" val="2808542649"/>
                  </a:ext>
                </a:extLst>
              </a:tr>
              <a:tr h="401194">
                <a:tc>
                  <a:txBody>
                    <a:bodyPr/>
                    <a:lstStyle/>
                    <a:p>
                      <a:pPr algn="ctr"/>
                      <a:r>
                        <a:rPr lang="hr-HR" sz="1400" dirty="0">
                          <a:solidFill>
                            <a:schemeClr val="tx2"/>
                          </a:solidFill>
                          <a:latin typeface="VladaRHSans Reg" panose="02000000000000000000"/>
                        </a:rPr>
                        <a:t>5.</a:t>
                      </a:r>
                    </a:p>
                  </a:txBody>
                  <a:tcPr marL="45710" marR="45710" marT="45692" marB="45692" anchor="ctr"/>
                </a:tc>
                <a:tc>
                  <a:txBody>
                    <a:bodyPr/>
                    <a:lstStyle/>
                    <a:p>
                      <a:pPr algn="just">
                        <a:lnSpc>
                          <a:spcPct val="107000"/>
                        </a:lnSpc>
                        <a:spcAft>
                          <a:spcPts val="0"/>
                        </a:spcAft>
                      </a:pPr>
                      <a:r>
                        <a:rPr lang="hr-HR" sz="1400" dirty="0">
                          <a:effectLst/>
                          <a:latin typeface="VladaRHSans Reg" panose="02000000000000000000"/>
                          <a:ea typeface="Calibri" panose="020F0502020204030204" pitchFamily="34" charset="0"/>
                          <a:cs typeface="Times New Roman" panose="02020603050405020304" pitchFamily="18" charset="0"/>
                        </a:rPr>
                        <a:t>Projekt ne uključuje aktivnosti koje su bile dio operacije koja je, ili je trebala biti, podložna postupku povrata sredstava (u skladu s člankom 125. stavkom 3(f) Uredbe (EU) br. 1303/2013) nakon promjene proizvodne aktivnosti izvan programskog područja.</a:t>
                      </a:r>
                    </a:p>
                  </a:txBody>
                  <a:tcPr marL="45710" marR="45710" marT="45692" marB="4569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dirty="0">
                          <a:solidFill>
                            <a:schemeClr val="tx1"/>
                          </a:solidFill>
                          <a:latin typeface="VladaRHSans Med"/>
                        </a:rPr>
                        <a:t>Prijavni obrazac</a:t>
                      </a:r>
                    </a:p>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dirty="0">
                          <a:solidFill>
                            <a:schemeClr val="tx1"/>
                          </a:solidFill>
                          <a:latin typeface="VladaRHSans Med"/>
                        </a:rPr>
                        <a:t>Izjava prijavitelja (Obrazac 2) </a:t>
                      </a:r>
                    </a:p>
                  </a:txBody>
                  <a:tcPr marL="45710" marR="45710" marT="45692" marB="45692" anchor="ctr"/>
                </a:tc>
                <a:extLst>
                  <a:ext uri="{0D108BD9-81ED-4DB2-BD59-A6C34878D82A}">
                    <a16:rowId xmlns:a16="http://schemas.microsoft.com/office/drawing/2014/main" val="34788635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98452867-0AC2-474D-8FBF-9E851D6D38A0}"/>
              </a:ext>
            </a:extLst>
          </p:cNvPr>
          <p:cNvSpPr>
            <a:spLocks noGrp="1"/>
          </p:cNvSpPr>
          <p:nvPr>
            <p:ph type="title" idx="4294967295"/>
          </p:nvPr>
        </p:nvSpPr>
        <p:spPr>
          <a:xfrm>
            <a:off x="315913" y="255588"/>
            <a:ext cx="8212137" cy="460375"/>
          </a:xfrm>
        </p:spPr>
        <p:txBody>
          <a:bodyPr/>
          <a:lstStyle/>
          <a:p>
            <a:pPr algn="just" defTabSz="685800" eaLnBrk="1" hangingPunct="1">
              <a:lnSpc>
                <a:spcPct val="90000"/>
              </a:lnSpc>
              <a:tabLst>
                <a:tab pos="87313" algn="l"/>
              </a:tabLst>
              <a:defRPr/>
            </a:pPr>
            <a:r>
              <a:rPr lang="hr-HR" altLang="sr-Latn-RS" sz="2400" b="1" dirty="0">
                <a:solidFill>
                  <a:schemeClr val="tx2">
                    <a:lumMod val="75000"/>
                  </a:schemeClr>
                </a:solidFill>
                <a:ea typeface="ＭＳ Ｐゴシック" panose="020B0600070205080204" pitchFamily="34" charset="-128"/>
                <a:cs typeface="+mn-cs"/>
              </a:rPr>
              <a:t>FAZA 2: Provjera prihvatljivosti projekta i aktivnosti (2) </a:t>
            </a:r>
          </a:p>
        </p:txBody>
      </p:sp>
      <p:sp>
        <p:nvSpPr>
          <p:cNvPr id="39939" name="Content Placeholder 2">
            <a:extLst>
              <a:ext uri="{FF2B5EF4-FFF2-40B4-BE49-F238E27FC236}">
                <a16:creationId xmlns:a16="http://schemas.microsoft.com/office/drawing/2014/main" id="{0A902DFE-F179-40AE-9423-21DFF066E59D}"/>
              </a:ext>
            </a:extLst>
          </p:cNvPr>
          <p:cNvSpPr txBox="1">
            <a:spLocks/>
          </p:cNvSpPr>
          <p:nvPr/>
        </p:nvSpPr>
        <p:spPr bwMode="auto">
          <a:xfrm>
            <a:off x="315913" y="1725613"/>
            <a:ext cx="777081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514350" indent="-171450">
              <a:defRPr>
                <a:solidFill>
                  <a:schemeClr val="tx1"/>
                </a:solidFill>
                <a:latin typeface="Calibri" panose="020F0502020204030204" pitchFamily="34" charset="0"/>
                <a:ea typeface="ＭＳ Ｐゴシック" panose="020B0600070205080204" pitchFamily="34" charset="-128"/>
              </a:defRPr>
            </a:lvl2pPr>
            <a:lvl3pPr marL="857250" indent="-171450">
              <a:defRPr>
                <a:solidFill>
                  <a:schemeClr val="tx1"/>
                </a:solidFill>
                <a:latin typeface="Calibri" panose="020F0502020204030204" pitchFamily="34" charset="0"/>
                <a:ea typeface="ＭＳ Ｐゴシック" panose="020B0600070205080204" pitchFamily="34" charset="-128"/>
              </a:defRPr>
            </a:lvl3pPr>
            <a:lvl4pPr marL="1200150" indent="-171450">
              <a:defRPr>
                <a:solidFill>
                  <a:schemeClr val="tx1"/>
                </a:solidFill>
                <a:latin typeface="Calibri" panose="020F0502020204030204" pitchFamily="34" charset="0"/>
                <a:ea typeface="ＭＳ Ｐゴシック" panose="020B0600070205080204" pitchFamily="34" charset="-128"/>
              </a:defRPr>
            </a:lvl4pPr>
            <a:lvl5pPr marL="1543050" indent="-171450">
              <a:defRPr>
                <a:solidFill>
                  <a:schemeClr val="tx1"/>
                </a:solidFill>
                <a:latin typeface="Calibri" panose="020F0502020204030204" pitchFamily="34" charset="0"/>
                <a:ea typeface="ＭＳ Ｐゴシック" panose="020B0600070205080204" pitchFamily="34" charset="-128"/>
              </a:defRPr>
            </a:lvl5pPr>
            <a:lvl6pPr marL="20002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4574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29146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3718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eaLnBrk="1" hangingPunct="1">
              <a:buClr>
                <a:srgbClr val="002060"/>
              </a:buClr>
            </a:pPr>
            <a:endParaRPr lang="hr-HR" altLang="sr-Latn-RS" sz="1400">
              <a:solidFill>
                <a:srgbClr val="000000"/>
              </a:solidFill>
              <a:ea typeface="VladaRHSans Reg"/>
              <a:cs typeface="VladaRHSans Reg"/>
            </a:endParaRPr>
          </a:p>
        </p:txBody>
      </p:sp>
      <p:sp>
        <p:nvSpPr>
          <p:cNvPr id="39940" name="Rezervirano mjesto broja slajda 3">
            <a:extLst>
              <a:ext uri="{FF2B5EF4-FFF2-40B4-BE49-F238E27FC236}">
                <a16:creationId xmlns:a16="http://schemas.microsoft.com/office/drawing/2014/main" id="{6F46A781-4F99-4F1E-8577-50AACBEE9FF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43D46C26-DE5A-436C-B044-B8C291233F90}" type="slidenum">
              <a:rPr lang="en-US" altLang="sr-Latn-RS" sz="1000" smtClean="0">
                <a:solidFill>
                  <a:schemeClr val="bg1"/>
                </a:solidFill>
              </a:rPr>
              <a:pPr>
                <a:lnSpc>
                  <a:spcPct val="100000"/>
                </a:lnSpc>
                <a:spcBef>
                  <a:spcPct val="0"/>
                </a:spcBef>
              </a:pPr>
              <a:t>10</a:t>
            </a:fld>
            <a:endParaRPr lang="en-US" altLang="sr-Latn-RS" sz="1000">
              <a:solidFill>
                <a:schemeClr val="bg1"/>
              </a:solidFill>
            </a:endParaRPr>
          </a:p>
        </p:txBody>
      </p:sp>
      <p:graphicFrame>
        <p:nvGraphicFramePr>
          <p:cNvPr id="6" name="Table 5">
            <a:extLst>
              <a:ext uri="{FF2B5EF4-FFF2-40B4-BE49-F238E27FC236}">
                <a16:creationId xmlns:a16="http://schemas.microsoft.com/office/drawing/2014/main" id="{33553990-948E-44F6-A893-1C9E696FC351}"/>
              </a:ext>
            </a:extLst>
          </p:cNvPr>
          <p:cNvGraphicFramePr>
            <a:graphicFrameLocks noGrp="1"/>
          </p:cNvGraphicFramePr>
          <p:nvPr>
            <p:extLst>
              <p:ext uri="{D42A27DB-BD31-4B8C-83A1-F6EECF244321}">
                <p14:modId xmlns:p14="http://schemas.microsoft.com/office/powerpoint/2010/main" val="245269953"/>
              </p:ext>
            </p:extLst>
          </p:nvPr>
        </p:nvGraphicFramePr>
        <p:xfrm>
          <a:off x="215899" y="715963"/>
          <a:ext cx="8712202" cy="4256246"/>
        </p:xfrm>
        <a:graphic>
          <a:graphicData uri="http://schemas.openxmlformats.org/drawingml/2006/table">
            <a:tbl>
              <a:tblPr/>
              <a:tblGrid>
                <a:gridCol w="344335">
                  <a:extLst>
                    <a:ext uri="{9D8B030D-6E8A-4147-A177-3AD203B41FA5}">
                      <a16:colId xmlns:a16="http://schemas.microsoft.com/office/drawing/2014/main" val="1808272200"/>
                    </a:ext>
                  </a:extLst>
                </a:gridCol>
                <a:gridCol w="6069165">
                  <a:extLst>
                    <a:ext uri="{9D8B030D-6E8A-4147-A177-3AD203B41FA5}">
                      <a16:colId xmlns:a16="http://schemas.microsoft.com/office/drawing/2014/main" val="1514601251"/>
                    </a:ext>
                  </a:extLst>
                </a:gridCol>
                <a:gridCol w="2298702">
                  <a:extLst>
                    <a:ext uri="{9D8B030D-6E8A-4147-A177-3AD203B41FA5}">
                      <a16:colId xmlns:a16="http://schemas.microsoft.com/office/drawing/2014/main" val="1891894928"/>
                    </a:ext>
                  </a:extLst>
                </a:gridCol>
              </a:tblGrid>
              <a:tr h="309551">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Reg"/>
                          <a:ea typeface="VladaRHSans Reg"/>
                          <a:cs typeface="VladaRHSans Reg"/>
                        </a:rPr>
                        <a:t>Br.</a:t>
                      </a:r>
                      <a:endParaRPr kumimoji="0" lang="hr-HR" altLang="sr-Latn-RS" sz="1500" b="1" i="0" u="none" strike="noStrike" cap="none" normalizeH="0" baseline="0" dirty="0">
                        <a:ln>
                          <a:noFill/>
                        </a:ln>
                        <a:solidFill>
                          <a:schemeClr val="tx1"/>
                        </a:solidFill>
                        <a:effectLst/>
                        <a:latin typeface="VladaRHSans Reg"/>
                        <a:ea typeface="VladaRHSans Reg"/>
                        <a:cs typeface="VladaRHSans Reg"/>
                      </a:endParaRP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Reg"/>
                          <a:ea typeface="Times New Roman" panose="02020603050405020304" pitchFamily="18" charset="0"/>
                          <a:cs typeface="Calibri" panose="020F0502020204030204" pitchFamily="34" charset="0"/>
                        </a:rPr>
                        <a:t>Pitanja za provjeru prihvatljivosti projekta i aktivnosti</a:t>
                      </a:r>
                      <a:endParaRPr kumimoji="0" lang="hr-HR" altLang="sr-Latn-RS" sz="1500" b="1" i="0" u="none" strike="noStrike" cap="none" normalizeH="0" baseline="0" dirty="0">
                        <a:ln>
                          <a:noFill/>
                        </a:ln>
                        <a:solidFill>
                          <a:srgbClr val="FFFFFF"/>
                        </a:solidFill>
                        <a:effectLst/>
                        <a:latin typeface="VladaRHSans Reg"/>
                        <a:ea typeface="Calibri" panose="020F0502020204030204" pitchFamily="34" charset="0"/>
                        <a:cs typeface="Times New Roman" panose="02020603050405020304" pitchFamily="18" charset="0"/>
                      </a:endParaRP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Reg"/>
                          <a:ea typeface="VladaRHSans Reg"/>
                          <a:cs typeface="VladaRHSans Reg"/>
                        </a:rPr>
                        <a:t>Izvor provjere</a:t>
                      </a:r>
                      <a:endParaRPr kumimoji="0" lang="hr-HR" altLang="sr-Latn-RS" sz="1500" b="0" i="0" u="none" strike="noStrike" cap="none" normalizeH="0" baseline="0" dirty="0">
                        <a:ln>
                          <a:noFill/>
                        </a:ln>
                        <a:solidFill>
                          <a:schemeClr val="tx1"/>
                        </a:solidFill>
                        <a:effectLst/>
                        <a:latin typeface="VladaRHSans Reg"/>
                        <a:ea typeface="VladaRHSans Reg"/>
                        <a:cs typeface="VladaRHSans Reg"/>
                      </a:endParaRP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2627684209"/>
                  </a:ext>
                </a:extLst>
              </a:tr>
              <a:tr h="76609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2"/>
                          </a:solidFill>
                          <a:effectLst/>
                          <a:latin typeface="VladaRHSans Reg"/>
                          <a:ea typeface="VladaRHSans Reg"/>
                          <a:cs typeface="VladaRHSans Reg"/>
                        </a:rPr>
                        <a:t>6.</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p>
                      <a:pPr algn="just">
                        <a:lnSpc>
                          <a:spcPct val="107000"/>
                        </a:lnSpc>
                        <a:spcAft>
                          <a:spcPts val="0"/>
                        </a:spcAft>
                      </a:pPr>
                      <a:r>
                        <a:rPr lang="hr-HR" sz="1400" dirty="0">
                          <a:effectLst/>
                          <a:latin typeface="VladaRHSans Reg" panose="02000000000000000000"/>
                          <a:ea typeface="Calibri" panose="020F0502020204030204" pitchFamily="34" charset="0"/>
                          <a:cs typeface="Times New Roman" panose="02020603050405020304" pitchFamily="18" charset="0"/>
                        </a:rPr>
                        <a:t>Projekt je u skladu s odredbama svih relevantnih nacionalnih zakonodavnih akata te u skladu sa specifičnim pravilima i zahtjevima primjenjivima na Poziv.</a:t>
                      </a:r>
                    </a:p>
                  </a:txBody>
                  <a:tcPr marL="45710" marR="45710" marT="45692" marB="456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dirty="0">
                          <a:solidFill>
                            <a:schemeClr val="tx1"/>
                          </a:solidFill>
                          <a:latin typeface="VladaRHSans Med"/>
                        </a:rPr>
                        <a:t>Prijavni obrazac</a:t>
                      </a:r>
                    </a:p>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dirty="0">
                          <a:solidFill>
                            <a:schemeClr val="tx1"/>
                          </a:solidFill>
                          <a:latin typeface="VladaRHSans Med"/>
                        </a:rPr>
                        <a:t>Izjava prijavitelja (Obrazac 2) </a:t>
                      </a:r>
                    </a:p>
                  </a:txBody>
                  <a:tcPr marL="45710" marR="45710" marT="45692" marB="4569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extLst>
                  <a:ext uri="{0D108BD9-81ED-4DB2-BD59-A6C34878D82A}">
                    <a16:rowId xmlns:a16="http://schemas.microsoft.com/office/drawing/2014/main" val="1788872126"/>
                  </a:ext>
                </a:extLst>
              </a:tr>
              <a:tr h="766091">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2"/>
                          </a:solidFill>
                          <a:effectLst/>
                          <a:latin typeface="VladaRHSans Reg"/>
                          <a:ea typeface="VladaRHSans Reg"/>
                          <a:cs typeface="VladaRHSans Reg"/>
                        </a:rPr>
                        <a:t>7.</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just" defTabSz="4572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Reg"/>
                          <a:ea typeface="Calibri" panose="020F0502020204030204" pitchFamily="34" charset="0"/>
                          <a:cs typeface="Times New Roman" panose="02020603050405020304" pitchFamily="18" charset="0"/>
                        </a:rPr>
                        <a:t>Projekt je u skladu s Programom dodjele državnih potpora za omogućavanje povoljnog okruženja za razvoj poduzetništva u ITU područjima i/ili Programom dodjele državnih potpora za održivu obnovu kulturne baštine (ukoliko se radi o ulaganjima koja sadrže elemente državnih potpora).</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Reg"/>
                          <a:ea typeface="VladaRHSans Reg"/>
                          <a:cs typeface="VladaRHSans Reg"/>
                        </a:rPr>
                        <a:t>Prijavni obrazac</a:t>
                      </a: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Reg"/>
                          <a:ea typeface="VladaRHSans Reg"/>
                          <a:cs typeface="VladaRHSans Reg"/>
                        </a:rPr>
                        <a:t>Izjava prijavitelja (Obrazac 2)</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extLst>
                  <a:ext uri="{0D108BD9-81ED-4DB2-BD59-A6C34878D82A}">
                    <a16:rowId xmlns:a16="http://schemas.microsoft.com/office/drawing/2014/main" val="3872885251"/>
                  </a:ext>
                </a:extLst>
              </a:tr>
              <a:tr h="7196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sz="1400" b="0" i="0" u="none" strike="noStrike" kern="1200" cap="none" normalizeH="0" baseline="0" dirty="0">
                          <a:ln>
                            <a:noFill/>
                          </a:ln>
                          <a:solidFill>
                            <a:schemeClr val="tx2"/>
                          </a:solidFill>
                          <a:effectLst/>
                          <a:latin typeface="VladaRHSans Reg"/>
                        </a:rPr>
                        <a:t>8.</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Reg"/>
                          <a:ea typeface="Cambria" panose="02040503050406030204" pitchFamily="18" charset="0"/>
                          <a:cs typeface="Calibri" panose="020F0502020204030204" pitchFamily="34" charset="0"/>
                        </a:rPr>
                        <a:t>Projekt u trenutku podnošenja projektnog prijedloga nije fizički niti financijski završen</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Reg"/>
                          <a:ea typeface="VladaRHSans Reg"/>
                          <a:cs typeface="VladaRHSans Reg"/>
                        </a:rPr>
                        <a:t>Prijavni obrazac</a:t>
                      </a: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Reg"/>
                          <a:ea typeface="VladaRHSans Reg"/>
                          <a:cs typeface="VladaRHSans Reg"/>
                        </a:rPr>
                        <a:t>Izjava prijavitelja (Obrazac 2)</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FDBE2"/>
                    </a:solidFill>
                  </a:tcPr>
                </a:tc>
                <a:extLst>
                  <a:ext uri="{0D108BD9-81ED-4DB2-BD59-A6C34878D82A}">
                    <a16:rowId xmlns:a16="http://schemas.microsoft.com/office/drawing/2014/main" val="2564395112"/>
                  </a:ext>
                </a:extLst>
              </a:tr>
              <a:tr h="14509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sz="1400" b="0" i="0" u="none" strike="noStrike" kern="1200" cap="none" normalizeH="0" baseline="0" dirty="0">
                          <a:ln>
                            <a:noFill/>
                          </a:ln>
                          <a:solidFill>
                            <a:schemeClr val="tx2"/>
                          </a:solidFill>
                          <a:effectLst/>
                          <a:latin typeface="VladaRHSans Reg"/>
                        </a:rPr>
                        <a:t>9.</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lvl1pPr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Reg"/>
                          <a:ea typeface="Cambria" panose="02040503050406030204" pitchFamily="18" charset="0"/>
                          <a:cs typeface="Calibri" panose="020F0502020204030204" pitchFamily="34" charset="0"/>
                        </a:rPr>
                        <a:t>Projekt se, na način opisan u projektnom prijedlogu, ne bi mogao provesti bez potpore iz Fondova (prijavitelj nema osigurana sredstva za provedbu projekta na način, u opsegu i vremenskom okviru kako je opisano u projektnom prijedlogu, odnosno potporom iz Fondova osigurava se dodana vrijednost, bilo u opsegu ili kvaliteti aktivnosti, ili u pogledu vremena potrebnog za ostvarenje cilja/ciljeva projekta).</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BE2"/>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Reg"/>
                          <a:ea typeface="VladaRHSans Reg"/>
                          <a:cs typeface="VladaRHSans Reg"/>
                        </a:rPr>
                        <a:t>Prijavni obrazac</a:t>
                      </a: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Reg"/>
                          <a:ea typeface="VladaRHSans Reg"/>
                          <a:cs typeface="VladaRHSans Reg"/>
                        </a:rPr>
                        <a:t>Izjava prijavitelja (Obrazac 2)</a:t>
                      </a:r>
                    </a:p>
                  </a:txBody>
                  <a:tcPr marL="45714" marR="45714" marT="45689" marB="4568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BE2"/>
                    </a:solidFill>
                  </a:tcPr>
                </a:tc>
                <a:extLst>
                  <a:ext uri="{0D108BD9-81ED-4DB2-BD59-A6C34878D82A}">
                    <a16:rowId xmlns:a16="http://schemas.microsoft.com/office/drawing/2014/main" val="40690455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C15FC266-5A4D-4456-9513-3911596850E6}"/>
              </a:ext>
            </a:extLst>
          </p:cNvPr>
          <p:cNvSpPr>
            <a:spLocks noGrp="1"/>
          </p:cNvSpPr>
          <p:nvPr>
            <p:ph type="title"/>
          </p:nvPr>
        </p:nvSpPr>
        <p:spPr>
          <a:xfrm>
            <a:off x="314325" y="244475"/>
            <a:ext cx="8099425" cy="523875"/>
          </a:xfrm>
        </p:spPr>
        <p:txBody>
          <a:bodyPr/>
          <a:lstStyle/>
          <a:p>
            <a:pPr algn="just"/>
            <a:r>
              <a:rPr lang="hr-HR" altLang="sr-Latn-RS" sz="2400" b="1">
                <a:solidFill>
                  <a:srgbClr val="11115E"/>
                </a:solidFill>
                <a:ea typeface="ＭＳ Ｐゴシック" panose="020B0600070205080204" pitchFamily="34" charset="-128"/>
              </a:rPr>
              <a:t>FAZA 2: Provjera prihvatljivosti projekta i aktivnosti (3) </a:t>
            </a:r>
            <a:endParaRPr lang="hr-HR" altLang="sr-Latn-RS" sz="2400">
              <a:ea typeface="ＭＳ Ｐゴシック" panose="020B0600070205080204" pitchFamily="34" charset="-128"/>
            </a:endParaRPr>
          </a:p>
        </p:txBody>
      </p:sp>
      <p:sp>
        <p:nvSpPr>
          <p:cNvPr id="41987" name="Slide Number Placeholder 1">
            <a:extLst>
              <a:ext uri="{FF2B5EF4-FFF2-40B4-BE49-F238E27FC236}">
                <a16:creationId xmlns:a16="http://schemas.microsoft.com/office/drawing/2014/main" id="{6149414F-D086-45B2-9FC6-92CFA804BBA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A7E16896-DBE2-47E7-8C1B-EB77F06E3B1F}" type="slidenum">
              <a:rPr lang="en-US" altLang="sr-Latn-RS" sz="1000" smtClean="0">
                <a:solidFill>
                  <a:schemeClr val="bg1"/>
                </a:solidFill>
              </a:rPr>
              <a:pPr>
                <a:lnSpc>
                  <a:spcPct val="100000"/>
                </a:lnSpc>
                <a:spcBef>
                  <a:spcPct val="0"/>
                </a:spcBef>
              </a:pPr>
              <a:t>11</a:t>
            </a:fld>
            <a:endParaRPr lang="en-US" altLang="sr-Latn-RS" sz="1000">
              <a:solidFill>
                <a:schemeClr val="bg1"/>
              </a:solidFill>
            </a:endParaRPr>
          </a:p>
        </p:txBody>
      </p:sp>
      <p:graphicFrame>
        <p:nvGraphicFramePr>
          <p:cNvPr id="9" name="Content Placeholder 8">
            <a:extLst>
              <a:ext uri="{FF2B5EF4-FFF2-40B4-BE49-F238E27FC236}">
                <a16:creationId xmlns:a16="http://schemas.microsoft.com/office/drawing/2014/main" id="{0219757C-4D8D-4685-856E-92B794C17BEE}"/>
              </a:ext>
            </a:extLst>
          </p:cNvPr>
          <p:cNvGraphicFramePr>
            <a:graphicFrameLocks noGrp="1"/>
          </p:cNvGraphicFramePr>
          <p:nvPr>
            <p:ph idx="1"/>
            <p:extLst>
              <p:ext uri="{D42A27DB-BD31-4B8C-83A1-F6EECF244321}">
                <p14:modId xmlns:p14="http://schemas.microsoft.com/office/powerpoint/2010/main" val="2704589791"/>
              </p:ext>
            </p:extLst>
          </p:nvPr>
        </p:nvGraphicFramePr>
        <p:xfrm>
          <a:off x="272909" y="873949"/>
          <a:ext cx="8598181" cy="3740058"/>
        </p:xfrm>
        <a:graphic>
          <a:graphicData uri="http://schemas.openxmlformats.org/drawingml/2006/table">
            <a:tbl>
              <a:tblPr firstRow="1" bandRow="1">
                <a:tableStyleId>{F5AB1C69-6EDB-4FF4-983F-18BD219EF322}</a:tableStyleId>
              </a:tblPr>
              <a:tblGrid>
                <a:gridCol w="426715">
                  <a:extLst>
                    <a:ext uri="{9D8B030D-6E8A-4147-A177-3AD203B41FA5}">
                      <a16:colId xmlns:a16="http://schemas.microsoft.com/office/drawing/2014/main" val="3486504453"/>
                    </a:ext>
                  </a:extLst>
                </a:gridCol>
                <a:gridCol w="6434460">
                  <a:extLst>
                    <a:ext uri="{9D8B030D-6E8A-4147-A177-3AD203B41FA5}">
                      <a16:colId xmlns:a16="http://schemas.microsoft.com/office/drawing/2014/main" val="2139266818"/>
                    </a:ext>
                  </a:extLst>
                </a:gridCol>
                <a:gridCol w="1737006">
                  <a:extLst>
                    <a:ext uri="{9D8B030D-6E8A-4147-A177-3AD203B41FA5}">
                      <a16:colId xmlns:a16="http://schemas.microsoft.com/office/drawing/2014/main" val="2406620494"/>
                    </a:ext>
                  </a:extLst>
                </a:gridCol>
              </a:tblGrid>
              <a:tr h="319851">
                <a:tc>
                  <a:txBody>
                    <a:bodyPr/>
                    <a:lstStyle/>
                    <a:p>
                      <a:pPr>
                        <a:lnSpc>
                          <a:spcPct val="100000"/>
                        </a:lnSpc>
                      </a:pPr>
                      <a:r>
                        <a:rPr lang="hr-HR" sz="1500" dirty="0">
                          <a:highlight>
                            <a:srgbClr val="000080"/>
                          </a:highlight>
                          <a:latin typeface="VladaRHSans Med"/>
                        </a:rPr>
                        <a:t>Br.</a:t>
                      </a:r>
                    </a:p>
                  </a:txBody>
                  <a:tcPr>
                    <a:solidFill>
                      <a:schemeClr val="tx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prstClr val="white"/>
                          </a:solidFill>
                          <a:effectLst/>
                          <a:uLnTx/>
                          <a:uFillTx/>
                          <a:latin typeface="VladaRHSans Reg" panose="02000000000000000000"/>
                          <a:ea typeface="Times New Roman" panose="02020603050405020304" pitchFamily="18" charset="0"/>
                          <a:cs typeface="Calibri" panose="020F0502020204030204" pitchFamily="34" charset="0"/>
                        </a:rPr>
                        <a:t>Pitanje za provjeru prihvatljivosti projekta i aktivnosti</a:t>
                      </a:r>
                      <a:endParaRPr lang="hr-HR" sz="1500" dirty="0">
                        <a:highlight>
                          <a:srgbClr val="000080"/>
                        </a:highlight>
                      </a:endParaRPr>
                    </a:p>
                  </a:txBody>
                  <a:tcPr>
                    <a:solidFill>
                      <a:schemeClr val="tx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prstClr val="white"/>
                          </a:solidFill>
                          <a:effectLst/>
                          <a:uLnTx/>
                          <a:uFillTx/>
                          <a:latin typeface="VladaRHSans Reg" panose="02000000000000000000"/>
                          <a:ea typeface="+mn-ea"/>
                          <a:cs typeface="+mn-cs"/>
                        </a:rPr>
                        <a:t>Izvor provjere</a:t>
                      </a:r>
                      <a:endParaRPr lang="hr-HR" sz="1500" dirty="0">
                        <a:highlight>
                          <a:srgbClr val="000080"/>
                        </a:highlight>
                      </a:endParaRPr>
                    </a:p>
                  </a:txBody>
                  <a:tcPr>
                    <a:solidFill>
                      <a:schemeClr val="tx2">
                        <a:lumMod val="75000"/>
                      </a:schemeClr>
                    </a:solidFill>
                  </a:tcPr>
                </a:tc>
                <a:extLst>
                  <a:ext uri="{0D108BD9-81ED-4DB2-BD59-A6C34878D82A}">
                    <a16:rowId xmlns:a16="http://schemas.microsoft.com/office/drawing/2014/main" val="4169808550"/>
                  </a:ext>
                </a:extLst>
              </a:tr>
              <a:tr h="544045">
                <a:tc>
                  <a:txBody>
                    <a:bodyPr/>
                    <a:lstStyle/>
                    <a:p>
                      <a:pPr algn="just"/>
                      <a:r>
                        <a:rPr lang="hr-HR" sz="1400" dirty="0">
                          <a:solidFill>
                            <a:srgbClr val="171796"/>
                          </a:solidFill>
                        </a:rPr>
                        <a:t>10.</a:t>
                      </a:r>
                    </a:p>
                  </a:txBody>
                  <a:tcPr/>
                </a:tc>
                <a:tc>
                  <a:txBody>
                    <a:bodyPr/>
                    <a:lstStyle>
                      <a:lvl1pPr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Projekt poštuje načelo </a:t>
                      </a:r>
                      <a:r>
                        <a:rPr kumimoji="0" lang="hr-HR" altLang="sr-Latn-RS" sz="1400" b="0" i="0" u="none" strike="noStrike" cap="none" normalizeH="0" baseline="0" dirty="0" err="1">
                          <a:ln>
                            <a:noFill/>
                          </a:ln>
                          <a:solidFill>
                            <a:srgbClr val="000000"/>
                          </a:solidFill>
                          <a:effectLst/>
                          <a:latin typeface="VladaRHSans Reg"/>
                          <a:ea typeface="ＭＳ Ｐゴシック" panose="020B0600070205080204" pitchFamily="34" charset="-128"/>
                          <a:cs typeface="Calibri" panose="020F0502020204030204" pitchFamily="34" charset="0"/>
                        </a:rPr>
                        <a:t>nekumulativnosti</a:t>
                      </a:r>
                      <a:r>
                        <a:rPr kumimoji="0" lang="hr-HR" altLang="sr-Latn-RS" sz="1400" b="0" i="0" u="none" strike="noStrike"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 odnosno ne predstavlja dvostruko financiranje - prihvatljivi izdaci nisu prethodno (su)financirani bespovratnim sredstvima iz bilo kojeg javnog izvora</a:t>
                      </a:r>
                    </a:p>
                  </a:txBody>
                  <a:tcPr marL="45714" marR="45714" marT="45691" marB="45691" anchor="ctr" horzOverflow="overflow"/>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a:ea typeface="VladaRHSans Reg"/>
                          <a:cs typeface="VladaRHSans Reg"/>
                        </a:rPr>
                        <a:t>Prijavni obrazac</a:t>
                      </a: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a:ea typeface="VladaRHSans Reg"/>
                          <a:cs typeface="VladaRHSans Reg"/>
                        </a:rPr>
                        <a:t>Izjava prijavitelja (Obrazac 2)</a:t>
                      </a:r>
                    </a:p>
                  </a:txBody>
                  <a:tcPr marL="45714" marR="45714" marT="45691" marB="45691" anchor="ctr" horzOverflow="overflow"/>
                </a:tc>
                <a:extLst>
                  <a:ext uri="{0D108BD9-81ED-4DB2-BD59-A6C34878D82A}">
                    <a16:rowId xmlns:a16="http://schemas.microsoft.com/office/drawing/2014/main" val="822190297"/>
                  </a:ext>
                </a:extLst>
              </a:tr>
              <a:tr h="436771">
                <a:tc>
                  <a:txBody>
                    <a:bodyPr/>
                    <a:lstStyle/>
                    <a:p>
                      <a:pPr algn="just"/>
                      <a:r>
                        <a:rPr lang="hr-HR" sz="1400" dirty="0">
                          <a:solidFill>
                            <a:srgbClr val="171796"/>
                          </a:solidFill>
                        </a:rPr>
                        <a:t>11.</a:t>
                      </a:r>
                    </a:p>
                  </a:txBody>
                  <a:tcPr/>
                </a:tc>
                <a:tc>
                  <a:txBody>
                    <a:bodyPr/>
                    <a:lstStyle/>
                    <a:p>
                      <a:pPr algn="just"/>
                      <a:r>
                        <a:rPr kumimoji="0" lang="hr-HR" sz="1400" b="0" i="0" u="none" strike="noStrike" kern="1200"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Izrađena je studija izvodljivosti s analizom troškova i koristi</a:t>
                      </a:r>
                    </a:p>
                  </a:txBody>
                  <a:tcPr/>
                </a:tc>
                <a:tc>
                  <a:txBody>
                    <a:bodyPr/>
                    <a:lstStyle/>
                    <a:p>
                      <a:pPr algn="ctr"/>
                      <a:r>
                        <a:rPr lang="hr-HR" sz="1400" dirty="0"/>
                        <a:t>Studija izvodljivosti</a:t>
                      </a:r>
                    </a:p>
                  </a:txBody>
                  <a:tcPr/>
                </a:tc>
                <a:extLst>
                  <a:ext uri="{0D108BD9-81ED-4DB2-BD59-A6C34878D82A}">
                    <a16:rowId xmlns:a16="http://schemas.microsoft.com/office/drawing/2014/main" val="561743155"/>
                  </a:ext>
                </a:extLst>
              </a:tr>
              <a:tr h="68026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2"/>
                          </a:solidFill>
                          <a:effectLst/>
                          <a:latin typeface="VladaRHSans Reg"/>
                          <a:ea typeface="VladaRHSans Reg"/>
                          <a:cs typeface="VladaRHSans Reg"/>
                        </a:rPr>
                        <a:t>12.</a:t>
                      </a:r>
                    </a:p>
                  </a:txBody>
                  <a:tcPr marL="45714" marR="45714" marT="45691" marB="45691" anchor="ctr" horzOverflow="overflow"/>
                </a:tc>
                <a:tc>
                  <a:txBody>
                    <a:body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Projekt je spreman za početak provedbe aktivnosti projekta i njihov završetak u skladu s planom aktivnosti navedenim u Prijavnom obrascu i zadanim vremenskim okvirima za provedbu projekta definiranima u točki 1.5 Uputa. </a:t>
                      </a:r>
                    </a:p>
                  </a:txBody>
                  <a:tcPr marL="45714" marR="45714" marT="45691" marB="45691"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hr-HR" altLang="sr-Latn-RS" sz="1400" b="0" i="0" u="none" strike="noStrike" kern="1200" cap="none" spc="0" normalizeH="0" baseline="0" noProof="0" dirty="0">
                          <a:ln>
                            <a:noFill/>
                          </a:ln>
                          <a:solidFill>
                            <a:prstClr val="black"/>
                          </a:solidFill>
                          <a:effectLst/>
                          <a:uLnTx/>
                          <a:uFillTx/>
                          <a:latin typeface="VladaRHSans Reg"/>
                          <a:ea typeface="VladaRHSans Reg"/>
                          <a:cs typeface="VladaRHSans Reg"/>
                        </a:rPr>
                        <a:t>Prijavni obrazac</a:t>
                      </a:r>
                    </a:p>
                  </a:txBody>
                  <a:tcPr marL="45714" marR="45714" marT="45691" marB="45691" anchor="ctr" horzOverflow="overflow"/>
                </a:tc>
                <a:extLst>
                  <a:ext uri="{0D108BD9-81ED-4DB2-BD59-A6C34878D82A}">
                    <a16:rowId xmlns:a16="http://schemas.microsoft.com/office/drawing/2014/main" val="1036793457"/>
                  </a:ext>
                </a:extLst>
              </a:tr>
              <a:tr h="68026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2"/>
                          </a:solidFill>
                          <a:effectLst/>
                          <a:latin typeface="VladaRHSans Reg"/>
                          <a:ea typeface="VladaRHSans Reg"/>
                          <a:cs typeface="VladaRHSans Reg"/>
                        </a:rPr>
                        <a:t>13.</a:t>
                      </a:r>
                    </a:p>
                  </a:txBody>
                  <a:tcPr marL="45714" marR="45714" marT="45691" marB="45691" anchor="ctr" horzOverflow="overflow"/>
                </a:tc>
                <a:tc>
                  <a:txBody>
                    <a:body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Brownfield lokacija na kojoj je planirana obnova  u vlasništvu je jedinice lokalne samouprave/područne (regionalne) samouprave, u vlasništvu Republike Hrvatske  ili u vlasništvu pravnih osoba kojima je osnivač jedinica lokalne/područne (regionalne) samouprave ili Republika Hrvatska, a nalazi se na području Urbane aglomeracije Split - dokazuje se izvatkom iz zemljišnih knjiga (ZK uložak) za česticu na kojoj se nalazi </a:t>
                      </a:r>
                      <a:r>
                        <a:rPr kumimoji="0" lang="hr-HR" altLang="sr-Latn-RS" sz="1400" b="0" i="0" u="none" strike="noStrike" cap="none" normalizeH="0" baseline="0" dirty="0" err="1">
                          <a:ln>
                            <a:noFill/>
                          </a:ln>
                          <a:solidFill>
                            <a:srgbClr val="000000"/>
                          </a:solidFill>
                          <a:effectLst/>
                          <a:latin typeface="VladaRHSans Reg"/>
                          <a:ea typeface="ＭＳ Ｐゴシック" panose="020B0600070205080204" pitchFamily="34" charset="-128"/>
                          <a:cs typeface="Calibri" panose="020F0502020204030204" pitchFamily="34" charset="0"/>
                        </a:rPr>
                        <a:t>brownfield</a:t>
                      </a:r>
                      <a:r>
                        <a:rPr kumimoji="0" lang="hr-HR" altLang="sr-Latn-RS" sz="1400" b="0" i="0" u="none" strike="noStrike"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 lokacija </a:t>
                      </a:r>
                    </a:p>
                  </a:txBody>
                  <a:tcPr marL="45714" marR="45714" marT="45691" marB="45691"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Reg"/>
                          <a:ea typeface="VladaRHSans Reg"/>
                          <a:cs typeface="VladaRHSans Reg"/>
                        </a:rPr>
                        <a:t>Izvadak iz zemljišne knjige</a:t>
                      </a:r>
                    </a:p>
                  </a:txBody>
                  <a:tcPr marL="45714" marR="45714" marT="45691" marB="45691" anchor="ctr" horzOverflow="overflow"/>
                </a:tc>
                <a:extLst>
                  <a:ext uri="{0D108BD9-81ED-4DB2-BD59-A6C34878D82A}">
                    <a16:rowId xmlns:a16="http://schemas.microsoft.com/office/drawing/2014/main" val="198763749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C15FC266-5A4D-4456-9513-3911596850E6}"/>
              </a:ext>
            </a:extLst>
          </p:cNvPr>
          <p:cNvSpPr>
            <a:spLocks noGrp="1"/>
          </p:cNvSpPr>
          <p:nvPr>
            <p:ph type="title"/>
          </p:nvPr>
        </p:nvSpPr>
        <p:spPr>
          <a:xfrm>
            <a:off x="314325" y="244475"/>
            <a:ext cx="8099425" cy="523875"/>
          </a:xfrm>
        </p:spPr>
        <p:txBody>
          <a:bodyPr/>
          <a:lstStyle/>
          <a:p>
            <a:pPr algn="just"/>
            <a:r>
              <a:rPr lang="hr-HR" altLang="sr-Latn-RS" sz="2400" b="1" dirty="0">
                <a:solidFill>
                  <a:srgbClr val="11115E"/>
                </a:solidFill>
                <a:ea typeface="ＭＳ Ｐゴシック" panose="020B0600070205080204" pitchFamily="34" charset="-128"/>
              </a:rPr>
              <a:t>FAZA 2: Provjera prihvatljivosti projekta i aktivnosti (4) </a:t>
            </a:r>
            <a:endParaRPr lang="hr-HR" altLang="sr-Latn-RS" sz="2400" dirty="0">
              <a:ea typeface="ＭＳ Ｐゴシック" panose="020B0600070205080204" pitchFamily="34" charset="-128"/>
            </a:endParaRPr>
          </a:p>
        </p:txBody>
      </p:sp>
      <p:sp>
        <p:nvSpPr>
          <p:cNvPr id="41987" name="Slide Number Placeholder 1">
            <a:extLst>
              <a:ext uri="{FF2B5EF4-FFF2-40B4-BE49-F238E27FC236}">
                <a16:creationId xmlns:a16="http://schemas.microsoft.com/office/drawing/2014/main" id="{6149414F-D086-45B2-9FC6-92CFA804BBA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A7E16896-DBE2-47E7-8C1B-EB77F06E3B1F}" type="slidenum">
              <a:rPr lang="en-US" altLang="sr-Latn-RS" sz="1000" smtClean="0">
                <a:solidFill>
                  <a:schemeClr val="bg1"/>
                </a:solidFill>
              </a:rPr>
              <a:pPr>
                <a:lnSpc>
                  <a:spcPct val="100000"/>
                </a:lnSpc>
                <a:spcBef>
                  <a:spcPct val="0"/>
                </a:spcBef>
              </a:pPr>
              <a:t>12</a:t>
            </a:fld>
            <a:endParaRPr lang="en-US" altLang="sr-Latn-RS" sz="1000">
              <a:solidFill>
                <a:schemeClr val="bg1"/>
              </a:solidFill>
            </a:endParaRPr>
          </a:p>
        </p:txBody>
      </p:sp>
      <p:graphicFrame>
        <p:nvGraphicFramePr>
          <p:cNvPr id="9" name="Content Placeholder 8">
            <a:extLst>
              <a:ext uri="{FF2B5EF4-FFF2-40B4-BE49-F238E27FC236}">
                <a16:creationId xmlns:a16="http://schemas.microsoft.com/office/drawing/2014/main" id="{0219757C-4D8D-4685-856E-92B794C17BEE}"/>
              </a:ext>
            </a:extLst>
          </p:cNvPr>
          <p:cNvGraphicFramePr>
            <a:graphicFrameLocks noGrp="1"/>
          </p:cNvGraphicFramePr>
          <p:nvPr>
            <p:ph idx="1"/>
            <p:extLst>
              <p:ext uri="{D42A27DB-BD31-4B8C-83A1-F6EECF244321}">
                <p14:modId xmlns:p14="http://schemas.microsoft.com/office/powerpoint/2010/main" val="4023915401"/>
              </p:ext>
            </p:extLst>
          </p:nvPr>
        </p:nvGraphicFramePr>
        <p:xfrm>
          <a:off x="272909" y="1006613"/>
          <a:ext cx="8598181" cy="3441894"/>
        </p:xfrm>
        <a:graphic>
          <a:graphicData uri="http://schemas.openxmlformats.org/drawingml/2006/table">
            <a:tbl>
              <a:tblPr firstRow="1" bandRow="1">
                <a:tableStyleId>{F5AB1C69-6EDB-4FF4-983F-18BD219EF322}</a:tableStyleId>
              </a:tblPr>
              <a:tblGrid>
                <a:gridCol w="426715">
                  <a:extLst>
                    <a:ext uri="{9D8B030D-6E8A-4147-A177-3AD203B41FA5}">
                      <a16:colId xmlns:a16="http://schemas.microsoft.com/office/drawing/2014/main" val="3486504453"/>
                    </a:ext>
                  </a:extLst>
                </a:gridCol>
                <a:gridCol w="6434460">
                  <a:extLst>
                    <a:ext uri="{9D8B030D-6E8A-4147-A177-3AD203B41FA5}">
                      <a16:colId xmlns:a16="http://schemas.microsoft.com/office/drawing/2014/main" val="2139266818"/>
                    </a:ext>
                  </a:extLst>
                </a:gridCol>
                <a:gridCol w="1737006">
                  <a:extLst>
                    <a:ext uri="{9D8B030D-6E8A-4147-A177-3AD203B41FA5}">
                      <a16:colId xmlns:a16="http://schemas.microsoft.com/office/drawing/2014/main" val="2406620494"/>
                    </a:ext>
                  </a:extLst>
                </a:gridCol>
              </a:tblGrid>
              <a:tr h="371109">
                <a:tc>
                  <a:txBody>
                    <a:bodyPr/>
                    <a:lstStyle/>
                    <a:p>
                      <a:r>
                        <a:rPr lang="hr-HR" sz="1500" dirty="0">
                          <a:highlight>
                            <a:srgbClr val="000080"/>
                          </a:highlight>
                          <a:latin typeface="VladaRHSans Med"/>
                        </a:rPr>
                        <a:t>Br.</a:t>
                      </a:r>
                    </a:p>
                  </a:txBody>
                  <a:tcPr>
                    <a:solidFill>
                      <a:schemeClr val="tx2">
                        <a:lumMod val="75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hr-HR" sz="1500" b="1" i="0" u="none" strike="noStrike" kern="1200" cap="none" spc="0" normalizeH="0" baseline="0" noProof="0" dirty="0">
                          <a:ln>
                            <a:noFill/>
                          </a:ln>
                          <a:solidFill>
                            <a:prstClr val="white"/>
                          </a:solidFill>
                          <a:effectLst/>
                          <a:uLnTx/>
                          <a:uFillTx/>
                          <a:latin typeface="VladaRHSans Reg" panose="02000000000000000000"/>
                          <a:ea typeface="Times New Roman" panose="02020603050405020304" pitchFamily="18" charset="0"/>
                          <a:cs typeface="Calibri" panose="020F0502020204030204" pitchFamily="34" charset="0"/>
                        </a:rPr>
                        <a:t>Pitanje za provjeru prihvatljivosti projekta i aktivnosti</a:t>
                      </a:r>
                      <a:endParaRPr lang="hr-HR" sz="1500" dirty="0">
                        <a:highlight>
                          <a:srgbClr val="000080"/>
                        </a:highlight>
                      </a:endParaRPr>
                    </a:p>
                  </a:txBody>
                  <a:tcPr>
                    <a:solidFill>
                      <a:schemeClr val="tx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prstClr val="white"/>
                          </a:solidFill>
                          <a:effectLst/>
                          <a:uLnTx/>
                          <a:uFillTx/>
                          <a:latin typeface="VladaRHSans Reg" panose="02000000000000000000"/>
                          <a:ea typeface="+mn-ea"/>
                          <a:cs typeface="+mn-cs"/>
                        </a:rPr>
                        <a:t>Izvor provjere</a:t>
                      </a:r>
                      <a:endParaRPr lang="hr-HR" sz="1500" dirty="0">
                        <a:highlight>
                          <a:srgbClr val="000080"/>
                        </a:highlight>
                      </a:endParaRPr>
                    </a:p>
                  </a:txBody>
                  <a:tcPr>
                    <a:solidFill>
                      <a:schemeClr val="tx2">
                        <a:lumMod val="75000"/>
                      </a:schemeClr>
                    </a:solidFill>
                  </a:tcPr>
                </a:tc>
                <a:extLst>
                  <a:ext uri="{0D108BD9-81ED-4DB2-BD59-A6C34878D82A}">
                    <a16:rowId xmlns:a16="http://schemas.microsoft.com/office/drawing/2014/main" val="4169808550"/>
                  </a:ext>
                </a:extLst>
              </a:tr>
              <a:tr h="544045">
                <a:tc>
                  <a:txBody>
                    <a:bodyPr/>
                    <a:lstStyle/>
                    <a:p>
                      <a:pPr algn="just"/>
                      <a:r>
                        <a:rPr lang="hr-HR" sz="1400" dirty="0">
                          <a:solidFill>
                            <a:srgbClr val="171796"/>
                          </a:solidFill>
                        </a:rPr>
                        <a:t>14.</a:t>
                      </a:r>
                    </a:p>
                  </a:txBody>
                  <a:tcPr/>
                </a:tc>
                <a:tc>
                  <a:txBody>
                    <a:bodyPr/>
                    <a:lstStyle>
                      <a:lvl1pPr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U slučaju kada prijavitelj nije vlasnik </a:t>
                      </a:r>
                      <a:r>
                        <a:rPr kumimoji="0" lang="hr-HR" altLang="sr-Latn-RS" sz="1400" b="0" i="0" u="none" strike="noStrike" cap="none" normalizeH="0" baseline="0" dirty="0" err="1">
                          <a:ln>
                            <a:noFill/>
                          </a:ln>
                          <a:solidFill>
                            <a:srgbClr val="000000"/>
                          </a:solidFill>
                          <a:effectLst/>
                          <a:latin typeface="VladaRHSans Reg"/>
                          <a:ea typeface="ＭＳ Ｐゴシック" panose="020B0600070205080204" pitchFamily="34" charset="-128"/>
                          <a:cs typeface="Calibri" panose="020F0502020204030204" pitchFamily="34" charset="0"/>
                        </a:rPr>
                        <a:t>brownfield</a:t>
                      </a:r>
                      <a:r>
                        <a:rPr kumimoji="0" lang="hr-HR" altLang="sr-Latn-RS" sz="1400" b="0" i="0" u="none" strike="noStrike"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 lokacije, riješeni su imovinsko pravni odnosi, a dokazi o riješenim imovinsko pravnim odnosima navedeni u točki  2.6. </a:t>
                      </a:r>
                      <a:r>
                        <a:rPr kumimoji="0" lang="hr-HR" altLang="sr-Latn-RS" sz="1400" b="0" i="0" u="none" strike="noStrike" cap="none" normalizeH="0" baseline="0" dirty="0" err="1">
                          <a:ln>
                            <a:noFill/>
                          </a:ln>
                          <a:solidFill>
                            <a:srgbClr val="000000"/>
                          </a:solidFill>
                          <a:effectLst/>
                          <a:latin typeface="VladaRHSans Reg"/>
                          <a:ea typeface="ＭＳ Ｐゴシック" panose="020B0600070205080204" pitchFamily="34" charset="-128"/>
                          <a:cs typeface="Calibri" panose="020F0502020204030204" pitchFamily="34" charset="0"/>
                        </a:rPr>
                        <a:t>UzP</a:t>
                      </a:r>
                      <a:endParaRPr kumimoji="0" lang="hr-HR" altLang="sr-Latn-RS" sz="1400" b="0" i="0" u="none" strike="noStrike"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endParaRPr>
                    </a:p>
                  </a:txBody>
                  <a:tcPr marL="45714" marR="45714" marT="45691" marB="45691" anchor="ctr" horzOverflow="overflow"/>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a:ea typeface="VladaRHSans Reg"/>
                          <a:cs typeface="VladaRHSans Reg"/>
                        </a:rPr>
                        <a:t>Popratna dokumentacija</a:t>
                      </a:r>
                    </a:p>
                  </a:txBody>
                  <a:tcPr marL="45714" marR="45714" marT="45691" marB="45691" anchor="ctr" horzOverflow="overflow"/>
                </a:tc>
                <a:extLst>
                  <a:ext uri="{0D108BD9-81ED-4DB2-BD59-A6C34878D82A}">
                    <a16:rowId xmlns:a16="http://schemas.microsoft.com/office/drawing/2014/main" val="822190297"/>
                  </a:ext>
                </a:extLst>
              </a:tr>
              <a:tr h="680261">
                <a:tc>
                  <a:txBody>
                    <a:bodyPr/>
                    <a:lstStyle/>
                    <a:p>
                      <a:pPr algn="just"/>
                      <a:r>
                        <a:rPr lang="hr-HR" sz="1400" dirty="0">
                          <a:solidFill>
                            <a:srgbClr val="171796"/>
                          </a:solidFill>
                        </a:rPr>
                        <a:t>15.</a:t>
                      </a:r>
                    </a:p>
                  </a:txBody>
                  <a:tcPr/>
                </a:tc>
                <a:tc>
                  <a:txBody>
                    <a:body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sz="1400" b="0" i="0" u="none" strike="noStrike" kern="1200"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Ukoliko nisu ispunjeni kriteriji koji isključuju dodjelu potpore iz točke 1.6 ovih Uputa u trenutku podnošenja projektnog prijedloga nisu započele aktivnosti koje se prijavljuju za financiranje prema Programu dodjele državnih potpora za omogućavanje povoljnog okruženja za razvoj poduzetništva u ITU područjima</a:t>
                      </a:r>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a:ea typeface="VladaRHSans Reg"/>
                          <a:cs typeface="VladaRHSans Reg"/>
                        </a:rPr>
                        <a:t>Prijavni obrazac, popratna dokumentacija</a:t>
                      </a:r>
                    </a:p>
                  </a:txBody>
                  <a:tcPr anchor="ctr"/>
                </a:tc>
                <a:extLst>
                  <a:ext uri="{0D108BD9-81ED-4DB2-BD59-A6C34878D82A}">
                    <a16:rowId xmlns:a16="http://schemas.microsoft.com/office/drawing/2014/main" val="561743155"/>
                  </a:ext>
                </a:extLst>
              </a:tr>
              <a:tr h="68026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2"/>
                          </a:solidFill>
                          <a:effectLst/>
                          <a:latin typeface="VladaRHSans Reg"/>
                          <a:ea typeface="VladaRHSans Reg"/>
                          <a:cs typeface="VladaRHSans Reg"/>
                        </a:rPr>
                        <a:t>16.</a:t>
                      </a:r>
                    </a:p>
                  </a:txBody>
                  <a:tcPr marL="45714" marR="45714" marT="45691" marB="45691" anchor="ctr" horzOverflow="overflow"/>
                </a:tc>
                <a:tc>
                  <a:txBody>
                    <a:body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Iznos traženih bespovratnih sredstava za projekt u okviru je propisanog najmanjeg i najvećeg dopuštenog iznosa bespovratnih sredstava za financiranje prihvatljivih izdataka koji se mogu dodijeliti temeljem ovog Poziva (točka 1.4 ovih Uputa)</a:t>
                      </a:r>
                    </a:p>
                  </a:txBody>
                  <a:tcPr marL="45714" marR="45714" marT="45691" marB="45691"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Med"/>
                          <a:ea typeface="VladaRHSans Reg"/>
                          <a:cs typeface="VladaRHSans Reg"/>
                        </a:rPr>
                        <a:t>Prijavni obrazac</a:t>
                      </a:r>
                    </a:p>
                  </a:txBody>
                  <a:tcPr marL="45714" marR="45714" marT="45691" marB="45691" anchor="ctr" horzOverflow="overflow"/>
                </a:tc>
                <a:extLst>
                  <a:ext uri="{0D108BD9-81ED-4DB2-BD59-A6C34878D82A}">
                    <a16:rowId xmlns:a16="http://schemas.microsoft.com/office/drawing/2014/main" val="1036793457"/>
                  </a:ext>
                </a:extLst>
              </a:tr>
              <a:tr h="68026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2"/>
                          </a:solidFill>
                          <a:effectLst/>
                          <a:latin typeface="VladaRHSans Reg"/>
                          <a:ea typeface="VladaRHSans Reg"/>
                          <a:cs typeface="VladaRHSans Reg"/>
                        </a:rPr>
                        <a:t>17.</a:t>
                      </a:r>
                    </a:p>
                  </a:txBody>
                  <a:tcPr marL="45714" marR="45714" marT="45691" marB="45691" anchor="ctr" horzOverflow="overflow"/>
                </a:tc>
                <a:tc>
                  <a:txBody>
                    <a:bodyPr/>
                    <a:lstStyle/>
                    <a:p>
                      <a:pPr marL="0" marR="0" lvl="0" indent="0" algn="just" defTabSz="685800" rtl="0" eaLnBrk="1" fontAlgn="base" latinLnBrk="0" hangingPunct="1">
                        <a:lnSpc>
                          <a:spcPct val="107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Projekt je u skladu s Odlukom o obvezi provedbe prethodne (ex-</a:t>
                      </a:r>
                      <a:r>
                        <a:rPr kumimoji="0" lang="hr-HR" altLang="sr-Latn-RS" sz="1400" b="0" i="0" u="none" strike="noStrike" cap="none" normalizeH="0" baseline="0" dirty="0" err="1">
                          <a:ln>
                            <a:noFill/>
                          </a:ln>
                          <a:solidFill>
                            <a:srgbClr val="000000"/>
                          </a:solidFill>
                          <a:effectLst/>
                          <a:latin typeface="VladaRHSans Reg"/>
                          <a:ea typeface="ＭＳ Ｐゴシック" panose="020B0600070205080204" pitchFamily="34" charset="-128"/>
                          <a:cs typeface="Calibri" panose="020F0502020204030204" pitchFamily="34" charset="0"/>
                        </a:rPr>
                        <a:t>ante</a:t>
                      </a:r>
                      <a:r>
                        <a:rPr kumimoji="0" lang="hr-HR" altLang="sr-Latn-RS" sz="1400" b="0" i="0" u="none" strike="noStrike" cap="none" normalizeH="0" baseline="0" dirty="0">
                          <a:ln>
                            <a:noFill/>
                          </a:ln>
                          <a:solidFill>
                            <a:srgbClr val="000000"/>
                          </a:solidFill>
                          <a:effectLst/>
                          <a:latin typeface="VladaRHSans Reg"/>
                          <a:ea typeface="ＭＳ Ｐゴシック" panose="020B0600070205080204" pitchFamily="34" charset="-128"/>
                          <a:cs typeface="Calibri" panose="020F0502020204030204" pitchFamily="34" charset="0"/>
                        </a:rPr>
                        <a:t>) kontrole javnih nabava u okviru projekata koji se namjeravaju sufinancirati i sufinanciraju iz europskih strukturnih i investicijskih fondova u financijskom razdoblju 2014.-2020. (NN 87/18)</a:t>
                      </a:r>
                    </a:p>
                  </a:txBody>
                  <a:tcPr marL="45714" marR="45714" marT="45691" marB="45691"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0" i="0" u="none" strike="noStrike" cap="none" normalizeH="0" baseline="0" dirty="0">
                          <a:ln>
                            <a:noFill/>
                          </a:ln>
                          <a:solidFill>
                            <a:schemeClr val="tx1"/>
                          </a:solidFill>
                          <a:effectLst/>
                          <a:latin typeface="VladaRHSans Reg"/>
                          <a:ea typeface="VladaRHSans Reg"/>
                          <a:cs typeface="VladaRHSans Reg"/>
                        </a:rPr>
                        <a:t>Izjava prijavitelja (Obrazac 2)</a:t>
                      </a:r>
                    </a:p>
                  </a:txBody>
                  <a:tcPr marL="45714" marR="45714" marT="45691" marB="45691" anchor="ctr" horzOverflow="overflow"/>
                </a:tc>
                <a:extLst>
                  <a:ext uri="{0D108BD9-81ED-4DB2-BD59-A6C34878D82A}">
                    <a16:rowId xmlns:a16="http://schemas.microsoft.com/office/drawing/2014/main" val="1987637497"/>
                  </a:ext>
                </a:extLst>
              </a:tr>
            </a:tbl>
          </a:graphicData>
        </a:graphic>
      </p:graphicFrame>
    </p:spTree>
    <p:extLst>
      <p:ext uri="{BB962C8B-B14F-4D97-AF65-F5344CB8AC3E}">
        <p14:creationId xmlns:p14="http://schemas.microsoft.com/office/powerpoint/2010/main" val="381515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BA6E974-89BC-435B-880E-619155F2477E}"/>
              </a:ext>
            </a:extLst>
          </p:cNvPr>
          <p:cNvSpPr>
            <a:spLocks noGrp="1"/>
          </p:cNvSpPr>
          <p:nvPr>
            <p:ph type="title"/>
          </p:nvPr>
        </p:nvSpPr>
        <p:spPr>
          <a:xfrm>
            <a:off x="361950" y="122238"/>
            <a:ext cx="8099425" cy="630237"/>
          </a:xfrm>
        </p:spPr>
        <p:txBody>
          <a:bodyPr/>
          <a:lstStyle/>
          <a:p>
            <a:pPr algn="just"/>
            <a:r>
              <a:rPr lang="hr-HR" altLang="sr-Latn-RS" sz="2600" b="1">
                <a:solidFill>
                  <a:srgbClr val="11115E"/>
                </a:solidFill>
                <a:ea typeface="ＭＳ Ｐゴシック" panose="020B0600070205080204" pitchFamily="34" charset="-128"/>
              </a:rPr>
              <a:t>FAZA 2: Provjera prihvatljivosti izdataka</a:t>
            </a:r>
            <a:endParaRPr lang="hr-HR" altLang="sr-Latn-RS" sz="2600">
              <a:ea typeface="ＭＳ Ｐゴシック" panose="020B0600070205080204" pitchFamily="34" charset="-128"/>
            </a:endParaRPr>
          </a:p>
        </p:txBody>
      </p:sp>
      <p:sp>
        <p:nvSpPr>
          <p:cNvPr id="44035" name="Content Placeholder 2">
            <a:extLst>
              <a:ext uri="{FF2B5EF4-FFF2-40B4-BE49-F238E27FC236}">
                <a16:creationId xmlns:a16="http://schemas.microsoft.com/office/drawing/2014/main" id="{FB812ABF-FBE9-4EBB-9A21-52E4AFDC81BC}"/>
              </a:ext>
            </a:extLst>
          </p:cNvPr>
          <p:cNvSpPr>
            <a:spLocks noGrp="1"/>
          </p:cNvSpPr>
          <p:nvPr>
            <p:ph idx="1"/>
          </p:nvPr>
        </p:nvSpPr>
        <p:spPr>
          <a:xfrm>
            <a:off x="361950" y="646113"/>
            <a:ext cx="8099425" cy="3624262"/>
          </a:xfrm>
        </p:spPr>
        <p:txBody>
          <a:bodyPr/>
          <a:lstStyle/>
          <a:p>
            <a:pPr marL="285750" indent="-285750" algn="just">
              <a:lnSpc>
                <a:spcPct val="100000"/>
              </a:lnSpc>
              <a:buFontTx/>
              <a:buChar char="•"/>
            </a:pPr>
            <a:r>
              <a:rPr lang="hr-HR" altLang="sr-Latn-RS" sz="1600">
                <a:ea typeface="ＭＳ Ｐゴシック" panose="020B0600070205080204" pitchFamily="34" charset="-128"/>
              </a:rPr>
              <a:t>Cilj provjere prihvatljivosti izdataka (troškova projektnog prijedloga) je provjeriti usklađenost projektnih prijedloga s kriterijima prihvatljivosti izdataka. Ako je potrebno, PT2 (SAFU) ispravlja predloženi proračun projektnog prijedloga, uklanjajući neprihvatljive izdatke.</a:t>
            </a:r>
          </a:p>
        </p:txBody>
      </p:sp>
      <p:sp>
        <p:nvSpPr>
          <p:cNvPr id="44036" name="Slide Number Placeholder 3">
            <a:extLst>
              <a:ext uri="{FF2B5EF4-FFF2-40B4-BE49-F238E27FC236}">
                <a16:creationId xmlns:a16="http://schemas.microsoft.com/office/drawing/2014/main" id="{28696EB1-33A4-47E6-AA1C-01D0A4EA4CA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4D18B625-EC1E-450C-85CA-FD9D07F402A6}" type="slidenum">
              <a:rPr lang="en-US" altLang="sr-Latn-RS" sz="1000" smtClean="0">
                <a:solidFill>
                  <a:schemeClr val="bg1"/>
                </a:solidFill>
              </a:rPr>
              <a:pPr>
                <a:lnSpc>
                  <a:spcPct val="100000"/>
                </a:lnSpc>
                <a:spcBef>
                  <a:spcPct val="0"/>
                </a:spcBef>
              </a:pPr>
              <a:t>13</a:t>
            </a:fld>
            <a:endParaRPr lang="en-US" altLang="sr-Latn-RS" sz="1000">
              <a:solidFill>
                <a:schemeClr val="bg1"/>
              </a:solidFill>
            </a:endParaRPr>
          </a:p>
        </p:txBody>
      </p:sp>
      <p:graphicFrame>
        <p:nvGraphicFramePr>
          <p:cNvPr id="5" name="Table 4">
            <a:extLst>
              <a:ext uri="{FF2B5EF4-FFF2-40B4-BE49-F238E27FC236}">
                <a16:creationId xmlns:a16="http://schemas.microsoft.com/office/drawing/2014/main" id="{7006CC38-8794-448B-9ED7-E4A0967B48D7}"/>
              </a:ext>
            </a:extLst>
          </p:cNvPr>
          <p:cNvGraphicFramePr>
            <a:graphicFrameLocks noGrp="1"/>
          </p:cNvGraphicFramePr>
          <p:nvPr>
            <p:extLst>
              <p:ext uri="{D42A27DB-BD31-4B8C-83A1-F6EECF244321}">
                <p14:modId xmlns:p14="http://schemas.microsoft.com/office/powerpoint/2010/main" val="1947184234"/>
              </p:ext>
            </p:extLst>
          </p:nvPr>
        </p:nvGraphicFramePr>
        <p:xfrm>
          <a:off x="642938" y="1619255"/>
          <a:ext cx="7818437" cy="2651120"/>
        </p:xfrm>
        <a:graphic>
          <a:graphicData uri="http://schemas.openxmlformats.org/drawingml/2006/table">
            <a:tbl>
              <a:tblPr firstRow="1" bandRow="1">
                <a:tableStyleId>{F5AB1C69-6EDB-4FF4-983F-18BD219EF322}</a:tableStyleId>
              </a:tblPr>
              <a:tblGrid>
                <a:gridCol w="585703">
                  <a:extLst>
                    <a:ext uri="{9D8B030D-6E8A-4147-A177-3AD203B41FA5}">
                      <a16:colId xmlns:a16="http://schemas.microsoft.com/office/drawing/2014/main" val="3709307086"/>
                    </a:ext>
                  </a:extLst>
                </a:gridCol>
                <a:gridCol w="7232734">
                  <a:extLst>
                    <a:ext uri="{9D8B030D-6E8A-4147-A177-3AD203B41FA5}">
                      <a16:colId xmlns:a16="http://schemas.microsoft.com/office/drawing/2014/main" val="2857828319"/>
                    </a:ext>
                  </a:extLst>
                </a:gridCol>
              </a:tblGrid>
              <a:tr h="417864">
                <a:tc>
                  <a:txBody>
                    <a:bodyPr/>
                    <a:lstStyle/>
                    <a:p>
                      <a:pPr algn="just"/>
                      <a:r>
                        <a:rPr lang="hr-HR" sz="1600" dirty="0"/>
                        <a:t>Br.</a:t>
                      </a:r>
                    </a:p>
                  </a:txBody>
                  <a:tcPr marL="91439" marR="91439" marT="45695" marB="45695">
                    <a:solidFill>
                      <a:srgbClr val="002060"/>
                    </a:solidFill>
                  </a:tcPr>
                </a:tc>
                <a:tc>
                  <a:txBody>
                    <a:bodyPr/>
                    <a:lstStyle/>
                    <a:p>
                      <a:pPr algn="ctr"/>
                      <a:r>
                        <a:rPr lang="hr-HR" sz="1600" dirty="0">
                          <a:latin typeface="VladaRHSans Med"/>
                        </a:rPr>
                        <a:t>Pitanja za provjeru prihvatljivosti izdataka</a:t>
                      </a:r>
                    </a:p>
                  </a:txBody>
                  <a:tcPr marL="91439" marR="91439" marT="45695" marB="45695">
                    <a:solidFill>
                      <a:srgbClr val="002060"/>
                    </a:solidFill>
                  </a:tcPr>
                </a:tc>
                <a:extLst>
                  <a:ext uri="{0D108BD9-81ED-4DB2-BD59-A6C34878D82A}">
                    <a16:rowId xmlns:a16="http://schemas.microsoft.com/office/drawing/2014/main" val="3290771200"/>
                  </a:ext>
                </a:extLst>
              </a:tr>
              <a:tr h="587436">
                <a:tc>
                  <a:txBody>
                    <a:bodyPr/>
                    <a:lstStyle/>
                    <a:p>
                      <a:r>
                        <a:rPr lang="hr-HR" sz="1600" dirty="0">
                          <a:solidFill>
                            <a:srgbClr val="171796"/>
                          </a:solidFill>
                          <a:latin typeface="VladaRHSans Med"/>
                        </a:rPr>
                        <a:t>1.</a:t>
                      </a:r>
                    </a:p>
                  </a:txBody>
                  <a:tcPr marL="91439" marR="91439" marT="45695" marB="45695"/>
                </a:tc>
                <a:tc>
                  <a:txBody>
                    <a:bodyPr/>
                    <a:lstStyle/>
                    <a:p>
                      <a:pPr algn="just"/>
                      <a:r>
                        <a:rPr lang="hr-HR" sz="1600" dirty="0">
                          <a:latin typeface="VladaRHSans Med"/>
                        </a:rPr>
                        <a:t>Izdaci su u skladu s Pravilnikom o prihvatljivosti izdataka (NN br. 115/18) i (dodatnim) uvjetima za prihvatljivost izdataka primjenjivima na predmetnu dodjelu.</a:t>
                      </a:r>
                    </a:p>
                  </a:txBody>
                  <a:tcPr marL="91439" marR="91439" marT="45695" marB="45695"/>
                </a:tc>
                <a:extLst>
                  <a:ext uri="{0D108BD9-81ED-4DB2-BD59-A6C34878D82A}">
                    <a16:rowId xmlns:a16="http://schemas.microsoft.com/office/drawing/2014/main" val="3105995325"/>
                  </a:ext>
                </a:extLst>
              </a:tr>
              <a:tr h="578811">
                <a:tc>
                  <a:txBody>
                    <a:bodyPr/>
                    <a:lstStyle/>
                    <a:p>
                      <a:r>
                        <a:rPr lang="hr-HR" sz="1600" dirty="0">
                          <a:solidFill>
                            <a:srgbClr val="171796"/>
                          </a:solidFill>
                          <a:latin typeface="VladaRHSans Med"/>
                        </a:rPr>
                        <a:t>2.</a:t>
                      </a:r>
                    </a:p>
                  </a:txBody>
                  <a:tcPr marL="91439" marR="91439" marT="45695" marB="45695"/>
                </a:tc>
                <a:tc>
                  <a:txBody>
                    <a:bodyPr/>
                    <a:lstStyle/>
                    <a:p>
                      <a:pPr algn="just"/>
                      <a:r>
                        <a:rPr lang="hr-HR" sz="1600" dirty="0">
                          <a:latin typeface="VladaRHSans Med"/>
                        </a:rPr>
                        <a:t>Nakon provedenog postupka provjere prihvatljivosti izdataka odnosno, po potrebi isključivanja neprihvatljivih izdataka, svrha projekta nije ugrožena.</a:t>
                      </a:r>
                    </a:p>
                  </a:txBody>
                  <a:tcPr marL="91439" marR="91439" marT="45695" marB="45695"/>
                </a:tc>
                <a:extLst>
                  <a:ext uri="{0D108BD9-81ED-4DB2-BD59-A6C34878D82A}">
                    <a16:rowId xmlns:a16="http://schemas.microsoft.com/office/drawing/2014/main" val="1541723836"/>
                  </a:ext>
                </a:extLst>
              </a:tr>
              <a:tr h="927314">
                <a:tc>
                  <a:txBody>
                    <a:bodyPr/>
                    <a:lstStyle/>
                    <a:p>
                      <a:r>
                        <a:rPr lang="hr-HR" sz="1600" dirty="0">
                          <a:solidFill>
                            <a:srgbClr val="171796"/>
                          </a:solidFill>
                          <a:latin typeface="VladaRHSans Med"/>
                        </a:rPr>
                        <a:t>3.</a:t>
                      </a:r>
                    </a:p>
                  </a:txBody>
                  <a:tcPr marL="91439" marR="91439" marT="45695" marB="45695"/>
                </a:tc>
                <a:tc>
                  <a:txBody>
                    <a:bodyPr/>
                    <a:lstStyle/>
                    <a:p>
                      <a:pPr algn="just"/>
                      <a:r>
                        <a:rPr lang="hr-HR" sz="1600" dirty="0">
                          <a:latin typeface="VladaRHSans Med"/>
                        </a:rPr>
                        <a:t>Nakon provedenog postupka provjere prihvatljivosti izdataka odnosno, po potrebi  isključivanja neprihvatljivih izdataka, projektni prijedlog ispunjava kriterije prihvatljivosti u odnosu na najviši iznos bespovratnih sredstava koji se može dodijeliti po Pozivu. </a:t>
                      </a:r>
                    </a:p>
                  </a:txBody>
                  <a:tcPr marL="91439" marR="91439" marT="45695" marB="45695"/>
                </a:tc>
                <a:extLst>
                  <a:ext uri="{0D108BD9-81ED-4DB2-BD59-A6C34878D82A}">
                    <a16:rowId xmlns:a16="http://schemas.microsoft.com/office/drawing/2014/main" val="20197906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D6DBFDD8-958A-4894-9B21-A287F23076C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0701DD88-958F-4CDC-B9FF-1FBAA55790D7}" type="slidenum">
              <a:rPr lang="en-US" altLang="sr-Latn-RS" sz="1000" smtClean="0">
                <a:solidFill>
                  <a:schemeClr val="bg1"/>
                </a:solidFill>
              </a:rPr>
              <a:pPr>
                <a:lnSpc>
                  <a:spcPct val="100000"/>
                </a:lnSpc>
                <a:spcBef>
                  <a:spcPct val="0"/>
                </a:spcBef>
              </a:pPr>
              <a:t>14</a:t>
            </a:fld>
            <a:endParaRPr lang="en-US" altLang="sr-Latn-RS" sz="1000">
              <a:solidFill>
                <a:schemeClr val="bg1"/>
              </a:solidFill>
            </a:endParaRPr>
          </a:p>
        </p:txBody>
      </p:sp>
      <p:sp>
        <p:nvSpPr>
          <p:cNvPr id="21507" name="Title 1">
            <a:extLst>
              <a:ext uri="{FF2B5EF4-FFF2-40B4-BE49-F238E27FC236}">
                <a16:creationId xmlns:a16="http://schemas.microsoft.com/office/drawing/2014/main" id="{57825BB6-3D15-4817-A0BB-7B59935A4996}"/>
              </a:ext>
            </a:extLst>
          </p:cNvPr>
          <p:cNvSpPr>
            <a:spLocks noGrp="1"/>
          </p:cNvSpPr>
          <p:nvPr>
            <p:ph type="title" idx="4294967295"/>
          </p:nvPr>
        </p:nvSpPr>
        <p:spPr>
          <a:xfrm>
            <a:off x="415925" y="277813"/>
            <a:ext cx="7959725" cy="284162"/>
          </a:xfrm>
        </p:spPr>
        <p:txBody>
          <a:bodyPr/>
          <a:lstStyle/>
          <a:p>
            <a:pPr defTabSz="685800">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cs typeface="+mn-cs"/>
              </a:rPr>
              <a:t>FAZA 3: Ocjena kvalitete (1)</a:t>
            </a:r>
          </a:p>
        </p:txBody>
      </p:sp>
      <p:sp>
        <p:nvSpPr>
          <p:cNvPr id="23556" name="Content Placeholder 2">
            <a:extLst>
              <a:ext uri="{FF2B5EF4-FFF2-40B4-BE49-F238E27FC236}">
                <a16:creationId xmlns:a16="http://schemas.microsoft.com/office/drawing/2014/main" id="{34575707-7D18-4A7D-B619-890E4A15AE13}"/>
              </a:ext>
            </a:extLst>
          </p:cNvPr>
          <p:cNvSpPr>
            <a:spLocks noGrp="1"/>
          </p:cNvSpPr>
          <p:nvPr>
            <p:ph idx="4294967295"/>
          </p:nvPr>
        </p:nvSpPr>
        <p:spPr>
          <a:xfrm>
            <a:off x="415925" y="908050"/>
            <a:ext cx="7594600" cy="3595688"/>
          </a:xfrm>
          <a:extLst/>
        </p:spPr>
        <p:txBody>
          <a:bodyPr/>
          <a:lstStyle/>
          <a:p>
            <a:pPr marL="0" indent="0" algn="just">
              <a:lnSpc>
                <a:spcPct val="100000"/>
              </a:lnSpc>
              <a:spcBef>
                <a:spcPts val="0"/>
              </a:spcBef>
              <a:buClr>
                <a:schemeClr val="tx2"/>
              </a:buClr>
              <a:defRPr/>
            </a:pPr>
            <a:r>
              <a:rPr lang="hr-HR" altLang="sr-Latn-RS" sz="2000" b="1" dirty="0">
                <a:solidFill>
                  <a:srgbClr val="000000"/>
                </a:solidFill>
                <a:ea typeface="ＭＳ Ｐゴシック" panose="020B0600070205080204" pitchFamily="34" charset="-128"/>
              </a:rPr>
              <a:t>Cilj ocjene kvalitete </a:t>
            </a:r>
            <a:r>
              <a:rPr lang="hr-HR" altLang="sr-Latn-RS" sz="2000" dirty="0">
                <a:solidFill>
                  <a:srgbClr val="000000"/>
                </a:solidFill>
                <a:ea typeface="ＭＳ Ｐゴシック" panose="020B0600070205080204" pitchFamily="34" charset="-128"/>
              </a:rPr>
              <a:t>je ocjenjivanje projektnog prijedloga prema pitanjima metodologije odabira. </a:t>
            </a:r>
          </a:p>
          <a:p>
            <a:pPr marL="0" indent="0" algn="just">
              <a:lnSpc>
                <a:spcPct val="100000"/>
              </a:lnSpc>
              <a:spcBef>
                <a:spcPts val="0"/>
              </a:spcBef>
              <a:buClr>
                <a:schemeClr val="tx2"/>
              </a:buClr>
              <a:defRPr/>
            </a:pPr>
            <a:endParaRPr lang="hr-HR" altLang="sr-Latn-RS" sz="2000" dirty="0">
              <a:solidFill>
                <a:srgbClr val="000000"/>
              </a:solidFill>
              <a:ea typeface="ＭＳ Ｐゴシック" panose="020B0600070205080204" pitchFamily="34" charset="-128"/>
            </a:endParaRPr>
          </a:p>
          <a:p>
            <a:pPr marL="0" indent="0" algn="just">
              <a:lnSpc>
                <a:spcPct val="100000"/>
              </a:lnSpc>
              <a:spcBef>
                <a:spcPts val="0"/>
              </a:spcBef>
              <a:buClr>
                <a:schemeClr val="tx2"/>
              </a:buClr>
              <a:defRPr/>
            </a:pPr>
            <a:r>
              <a:rPr lang="hr-HR" altLang="sr-Latn-RS" sz="2000" dirty="0">
                <a:solidFill>
                  <a:srgbClr val="000000"/>
                </a:solidFill>
                <a:ea typeface="ＭＳ Ｐゴシック" panose="020B0600070205080204" pitchFamily="34" charset="-128"/>
              </a:rPr>
              <a:t>Ocjenjivanje kvalitete projektnog prijedloga provodi </a:t>
            </a:r>
            <a:r>
              <a:rPr lang="hr-HR" altLang="sr-Latn-RS" sz="2000" b="1" dirty="0">
                <a:solidFill>
                  <a:srgbClr val="000000"/>
                </a:solidFill>
                <a:ea typeface="ＭＳ Ｐゴシック" panose="020B0600070205080204" pitchFamily="34" charset="-128"/>
              </a:rPr>
              <a:t>Odbor za odabir </a:t>
            </a:r>
            <a:r>
              <a:rPr lang="hr-HR" altLang="sr-Latn-RS" sz="2000" dirty="0">
                <a:solidFill>
                  <a:srgbClr val="000000"/>
                </a:solidFill>
                <a:ea typeface="ＭＳ Ｐゴシック" panose="020B0600070205080204" pitchFamily="34" charset="-128"/>
              </a:rPr>
              <a:t>kojeg osniva </a:t>
            </a:r>
            <a:r>
              <a:rPr lang="hr-HR" altLang="sr-Latn-RS" sz="2000" b="1" dirty="0">
                <a:solidFill>
                  <a:srgbClr val="000000"/>
                </a:solidFill>
                <a:ea typeface="ＭＳ Ｐゴシック" panose="020B0600070205080204" pitchFamily="34" charset="-128"/>
              </a:rPr>
              <a:t>ITU PT Split </a:t>
            </a:r>
            <a:r>
              <a:rPr lang="hr-HR" altLang="sr-Latn-RS" sz="2000" dirty="0">
                <a:solidFill>
                  <a:srgbClr val="000000"/>
                </a:solidFill>
                <a:ea typeface="ＭＳ Ｐゴシック" panose="020B0600070205080204" pitchFamily="34" charset="-128"/>
              </a:rPr>
              <a:t>i koji se sastoji od neparnog broja članova/ca. </a:t>
            </a:r>
          </a:p>
          <a:p>
            <a:pPr marL="0" indent="0" algn="just">
              <a:lnSpc>
                <a:spcPct val="100000"/>
              </a:lnSpc>
              <a:spcBef>
                <a:spcPts val="0"/>
              </a:spcBef>
              <a:buClr>
                <a:schemeClr val="tx2"/>
              </a:buClr>
              <a:defRPr/>
            </a:pPr>
            <a:endParaRPr lang="hr-HR" altLang="sr-Latn-RS" sz="2000" dirty="0">
              <a:solidFill>
                <a:srgbClr val="000000"/>
              </a:solidFill>
              <a:ea typeface="ＭＳ Ｐゴシック" panose="020B0600070205080204" pitchFamily="34" charset="-128"/>
            </a:endParaRPr>
          </a:p>
          <a:p>
            <a:pPr marL="0" indent="0" algn="just">
              <a:lnSpc>
                <a:spcPct val="100000"/>
              </a:lnSpc>
              <a:spcBef>
                <a:spcPts val="0"/>
              </a:spcBef>
              <a:buClr>
                <a:schemeClr val="tx2"/>
              </a:buClr>
              <a:defRPr/>
            </a:pPr>
            <a:r>
              <a:rPr lang="hr-HR" altLang="sr-Latn-RS" sz="2000" dirty="0">
                <a:solidFill>
                  <a:srgbClr val="000000"/>
                </a:solidFill>
                <a:ea typeface="ＭＳ Ｐゴシック" panose="020B0600070205080204" pitchFamily="34" charset="-128"/>
              </a:rPr>
              <a:t>Odbor za odabir pri ocjeni kvalitete konzultira dostavljenu prijavu i popratnu dokumentaciju te Upute za prijavitelje.</a:t>
            </a:r>
          </a:p>
          <a:p>
            <a:pPr marL="0" indent="0" algn="just">
              <a:lnSpc>
                <a:spcPct val="100000"/>
              </a:lnSpc>
              <a:spcBef>
                <a:spcPts val="0"/>
              </a:spcBef>
              <a:buClr>
                <a:schemeClr val="tx1"/>
              </a:buClr>
              <a:defRPr/>
            </a:pPr>
            <a:endParaRPr lang="pl-PL" altLang="sr-Latn-RS" sz="2000" dirty="0">
              <a:solidFill>
                <a:srgbClr val="000000"/>
              </a:solidFill>
              <a:ea typeface="ＭＳ Ｐゴシック" panose="020B0600070205080204" pitchFamily="34" charset="-128"/>
            </a:endParaRPr>
          </a:p>
          <a:p>
            <a:pPr marL="0" indent="0" algn="just">
              <a:lnSpc>
                <a:spcPct val="100000"/>
              </a:lnSpc>
              <a:spcBef>
                <a:spcPts val="0"/>
              </a:spcBef>
              <a:buClr>
                <a:schemeClr val="tx1"/>
              </a:buClr>
              <a:defRPr/>
            </a:pPr>
            <a:r>
              <a:rPr lang="pl-PL" altLang="sr-Latn-RS" sz="2000" dirty="0">
                <a:solidFill>
                  <a:srgbClr val="000000"/>
                </a:solidFill>
                <a:ea typeface="ＭＳ Ｐゴシック" panose="020B0600070205080204" pitchFamily="34" charset="-128"/>
              </a:rPr>
              <a:t>Prolazna ocjena → </a:t>
            </a:r>
            <a:r>
              <a:rPr lang="pl-PL" altLang="sr-Latn-RS" sz="2000" b="1" dirty="0">
                <a:solidFill>
                  <a:srgbClr val="000000"/>
                </a:solidFill>
                <a:ea typeface="ＭＳ Ｐゴシック" panose="020B0600070205080204" pitchFamily="34" charset="-128"/>
              </a:rPr>
              <a:t>minimalno 60 bodova </a:t>
            </a:r>
            <a:r>
              <a:rPr lang="pl-PL" altLang="sr-Latn-RS" sz="2000" dirty="0">
                <a:solidFill>
                  <a:srgbClr val="000000"/>
                </a:solidFill>
                <a:ea typeface="ＭＳ Ｐゴシック" panose="020B0600070205080204" pitchFamily="34" charset="-128"/>
              </a:rPr>
              <a:t>(maksimalno 100) te niti jedno pitanje za kvalitativnu procjenu </a:t>
            </a:r>
            <a:r>
              <a:rPr lang="pl-PL" altLang="sr-Latn-RS" sz="2000" b="1" dirty="0">
                <a:solidFill>
                  <a:srgbClr val="000000"/>
                </a:solidFill>
                <a:ea typeface="ＭＳ Ｐゴシック" panose="020B0600070205080204" pitchFamily="34" charset="-128"/>
              </a:rPr>
              <a:t>ne smije biti ocijenjeno s 0</a:t>
            </a:r>
          </a:p>
          <a:p>
            <a:pPr marL="0" indent="0" algn="just">
              <a:lnSpc>
                <a:spcPct val="100000"/>
              </a:lnSpc>
              <a:spcBef>
                <a:spcPts val="0"/>
              </a:spcBef>
              <a:buClr>
                <a:schemeClr val="tx1"/>
              </a:buClr>
              <a:defRPr/>
            </a:pPr>
            <a:endParaRPr lang="hr-HR" altLang="sr-Latn-RS" sz="1800" dirty="0">
              <a:solidFill>
                <a:srgbClr val="000000"/>
              </a:solidFill>
              <a:ea typeface="ＭＳ Ｐゴシック" panose="020B0600070205080204" pitchFamily="34" charset="-128"/>
            </a:endParaRPr>
          </a:p>
          <a:p>
            <a:pPr marL="0" indent="0">
              <a:lnSpc>
                <a:spcPct val="100000"/>
              </a:lnSpc>
              <a:spcBef>
                <a:spcPct val="0"/>
              </a:spcBef>
              <a:buFont typeface="Arial" panose="020B0604020202020204" pitchFamily="34" charset="0"/>
              <a:buNone/>
              <a:defRPr/>
            </a:pPr>
            <a:endParaRPr lang="hr-HR" altLang="sr-Latn-RS" sz="1700" b="1" dirty="0">
              <a:ea typeface="ＭＳ Ｐゴシック" panose="020B0600070205080204" pitchFamily="34" charset="-128"/>
            </a:endParaRPr>
          </a:p>
          <a:p>
            <a:pPr marL="0" indent="0" algn="just" eaLnBrk="1" hangingPunct="1">
              <a:lnSpc>
                <a:spcPct val="80000"/>
              </a:lnSpc>
              <a:buClr>
                <a:srgbClr val="EF7F24"/>
              </a:buClr>
              <a:buFont typeface="Arial" panose="020B0604020202020204" pitchFamily="34" charset="0"/>
              <a:buNone/>
              <a:defRPr/>
            </a:pPr>
            <a:endParaRPr lang="hr-HR" altLang="sr-Latn-RS" sz="1600" dirty="0">
              <a:ea typeface="ＭＳ Ｐゴシック" panose="020B0600070205080204" pitchFamily="34" charset="-128"/>
              <a:cs typeface="Arial" panose="020B0604020202020204" pitchFamily="34" charset="0"/>
            </a:endParaRPr>
          </a:p>
          <a:p>
            <a:pPr marL="0" indent="0" algn="just" eaLnBrk="1" hangingPunct="1">
              <a:lnSpc>
                <a:spcPct val="80000"/>
              </a:lnSpc>
              <a:buClr>
                <a:srgbClr val="EF7F24"/>
              </a:buClr>
              <a:buFont typeface="Arial" panose="020B0604020202020204" pitchFamily="34" charset="0"/>
              <a:buNone/>
              <a:defRPr/>
            </a:pPr>
            <a:endParaRPr lang="hr-HR" altLang="sr-Latn-RS" sz="1600" dirty="0">
              <a:ea typeface="ＭＳ Ｐゴシック" panose="020B0600070205080204" pitchFamily="34" charset="-128"/>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4C5AC-287B-4B03-A6AA-BB78CE209FCE}"/>
              </a:ext>
            </a:extLst>
          </p:cNvPr>
          <p:cNvSpPr>
            <a:spLocks noGrp="1"/>
          </p:cNvSpPr>
          <p:nvPr>
            <p:ph type="title"/>
          </p:nvPr>
        </p:nvSpPr>
        <p:spPr>
          <a:xfrm>
            <a:off x="571500" y="169863"/>
            <a:ext cx="7831138" cy="441325"/>
          </a:xfrm>
        </p:spPr>
        <p:txBody>
          <a:bodyPr/>
          <a:lstStyle/>
          <a:p>
            <a:pPr>
              <a:defRPr/>
            </a:pPr>
            <a:r>
              <a:rPr lang="hr-HR" altLang="sr-Latn-RS" sz="2600" b="1" dirty="0">
                <a:solidFill>
                  <a:srgbClr val="17177D">
                    <a:lumMod val="75000"/>
                  </a:srgbClr>
                </a:solidFill>
                <a:ea typeface="ＭＳ Ｐゴシック" panose="020B0600070205080204" pitchFamily="34" charset="-128"/>
                <a:cs typeface="+mn-cs"/>
              </a:rPr>
              <a:t>FAZA 3: Ocjena kvalitete (2) – kriteriji odabira</a:t>
            </a:r>
            <a:endParaRPr lang="hr-HR" sz="2600" dirty="0"/>
          </a:p>
        </p:txBody>
      </p:sp>
      <p:sp>
        <p:nvSpPr>
          <p:cNvPr id="48131" name="Content Placeholder 3">
            <a:extLst>
              <a:ext uri="{FF2B5EF4-FFF2-40B4-BE49-F238E27FC236}">
                <a16:creationId xmlns:a16="http://schemas.microsoft.com/office/drawing/2014/main" id="{6BFB8402-3579-4FD2-AC2B-B2620BF021E4}"/>
              </a:ext>
            </a:extLst>
          </p:cNvPr>
          <p:cNvSpPr>
            <a:spLocks noGrp="1"/>
          </p:cNvSpPr>
          <p:nvPr>
            <p:ph idx="1"/>
          </p:nvPr>
        </p:nvSpPr>
        <p:spPr>
          <a:xfrm>
            <a:off x="571500" y="761691"/>
            <a:ext cx="7831888" cy="3682365"/>
          </a:xfrm>
        </p:spPr>
        <p:txBody>
          <a:bodyPr/>
          <a:lstStyle/>
          <a:p>
            <a:pPr algn="just">
              <a:lnSpc>
                <a:spcPct val="100000"/>
              </a:lnSpc>
            </a:pPr>
            <a:endParaRPr lang="hr-HR" altLang="sr-Latn-RS" sz="1800" dirty="0">
              <a:ea typeface="ＭＳ Ｐゴシック" panose="020B0600070205080204" pitchFamily="34" charset="-128"/>
            </a:endParaRPr>
          </a:p>
          <a:p>
            <a:pPr algn="just">
              <a:lnSpc>
                <a:spcPct val="100000"/>
              </a:lnSpc>
            </a:pPr>
            <a:endParaRPr lang="hr-HR" altLang="sr-Latn-RS" sz="1800" dirty="0">
              <a:ea typeface="ＭＳ Ｐゴシック" panose="020B0600070205080204" pitchFamily="34" charset="-128"/>
            </a:endParaRPr>
          </a:p>
        </p:txBody>
      </p:sp>
      <p:sp>
        <p:nvSpPr>
          <p:cNvPr id="48132" name="Slide Number Placeholder 1">
            <a:extLst>
              <a:ext uri="{FF2B5EF4-FFF2-40B4-BE49-F238E27FC236}">
                <a16:creationId xmlns:a16="http://schemas.microsoft.com/office/drawing/2014/main" id="{426F13D6-0B64-4D47-919C-28918514C5E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63BD999F-CF8D-4F96-A2F0-6AB6F8259E5A}" type="slidenum">
              <a:rPr lang="en-US" altLang="sr-Latn-RS" sz="1000" smtClean="0">
                <a:solidFill>
                  <a:schemeClr val="bg1"/>
                </a:solidFill>
              </a:rPr>
              <a:pPr>
                <a:lnSpc>
                  <a:spcPct val="100000"/>
                </a:lnSpc>
                <a:spcBef>
                  <a:spcPct val="0"/>
                </a:spcBef>
              </a:pPr>
              <a:t>15</a:t>
            </a:fld>
            <a:endParaRPr lang="en-US" altLang="sr-Latn-RS" sz="1000">
              <a:solidFill>
                <a:schemeClr val="bg1"/>
              </a:solidFill>
            </a:endParaRPr>
          </a:p>
        </p:txBody>
      </p:sp>
      <p:sp>
        <p:nvSpPr>
          <p:cNvPr id="17" name="Rectangle: Rounded Corners 16">
            <a:extLst>
              <a:ext uri="{FF2B5EF4-FFF2-40B4-BE49-F238E27FC236}">
                <a16:creationId xmlns:a16="http://schemas.microsoft.com/office/drawing/2014/main" id="{1E21967C-3085-4D74-9759-5ACBD1A7BC5B}"/>
              </a:ext>
            </a:extLst>
          </p:cNvPr>
          <p:cNvSpPr/>
          <p:nvPr/>
        </p:nvSpPr>
        <p:spPr>
          <a:xfrm>
            <a:off x="571500" y="785769"/>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2000" b="1" dirty="0">
                <a:latin typeface="VladaRHSans Med"/>
              </a:rPr>
              <a:t>1. </a:t>
            </a:r>
            <a:r>
              <a:rPr lang="pl-PL" sz="2000" b="1" dirty="0">
                <a:latin typeface="VladaRHSans Med"/>
              </a:rPr>
              <a:t>Vrijednost za novac koju projekt nudi (25 bodova)</a:t>
            </a:r>
            <a:endParaRPr lang="hr-HR" sz="2000" b="1" dirty="0">
              <a:latin typeface="VladaRHSans Med"/>
            </a:endParaRPr>
          </a:p>
        </p:txBody>
      </p:sp>
      <p:sp>
        <p:nvSpPr>
          <p:cNvPr id="18" name="Rectangle: Rounded Corners 17">
            <a:extLst>
              <a:ext uri="{FF2B5EF4-FFF2-40B4-BE49-F238E27FC236}">
                <a16:creationId xmlns:a16="http://schemas.microsoft.com/office/drawing/2014/main" id="{A12C8861-E461-4D81-8A41-1CA54FC5F126}"/>
              </a:ext>
            </a:extLst>
          </p:cNvPr>
          <p:cNvSpPr/>
          <p:nvPr/>
        </p:nvSpPr>
        <p:spPr>
          <a:xfrm>
            <a:off x="571500" y="1281528"/>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2000" b="1" dirty="0">
                <a:latin typeface="VladaRHSans Med"/>
              </a:rPr>
              <a:t>2. Financijska održivost projekta (10 bodova)</a:t>
            </a:r>
            <a:endParaRPr lang="hr-HR" sz="2000" dirty="0">
              <a:latin typeface="VladaRHSans Med"/>
            </a:endParaRPr>
          </a:p>
        </p:txBody>
      </p:sp>
      <p:sp>
        <p:nvSpPr>
          <p:cNvPr id="19" name="Rectangle: Rounded Corners 18">
            <a:extLst>
              <a:ext uri="{FF2B5EF4-FFF2-40B4-BE49-F238E27FC236}">
                <a16:creationId xmlns:a16="http://schemas.microsoft.com/office/drawing/2014/main" id="{A92E3B94-424F-41DB-B06E-D69023751BDD}"/>
              </a:ext>
            </a:extLst>
          </p:cNvPr>
          <p:cNvSpPr/>
          <p:nvPr/>
        </p:nvSpPr>
        <p:spPr>
          <a:xfrm>
            <a:off x="571500" y="1784085"/>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2000" b="1" dirty="0">
                <a:latin typeface="VladaRHSans Med"/>
              </a:rPr>
              <a:t>3. Provedbeni kapaciteti prijavitelja </a:t>
            </a:r>
            <a:r>
              <a:rPr lang="hr-HR" sz="2000" b="1" dirty="0"/>
              <a:t>i, ukoliko je primjenjivo, partnera (5 bodova)</a:t>
            </a:r>
            <a:endParaRPr lang="hr-HR" sz="2000" b="1" dirty="0">
              <a:latin typeface="VladaRHSans Med"/>
            </a:endParaRPr>
          </a:p>
        </p:txBody>
      </p:sp>
      <p:sp>
        <p:nvSpPr>
          <p:cNvPr id="20" name="Rectangle: Rounded Corners 19">
            <a:extLst>
              <a:ext uri="{FF2B5EF4-FFF2-40B4-BE49-F238E27FC236}">
                <a16:creationId xmlns:a16="http://schemas.microsoft.com/office/drawing/2014/main" id="{448CA7DD-623C-4EA4-8C1D-A4E732A56105}"/>
              </a:ext>
            </a:extLst>
          </p:cNvPr>
          <p:cNvSpPr/>
          <p:nvPr/>
        </p:nvSpPr>
        <p:spPr>
          <a:xfrm>
            <a:off x="571500" y="2273917"/>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2000" b="1" dirty="0">
                <a:latin typeface="VladaRHSans Med"/>
              </a:rPr>
              <a:t>4. Dizajn i zrelost projekta (20 bodova) 	</a:t>
            </a:r>
          </a:p>
        </p:txBody>
      </p:sp>
      <p:sp>
        <p:nvSpPr>
          <p:cNvPr id="21" name="Rectangle: Rounded Corners 20">
            <a:extLst>
              <a:ext uri="{FF2B5EF4-FFF2-40B4-BE49-F238E27FC236}">
                <a16:creationId xmlns:a16="http://schemas.microsoft.com/office/drawing/2014/main" id="{9674683F-BF53-416C-B9A0-8F0E1DB70D00}"/>
              </a:ext>
            </a:extLst>
          </p:cNvPr>
          <p:cNvSpPr/>
          <p:nvPr/>
        </p:nvSpPr>
        <p:spPr>
          <a:xfrm>
            <a:off x="571500" y="2778730"/>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2000" b="1" dirty="0">
                <a:latin typeface="VladaRHSans Med"/>
              </a:rPr>
              <a:t>5. Promicanje jednakih mogućnosti i socijalne uključenosti (5 bodova)</a:t>
            </a:r>
          </a:p>
        </p:txBody>
      </p:sp>
      <p:sp>
        <p:nvSpPr>
          <p:cNvPr id="22" name="Rectangle: Rounded Corners 21">
            <a:extLst>
              <a:ext uri="{FF2B5EF4-FFF2-40B4-BE49-F238E27FC236}">
                <a16:creationId xmlns:a16="http://schemas.microsoft.com/office/drawing/2014/main" id="{68A1E7AD-9B1C-4C16-863A-97D1DFE45407}"/>
              </a:ext>
            </a:extLst>
          </p:cNvPr>
          <p:cNvSpPr/>
          <p:nvPr/>
        </p:nvSpPr>
        <p:spPr>
          <a:xfrm>
            <a:off x="571500" y="3246193"/>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nSpc>
                <a:spcPct val="150000"/>
              </a:lnSpc>
              <a:defRPr/>
            </a:pPr>
            <a:r>
              <a:rPr lang="hr-HR" sz="2000" b="1" dirty="0">
                <a:latin typeface="VladaRHSans Med"/>
              </a:rPr>
              <a:t>6. Promicanje održivog razvoja (10 bodova)</a:t>
            </a:r>
            <a:endParaRPr lang="hr-HR" sz="2000" dirty="0"/>
          </a:p>
        </p:txBody>
      </p:sp>
      <p:sp>
        <p:nvSpPr>
          <p:cNvPr id="11" name="Rectangle: Rounded Corners 10">
            <a:extLst>
              <a:ext uri="{FF2B5EF4-FFF2-40B4-BE49-F238E27FC236}">
                <a16:creationId xmlns:a16="http://schemas.microsoft.com/office/drawing/2014/main" id="{DAFFF270-A1DD-47B8-92AC-F9F3910C0B5B}"/>
              </a:ext>
            </a:extLst>
          </p:cNvPr>
          <p:cNvSpPr/>
          <p:nvPr/>
        </p:nvSpPr>
        <p:spPr>
          <a:xfrm>
            <a:off x="571500" y="3749125"/>
            <a:ext cx="7560000" cy="432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2000" b="1" dirty="0">
                <a:latin typeface="VladaRHSans Med"/>
              </a:rPr>
              <a:t>7. </a:t>
            </a:r>
            <a:r>
              <a:rPr lang="pl-PL" sz="2000" b="1" dirty="0">
                <a:latin typeface="VladaRHSans Med"/>
              </a:rPr>
              <a:t>Povezanost s drugim projektima relevantnim za predmetni sektor (5 bodova)</a:t>
            </a:r>
            <a:endParaRPr lang="hr-HR" sz="2000" dirty="0"/>
          </a:p>
        </p:txBody>
      </p:sp>
      <p:sp>
        <p:nvSpPr>
          <p:cNvPr id="12" name="Rectangle: Rounded Corners 11">
            <a:extLst>
              <a:ext uri="{FF2B5EF4-FFF2-40B4-BE49-F238E27FC236}">
                <a16:creationId xmlns:a16="http://schemas.microsoft.com/office/drawing/2014/main" id="{17E87779-123B-497A-89F9-4E19EFDE9FE0}"/>
              </a:ext>
            </a:extLst>
          </p:cNvPr>
          <p:cNvSpPr/>
          <p:nvPr/>
        </p:nvSpPr>
        <p:spPr>
          <a:xfrm>
            <a:off x="571500" y="4245903"/>
            <a:ext cx="7560000" cy="648000"/>
          </a:xfrm>
          <a:prstGeom prst="roundRect">
            <a:avLst/>
          </a:prstGeom>
          <a:solidFill>
            <a:srgbClr val="00206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hr-HR" sz="2000" b="1" dirty="0">
                <a:latin typeface="VladaRHSans Med"/>
              </a:rPr>
              <a:t>8. Doprinos projektnog prijedloga rješavanju specifičnih razvojnih problema na određenom teritoriju (20 bodova)</a:t>
            </a:r>
            <a:endParaRPr lang="hr-H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C00A-61C1-4DEC-BF38-758B3EE74E10}"/>
              </a:ext>
            </a:extLst>
          </p:cNvPr>
          <p:cNvSpPr>
            <a:spLocks noGrp="1"/>
          </p:cNvSpPr>
          <p:nvPr>
            <p:ph type="title"/>
          </p:nvPr>
        </p:nvSpPr>
        <p:spPr>
          <a:xfrm>
            <a:off x="290513" y="211138"/>
            <a:ext cx="8040687" cy="230187"/>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3</a:t>
            </a:r>
            <a:r>
              <a:rPr lang="sv-SE" altLang="sr-Latn-RS" sz="1800" b="1" dirty="0">
                <a:solidFill>
                  <a:srgbClr val="17177D">
                    <a:lumMod val="75000"/>
                  </a:srgbClr>
                </a:solidFill>
                <a:ea typeface="ＭＳ Ｐゴシック" panose="020B0600070205080204" pitchFamily="34" charset="-128"/>
                <a:cs typeface="+mn-cs"/>
              </a:rPr>
              <a:t>)</a:t>
            </a:r>
            <a:br>
              <a:rPr lang="hr-HR" altLang="sr-Latn-RS" sz="2000" b="1" dirty="0">
                <a:solidFill>
                  <a:srgbClr val="17177D">
                    <a:lumMod val="75000"/>
                  </a:srgbClr>
                </a:solidFill>
                <a:ea typeface="ＭＳ Ｐゴシック" panose="020B0600070205080204" pitchFamily="34" charset="-128"/>
                <a:cs typeface="+mn-cs"/>
              </a:rPr>
            </a:br>
            <a:endParaRPr lang="hr-HR" dirty="0"/>
          </a:p>
        </p:txBody>
      </p:sp>
      <p:sp>
        <p:nvSpPr>
          <p:cNvPr id="50179" name="Content Placeholder 2">
            <a:extLst>
              <a:ext uri="{FF2B5EF4-FFF2-40B4-BE49-F238E27FC236}">
                <a16:creationId xmlns:a16="http://schemas.microsoft.com/office/drawing/2014/main" id="{E7E6BB46-C2D7-449B-834E-28638002D5B2}"/>
              </a:ext>
            </a:extLst>
          </p:cNvPr>
          <p:cNvSpPr>
            <a:spLocks noGrp="1"/>
          </p:cNvSpPr>
          <p:nvPr>
            <p:ph idx="1"/>
          </p:nvPr>
        </p:nvSpPr>
        <p:spPr>
          <a:xfrm>
            <a:off x="231775" y="514350"/>
            <a:ext cx="8099425" cy="3817938"/>
          </a:xfrm>
        </p:spPr>
        <p:txBody>
          <a:bodyPr/>
          <a:lstStyle/>
          <a:p>
            <a:pPr>
              <a:lnSpc>
                <a:spcPct val="100000"/>
              </a:lnSpc>
              <a:spcBef>
                <a:spcPct val="0"/>
              </a:spcBef>
            </a:pPr>
            <a:r>
              <a:rPr lang="hr-HR" altLang="sr-Latn-RS" sz="2000" i="1">
                <a:solidFill>
                  <a:srgbClr val="002060"/>
                </a:solidFill>
                <a:ea typeface="ＭＳ Ｐゴシック" panose="020B0600070205080204" pitchFamily="34" charset="-128"/>
              </a:rPr>
              <a:t> </a:t>
            </a:r>
            <a:r>
              <a:rPr lang="hr-HR" altLang="sr-Latn-RS" sz="1800" i="1">
                <a:solidFill>
                  <a:srgbClr val="002060"/>
                </a:solidFill>
                <a:ea typeface="ＭＳ Ｐゴシック" panose="020B0600070205080204" pitchFamily="34" charset="-128"/>
              </a:rPr>
              <a:t>1.KRITERIJ ODABIRA - </a:t>
            </a:r>
            <a:r>
              <a:rPr lang="pl-PL" altLang="sr-Latn-RS" sz="1800" b="1" i="1">
                <a:solidFill>
                  <a:srgbClr val="002060"/>
                </a:solidFill>
                <a:ea typeface="ＭＳ Ｐゴシック" panose="020B0600070205080204" pitchFamily="34" charset="-128"/>
              </a:rPr>
              <a:t>Vrijednost za novac koju projekt nudi </a:t>
            </a:r>
          </a:p>
          <a:p>
            <a:pPr>
              <a:lnSpc>
                <a:spcPct val="100000"/>
              </a:lnSpc>
              <a:spcBef>
                <a:spcPct val="0"/>
              </a:spcBef>
            </a:pPr>
            <a:endParaRPr lang="pl-PL" altLang="sr-Latn-RS" sz="2000" b="1" i="1">
              <a:solidFill>
                <a:srgbClr val="002060"/>
              </a:solidFill>
              <a:ea typeface="ＭＳ Ｐゴシック" panose="020B0600070205080204" pitchFamily="34" charset="-128"/>
            </a:endParaRPr>
          </a:p>
          <a:p>
            <a:pPr>
              <a:lnSpc>
                <a:spcPct val="100000"/>
              </a:lnSpc>
              <a:spcBef>
                <a:spcPct val="0"/>
              </a:spcBef>
            </a:pPr>
            <a:endParaRPr lang="pl-PL" altLang="sr-Latn-RS" sz="2000" b="1" i="1">
              <a:solidFill>
                <a:srgbClr val="002060"/>
              </a:solidFill>
              <a:ea typeface="ＭＳ Ｐゴシック" panose="020B0600070205080204" pitchFamily="34" charset="-128"/>
            </a:endParaRPr>
          </a:p>
          <a:p>
            <a:pPr>
              <a:lnSpc>
                <a:spcPct val="100000"/>
              </a:lnSpc>
              <a:spcBef>
                <a:spcPct val="0"/>
              </a:spcBef>
            </a:pPr>
            <a:r>
              <a:rPr lang="pl-PL" altLang="sr-Latn-RS" sz="1800" i="1">
                <a:solidFill>
                  <a:srgbClr val="002060"/>
                </a:solidFill>
                <a:ea typeface="ＭＳ Ｐゴシック" panose="020B0600070205080204" pitchFamily="34" charset="-128"/>
              </a:rPr>
              <a:t>                                        </a:t>
            </a:r>
            <a:endParaRPr lang="pl-PL" altLang="sr-Latn-RS" sz="1800" b="1" i="1">
              <a:solidFill>
                <a:srgbClr val="002060"/>
              </a:solidFill>
              <a:ea typeface="ＭＳ Ｐゴシック" panose="020B0600070205080204" pitchFamily="34" charset="-128"/>
            </a:endParaRPr>
          </a:p>
          <a:p>
            <a:pPr>
              <a:lnSpc>
                <a:spcPct val="100000"/>
              </a:lnSpc>
            </a:pPr>
            <a:r>
              <a:rPr lang="hr-HR" altLang="sr-Latn-RS" sz="1200" i="1">
                <a:ea typeface="ＭＳ Ｐゴシック" panose="020B0600070205080204" pitchFamily="34" charset="-128"/>
              </a:rPr>
              <a:t> </a:t>
            </a:r>
            <a:endParaRPr lang="hr-HR" altLang="sr-Latn-RS" sz="2000" i="1">
              <a:solidFill>
                <a:srgbClr val="002060"/>
              </a:solidFill>
              <a:ea typeface="ＭＳ Ｐゴシック" panose="020B0600070205080204" pitchFamily="34" charset="-128"/>
            </a:endParaRPr>
          </a:p>
        </p:txBody>
      </p:sp>
      <p:sp>
        <p:nvSpPr>
          <p:cNvPr id="50180" name="Slide Number Placeholder 3">
            <a:extLst>
              <a:ext uri="{FF2B5EF4-FFF2-40B4-BE49-F238E27FC236}">
                <a16:creationId xmlns:a16="http://schemas.microsoft.com/office/drawing/2014/main" id="{173304D5-F8B1-47D5-827E-00C173EAEBA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1DBD4BFE-1B3C-41FC-80A3-875B925AD6F6}" type="slidenum">
              <a:rPr lang="en-US" altLang="sr-Latn-RS" sz="1000" smtClean="0">
                <a:solidFill>
                  <a:schemeClr val="bg1"/>
                </a:solidFill>
              </a:rPr>
              <a:pPr>
                <a:lnSpc>
                  <a:spcPct val="100000"/>
                </a:lnSpc>
                <a:spcBef>
                  <a:spcPct val="0"/>
                </a:spcBef>
              </a:pPr>
              <a:t>16</a:t>
            </a:fld>
            <a:endParaRPr lang="en-US" altLang="sr-Latn-RS" sz="1000">
              <a:solidFill>
                <a:schemeClr val="bg1"/>
              </a:solidFill>
            </a:endParaRPr>
          </a:p>
        </p:txBody>
      </p:sp>
      <p:graphicFrame>
        <p:nvGraphicFramePr>
          <p:cNvPr id="5" name="Table 4">
            <a:extLst>
              <a:ext uri="{FF2B5EF4-FFF2-40B4-BE49-F238E27FC236}">
                <a16:creationId xmlns:a16="http://schemas.microsoft.com/office/drawing/2014/main" id="{264C6A7B-0981-45B6-9CD9-66B085F3AB15}"/>
              </a:ext>
            </a:extLst>
          </p:cNvPr>
          <p:cNvGraphicFramePr>
            <a:graphicFrameLocks noGrp="1"/>
          </p:cNvGraphicFramePr>
          <p:nvPr>
            <p:extLst>
              <p:ext uri="{D42A27DB-BD31-4B8C-83A1-F6EECF244321}">
                <p14:modId xmlns:p14="http://schemas.microsoft.com/office/powerpoint/2010/main" val="4281344136"/>
              </p:ext>
            </p:extLst>
          </p:nvPr>
        </p:nvGraphicFramePr>
        <p:xfrm>
          <a:off x="231775" y="1069070"/>
          <a:ext cx="8680450" cy="3901220"/>
        </p:xfrm>
        <a:graphic>
          <a:graphicData uri="http://schemas.openxmlformats.org/drawingml/2006/table">
            <a:tbl>
              <a:tblPr firstRow="1" bandRow="1">
                <a:tableStyleId>{F5AB1C69-6EDB-4FF4-983F-18BD219EF322}</a:tableStyleId>
              </a:tblPr>
              <a:tblGrid>
                <a:gridCol w="7210425">
                  <a:extLst>
                    <a:ext uri="{9D8B030D-6E8A-4147-A177-3AD203B41FA5}">
                      <a16:colId xmlns:a16="http://schemas.microsoft.com/office/drawing/2014/main" val="3851155679"/>
                    </a:ext>
                  </a:extLst>
                </a:gridCol>
                <a:gridCol w="1470025">
                  <a:extLst>
                    <a:ext uri="{9D8B030D-6E8A-4147-A177-3AD203B41FA5}">
                      <a16:colId xmlns:a16="http://schemas.microsoft.com/office/drawing/2014/main" val="2740308"/>
                    </a:ext>
                  </a:extLst>
                </a:gridCol>
              </a:tblGrid>
              <a:tr h="414655">
                <a:tc>
                  <a:txBody>
                    <a:bodyPr/>
                    <a:lstStyle/>
                    <a:p>
                      <a:pPr algn="l"/>
                      <a:r>
                        <a:rPr lang="hr-HR" sz="1300" b="1" dirty="0">
                          <a:latin typeface="VladaRHSans Med"/>
                        </a:rPr>
                        <a:t>1.1.</a:t>
                      </a:r>
                      <a:r>
                        <a:rPr lang="sv-SE" sz="1300" b="1" dirty="0">
                          <a:latin typeface="VladaRHSans Med"/>
                        </a:rPr>
                        <a:t> Projekt rješava kvalitativni i kvantitativni nedostatak javnih zelenih površina/društvene / kulturne/ekonomske infrastrukture u odnosu na veličinu populacije u gravitacijskom području i udaljenost sličnih sadržaja u okviru teritorijalnog obuhvata </a:t>
                      </a:r>
                      <a:r>
                        <a:rPr lang="hr-HR" sz="1300" b="1" dirty="0">
                          <a:latin typeface="VladaRHSans Med"/>
                        </a:rPr>
                        <a:t>UA </a:t>
                      </a:r>
                      <a:r>
                        <a:rPr lang="sv-SE" sz="1300" b="1" dirty="0">
                          <a:latin typeface="VladaRHSans Med"/>
                        </a:rPr>
                        <a:t>Split</a:t>
                      </a:r>
                      <a:endParaRPr lang="hr-HR" sz="1300" b="1" dirty="0">
                        <a:latin typeface="VladaRHSans Med"/>
                      </a:endParaRPr>
                    </a:p>
                  </a:txBody>
                  <a:tcPr marL="91442" marR="91442" marT="45708" marB="45708" anchor="ct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300" b="1" i="0" u="none" strike="noStrike" kern="1200" cap="none" spc="0" normalizeH="0" baseline="0" noProof="0" dirty="0">
                          <a:ln>
                            <a:noFill/>
                          </a:ln>
                          <a:solidFill>
                            <a:prstClr val="white"/>
                          </a:solidFill>
                          <a:effectLst/>
                          <a:uLnTx/>
                          <a:uFillTx/>
                          <a:latin typeface="VladaRHSans Reg" panose="02000000000000000000"/>
                          <a:ea typeface="+mn-ea"/>
                          <a:cs typeface="+mn-cs"/>
                        </a:rPr>
                        <a:t>Prijavni obrazac</a:t>
                      </a:r>
                    </a:p>
                  </a:txBody>
                  <a:tcPr marL="91442" marR="91442" marT="45708" marB="45708" anchor="ctr">
                    <a:solidFill>
                      <a:srgbClr val="002060"/>
                    </a:solidFill>
                  </a:tcPr>
                </a:tc>
                <a:extLst>
                  <a:ext uri="{0D108BD9-81ED-4DB2-BD59-A6C34878D82A}">
                    <a16:rowId xmlns:a16="http://schemas.microsoft.com/office/drawing/2014/main" val="1764277522"/>
                  </a:ext>
                </a:extLst>
              </a:tr>
              <a:tr h="944708">
                <a:tc>
                  <a:txBody>
                    <a:bodyPr/>
                    <a:lstStyle/>
                    <a:p>
                      <a:pPr marL="0" marR="0" lvl="0" indent="0" algn="just" defTabSz="457200" rtl="0" eaLnBrk="1" fontAlgn="auto" latinLnBrk="0" hangingPunct="1">
                        <a:lnSpc>
                          <a:spcPct val="100000"/>
                        </a:lnSpc>
                        <a:spcBef>
                          <a:spcPts val="0"/>
                        </a:spcBef>
                        <a:spcAft>
                          <a:spcPts val="0"/>
                        </a:spcAft>
                        <a:buClr>
                          <a:srgbClr val="17177D"/>
                        </a:buClr>
                        <a:buSzTx/>
                        <a:buFont typeface="Arial" panose="020B0604020202020204" pitchFamily="34" charset="0"/>
                        <a:buNone/>
                        <a:tabLst/>
                        <a:defRPr/>
                      </a:pPr>
                      <a:r>
                        <a:rPr kumimoji="0" lang="hr-HR" sz="1300" b="1" i="0" u="sng" strike="noStrike" kern="1200" cap="none" spc="0" normalizeH="0" baseline="0" noProof="0" dirty="0">
                          <a:ln>
                            <a:noFill/>
                          </a:ln>
                          <a:solidFill>
                            <a:prstClr val="black"/>
                          </a:solidFill>
                          <a:effectLst/>
                          <a:uLnTx/>
                          <a:uFillTx/>
                          <a:latin typeface="VladaRHSans Med"/>
                          <a:ea typeface="ＭＳ Ｐゴシック" charset="0"/>
                          <a:cs typeface="+mn-cs"/>
                        </a:rPr>
                        <a:t>Objašnjenje</a:t>
                      </a:r>
                      <a:r>
                        <a:rPr kumimoji="0" lang="hr-HR" sz="1300" b="1" i="0" u="none" strike="noStrike" kern="1200" cap="none" spc="0" normalizeH="0" baseline="0" noProof="0" dirty="0">
                          <a:ln>
                            <a:noFill/>
                          </a:ln>
                          <a:solidFill>
                            <a:prstClr val="black"/>
                          </a:solidFill>
                          <a:effectLst/>
                          <a:uLnTx/>
                          <a:uFillTx/>
                          <a:latin typeface="VladaRHSans Med"/>
                          <a:ea typeface="ＭＳ Ｐゴシック" charset="0"/>
                          <a:cs typeface="+mn-cs"/>
                        </a:rPr>
                        <a:t>:</a:t>
                      </a:r>
                    </a:p>
                    <a:p>
                      <a:pPr marL="0" marR="0" lvl="0" indent="0" algn="just" defTabSz="457200" rtl="0" eaLnBrk="1" fontAlgn="auto" latinLnBrk="0" hangingPunct="1">
                        <a:lnSpc>
                          <a:spcPct val="100000"/>
                        </a:lnSpc>
                        <a:spcBef>
                          <a:spcPts val="0"/>
                        </a:spcBef>
                        <a:spcAft>
                          <a:spcPts val="0"/>
                        </a:spcAft>
                        <a:buClr>
                          <a:srgbClr val="17177D"/>
                        </a:buClr>
                        <a:buSzTx/>
                        <a:buFont typeface="Arial" panose="020B0604020202020204" pitchFamily="34" charset="0"/>
                        <a:buNone/>
                        <a:tabLst/>
                        <a:defRPr/>
                      </a:pPr>
                      <a:r>
                        <a:rPr kumimoji="0" lang="hr-HR" sz="1300" b="0" i="1" u="none" strike="noStrike" kern="1200" cap="none" spc="0" normalizeH="0" baseline="0" noProof="0" dirty="0">
                          <a:ln>
                            <a:noFill/>
                          </a:ln>
                          <a:solidFill>
                            <a:prstClr val="black"/>
                          </a:solidFill>
                          <a:effectLst/>
                          <a:uLnTx/>
                          <a:uFillTx/>
                          <a:latin typeface="VladaRHSans Med"/>
                          <a:ea typeface="ＭＳ Ｐゴシック" charset="0"/>
                          <a:cs typeface="+mn-cs"/>
                        </a:rPr>
                        <a:t>Kriterij ocjenjuje u kojoj mjeri projekt (odnosno namjena, funkcije i sadržaj obnovljene </a:t>
                      </a:r>
                      <a:r>
                        <a:rPr kumimoji="0" lang="hr-HR" sz="1300" b="0" i="1" u="none" strike="noStrike" kern="1200" cap="none" spc="0" normalizeH="0" baseline="0" noProof="0" dirty="0" err="1">
                          <a:ln>
                            <a:noFill/>
                          </a:ln>
                          <a:solidFill>
                            <a:prstClr val="black"/>
                          </a:solidFill>
                          <a:effectLst/>
                          <a:uLnTx/>
                          <a:uFillTx/>
                          <a:latin typeface="VladaRHSans Med"/>
                          <a:ea typeface="ＭＳ Ｐゴシック" charset="0"/>
                          <a:cs typeface="+mn-cs"/>
                        </a:rPr>
                        <a:t>brownfield</a:t>
                      </a:r>
                      <a:r>
                        <a:rPr kumimoji="0" lang="hr-HR" sz="1300" b="0" i="1" u="none" strike="noStrike" kern="1200" cap="none" spc="0" normalizeH="0" baseline="0" noProof="0" dirty="0">
                          <a:ln>
                            <a:noFill/>
                          </a:ln>
                          <a:solidFill>
                            <a:prstClr val="black"/>
                          </a:solidFill>
                          <a:effectLst/>
                          <a:uLnTx/>
                          <a:uFillTx/>
                          <a:latin typeface="VladaRHSans Med"/>
                          <a:ea typeface="ＭＳ Ｐゴシック" charset="0"/>
                          <a:cs typeface="+mn-cs"/>
                        </a:rPr>
                        <a:t> lokacije) zadovoljava stvarne potrebe populacije u gravitacijskom području, u odnosu na veličinu populacije u gravitacijskom području i udaljenost sličnih sadržaja.</a:t>
                      </a:r>
                    </a:p>
                  </a:txBody>
                  <a:tcPr marL="91442" marR="91442" marT="45708" marB="45708">
                    <a:solidFill>
                      <a:srgbClr val="DBE4E9"/>
                    </a:solidFill>
                  </a:tcPr>
                </a:tc>
                <a:tc rowSpan="2">
                  <a:txBody>
                    <a:bodyPr/>
                    <a:lstStyle/>
                    <a:p>
                      <a:pPr algn="ctr"/>
                      <a:r>
                        <a:rPr lang="hr-HR" sz="1300" dirty="0">
                          <a:solidFill>
                            <a:schemeClr val="tx1"/>
                          </a:solidFill>
                          <a:latin typeface="VladaRHSans Med"/>
                        </a:rPr>
                        <a:t>Svrha i opravdanost projekta</a:t>
                      </a:r>
                      <a:br>
                        <a:rPr lang="hr-HR" sz="1300" dirty="0">
                          <a:solidFill>
                            <a:schemeClr val="tx1"/>
                          </a:solidFill>
                          <a:latin typeface="VladaRHSans Med"/>
                        </a:rPr>
                      </a:br>
                      <a:br>
                        <a:rPr lang="hr-HR" sz="1300" dirty="0">
                          <a:solidFill>
                            <a:schemeClr val="tx1"/>
                          </a:solidFill>
                          <a:latin typeface="VladaRHSans Med"/>
                        </a:rPr>
                      </a:br>
                      <a:r>
                        <a:rPr lang="hr-HR" sz="1300" dirty="0" err="1">
                          <a:solidFill>
                            <a:schemeClr val="tx1"/>
                          </a:solidFill>
                          <a:latin typeface="VladaRHSans Med"/>
                        </a:rPr>
                        <a:t>Socio</a:t>
                      </a:r>
                      <a:r>
                        <a:rPr lang="hr-HR" sz="1300" dirty="0">
                          <a:solidFill>
                            <a:schemeClr val="tx1"/>
                          </a:solidFill>
                          <a:latin typeface="VladaRHSans Med"/>
                        </a:rPr>
                        <a:t>-ekonomski okvir</a:t>
                      </a:r>
                    </a:p>
                    <a:p>
                      <a:pPr algn="ctr"/>
                      <a:endParaRPr lang="hr-HR" sz="1300" dirty="0">
                        <a:solidFill>
                          <a:schemeClr val="tx1"/>
                        </a:solidFill>
                        <a:latin typeface="VladaRHSans Med"/>
                      </a:endParaRPr>
                    </a:p>
                    <a:p>
                      <a:pPr algn="ctr"/>
                      <a:r>
                        <a:rPr lang="hr-HR" sz="1300" dirty="0">
                          <a:solidFill>
                            <a:schemeClr val="tx1"/>
                          </a:solidFill>
                          <a:latin typeface="VladaRHSans Med"/>
                        </a:rPr>
                        <a:t>Identifikacija projekta</a:t>
                      </a:r>
                    </a:p>
                  </a:txBody>
                  <a:tcPr marL="91442" marR="91442" marT="45708" marB="45708" anchor="ctr">
                    <a:solidFill>
                      <a:srgbClr val="DBE4E9"/>
                    </a:solidFill>
                  </a:tcPr>
                </a:tc>
                <a:extLst>
                  <a:ext uri="{0D108BD9-81ED-4DB2-BD59-A6C34878D82A}">
                    <a16:rowId xmlns:a16="http://schemas.microsoft.com/office/drawing/2014/main" val="3882654271"/>
                  </a:ext>
                </a:extLst>
              </a:tr>
              <a:tr h="731385">
                <a:tc>
                  <a:txBody>
                    <a:bodyPr/>
                    <a:lstStyle/>
                    <a:p>
                      <a:pPr marL="0" indent="0" algn="just">
                        <a:buFont typeface="Arial" panose="020B0604020202020204" pitchFamily="34" charset="0"/>
                        <a:buNone/>
                      </a:pPr>
                      <a:r>
                        <a:rPr lang="hr-HR" sz="1300" b="1" u="sng" dirty="0">
                          <a:latin typeface="VladaRHSans Med"/>
                        </a:rPr>
                        <a:t>Bodovanje</a:t>
                      </a:r>
                      <a:r>
                        <a:rPr lang="hr-HR" sz="1300" b="1" u="none" dirty="0">
                          <a:latin typeface="VladaRHSans Med"/>
                        </a:rPr>
                        <a:t>:</a:t>
                      </a:r>
                    </a:p>
                    <a:p>
                      <a:pPr marL="0" indent="0" algn="just">
                        <a:buFont typeface="Arial" panose="020B0604020202020204" pitchFamily="34" charset="0"/>
                        <a:buNone/>
                      </a:pPr>
                      <a:r>
                        <a:rPr lang="hr-HR" sz="1300" b="1" u="none" dirty="0">
                          <a:latin typeface="VladaRHSans Med"/>
                        </a:rPr>
                        <a:t>23 boda: </a:t>
                      </a:r>
                      <a:r>
                        <a:rPr lang="hr-HR" sz="1300" b="0" u="none" dirty="0">
                          <a:latin typeface="VladaRHSans Med"/>
                        </a:rPr>
                        <a:t>Projekt jasno rješava nedostatke gravitacijskog područja, odnosno stvarne potrebe populacije: gravitacijsko područje je definirano; nedostatci (u kvaliteti i/ili količini) javnih zelenih površina i/ili društvene i/ili kulturne i/ili ekonomske infrastrukture su jasno opisani te su utemeljeni i potkrepljeni podacima); povezanost između identificiranih nedostataka i predloženih rješenja je jasna (jasno je opisano na koji način namjena, funkcije i sadržaj obnovljene </a:t>
                      </a:r>
                      <a:r>
                        <a:rPr lang="hr-HR" sz="1300" b="0" u="none" dirty="0" err="1">
                          <a:latin typeface="VladaRHSans Med"/>
                        </a:rPr>
                        <a:t>brownfield</a:t>
                      </a:r>
                      <a:r>
                        <a:rPr lang="hr-HR" sz="1300" b="0" u="none" dirty="0">
                          <a:latin typeface="VladaRHSans Med"/>
                        </a:rPr>
                        <a:t> lokacije doprinose rješavanju opisanih nedostataka u odnosu na veličinu populacije u gravitacijskom području i u odnosu na udaljenost sličnih sadržaja u obuhvatu UA Split).</a:t>
                      </a:r>
                    </a:p>
                    <a:p>
                      <a:pPr marL="0" indent="0" algn="just">
                        <a:buFont typeface="Arial" panose="020B0604020202020204" pitchFamily="34" charset="0"/>
                        <a:buNone/>
                      </a:pPr>
                      <a:r>
                        <a:rPr lang="hr-HR" sz="1300" b="1" u="none" dirty="0">
                          <a:latin typeface="VladaRHSans Med"/>
                        </a:rPr>
                        <a:t>15 bodova: </a:t>
                      </a:r>
                      <a:r>
                        <a:rPr lang="hr-HR" sz="1300" b="0" u="none" dirty="0">
                          <a:latin typeface="VladaRHSans Med"/>
                        </a:rPr>
                        <a:t>Projekt djelomično rješava nedostatke gravitacijskog područja, odnosno stvarne potrebe populacije</a:t>
                      </a:r>
                    </a:p>
                    <a:p>
                      <a:pPr marL="0" indent="0" algn="just">
                        <a:buFont typeface="Arial" panose="020B0604020202020204" pitchFamily="34" charset="0"/>
                        <a:buNone/>
                      </a:pPr>
                      <a:r>
                        <a:rPr lang="hr-HR" sz="1300" b="1" u="none" dirty="0">
                          <a:latin typeface="VladaRHSans Med"/>
                        </a:rPr>
                        <a:t>0 bodova: </a:t>
                      </a:r>
                      <a:r>
                        <a:rPr lang="hr-HR" sz="1300" b="0" u="none" dirty="0">
                          <a:latin typeface="VladaRHSans Med"/>
                        </a:rPr>
                        <a:t>Projekt ne rješava nedostatke gravitacijskog područja, odnosno stvarne potrebe populacije</a:t>
                      </a:r>
                    </a:p>
                  </a:txBody>
                  <a:tcPr marL="91442" marR="91442" marT="45708" marB="45708">
                    <a:solidFill>
                      <a:srgbClr val="DBE4E9"/>
                    </a:solidFill>
                  </a:tcPr>
                </a:tc>
                <a:tc vMerge="1">
                  <a:txBody>
                    <a:bodyPr/>
                    <a:lstStyle/>
                    <a:p>
                      <a:endParaRPr lang="hr-HR" sz="1200" dirty="0">
                        <a:solidFill>
                          <a:schemeClr val="tx1"/>
                        </a:solidFill>
                        <a:latin typeface="VladaRHSans Med"/>
                      </a:endParaRPr>
                    </a:p>
                  </a:txBody>
                  <a:tcPr marL="91442" marR="91442" marT="45716" marB="45716">
                    <a:solidFill>
                      <a:srgbClr val="DBE4E9"/>
                    </a:solidFill>
                  </a:tcPr>
                </a:tc>
                <a:extLst>
                  <a:ext uri="{0D108BD9-81ED-4DB2-BD59-A6C34878D82A}">
                    <a16:rowId xmlns:a16="http://schemas.microsoft.com/office/drawing/2014/main" val="33824046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C00A-61C1-4DEC-BF38-758B3EE74E10}"/>
              </a:ext>
            </a:extLst>
          </p:cNvPr>
          <p:cNvSpPr>
            <a:spLocks noGrp="1"/>
          </p:cNvSpPr>
          <p:nvPr>
            <p:ph type="title"/>
          </p:nvPr>
        </p:nvSpPr>
        <p:spPr>
          <a:xfrm>
            <a:off x="290513" y="211138"/>
            <a:ext cx="8040687" cy="230187"/>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4</a:t>
            </a:r>
            <a:r>
              <a:rPr lang="sv-SE" altLang="sr-Latn-RS" sz="1800" b="1" dirty="0">
                <a:solidFill>
                  <a:srgbClr val="17177D">
                    <a:lumMod val="75000"/>
                  </a:srgbClr>
                </a:solidFill>
                <a:ea typeface="ＭＳ Ｐゴシック" panose="020B0600070205080204" pitchFamily="34" charset="-128"/>
                <a:cs typeface="+mn-cs"/>
              </a:rPr>
              <a:t>)</a:t>
            </a:r>
            <a:br>
              <a:rPr lang="hr-HR" altLang="sr-Latn-RS" sz="2000" b="1" dirty="0">
                <a:solidFill>
                  <a:srgbClr val="17177D">
                    <a:lumMod val="75000"/>
                  </a:srgbClr>
                </a:solidFill>
                <a:ea typeface="ＭＳ Ｐゴシック" panose="020B0600070205080204" pitchFamily="34" charset="-128"/>
                <a:cs typeface="+mn-cs"/>
              </a:rPr>
            </a:br>
            <a:endParaRPr lang="hr-HR" dirty="0"/>
          </a:p>
        </p:txBody>
      </p:sp>
      <p:sp>
        <p:nvSpPr>
          <p:cNvPr id="52227" name="Content Placeholder 2">
            <a:extLst>
              <a:ext uri="{FF2B5EF4-FFF2-40B4-BE49-F238E27FC236}">
                <a16:creationId xmlns:a16="http://schemas.microsoft.com/office/drawing/2014/main" id="{3CCBE161-FC36-4BAB-8F07-E8C52B82C921}"/>
              </a:ext>
            </a:extLst>
          </p:cNvPr>
          <p:cNvSpPr>
            <a:spLocks noGrp="1"/>
          </p:cNvSpPr>
          <p:nvPr>
            <p:ph idx="1"/>
          </p:nvPr>
        </p:nvSpPr>
        <p:spPr>
          <a:xfrm>
            <a:off x="231775" y="514350"/>
            <a:ext cx="8099425" cy="3817938"/>
          </a:xfrm>
        </p:spPr>
        <p:txBody>
          <a:bodyPr/>
          <a:lstStyle/>
          <a:p>
            <a:pPr>
              <a:lnSpc>
                <a:spcPct val="100000"/>
              </a:lnSpc>
              <a:spcBef>
                <a:spcPct val="0"/>
              </a:spcBef>
            </a:pPr>
            <a:r>
              <a:rPr lang="hr-HR" altLang="sr-Latn-RS" sz="2000" i="1">
                <a:solidFill>
                  <a:srgbClr val="002060"/>
                </a:solidFill>
                <a:ea typeface="ＭＳ Ｐゴシック" panose="020B0600070205080204" pitchFamily="34" charset="-128"/>
              </a:rPr>
              <a:t> 1.KRITERIJ ODABIRA - </a:t>
            </a:r>
            <a:r>
              <a:rPr lang="pl-PL" altLang="sr-Latn-RS" sz="2000" b="1" i="1">
                <a:solidFill>
                  <a:srgbClr val="002060"/>
                </a:solidFill>
                <a:ea typeface="ＭＳ Ｐゴシック" panose="020B0600070205080204" pitchFamily="34" charset="-128"/>
              </a:rPr>
              <a:t>Vrijednost za novac koju projekt nudi </a:t>
            </a:r>
          </a:p>
          <a:p>
            <a:pPr>
              <a:lnSpc>
                <a:spcPct val="100000"/>
              </a:lnSpc>
              <a:spcBef>
                <a:spcPct val="0"/>
              </a:spcBef>
            </a:pPr>
            <a:r>
              <a:rPr lang="pl-PL" altLang="sr-Latn-RS" sz="1800" i="1">
                <a:solidFill>
                  <a:srgbClr val="002060"/>
                </a:solidFill>
                <a:ea typeface="ＭＳ Ｐゴシック" panose="020B0600070205080204" pitchFamily="34" charset="-128"/>
              </a:rPr>
              <a:t>                                        </a:t>
            </a:r>
            <a:r>
              <a:rPr lang="hr-HR" altLang="sr-Latn-RS" sz="1200" i="1">
                <a:ea typeface="ＭＳ Ｐゴシック" panose="020B0600070205080204" pitchFamily="34" charset="-128"/>
              </a:rPr>
              <a:t> </a:t>
            </a:r>
            <a:endParaRPr lang="hr-HR" altLang="sr-Latn-RS" sz="2000" i="1">
              <a:solidFill>
                <a:srgbClr val="002060"/>
              </a:solidFill>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24022BC5-3478-4E76-AB39-60865093A47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4F18C3A0-A9E5-4F6D-936B-245E338CB31F}" type="slidenum">
              <a:rPr lang="en-US" altLang="sr-Latn-RS" sz="1000" smtClean="0">
                <a:solidFill>
                  <a:schemeClr val="bg1"/>
                </a:solidFill>
              </a:rPr>
              <a:pPr>
                <a:lnSpc>
                  <a:spcPct val="100000"/>
                </a:lnSpc>
                <a:spcBef>
                  <a:spcPct val="0"/>
                </a:spcBef>
              </a:pPr>
              <a:t>17</a:t>
            </a:fld>
            <a:endParaRPr lang="en-US" altLang="sr-Latn-RS" sz="1000">
              <a:solidFill>
                <a:schemeClr val="bg1"/>
              </a:solidFill>
            </a:endParaRPr>
          </a:p>
        </p:txBody>
      </p:sp>
      <p:graphicFrame>
        <p:nvGraphicFramePr>
          <p:cNvPr id="3" name="Table 2">
            <a:extLst>
              <a:ext uri="{FF2B5EF4-FFF2-40B4-BE49-F238E27FC236}">
                <a16:creationId xmlns:a16="http://schemas.microsoft.com/office/drawing/2014/main" id="{807FE41B-E7A3-404C-B54D-CB858B75AC04}"/>
              </a:ext>
            </a:extLst>
          </p:cNvPr>
          <p:cNvGraphicFramePr>
            <a:graphicFrameLocks noGrp="1"/>
          </p:cNvGraphicFramePr>
          <p:nvPr>
            <p:extLst>
              <p:ext uri="{D42A27DB-BD31-4B8C-83A1-F6EECF244321}">
                <p14:modId xmlns:p14="http://schemas.microsoft.com/office/powerpoint/2010/main" val="4065095771"/>
              </p:ext>
            </p:extLst>
          </p:nvPr>
        </p:nvGraphicFramePr>
        <p:xfrm>
          <a:off x="348297" y="1272084"/>
          <a:ext cx="8447406" cy="2834282"/>
        </p:xfrm>
        <a:graphic>
          <a:graphicData uri="http://schemas.openxmlformats.org/drawingml/2006/table">
            <a:tbl>
              <a:tblPr firstRow="1" bandRow="1">
                <a:tableStyleId>{F5AB1C69-6EDB-4FF4-983F-18BD219EF322}</a:tableStyleId>
              </a:tblPr>
              <a:tblGrid>
                <a:gridCol w="6776466">
                  <a:extLst>
                    <a:ext uri="{9D8B030D-6E8A-4147-A177-3AD203B41FA5}">
                      <a16:colId xmlns:a16="http://schemas.microsoft.com/office/drawing/2014/main" val="2675607546"/>
                    </a:ext>
                  </a:extLst>
                </a:gridCol>
                <a:gridCol w="1670940">
                  <a:extLst>
                    <a:ext uri="{9D8B030D-6E8A-4147-A177-3AD203B41FA5}">
                      <a16:colId xmlns:a16="http://schemas.microsoft.com/office/drawing/2014/main" val="3823481144"/>
                    </a:ext>
                  </a:extLst>
                </a:gridCol>
              </a:tblGrid>
              <a:tr h="518062">
                <a:tc>
                  <a:txBody>
                    <a:bodyPr/>
                    <a:lstStyle/>
                    <a:p>
                      <a:pPr algn="just"/>
                      <a:r>
                        <a:rPr lang="hr-HR" sz="1500" b="1" dirty="0">
                          <a:solidFill>
                            <a:schemeClr val="bg1"/>
                          </a:solidFill>
                          <a:latin typeface="VladaRHSans Med"/>
                        </a:rPr>
                        <a:t>1.2. Doprinos očuvanju kulturne baštine </a:t>
                      </a:r>
                    </a:p>
                  </a:txBody>
                  <a:tcPr marL="91442" marR="91442" marT="45708" marB="45708" anchor="ct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500" b="1" i="0" u="none" strike="noStrike" kern="1200" cap="none" spc="0" normalizeH="0" baseline="0" noProof="0" dirty="0">
                          <a:ln>
                            <a:noFill/>
                          </a:ln>
                          <a:solidFill>
                            <a:prstClr val="white"/>
                          </a:solidFill>
                          <a:effectLst/>
                          <a:uLnTx/>
                          <a:uFillTx/>
                          <a:latin typeface="VladaRHSans Reg" panose="02000000000000000000"/>
                          <a:ea typeface="+mn-ea"/>
                          <a:cs typeface="+mn-cs"/>
                        </a:rPr>
                        <a:t>Prijavni obrazac</a:t>
                      </a:r>
                    </a:p>
                  </a:txBody>
                  <a:tcPr marL="91442" marR="91442" marT="45708" marB="45708" anchor="ctr">
                    <a:solidFill>
                      <a:schemeClr val="tx2">
                        <a:lumMod val="75000"/>
                      </a:schemeClr>
                    </a:solidFill>
                  </a:tcPr>
                </a:tc>
                <a:extLst>
                  <a:ext uri="{0D108BD9-81ED-4DB2-BD59-A6C34878D82A}">
                    <a16:rowId xmlns:a16="http://schemas.microsoft.com/office/drawing/2014/main" val="687074311"/>
                  </a:ext>
                </a:extLst>
              </a:tr>
              <a:tr h="518062">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r-HR" sz="1500" b="1" i="0" u="sng" strike="noStrike" kern="1200" cap="none" spc="0" normalizeH="0" baseline="0" noProof="0" dirty="0">
                          <a:ln>
                            <a:noFill/>
                          </a:ln>
                          <a:solidFill>
                            <a:prstClr val="black"/>
                          </a:solidFill>
                          <a:effectLst/>
                          <a:uLnTx/>
                          <a:uFillTx/>
                          <a:latin typeface="VladaRHSans Med"/>
                          <a:ea typeface="ＭＳ Ｐゴシック" charset="0"/>
                          <a:cs typeface="+mn-cs"/>
                        </a:rPr>
                        <a:t>Objašnjenje</a:t>
                      </a:r>
                      <a:r>
                        <a:rPr kumimoji="0" lang="hr-HR" sz="1500" b="1" i="0" u="none" strike="noStrike" kern="1200" cap="none" spc="0" normalizeH="0" baseline="0" noProof="0" dirty="0">
                          <a:ln>
                            <a:noFill/>
                          </a:ln>
                          <a:solidFill>
                            <a:prstClr val="black"/>
                          </a:solidFill>
                          <a:effectLst/>
                          <a:uLnTx/>
                          <a:uFillTx/>
                          <a:latin typeface="VladaRHSans Med"/>
                          <a:ea typeface="ＭＳ Ｐゴシック" charset="0"/>
                          <a:cs typeface="+mn-cs"/>
                        </a:rPr>
                        <a:t>:</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500" b="0" i="1" u="none" kern="1200" dirty="0">
                          <a:solidFill>
                            <a:schemeClr val="dk1"/>
                          </a:solidFill>
                          <a:latin typeface="VladaRHSans Med"/>
                          <a:ea typeface="+mn-ea"/>
                          <a:cs typeface="+mn-cs"/>
                        </a:rPr>
                        <a:t>Projekt doprinosi zaštiti, obnovi i valorizaciji kulturne baštine obnovom </a:t>
                      </a:r>
                      <a:r>
                        <a:rPr lang="hr-HR" sz="1500" b="0" i="1" u="none" kern="1200" dirty="0" err="1">
                          <a:solidFill>
                            <a:schemeClr val="dk1"/>
                          </a:solidFill>
                          <a:latin typeface="VladaRHSans Med"/>
                          <a:ea typeface="+mn-ea"/>
                          <a:cs typeface="+mn-cs"/>
                        </a:rPr>
                        <a:t>brownfield</a:t>
                      </a:r>
                      <a:r>
                        <a:rPr lang="hr-HR" sz="1500" b="0" i="1" u="none" kern="1200" dirty="0">
                          <a:solidFill>
                            <a:schemeClr val="dk1"/>
                          </a:solidFill>
                          <a:latin typeface="VladaRHSans Med"/>
                          <a:ea typeface="+mn-ea"/>
                          <a:cs typeface="+mn-cs"/>
                        </a:rPr>
                        <a:t> lokacije koja je ujedno i nepokretno kulturno dobro upisano u Registar kulturnih dobara RH. </a:t>
                      </a:r>
                    </a:p>
                  </a:txBody>
                  <a:tcPr marL="91442" marR="91442" marT="45708" marB="45708" anchor="ctr">
                    <a:solidFill>
                      <a:srgbClr val="DBE4E9"/>
                    </a:solidFill>
                  </a:tcPr>
                </a:tc>
                <a:tc rowSpan="2">
                  <a:txBody>
                    <a:bodyPr/>
                    <a:lstStyle/>
                    <a:p>
                      <a:pPr algn="ctr"/>
                      <a:r>
                        <a:rPr lang="hr-HR" sz="1500" dirty="0">
                          <a:solidFill>
                            <a:schemeClr val="tx1"/>
                          </a:solidFill>
                          <a:latin typeface="VladaRHSans Med"/>
                        </a:rPr>
                        <a:t>Tehnička/ tehnološka analiza</a:t>
                      </a:r>
                    </a:p>
                    <a:p>
                      <a:pPr algn="ctr"/>
                      <a:endParaRPr lang="hr-HR" sz="1500" dirty="0">
                        <a:solidFill>
                          <a:schemeClr val="tx1"/>
                        </a:solidFill>
                        <a:latin typeface="VladaRHSans Med"/>
                      </a:endParaRPr>
                    </a:p>
                    <a:p>
                      <a:pPr algn="ctr"/>
                      <a:r>
                        <a:rPr lang="hr-HR" sz="1500" dirty="0">
                          <a:solidFill>
                            <a:schemeClr val="tx1"/>
                          </a:solidFill>
                          <a:latin typeface="VladaRHSans Med"/>
                        </a:rPr>
                        <a:t>*Registar kulturnih dobara RH</a:t>
                      </a:r>
                    </a:p>
                  </a:txBody>
                  <a:tcPr marL="91442" marR="91442" marT="45708" marB="45708" anchor="ctr">
                    <a:solidFill>
                      <a:srgbClr val="DBE4E9"/>
                    </a:solidFill>
                  </a:tcPr>
                </a:tc>
                <a:extLst>
                  <a:ext uri="{0D108BD9-81ED-4DB2-BD59-A6C34878D82A}">
                    <a16:rowId xmlns:a16="http://schemas.microsoft.com/office/drawing/2014/main" val="1291059904"/>
                  </a:ext>
                </a:extLst>
              </a:tr>
              <a:tr h="1310404">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500" b="1" u="sng" dirty="0">
                          <a:latin typeface="VladaRHSans Med"/>
                        </a:rPr>
                        <a:t>Bodovanje</a:t>
                      </a:r>
                      <a:r>
                        <a:rPr lang="hr-HR" sz="1500" b="1" u="none" dirty="0">
                          <a:latin typeface="VladaRHSans Med"/>
                        </a:rPr>
                        <a:t>:</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500" b="1" u="none" dirty="0">
                          <a:latin typeface="VladaRHSans Med"/>
                        </a:rPr>
                        <a:t>2 boda: </a:t>
                      </a:r>
                      <a:r>
                        <a:rPr lang="hr-HR" sz="1500" b="0" u="none" dirty="0">
                          <a:latin typeface="VladaRHSans Med"/>
                        </a:rPr>
                        <a:t>projekt predviđa obnovu </a:t>
                      </a:r>
                      <a:r>
                        <a:rPr lang="hr-HR" sz="1500" b="0" u="none" dirty="0" err="1">
                          <a:latin typeface="VladaRHSans Med"/>
                        </a:rPr>
                        <a:t>brownfield</a:t>
                      </a:r>
                      <a:r>
                        <a:rPr lang="hr-HR" sz="1500" b="0" u="none" dirty="0">
                          <a:latin typeface="VladaRHSans Med"/>
                        </a:rPr>
                        <a:t> lokacije koja je ujedno i kulturno dobro upisano u Registar kulturnih dobara RH</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500" b="1" u="none" dirty="0">
                          <a:latin typeface="VladaRHSans Med"/>
                        </a:rPr>
                        <a:t>1 bod: </a:t>
                      </a:r>
                      <a:r>
                        <a:rPr lang="hr-HR" sz="1500" b="0" u="none" dirty="0">
                          <a:latin typeface="VladaRHSans Med"/>
                        </a:rPr>
                        <a:t>projekt predviđa obnovu </a:t>
                      </a:r>
                      <a:r>
                        <a:rPr lang="hr-HR" sz="1500" b="0" u="none" dirty="0" err="1">
                          <a:latin typeface="VladaRHSans Med"/>
                        </a:rPr>
                        <a:t>brownfield</a:t>
                      </a:r>
                      <a:r>
                        <a:rPr lang="hr-HR" sz="1500" b="0" u="none" dirty="0">
                          <a:latin typeface="VladaRHSans Med"/>
                        </a:rPr>
                        <a:t> lokacije koja nije kulturno dobro upisano u Registar kulturnih dobara RH</a:t>
                      </a:r>
                    </a:p>
                  </a:txBody>
                  <a:tcPr marL="91442" marR="91442" marT="45708" marB="45708">
                    <a:solidFill>
                      <a:srgbClr val="DBE4E9"/>
                    </a:solidFill>
                  </a:tcPr>
                </a:tc>
                <a:tc vMerge="1">
                  <a:txBody>
                    <a:bodyPr/>
                    <a:lstStyle/>
                    <a:p>
                      <a:endParaRPr lang="hr-HR" sz="1300" dirty="0">
                        <a:solidFill>
                          <a:schemeClr val="tx1"/>
                        </a:solidFill>
                        <a:latin typeface="VladaRHSans Med"/>
                      </a:endParaRPr>
                    </a:p>
                  </a:txBody>
                  <a:tcPr marL="91442" marR="91442" marT="45708" marB="45708">
                    <a:solidFill>
                      <a:srgbClr val="DBE4E9"/>
                    </a:solidFill>
                  </a:tcPr>
                </a:tc>
                <a:extLst>
                  <a:ext uri="{0D108BD9-81ED-4DB2-BD59-A6C34878D82A}">
                    <a16:rowId xmlns:a16="http://schemas.microsoft.com/office/drawing/2014/main" val="63353176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890865B-926A-47EB-A7C6-F598CCD30A96}"/>
              </a:ext>
            </a:extLst>
          </p:cNvPr>
          <p:cNvSpPr>
            <a:spLocks noGrp="1"/>
          </p:cNvSpPr>
          <p:nvPr>
            <p:ph type="title"/>
          </p:nvPr>
        </p:nvSpPr>
        <p:spPr>
          <a:xfrm>
            <a:off x="252413" y="182563"/>
            <a:ext cx="8029575" cy="128587"/>
          </a:xfrm>
          <a:extLst/>
        </p:spPr>
        <p:txBody>
          <a:bodyPr>
            <a:normAutofit fontScale="90000"/>
          </a:bodyPr>
          <a:lstStyle/>
          <a:p>
            <a:pPr>
              <a:spcBef>
                <a:spcPts val="0"/>
              </a:spcBef>
              <a:defRPr/>
            </a:pPr>
            <a:r>
              <a:rPr lang="sv-SE" altLang="sr-Latn-RS" sz="2000" b="1" dirty="0">
                <a:solidFill>
                  <a:srgbClr val="17177D">
                    <a:lumMod val="75000"/>
                  </a:srgbClr>
                </a:solidFill>
                <a:ea typeface="ＭＳ Ｐゴシック" panose="020B0600070205080204" pitchFamily="34" charset="-128"/>
              </a:rPr>
              <a:t>FAZA 3: Ocjena kvalitete (</a:t>
            </a:r>
            <a:r>
              <a:rPr lang="hr-HR" altLang="sr-Latn-RS" sz="2000" b="1" dirty="0">
                <a:solidFill>
                  <a:srgbClr val="17177D">
                    <a:lumMod val="75000"/>
                  </a:srgbClr>
                </a:solidFill>
                <a:ea typeface="ＭＳ Ｐゴシック" panose="020B0600070205080204" pitchFamily="34" charset="-128"/>
              </a:rPr>
              <a:t>5</a:t>
            </a:r>
            <a:r>
              <a:rPr lang="sv-SE" altLang="sr-Latn-RS" sz="2000" b="1" dirty="0">
                <a:solidFill>
                  <a:srgbClr val="17177D">
                    <a:lumMod val="75000"/>
                  </a:srgbClr>
                </a:solidFill>
                <a:ea typeface="ＭＳ Ｐゴシック" panose="020B0600070205080204" pitchFamily="34" charset="-128"/>
              </a:rPr>
              <a:t>)</a:t>
            </a:r>
            <a:br>
              <a:rPr lang="hr-HR" altLang="sr-Latn-RS" sz="2400" b="1" i="1" dirty="0">
                <a:solidFill>
                  <a:srgbClr val="002060"/>
                </a:solidFill>
                <a:ea typeface="ＭＳ Ｐゴシック" panose="020B0600070205080204" pitchFamily="34" charset="-128"/>
                <a:cs typeface="+mn-cs"/>
              </a:rPr>
            </a:br>
            <a:r>
              <a:rPr lang="hr-HR" sz="2200" i="1" dirty="0">
                <a:solidFill>
                  <a:srgbClr val="002060"/>
                </a:solidFill>
              </a:rPr>
              <a:t>2</a:t>
            </a:r>
            <a:r>
              <a:rPr lang="hr-HR" sz="2200" dirty="0">
                <a:solidFill>
                  <a:srgbClr val="002060"/>
                </a:solidFill>
                <a:latin typeface="VladaRHSans Reg"/>
              </a:rPr>
              <a:t>. </a:t>
            </a:r>
            <a:r>
              <a:rPr lang="hr-HR" sz="2200" i="1" dirty="0">
                <a:solidFill>
                  <a:srgbClr val="002060"/>
                </a:solidFill>
                <a:latin typeface="VladaRHSans Reg"/>
              </a:rPr>
              <a:t>KRITERIJ ODABIRA - </a:t>
            </a:r>
            <a:r>
              <a:rPr lang="pl-PL" sz="2200" b="1" i="1" dirty="0">
                <a:solidFill>
                  <a:srgbClr val="002060"/>
                </a:solidFill>
                <a:latin typeface="VladaRHSans Reg"/>
              </a:rPr>
              <a:t>Financijska održivost projekta </a:t>
            </a:r>
            <a:br>
              <a:rPr lang="pl-PL" sz="2200" i="1" dirty="0">
                <a:solidFill>
                  <a:srgbClr val="002060"/>
                </a:solidFill>
                <a:latin typeface="VladaRHSans Reg"/>
              </a:rPr>
            </a:br>
            <a:r>
              <a:rPr lang="pl-PL" sz="2200" i="1" dirty="0">
                <a:solidFill>
                  <a:srgbClr val="002060"/>
                </a:solidFill>
                <a:latin typeface="VladaRHSans Reg"/>
              </a:rPr>
              <a:t>                                      </a:t>
            </a:r>
            <a:br>
              <a:rPr lang="pl-PL" sz="2000" i="1" dirty="0">
                <a:solidFill>
                  <a:srgbClr val="002060"/>
                </a:solidFill>
                <a:latin typeface="VladaRHSans Reg"/>
              </a:rPr>
            </a:br>
            <a:br>
              <a:rPr lang="hr-HR" sz="2000" i="1" dirty="0">
                <a:solidFill>
                  <a:srgbClr val="002060"/>
                </a:solidFill>
                <a:latin typeface="VladaRHSans Reg"/>
              </a:rPr>
            </a:br>
            <a:r>
              <a:rPr lang="hr-HR" sz="2400" b="1" i="1" dirty="0">
                <a:solidFill>
                  <a:srgbClr val="002060"/>
                </a:solidFill>
              </a:rPr>
              <a:t>                                          </a:t>
            </a:r>
            <a:br>
              <a:rPr lang="hr-HR" sz="2400" b="1" i="1" dirty="0">
                <a:solidFill>
                  <a:srgbClr val="002060"/>
                </a:solidFill>
              </a:rPr>
            </a:br>
            <a:br>
              <a:rPr lang="pl-PL" altLang="sr-Latn-RS" sz="2400" dirty="0">
                <a:latin typeface="VladaRHSans Reg"/>
              </a:rPr>
            </a:br>
            <a:br>
              <a:rPr lang="hr-HR" altLang="sr-Latn-RS" sz="2400" dirty="0">
                <a:latin typeface="VladaRHSans Reg"/>
              </a:rPr>
            </a:br>
            <a:br>
              <a:rPr lang="hr-HR" altLang="sr-Latn-RS" sz="2400" dirty="0">
                <a:latin typeface="VladaRHSans Reg"/>
              </a:rPr>
            </a:br>
            <a:r>
              <a:rPr lang="hr-HR" altLang="sr-Latn-RS" sz="1600" dirty="0">
                <a:solidFill>
                  <a:prstClr val="black"/>
                </a:solidFill>
                <a:latin typeface="VladaRHSans Reg"/>
              </a:rPr>
              <a:t> </a:t>
            </a:r>
            <a:br>
              <a:rPr lang="hr-HR" altLang="sr-Latn-RS" sz="2600" dirty="0">
                <a:solidFill>
                  <a:schemeClr val="accent2"/>
                </a:solidFill>
                <a:latin typeface="VladaRHSans Reg"/>
              </a:rPr>
            </a:br>
            <a:endParaRPr lang="hr-HR" altLang="sr-Latn-RS" sz="2600" dirty="0">
              <a:solidFill>
                <a:schemeClr val="accent2"/>
              </a:solidFill>
              <a:latin typeface="VladaRHSans Reg"/>
            </a:endParaRPr>
          </a:p>
        </p:txBody>
      </p:sp>
      <p:sp>
        <p:nvSpPr>
          <p:cNvPr id="54275" name="Slide Number Placeholder 3">
            <a:extLst>
              <a:ext uri="{FF2B5EF4-FFF2-40B4-BE49-F238E27FC236}">
                <a16:creationId xmlns:a16="http://schemas.microsoft.com/office/drawing/2014/main" id="{1D1A465C-2104-422B-8B97-3FCC6F342BB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7F72E08D-6D91-4634-A1C2-6B283473D9FD}" type="slidenum">
              <a:rPr lang="en-US" altLang="sr-Latn-RS" sz="1000" smtClean="0">
                <a:solidFill>
                  <a:schemeClr val="bg1"/>
                </a:solidFill>
              </a:rPr>
              <a:pPr>
                <a:lnSpc>
                  <a:spcPct val="100000"/>
                </a:lnSpc>
                <a:spcBef>
                  <a:spcPct val="0"/>
                </a:spcBef>
              </a:pPr>
              <a:t>18</a:t>
            </a:fld>
            <a:endParaRPr lang="en-US" altLang="sr-Latn-RS" sz="1000" dirty="0">
              <a:solidFill>
                <a:schemeClr val="bg1"/>
              </a:solidFill>
            </a:endParaRPr>
          </a:p>
        </p:txBody>
      </p:sp>
      <p:sp>
        <p:nvSpPr>
          <p:cNvPr id="54276" name="Rectangle 5">
            <a:extLst>
              <a:ext uri="{FF2B5EF4-FFF2-40B4-BE49-F238E27FC236}">
                <a16:creationId xmlns:a16="http://schemas.microsoft.com/office/drawing/2014/main" id="{533A1F7E-7666-4EA5-AF1D-582197DAF2CA}"/>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dirty="0">
              <a:latin typeface="Calibri" panose="020F0502020204030204" pitchFamily="34" charset="0"/>
            </a:endParaRPr>
          </a:p>
        </p:txBody>
      </p:sp>
      <p:graphicFrame>
        <p:nvGraphicFramePr>
          <p:cNvPr id="2" name="Table 1">
            <a:extLst>
              <a:ext uri="{FF2B5EF4-FFF2-40B4-BE49-F238E27FC236}">
                <a16:creationId xmlns:a16="http://schemas.microsoft.com/office/drawing/2014/main" id="{DBE55229-200B-4231-AFC6-F8081986D477}"/>
              </a:ext>
            </a:extLst>
          </p:cNvPr>
          <p:cNvGraphicFramePr>
            <a:graphicFrameLocks noGrp="1"/>
          </p:cNvGraphicFramePr>
          <p:nvPr>
            <p:extLst>
              <p:ext uri="{D42A27DB-BD31-4B8C-83A1-F6EECF244321}">
                <p14:modId xmlns:p14="http://schemas.microsoft.com/office/powerpoint/2010/main" val="974834081"/>
              </p:ext>
            </p:extLst>
          </p:nvPr>
        </p:nvGraphicFramePr>
        <p:xfrm>
          <a:off x="292101" y="866921"/>
          <a:ext cx="8624886" cy="4094016"/>
        </p:xfrm>
        <a:graphic>
          <a:graphicData uri="http://schemas.openxmlformats.org/drawingml/2006/table">
            <a:tbl>
              <a:tblPr firstRow="1" bandRow="1">
                <a:tableStyleId>{F5AB1C69-6EDB-4FF4-983F-18BD219EF322}</a:tableStyleId>
              </a:tblPr>
              <a:tblGrid>
                <a:gridCol w="7253288">
                  <a:extLst>
                    <a:ext uri="{9D8B030D-6E8A-4147-A177-3AD203B41FA5}">
                      <a16:colId xmlns:a16="http://schemas.microsoft.com/office/drawing/2014/main" val="541224394"/>
                    </a:ext>
                  </a:extLst>
                </a:gridCol>
                <a:gridCol w="1371598">
                  <a:extLst>
                    <a:ext uri="{9D8B030D-6E8A-4147-A177-3AD203B41FA5}">
                      <a16:colId xmlns:a16="http://schemas.microsoft.com/office/drawing/2014/main" val="1364251070"/>
                    </a:ext>
                  </a:extLst>
                </a:gridCol>
              </a:tblGrid>
              <a:tr h="343003">
                <a:tc>
                  <a:txBody>
                    <a:bodyPr/>
                    <a:lstStyle/>
                    <a:p>
                      <a:pPr marL="0" marR="0" lvl="0" indent="0" algn="just" defTabSz="685800" rtl="0" eaLnBrk="0" fontAlgn="base" latinLnBrk="0" hangingPunct="0">
                        <a:lnSpc>
                          <a:spcPct val="100000"/>
                        </a:lnSpc>
                        <a:spcBef>
                          <a:spcPts val="0"/>
                        </a:spcBef>
                        <a:spcAft>
                          <a:spcPct val="0"/>
                        </a:spcAft>
                        <a:buClrTx/>
                        <a:buSzTx/>
                        <a:buFontTx/>
                        <a:buNone/>
                        <a:tabLst/>
                        <a:defRPr/>
                      </a:pPr>
                      <a:r>
                        <a:rPr kumimoji="0" lang="hr-HR" sz="1300" b="1" i="0" u="none" strike="noStrike" kern="1200" cap="none" spc="0" normalizeH="0" baseline="0" noProof="0" dirty="0">
                          <a:ln>
                            <a:noFill/>
                          </a:ln>
                          <a:solidFill>
                            <a:prstClr val="white"/>
                          </a:solidFill>
                          <a:effectLst/>
                          <a:uLnTx/>
                          <a:uFillTx/>
                          <a:latin typeface="VladaRHSans Reg"/>
                          <a:ea typeface="ＭＳ Ｐゴシック" charset="0"/>
                          <a:cs typeface="+mn-cs"/>
                        </a:rPr>
                        <a:t>2.1. Objašnjeno financiranje aktivnosti nakon završetka provedbe projekta (uključujući troškove održavanja/funkcioniranja infrastrukture) </a:t>
                      </a:r>
                    </a:p>
                  </a:txBody>
                  <a:tcPr marL="91448" marR="91448" marT="45705" marB="45705" anchor="ctr">
                    <a:solidFill>
                      <a:srgbClr val="00206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1300" b="1" i="0" u="none" strike="noStrike" kern="1200" cap="none" spc="0" normalizeH="0" baseline="0" noProof="0" dirty="0">
                          <a:ln>
                            <a:noFill/>
                          </a:ln>
                          <a:solidFill>
                            <a:prstClr val="white"/>
                          </a:solidFill>
                          <a:effectLst/>
                          <a:uLnTx/>
                          <a:uFillTx/>
                          <a:latin typeface="VladaRHSans Reg" panose="02000000000000000000"/>
                          <a:ea typeface="+mn-ea"/>
                          <a:cs typeface="+mn-cs"/>
                        </a:rPr>
                        <a:t>Prijavni obrazac</a:t>
                      </a:r>
                    </a:p>
                  </a:txBody>
                  <a:tcPr marL="91448" marR="91448" marT="45705" marB="45705">
                    <a:solidFill>
                      <a:srgbClr val="002060"/>
                    </a:solidFill>
                  </a:tcPr>
                </a:tc>
                <a:extLst>
                  <a:ext uri="{0D108BD9-81ED-4DB2-BD59-A6C34878D82A}">
                    <a16:rowId xmlns:a16="http://schemas.microsoft.com/office/drawing/2014/main" val="2485739351"/>
                  </a:ext>
                </a:extLst>
              </a:tr>
              <a:tr h="939378">
                <a:tc>
                  <a:txBody>
                    <a:bodyPr/>
                    <a:lstStyle/>
                    <a:p>
                      <a:pPr marL="0" marR="0" lvl="0" indent="0" algn="just" defTabSz="457200" rtl="0" eaLnBrk="1" fontAlgn="auto" latinLnBrk="0" hangingPunct="1">
                        <a:lnSpc>
                          <a:spcPct val="100000"/>
                        </a:lnSpc>
                        <a:spcBef>
                          <a:spcPts val="0"/>
                        </a:spcBef>
                        <a:spcAft>
                          <a:spcPts val="0"/>
                        </a:spcAft>
                        <a:buClr>
                          <a:srgbClr val="17177D"/>
                        </a:buClr>
                        <a:buSzTx/>
                        <a:buFont typeface="Arial" panose="020B0604020202020204" pitchFamily="34" charset="0"/>
                        <a:buNone/>
                        <a:tabLst/>
                        <a:defRPr/>
                      </a:pPr>
                      <a:r>
                        <a:rPr kumimoji="0" lang="hr-HR" sz="1300" b="1" i="0" u="sng" strike="noStrike" kern="1200" cap="none" spc="0" normalizeH="0" baseline="0" noProof="0" dirty="0">
                          <a:ln>
                            <a:noFill/>
                          </a:ln>
                          <a:solidFill>
                            <a:prstClr val="black"/>
                          </a:solidFill>
                          <a:effectLst/>
                          <a:uLnTx/>
                          <a:uFillTx/>
                          <a:latin typeface="VladaRHSans Med"/>
                          <a:ea typeface="ＭＳ Ｐゴシック" charset="0"/>
                          <a:cs typeface="+mn-cs"/>
                        </a:rPr>
                        <a:t>Objašnjenje</a:t>
                      </a:r>
                      <a:r>
                        <a:rPr kumimoji="0" lang="hr-HR" sz="1300" b="1" i="0" u="none" strike="noStrike" kern="1200" cap="none" spc="0" normalizeH="0" baseline="0" noProof="0" dirty="0">
                          <a:ln>
                            <a:noFill/>
                          </a:ln>
                          <a:solidFill>
                            <a:prstClr val="black"/>
                          </a:solidFill>
                          <a:effectLst/>
                          <a:uLnTx/>
                          <a:uFillTx/>
                          <a:latin typeface="VladaRHSans Med"/>
                          <a:ea typeface="ＭＳ Ｐゴシック" charset="0"/>
                          <a:cs typeface="+mn-cs"/>
                        </a:rPr>
                        <a:t>:</a:t>
                      </a:r>
                    </a:p>
                    <a:p>
                      <a:pPr marL="0" marR="0" lvl="0" indent="0" algn="just" defTabSz="457200" rtl="0" eaLnBrk="1" fontAlgn="auto" latinLnBrk="0" hangingPunct="1">
                        <a:lnSpc>
                          <a:spcPct val="100000"/>
                        </a:lnSpc>
                        <a:spcBef>
                          <a:spcPts val="0"/>
                        </a:spcBef>
                        <a:spcAft>
                          <a:spcPts val="0"/>
                        </a:spcAft>
                        <a:buClr>
                          <a:srgbClr val="17177D"/>
                        </a:buClr>
                        <a:buSzTx/>
                        <a:buFont typeface="Arial" panose="020B0604020202020204" pitchFamily="34" charset="0"/>
                        <a:buNone/>
                        <a:tabLst/>
                        <a:defRPr/>
                      </a:pPr>
                      <a:r>
                        <a:rPr kumimoji="0" lang="pl-PL" sz="1300" b="0" i="0" u="none" strike="noStrike" kern="1200" cap="none" spc="0" normalizeH="0" baseline="0" noProof="0" dirty="0">
                          <a:ln>
                            <a:noFill/>
                          </a:ln>
                          <a:solidFill>
                            <a:prstClr val="black"/>
                          </a:solidFill>
                          <a:effectLst/>
                          <a:uLnTx/>
                          <a:uFillTx/>
                          <a:latin typeface="VladaRHSans Med"/>
                          <a:ea typeface="ＭＳ Ｐゴシック" charset="0"/>
                          <a:cs typeface="+mn-cs"/>
                        </a:rPr>
                        <a:t>Kriterij mjeri razinu održivost rezultata i ishoda projekta, a primarno financijsku održivost u odnosu na operativne troškove obnovljene brownfield lokacije, tijekom referentnog razdoblja od minimalno 5 godina nakon završetka provedbe projekta.</a:t>
                      </a:r>
                    </a:p>
                  </a:txBody>
                  <a:tcPr marT="45714" marB="45714">
                    <a:solidFill>
                      <a:srgbClr val="DBE4E9"/>
                    </a:solidFill>
                  </a:tcPr>
                </a:tc>
                <a:tc rowSpan="2">
                  <a:txBody>
                    <a:bodyPr/>
                    <a:lstStyle/>
                    <a:p>
                      <a:pPr algn="ctr"/>
                      <a:r>
                        <a:rPr lang="hr-HR" sz="1300" dirty="0">
                          <a:solidFill>
                            <a:schemeClr val="tx1"/>
                          </a:solidFill>
                          <a:latin typeface="VladaRHSans Med"/>
                        </a:rPr>
                        <a:t>Održivost rezultata</a:t>
                      </a:r>
                    </a:p>
                    <a:p>
                      <a:pPr algn="ctr"/>
                      <a:endParaRPr lang="hr-HR" sz="1300" dirty="0">
                        <a:solidFill>
                          <a:schemeClr val="tx1"/>
                        </a:solidFill>
                        <a:latin typeface="VladaRHSans Med"/>
                      </a:endParaRPr>
                    </a:p>
                    <a:p>
                      <a:pPr algn="ctr"/>
                      <a:r>
                        <a:rPr lang="hr-HR" sz="1300" dirty="0">
                          <a:solidFill>
                            <a:schemeClr val="tx1"/>
                          </a:solidFill>
                          <a:latin typeface="VladaRHSans Med"/>
                        </a:rPr>
                        <a:t>Način praćenja i vrednovanja rezultata</a:t>
                      </a:r>
                    </a:p>
                  </a:txBody>
                  <a:tcPr marT="45714" marB="45714" anchor="ctr">
                    <a:solidFill>
                      <a:srgbClr val="DBE4E9"/>
                    </a:solidFill>
                  </a:tcPr>
                </a:tc>
                <a:extLst>
                  <a:ext uri="{0D108BD9-81ED-4DB2-BD59-A6C34878D82A}">
                    <a16:rowId xmlns:a16="http://schemas.microsoft.com/office/drawing/2014/main" val="3028816246"/>
                  </a:ext>
                </a:extLst>
              </a:tr>
              <a:tr h="1965014">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300" b="1" u="sng" dirty="0">
                          <a:latin typeface="VladaRHSans Med"/>
                        </a:rPr>
                        <a:t>Bodovanje</a:t>
                      </a:r>
                      <a:r>
                        <a:rPr lang="hr-HR" sz="1300" b="1" u="none" dirty="0">
                          <a:latin typeface="VladaRHSans Med"/>
                        </a:rPr>
                        <a:t>:</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300" b="1" u="none" dirty="0">
                          <a:latin typeface="VladaRHSans Med"/>
                        </a:rPr>
                        <a:t>10 bodova: </a:t>
                      </a:r>
                      <a:r>
                        <a:rPr lang="hr-HR" sz="1300" b="0" u="none" dirty="0">
                          <a:latin typeface="VladaRHSans Med"/>
                        </a:rPr>
                        <a:t>Projektni prijedlog je održiv: operativni troškovi su jasno identificirati; konkretne mjere koje će se poduzeti kako bi se osiguralo njihovo sufinanciranje tijekom referentnog razdoblja od minimalno 5 godina nakon završetka provedbe projekta jasno su opisane; jasno je tko će snositi operativne troškove (koja/koje institucija/e).  </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300" b="1" u="none" dirty="0">
                          <a:latin typeface="VladaRHSans Med"/>
                        </a:rPr>
                        <a:t>5 bodova: </a:t>
                      </a:r>
                      <a:r>
                        <a:rPr lang="hr-HR" sz="1300" b="0" u="none" dirty="0">
                          <a:latin typeface="VladaRHSans Med"/>
                        </a:rPr>
                        <a:t>Projektni prijedlog je djelomično održiv: operativni troškovi nisu jasno identificirani; konkretne mjere koje će se poduzeti kako bi se osiguralo njihovo sufinanciranje tijekom referentnog razdoblja od minimalno 5 godina nakon završetka provedbe projekta nisu opisane na jasan način; nije u potpunosti jasno tko će snositi operativne troškove (koja/koje institucija/e).   </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300" b="1" u="none" dirty="0">
                          <a:latin typeface="VladaRHSans Med"/>
                        </a:rPr>
                        <a:t>0 bodova: </a:t>
                      </a:r>
                      <a:r>
                        <a:rPr lang="hr-HR" sz="1300" b="0" u="none" dirty="0">
                          <a:latin typeface="VladaRHSans Med"/>
                        </a:rPr>
                        <a:t>Projektni prijedlog nije održiv: operativni troškovi nisu identificirani ili su identificirani na pogrešan način; konkretne mjere koje će se poduzeti kako bi se osiguralo njihovo sufinanciranje tijekom referentnog razdoblja od minimalno 5 godina nakon završetka provedbe projekta nisu opisane; ne postoji naznaka na instituciju/e koja/e će snositi operativne troškove.</a:t>
                      </a:r>
                    </a:p>
                  </a:txBody>
                  <a:tcPr marT="45714" marB="45714">
                    <a:solidFill>
                      <a:srgbClr val="DBE4E9"/>
                    </a:solidFill>
                  </a:tcPr>
                </a:tc>
                <a:tc vMerge="1">
                  <a:txBody>
                    <a:bodyPr/>
                    <a:lstStyle/>
                    <a:p>
                      <a:endParaRPr lang="hr-HR" sz="1400" dirty="0">
                        <a:solidFill>
                          <a:schemeClr val="tx1"/>
                        </a:solidFill>
                        <a:latin typeface="VladaRHSans Med"/>
                      </a:endParaRPr>
                    </a:p>
                  </a:txBody>
                  <a:tcPr marT="45715" marB="45715">
                    <a:solidFill>
                      <a:srgbClr val="DBE4E9"/>
                    </a:solidFill>
                  </a:tcPr>
                </a:tc>
                <a:extLst>
                  <a:ext uri="{0D108BD9-81ED-4DB2-BD59-A6C34878D82A}">
                    <a16:rowId xmlns:a16="http://schemas.microsoft.com/office/drawing/2014/main" val="301910430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3CA184F5-CD6D-49B0-946B-DCFB018B2E6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6ED9D7C3-BEF7-4904-8981-0E8D9A144DCB}" type="slidenum">
              <a:rPr lang="en-US" altLang="sr-Latn-RS" sz="1000" smtClean="0">
                <a:solidFill>
                  <a:schemeClr val="bg1"/>
                </a:solidFill>
              </a:rPr>
              <a:pPr>
                <a:lnSpc>
                  <a:spcPct val="100000"/>
                </a:lnSpc>
                <a:spcBef>
                  <a:spcPct val="0"/>
                </a:spcBef>
              </a:pPr>
              <a:t>1</a:t>
            </a:fld>
            <a:endParaRPr lang="en-US" altLang="sr-Latn-RS" sz="1000" dirty="0">
              <a:solidFill>
                <a:schemeClr val="bg1"/>
              </a:solidFill>
            </a:endParaRPr>
          </a:p>
        </p:txBody>
      </p:sp>
      <p:graphicFrame>
        <p:nvGraphicFramePr>
          <p:cNvPr id="3" name="Diagram 2">
            <a:extLst>
              <a:ext uri="{FF2B5EF4-FFF2-40B4-BE49-F238E27FC236}">
                <a16:creationId xmlns:a16="http://schemas.microsoft.com/office/drawing/2014/main" id="{DCE85552-980B-4771-A542-4D05BE9603A8}"/>
              </a:ext>
            </a:extLst>
          </p:cNvPr>
          <p:cNvGraphicFramePr/>
          <p:nvPr>
            <p:extLst>
              <p:ext uri="{D42A27DB-BD31-4B8C-83A1-F6EECF244321}">
                <p14:modId xmlns:p14="http://schemas.microsoft.com/office/powerpoint/2010/main" val="1711416426"/>
              </p:ext>
            </p:extLst>
          </p:nvPr>
        </p:nvGraphicFramePr>
        <p:xfrm>
          <a:off x="245327" y="323385"/>
          <a:ext cx="8279695" cy="4102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EBCDA5E-DA82-4E09-9ED1-8F9BA8039034}"/>
              </a:ext>
            </a:extLst>
          </p:cNvPr>
          <p:cNvSpPr>
            <a:spLocks noGrp="1"/>
          </p:cNvSpPr>
          <p:nvPr>
            <p:ph type="title"/>
          </p:nvPr>
        </p:nvSpPr>
        <p:spPr>
          <a:xfrm>
            <a:off x="200025" y="206375"/>
            <a:ext cx="8099425" cy="517525"/>
          </a:xfrm>
        </p:spPr>
        <p:txBody>
          <a:bodyPr/>
          <a:lstStyle/>
          <a:p>
            <a:r>
              <a:rPr lang="hr-HR" altLang="sr-Latn-RS" sz="1800" b="1" dirty="0">
                <a:solidFill>
                  <a:srgbClr val="11115E"/>
                </a:solidFill>
                <a:ea typeface="ＭＳ Ｐゴシック" panose="020B0600070205080204" pitchFamily="34" charset="-128"/>
              </a:rPr>
              <a:t> </a:t>
            </a:r>
            <a:r>
              <a:rPr lang="sv-SE" altLang="sr-Latn-RS" sz="1800" b="1" dirty="0">
                <a:solidFill>
                  <a:srgbClr val="11115E"/>
                </a:solidFill>
                <a:ea typeface="ＭＳ Ｐゴシック" panose="020B0600070205080204" pitchFamily="34" charset="-128"/>
              </a:rPr>
              <a:t>FAZA 3: Ocjena kvalitete (</a:t>
            </a:r>
            <a:r>
              <a:rPr lang="hr-HR" altLang="sr-Latn-RS" sz="1800" b="1" dirty="0">
                <a:solidFill>
                  <a:srgbClr val="11115E"/>
                </a:solidFill>
                <a:ea typeface="ＭＳ Ｐゴシック" panose="020B0600070205080204" pitchFamily="34" charset="-128"/>
              </a:rPr>
              <a:t>6</a:t>
            </a:r>
            <a:r>
              <a:rPr lang="sv-SE" altLang="sr-Latn-RS" sz="1800" b="1" dirty="0">
                <a:solidFill>
                  <a:srgbClr val="11115E"/>
                </a:solidFill>
                <a:ea typeface="ＭＳ Ｐゴシック" panose="020B0600070205080204" pitchFamily="34" charset="-128"/>
              </a:rPr>
              <a:t>)</a:t>
            </a:r>
            <a:endParaRPr lang="hr-HR" altLang="sr-Latn-RS" sz="1800" dirty="0">
              <a:solidFill>
                <a:schemeClr val="accent2"/>
              </a:solidFill>
              <a:latin typeface="VladaRHSans Reg"/>
              <a:ea typeface="ＭＳ Ｐゴシック" panose="020B0600070205080204" pitchFamily="34" charset="-128"/>
            </a:endParaRPr>
          </a:p>
        </p:txBody>
      </p:sp>
      <p:sp>
        <p:nvSpPr>
          <p:cNvPr id="56323" name="Content Placeholder 2">
            <a:extLst>
              <a:ext uri="{FF2B5EF4-FFF2-40B4-BE49-F238E27FC236}">
                <a16:creationId xmlns:a16="http://schemas.microsoft.com/office/drawing/2014/main" id="{0973F13B-E61E-4FE3-9116-F561DB9A9F4F}"/>
              </a:ext>
            </a:extLst>
          </p:cNvPr>
          <p:cNvSpPr>
            <a:spLocks noGrp="1"/>
          </p:cNvSpPr>
          <p:nvPr>
            <p:ph idx="1"/>
          </p:nvPr>
        </p:nvSpPr>
        <p:spPr>
          <a:xfrm>
            <a:off x="200024" y="457200"/>
            <a:ext cx="8601075" cy="3038475"/>
          </a:xfrm>
        </p:spPr>
        <p:txBody>
          <a:bodyPr/>
          <a:lstStyle/>
          <a:p>
            <a:pPr marL="2154238" indent="-2154238">
              <a:lnSpc>
                <a:spcPct val="100000"/>
              </a:lnSpc>
              <a:spcBef>
                <a:spcPct val="0"/>
              </a:spcBef>
            </a:pPr>
            <a:r>
              <a:rPr lang="hr-HR" altLang="sr-Latn-RS" sz="1800" i="1" dirty="0">
                <a:solidFill>
                  <a:srgbClr val="002060"/>
                </a:solidFill>
                <a:latin typeface="VladaRHSans Med"/>
                <a:ea typeface="ＭＳ Ｐゴシック" panose="020B0600070205080204" pitchFamily="34" charset="-128"/>
              </a:rPr>
              <a:t> 3</a:t>
            </a:r>
            <a:r>
              <a:rPr lang="hr-HR" altLang="sr-Latn-RS" sz="1800" dirty="0">
                <a:solidFill>
                  <a:srgbClr val="002060"/>
                </a:solidFill>
                <a:ea typeface="ＭＳ Ｐゴシック" panose="020B0600070205080204" pitchFamily="34" charset="-128"/>
              </a:rPr>
              <a:t>. </a:t>
            </a:r>
            <a:r>
              <a:rPr lang="hr-HR" altLang="sr-Latn-RS" sz="1800" i="1" dirty="0">
                <a:solidFill>
                  <a:srgbClr val="002060"/>
                </a:solidFill>
                <a:ea typeface="ＭＳ Ｐゴシック" panose="020B0600070205080204" pitchFamily="34" charset="-128"/>
              </a:rPr>
              <a:t>KRITERIJ ODABIRA - </a:t>
            </a:r>
            <a:r>
              <a:rPr lang="hr-HR" altLang="sr-Latn-RS" sz="1800" b="1" i="1" dirty="0">
                <a:solidFill>
                  <a:srgbClr val="002060"/>
                </a:solidFill>
                <a:ea typeface="ＭＳ Ｐゴシック" panose="020B0600070205080204" pitchFamily="34" charset="-128"/>
              </a:rPr>
              <a:t>Provedbeni kapaciteti prijavitelja </a:t>
            </a:r>
            <a:r>
              <a:rPr lang="pl-PL" altLang="sr-Latn-RS" sz="1800" b="1" i="1" dirty="0">
                <a:solidFill>
                  <a:srgbClr val="002060"/>
                </a:solidFill>
                <a:ea typeface="ＭＳ Ｐゴシック" panose="020B0600070205080204" pitchFamily="34" charset="-128"/>
              </a:rPr>
              <a:t>i, ukoliko je primjenjivo, partnera </a:t>
            </a:r>
            <a:r>
              <a:rPr lang="hr-HR" altLang="sr-Latn-RS" sz="1800" b="1" i="1" dirty="0">
                <a:solidFill>
                  <a:srgbClr val="002060"/>
                </a:solidFill>
                <a:ea typeface="ＭＳ Ｐゴシック" panose="020B0600070205080204" pitchFamily="34" charset="-128"/>
              </a:rPr>
              <a:t> </a:t>
            </a:r>
          </a:p>
        </p:txBody>
      </p:sp>
      <p:sp>
        <p:nvSpPr>
          <p:cNvPr id="56324" name="Slide Number Placeholder 3">
            <a:extLst>
              <a:ext uri="{FF2B5EF4-FFF2-40B4-BE49-F238E27FC236}">
                <a16:creationId xmlns:a16="http://schemas.microsoft.com/office/drawing/2014/main" id="{27B6BD41-44CD-41D2-B183-E3BBEF64B44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8CD0E336-19AF-40C9-9552-632BCE7591B0}" type="slidenum">
              <a:rPr lang="en-US" altLang="sr-Latn-RS" sz="1000" smtClean="0">
                <a:solidFill>
                  <a:schemeClr val="bg1"/>
                </a:solidFill>
              </a:rPr>
              <a:pPr>
                <a:lnSpc>
                  <a:spcPct val="100000"/>
                </a:lnSpc>
                <a:spcBef>
                  <a:spcPct val="0"/>
                </a:spcBef>
              </a:pPr>
              <a:t>19</a:t>
            </a:fld>
            <a:endParaRPr lang="en-US" altLang="sr-Latn-RS" sz="1000" dirty="0">
              <a:solidFill>
                <a:schemeClr val="bg1"/>
              </a:solidFill>
            </a:endParaRPr>
          </a:p>
        </p:txBody>
      </p:sp>
      <p:sp>
        <p:nvSpPr>
          <p:cNvPr id="56325" name="Rectangle 5">
            <a:extLst>
              <a:ext uri="{FF2B5EF4-FFF2-40B4-BE49-F238E27FC236}">
                <a16:creationId xmlns:a16="http://schemas.microsoft.com/office/drawing/2014/main" id="{BD58458D-52A1-488B-B5F9-60BF49AEBC93}"/>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dirty="0">
              <a:latin typeface="Calibri" panose="020F0502020204030204" pitchFamily="34" charset="0"/>
            </a:endParaRPr>
          </a:p>
        </p:txBody>
      </p:sp>
      <p:graphicFrame>
        <p:nvGraphicFramePr>
          <p:cNvPr id="2" name="Table 1">
            <a:extLst>
              <a:ext uri="{FF2B5EF4-FFF2-40B4-BE49-F238E27FC236}">
                <a16:creationId xmlns:a16="http://schemas.microsoft.com/office/drawing/2014/main" id="{A43E2CC1-B773-4AA6-AFA3-A497FE8B0AAB}"/>
              </a:ext>
            </a:extLst>
          </p:cNvPr>
          <p:cNvGraphicFramePr>
            <a:graphicFrameLocks noGrp="1"/>
          </p:cNvGraphicFramePr>
          <p:nvPr>
            <p:extLst>
              <p:ext uri="{D42A27DB-BD31-4B8C-83A1-F6EECF244321}">
                <p14:modId xmlns:p14="http://schemas.microsoft.com/office/powerpoint/2010/main" val="2608238428"/>
              </p:ext>
            </p:extLst>
          </p:nvPr>
        </p:nvGraphicFramePr>
        <p:xfrm>
          <a:off x="87312" y="787124"/>
          <a:ext cx="8947150" cy="4253188"/>
        </p:xfrm>
        <a:graphic>
          <a:graphicData uri="http://schemas.openxmlformats.org/drawingml/2006/table">
            <a:tbl>
              <a:tblPr/>
              <a:tblGrid>
                <a:gridCol w="7551739">
                  <a:extLst>
                    <a:ext uri="{9D8B030D-6E8A-4147-A177-3AD203B41FA5}">
                      <a16:colId xmlns:a16="http://schemas.microsoft.com/office/drawing/2014/main" val="2852612315"/>
                    </a:ext>
                  </a:extLst>
                </a:gridCol>
                <a:gridCol w="1395411">
                  <a:extLst>
                    <a:ext uri="{9D8B030D-6E8A-4147-A177-3AD203B41FA5}">
                      <a16:colId xmlns:a16="http://schemas.microsoft.com/office/drawing/2014/main" val="1330498020"/>
                    </a:ext>
                  </a:extLst>
                </a:gridCol>
              </a:tblGrid>
              <a:tr h="420688">
                <a:tc>
                  <a:txBody>
                    <a:bodyPr/>
                    <a:lstStyle>
                      <a:lvl1pPr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defTabSz="6858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6858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just" defTabSz="685800" rtl="0" eaLnBrk="0" fontAlgn="base" latinLnBrk="0" hangingPunct="0">
                        <a:lnSpc>
                          <a:spcPct val="100000"/>
                        </a:lnSpc>
                        <a:spcBef>
                          <a:spcPct val="0"/>
                        </a:spcBef>
                        <a:spcAft>
                          <a:spcPct val="0"/>
                        </a:spcAft>
                        <a:buClrTx/>
                        <a:buSzTx/>
                        <a:buFontTx/>
                        <a:buNone/>
                        <a:tabLst/>
                      </a:pPr>
                      <a:r>
                        <a:rPr kumimoji="0" lang="hr-HR" altLang="sr-Latn-RS" sz="1300" b="1" i="0" u="none" strike="noStrike" cap="none" normalizeH="0" baseline="0" dirty="0">
                          <a:ln>
                            <a:noFill/>
                          </a:ln>
                          <a:solidFill>
                            <a:srgbClr val="FFFFFF"/>
                          </a:solidFill>
                          <a:effectLst/>
                          <a:latin typeface="VladaRHSans Reg"/>
                          <a:ea typeface="VladaRHSans Reg"/>
                          <a:cs typeface="VladaRHSans Reg"/>
                        </a:rPr>
                        <a:t>3.1. </a:t>
                      </a:r>
                      <a:r>
                        <a:rPr kumimoji="0" lang="pl-PL" altLang="sr-Latn-RS" sz="1300" b="1" i="0" u="none" strike="noStrike" cap="none" normalizeH="0" baseline="0" dirty="0">
                          <a:ln>
                            <a:noFill/>
                          </a:ln>
                          <a:solidFill>
                            <a:srgbClr val="FFFFFF"/>
                          </a:solidFill>
                          <a:effectLst/>
                          <a:latin typeface="VladaRHSans Reg"/>
                          <a:ea typeface="VladaRHSans Reg"/>
                          <a:cs typeface="VladaRHSans Reg"/>
                        </a:rPr>
                        <a:t>Stručni i administrativni kapacitet prijavitelja i, ukoliko primjenjivo, partnera u provedbi</a:t>
                      </a:r>
                      <a:endParaRPr kumimoji="0" lang="hr-HR" altLang="sr-Latn-RS" sz="1300" b="1" i="0" u="none" strike="noStrike" cap="none" normalizeH="0" baseline="0" dirty="0">
                        <a:ln>
                          <a:noFill/>
                        </a:ln>
                        <a:solidFill>
                          <a:srgbClr val="FFFFFF"/>
                        </a:solidFill>
                        <a:effectLst/>
                        <a:latin typeface="VladaRHSans Reg"/>
                        <a:ea typeface="VladaRHSans Reg"/>
                        <a:cs typeface="VladaRHSans Reg"/>
                      </a:endParaRPr>
                    </a:p>
                  </a:txBody>
                  <a:tcPr marL="91434" marR="91434" marT="45762" marB="45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300" b="1" i="0" u="none" strike="noStrike" cap="none" normalizeH="0" baseline="0" dirty="0">
                          <a:ln>
                            <a:noFill/>
                          </a:ln>
                          <a:solidFill>
                            <a:srgbClr val="FFFFFF"/>
                          </a:solidFill>
                          <a:effectLst/>
                          <a:latin typeface="VladaRHSans Reg"/>
                          <a:ea typeface="ＭＳ Ｐゴシック" panose="020B0600070205080204" pitchFamily="34" charset="-128"/>
                        </a:rPr>
                        <a:t>Prijavni obrazac</a:t>
                      </a:r>
                    </a:p>
                  </a:txBody>
                  <a:tcPr marL="91434" marR="91434" marT="45762" marB="45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90243981"/>
                  </a:ext>
                </a:extLst>
              </a:tr>
              <a:tr h="665162">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just" defTabSz="457200" rtl="0" eaLnBrk="1" fontAlgn="base" latinLnBrk="0" hangingPunct="1">
                        <a:lnSpc>
                          <a:spcPct val="100000"/>
                        </a:lnSpc>
                        <a:spcBef>
                          <a:spcPct val="0"/>
                        </a:spcBef>
                        <a:spcAft>
                          <a:spcPct val="0"/>
                        </a:spcAft>
                        <a:buClr>
                          <a:srgbClr val="17177D"/>
                        </a:buClr>
                        <a:buSzTx/>
                        <a:buFont typeface="Arial" panose="020B0604020202020204" pitchFamily="34" charset="0"/>
                        <a:buNone/>
                        <a:tabLst/>
                      </a:pPr>
                      <a:r>
                        <a:rPr kumimoji="0" lang="hr-HR" altLang="sr-Latn-RS" sz="1300" b="1" i="0" u="sng" strike="noStrike" cap="none" normalizeH="0" baseline="0" dirty="0">
                          <a:ln>
                            <a:noFill/>
                          </a:ln>
                          <a:solidFill>
                            <a:srgbClr val="000000"/>
                          </a:solidFill>
                          <a:effectLst/>
                          <a:latin typeface="VladaRHSans Med"/>
                          <a:ea typeface="VladaRHSans Reg"/>
                          <a:cs typeface="VladaRHSans Reg"/>
                        </a:rPr>
                        <a:t>Objašnjenje</a:t>
                      </a:r>
                      <a:r>
                        <a:rPr kumimoji="0" lang="hr-HR" altLang="sr-Latn-RS" sz="1300" b="1" i="0" u="none" strike="noStrike" cap="none" normalizeH="0" baseline="0" dirty="0">
                          <a:ln>
                            <a:noFill/>
                          </a:ln>
                          <a:solidFill>
                            <a:srgbClr val="000000"/>
                          </a:solidFill>
                          <a:effectLst/>
                          <a:latin typeface="VladaRHSans Med"/>
                          <a:ea typeface="VladaRHSans Reg"/>
                          <a:cs typeface="VladaRHSans Reg"/>
                        </a:rPr>
                        <a:t>:</a:t>
                      </a:r>
                    </a:p>
                    <a:p>
                      <a:pPr marL="0" marR="0" lvl="0" indent="0" algn="just" defTabSz="457200" rtl="0" eaLnBrk="1" fontAlgn="base" latinLnBrk="0" hangingPunct="1">
                        <a:lnSpc>
                          <a:spcPct val="100000"/>
                        </a:lnSpc>
                        <a:spcBef>
                          <a:spcPct val="0"/>
                        </a:spcBef>
                        <a:spcAft>
                          <a:spcPct val="0"/>
                        </a:spcAft>
                        <a:buClr>
                          <a:srgbClr val="17177D"/>
                        </a:buClr>
                        <a:buSzTx/>
                        <a:buFont typeface="Arial" panose="020B0604020202020204" pitchFamily="34" charset="0"/>
                        <a:buNone/>
                        <a:tabLst/>
                      </a:pPr>
                      <a:r>
                        <a:rPr kumimoji="0" lang="hr-HR" altLang="sr-Latn-RS" sz="1300" b="0" i="0" u="none" strike="noStrike" cap="none" normalizeH="0" baseline="0" dirty="0">
                          <a:ln>
                            <a:noFill/>
                          </a:ln>
                          <a:solidFill>
                            <a:srgbClr val="000000"/>
                          </a:solidFill>
                          <a:effectLst/>
                          <a:latin typeface="VladaRHSans Med"/>
                          <a:ea typeface="VladaRHSans Reg"/>
                          <a:cs typeface="VladaRHSans Reg"/>
                        </a:rPr>
                        <a:t>Kriterij mjeri prethodno iskustvo prijavitelja i/ili partnera u odnosu na provedbu sličnih projekata te identificirane potrebne za ljudskim resursima, za provedbu projektnih aktivnosti te za procese upravljanja projektom i projektne administracije</a:t>
                      </a:r>
                    </a:p>
                  </a:txBody>
                  <a:tcPr marL="91434" marR="91434" marT="45762" marB="4576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4E9"/>
                    </a:solidFill>
                  </a:tcPr>
                </a:tc>
                <a:tc rowSpan="2">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300" b="0" i="0" u="none" strike="noStrike" cap="none" normalizeH="0" baseline="0" dirty="0">
                          <a:ln>
                            <a:noFill/>
                          </a:ln>
                          <a:solidFill>
                            <a:schemeClr val="tx1"/>
                          </a:solidFill>
                          <a:effectLst/>
                          <a:latin typeface="VladaRHSans Reg"/>
                          <a:ea typeface="VladaRHSans Reg"/>
                          <a:cs typeface="VladaRHSans Reg"/>
                        </a:rPr>
                        <a:t>Projektno iskustvo prijavitelja</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hr-HR" altLang="sr-Latn-RS" sz="1300" b="0" i="0" u="none" strike="noStrike" cap="none" normalizeH="0" baseline="0" dirty="0">
                        <a:ln>
                          <a:noFill/>
                        </a:ln>
                        <a:solidFill>
                          <a:schemeClr val="tx1"/>
                        </a:solidFill>
                        <a:effectLst/>
                        <a:latin typeface="VladaRHSans Reg"/>
                        <a:ea typeface="VladaRHSans Reg"/>
                        <a:cs typeface="VladaRHSans Reg"/>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300" b="0" i="0" u="none" strike="noStrike" cap="none" normalizeH="0" baseline="0" dirty="0">
                          <a:ln>
                            <a:noFill/>
                          </a:ln>
                          <a:solidFill>
                            <a:schemeClr val="tx1"/>
                          </a:solidFill>
                          <a:effectLst/>
                          <a:latin typeface="VladaRHSans Reg"/>
                          <a:ea typeface="VladaRHSans Reg"/>
                          <a:cs typeface="VladaRHSans Reg"/>
                        </a:rPr>
                        <a:t>Projektno iskustvo partnera</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hr-HR" altLang="sr-Latn-RS" sz="1300" b="0" i="0" u="none" strike="noStrike" cap="none" normalizeH="0" baseline="0" dirty="0">
                        <a:ln>
                          <a:noFill/>
                        </a:ln>
                        <a:solidFill>
                          <a:schemeClr val="tx1"/>
                        </a:solidFill>
                        <a:effectLst/>
                        <a:latin typeface="VladaRHSans Reg"/>
                        <a:ea typeface="VladaRHSans Reg"/>
                        <a:cs typeface="VladaRHSans Reg"/>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300" b="0" i="0" u="none" strike="noStrike" cap="none" normalizeH="0" baseline="0" dirty="0">
                          <a:ln>
                            <a:noFill/>
                          </a:ln>
                          <a:solidFill>
                            <a:schemeClr val="tx1"/>
                          </a:solidFill>
                          <a:effectLst/>
                          <a:latin typeface="VladaRHSans Reg"/>
                          <a:ea typeface="VladaRHSans Reg"/>
                          <a:cs typeface="VladaRHSans Reg"/>
                        </a:rPr>
                        <a:t>Metodologija uspostave projektnog tima</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hr-HR" altLang="sr-Latn-RS" sz="1300" b="0" i="0" u="none" strike="noStrike" cap="none" normalizeH="0" baseline="0" dirty="0">
                        <a:ln>
                          <a:noFill/>
                        </a:ln>
                        <a:solidFill>
                          <a:schemeClr val="tx1"/>
                        </a:solidFill>
                        <a:effectLst/>
                        <a:latin typeface="VladaRHSans Reg"/>
                        <a:ea typeface="VladaRHSans Reg"/>
                        <a:cs typeface="VladaRHSans Reg"/>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300" b="0" i="0" u="none" strike="noStrike" cap="none" normalizeH="0" baseline="0" dirty="0">
                          <a:ln>
                            <a:noFill/>
                          </a:ln>
                          <a:solidFill>
                            <a:schemeClr val="tx1"/>
                          </a:solidFill>
                          <a:effectLst/>
                          <a:latin typeface="VladaRHSans Reg"/>
                          <a:ea typeface="VladaRHSans Reg"/>
                          <a:cs typeface="VladaRHSans Reg"/>
                        </a:rPr>
                        <a:t>Informacije o provedbenim kapacitetima i odabiru partnera</a:t>
                      </a:r>
                    </a:p>
                  </a:txBody>
                  <a:tcPr marL="91434" marR="91434" marT="45762" marB="45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BE4E9"/>
                    </a:solidFill>
                  </a:tcPr>
                </a:tc>
                <a:extLst>
                  <a:ext uri="{0D108BD9-81ED-4DB2-BD59-A6C34878D82A}">
                    <a16:rowId xmlns:a16="http://schemas.microsoft.com/office/drawing/2014/main" val="64660311"/>
                  </a:ext>
                </a:extLst>
              </a:tr>
              <a:tr h="1363980">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300" b="1" i="0" u="sng" strike="noStrike" cap="none" normalizeH="0" baseline="0" dirty="0">
                          <a:ln>
                            <a:noFill/>
                          </a:ln>
                          <a:solidFill>
                            <a:schemeClr val="tx1"/>
                          </a:solidFill>
                          <a:effectLst/>
                          <a:latin typeface="VladaRHSans Med"/>
                          <a:ea typeface="ＭＳ Ｐゴシック" panose="020B0600070205080204" pitchFamily="34" charset="-128"/>
                        </a:rPr>
                        <a:t>Bodovanje</a:t>
                      </a:r>
                      <a:r>
                        <a:rPr kumimoji="0" lang="hr-HR" altLang="sr-Latn-RS" sz="1300" b="1" i="0" u="none" strike="noStrike" cap="none" normalizeH="0" baseline="0" dirty="0">
                          <a:ln>
                            <a:noFill/>
                          </a:ln>
                          <a:solidFill>
                            <a:schemeClr val="tx1"/>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300" b="1" i="0" u="none" strike="noStrike" cap="none" normalizeH="0" baseline="0" dirty="0">
                          <a:ln>
                            <a:noFill/>
                          </a:ln>
                          <a:solidFill>
                            <a:schemeClr val="tx1"/>
                          </a:solidFill>
                          <a:effectLst/>
                          <a:latin typeface="VladaRHSans Med"/>
                          <a:ea typeface="Cambria" panose="02040503050406030204" pitchFamily="18" charset="0"/>
                          <a:cs typeface="Times New Roman" panose="02020603050405020304" pitchFamily="18" charset="0"/>
                        </a:rPr>
                        <a:t>5 bodova: </a:t>
                      </a:r>
                      <a:r>
                        <a:rPr kumimoji="0" lang="hr-HR" altLang="sr-Latn-RS" sz="1300" b="0" i="0" u="none" strike="noStrike" cap="none" normalizeH="0" baseline="0" dirty="0">
                          <a:ln>
                            <a:noFill/>
                          </a:ln>
                          <a:solidFill>
                            <a:schemeClr val="tx1"/>
                          </a:solidFill>
                          <a:effectLst/>
                          <a:latin typeface="VladaRHSans Med"/>
                          <a:ea typeface="Cambria" panose="02040503050406030204" pitchFamily="18" charset="0"/>
                          <a:cs typeface="Times New Roman" panose="02020603050405020304" pitchFamily="18" charset="0"/>
                        </a:rPr>
                        <a:t>prijavitelj i/ili partner je prethodno proveo barem jedan slični projekt i potrebe za ljudskim resursima za provedbu projektnih aktivnosti te za procese upravljanja projektom i projektne administracije su pravilno identificirane.</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300" b="1" i="0" u="none" strike="noStrike" cap="none" normalizeH="0" baseline="0" dirty="0">
                          <a:ln>
                            <a:noFill/>
                          </a:ln>
                          <a:solidFill>
                            <a:schemeClr val="tx1"/>
                          </a:solidFill>
                          <a:effectLst/>
                          <a:latin typeface="VladaRHSans Med"/>
                          <a:ea typeface="Cambria" panose="02040503050406030204" pitchFamily="18" charset="0"/>
                          <a:cs typeface="Times New Roman" panose="02020603050405020304" pitchFamily="18" charset="0"/>
                        </a:rPr>
                        <a:t>3 boda: </a:t>
                      </a:r>
                      <a:r>
                        <a:rPr kumimoji="0" lang="hr-HR" altLang="sr-Latn-RS" sz="1300" b="0" i="0" u="none" strike="noStrike" cap="none" normalizeH="0" baseline="0" dirty="0">
                          <a:ln>
                            <a:noFill/>
                          </a:ln>
                          <a:solidFill>
                            <a:schemeClr val="tx1"/>
                          </a:solidFill>
                          <a:effectLst/>
                          <a:latin typeface="VladaRHSans Med"/>
                          <a:ea typeface="Cambria" panose="02040503050406030204" pitchFamily="18" charset="0"/>
                          <a:cs typeface="Times New Roman" panose="02020603050405020304" pitchFamily="18" charset="0"/>
                        </a:rPr>
                        <a:t>ni prijavitelj niti partner nisu prethodno proveli barem jedan slični projekt ali potrebe za ljudskim resursima za provedbu projektnih aktivnosti te za procese upravljanja projektom i projektne administracije su pravilno identificirane.   </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300" b="1" i="0" u="none" strike="noStrike" cap="none" normalizeH="0" baseline="0" dirty="0">
                          <a:ln>
                            <a:noFill/>
                          </a:ln>
                          <a:solidFill>
                            <a:schemeClr val="tx1"/>
                          </a:solidFill>
                          <a:effectLst/>
                          <a:latin typeface="VladaRHSans Med"/>
                          <a:ea typeface="Cambria" panose="02040503050406030204" pitchFamily="18" charset="0"/>
                          <a:cs typeface="Times New Roman" panose="02020603050405020304" pitchFamily="18" charset="0"/>
                        </a:rPr>
                        <a:t>2 boda: </a:t>
                      </a:r>
                      <a:r>
                        <a:rPr kumimoji="0" lang="hr-HR" altLang="sr-Latn-RS" sz="1300" b="0" i="0" u="none" strike="noStrike" cap="none" normalizeH="0" baseline="0" dirty="0">
                          <a:ln>
                            <a:noFill/>
                          </a:ln>
                          <a:solidFill>
                            <a:schemeClr val="tx1"/>
                          </a:solidFill>
                          <a:effectLst/>
                          <a:latin typeface="VladaRHSans Med"/>
                          <a:ea typeface="Cambria" panose="02040503050406030204" pitchFamily="18" charset="0"/>
                          <a:cs typeface="Times New Roman" panose="02020603050405020304" pitchFamily="18" charset="0"/>
                        </a:rPr>
                        <a:t>prijavitelj i/ili partner je prethodno proveo barem jedan slični projekt ali potrebe za ljudskim resursima za provedbu projektnih aktivnosti te za procese upravljanja projektom i projektne administracije nisu pravilno identificirane.   </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300" b="1" i="0" u="none" strike="noStrike" cap="none" normalizeH="0" baseline="0" dirty="0">
                          <a:ln>
                            <a:noFill/>
                          </a:ln>
                          <a:solidFill>
                            <a:schemeClr val="tx1"/>
                          </a:solidFill>
                          <a:effectLst/>
                          <a:latin typeface="VladaRHSans Med"/>
                          <a:ea typeface="Cambria" panose="02040503050406030204" pitchFamily="18" charset="0"/>
                          <a:cs typeface="Times New Roman" panose="02020603050405020304" pitchFamily="18" charset="0"/>
                        </a:rPr>
                        <a:t>0 bodova: </a:t>
                      </a:r>
                      <a:r>
                        <a:rPr kumimoji="0" lang="hr-HR" altLang="sr-Latn-RS" sz="1300" b="0" i="0" u="none" strike="noStrike" cap="none" normalizeH="0" baseline="0" dirty="0">
                          <a:ln>
                            <a:noFill/>
                          </a:ln>
                          <a:solidFill>
                            <a:schemeClr val="tx1"/>
                          </a:solidFill>
                          <a:effectLst/>
                          <a:latin typeface="VladaRHSans Med"/>
                          <a:ea typeface="Cambria" panose="02040503050406030204" pitchFamily="18" charset="0"/>
                          <a:cs typeface="Times New Roman" panose="02020603050405020304" pitchFamily="18" charset="0"/>
                        </a:rPr>
                        <a:t>ni prijavitelj niti partner nisu prethodno proveli barem jedan slični projekt i potrebe za ljudskim resursima za provedbu projektnih aktivnosti te za procese upravljanja projektom i projektne administracije nisu pravilno identificirane.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dirty="0"/>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2010237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92E4D-C119-49D8-BBC2-E30B7809CBB1}"/>
              </a:ext>
            </a:extLst>
          </p:cNvPr>
          <p:cNvSpPr>
            <a:spLocks noGrp="1"/>
          </p:cNvSpPr>
          <p:nvPr>
            <p:ph type="title"/>
          </p:nvPr>
        </p:nvSpPr>
        <p:spPr>
          <a:xfrm>
            <a:off x="195263" y="212725"/>
            <a:ext cx="8099425" cy="217488"/>
          </a:xfrm>
        </p:spPr>
        <p:txBody>
          <a:bodyPr/>
          <a:lstStyle/>
          <a:p>
            <a:pPr>
              <a:defRPr/>
            </a:pPr>
            <a:r>
              <a:rPr lang="sv-SE" altLang="sr-Latn-RS" sz="1600" b="1" dirty="0">
                <a:solidFill>
                  <a:srgbClr val="17177D">
                    <a:lumMod val="75000"/>
                  </a:srgbClr>
                </a:solidFill>
                <a:ea typeface="ＭＳ Ｐゴシック" panose="020B0600070205080204" pitchFamily="34" charset="-128"/>
                <a:cs typeface="+mn-cs"/>
              </a:rPr>
              <a:t>FAZA 3: Ocjena kvalitete (</a:t>
            </a:r>
            <a:r>
              <a:rPr lang="hr-HR" altLang="sr-Latn-RS" sz="1600" b="1" dirty="0">
                <a:solidFill>
                  <a:srgbClr val="17177D">
                    <a:lumMod val="75000"/>
                  </a:srgbClr>
                </a:solidFill>
                <a:ea typeface="ＭＳ Ｐゴシック" panose="020B0600070205080204" pitchFamily="34" charset="-128"/>
                <a:cs typeface="+mn-cs"/>
              </a:rPr>
              <a:t>7</a:t>
            </a:r>
            <a:r>
              <a:rPr lang="sv-SE" altLang="sr-Latn-RS" sz="1600" b="1" dirty="0">
                <a:solidFill>
                  <a:srgbClr val="17177D">
                    <a:lumMod val="75000"/>
                  </a:srgbClr>
                </a:solidFill>
                <a:ea typeface="ＭＳ Ｐゴシック" panose="020B0600070205080204" pitchFamily="34" charset="-128"/>
                <a:cs typeface="+mn-cs"/>
              </a:rPr>
              <a:t>)</a:t>
            </a:r>
            <a:endParaRPr lang="hr-HR" sz="1600" dirty="0"/>
          </a:p>
        </p:txBody>
      </p:sp>
      <p:sp>
        <p:nvSpPr>
          <p:cNvPr id="60419" name="Content Placeholder 4">
            <a:extLst>
              <a:ext uri="{FF2B5EF4-FFF2-40B4-BE49-F238E27FC236}">
                <a16:creationId xmlns:a16="http://schemas.microsoft.com/office/drawing/2014/main" id="{A20176B5-D163-47A7-8A36-E67111BFED39}"/>
              </a:ext>
            </a:extLst>
          </p:cNvPr>
          <p:cNvSpPr>
            <a:spLocks noGrp="1"/>
          </p:cNvSpPr>
          <p:nvPr>
            <p:ph idx="1"/>
          </p:nvPr>
        </p:nvSpPr>
        <p:spPr>
          <a:xfrm>
            <a:off x="195263" y="557777"/>
            <a:ext cx="8658225" cy="434975"/>
          </a:xfrm>
        </p:spPr>
        <p:txBody>
          <a:bodyPr/>
          <a:lstStyle/>
          <a:p>
            <a:pPr>
              <a:lnSpc>
                <a:spcPct val="100000"/>
              </a:lnSpc>
              <a:spcBef>
                <a:spcPct val="0"/>
              </a:spcBef>
            </a:pPr>
            <a:r>
              <a:rPr lang="hr-HR" altLang="sr-Latn-RS" sz="1800" i="1" dirty="0">
                <a:solidFill>
                  <a:srgbClr val="002060"/>
                </a:solidFill>
                <a:latin typeface="VladaRHSans Med"/>
                <a:ea typeface="ＭＳ Ｐゴシック" panose="020B0600070205080204" pitchFamily="34" charset="-128"/>
              </a:rPr>
              <a:t>4</a:t>
            </a:r>
            <a:r>
              <a:rPr lang="hr-HR" altLang="sr-Latn-RS" sz="1800" dirty="0">
                <a:solidFill>
                  <a:srgbClr val="002060"/>
                </a:solidFill>
                <a:ea typeface="ＭＳ Ｐゴシック" panose="020B0600070205080204" pitchFamily="34" charset="-128"/>
              </a:rPr>
              <a:t>. </a:t>
            </a:r>
            <a:r>
              <a:rPr lang="hr-HR" altLang="sr-Latn-RS" sz="1800" i="1" dirty="0">
                <a:solidFill>
                  <a:srgbClr val="002060"/>
                </a:solidFill>
                <a:ea typeface="ＭＳ Ｐゴシック" panose="020B0600070205080204" pitchFamily="34" charset="-128"/>
              </a:rPr>
              <a:t>KRITERIJ ODABIRA - Dizajn i zrelost projekta</a:t>
            </a:r>
            <a:endParaRPr lang="pl-PL" altLang="sr-Latn-RS" sz="1800" i="1" dirty="0">
              <a:solidFill>
                <a:srgbClr val="002060"/>
              </a:solidFill>
              <a:ea typeface="ＭＳ Ｐゴシック" panose="020B0600070205080204" pitchFamily="34" charset="-128"/>
            </a:endParaRPr>
          </a:p>
          <a:p>
            <a:pPr>
              <a:lnSpc>
                <a:spcPct val="100000"/>
              </a:lnSpc>
            </a:pPr>
            <a:endParaRPr lang="hr-HR" altLang="sr-Latn-RS" dirty="0">
              <a:solidFill>
                <a:srgbClr val="000000"/>
              </a:solidFill>
              <a:ea typeface="ＭＳ Ｐゴシック" panose="020B0600070205080204" pitchFamily="34" charset="-128"/>
            </a:endParaRPr>
          </a:p>
          <a:p>
            <a:endParaRPr lang="hr-HR" altLang="sr-Latn-RS" dirty="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2145A7A5-7C5C-4F23-AC7F-4FB6DED92E7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84E43F17-F742-4923-9BE7-E6849794E33D}" type="slidenum">
              <a:rPr lang="en-US" altLang="sr-Latn-RS" sz="1000" smtClean="0">
                <a:solidFill>
                  <a:schemeClr val="bg1"/>
                </a:solidFill>
              </a:rPr>
              <a:pPr>
                <a:lnSpc>
                  <a:spcPct val="100000"/>
                </a:lnSpc>
                <a:spcBef>
                  <a:spcPct val="0"/>
                </a:spcBef>
              </a:pPr>
              <a:t>20</a:t>
            </a:fld>
            <a:endParaRPr lang="en-US" altLang="sr-Latn-RS" sz="1000" dirty="0">
              <a:solidFill>
                <a:schemeClr val="bg1"/>
              </a:solidFill>
            </a:endParaRPr>
          </a:p>
        </p:txBody>
      </p:sp>
      <p:sp>
        <p:nvSpPr>
          <p:cNvPr id="60421" name="Rectangle 5">
            <a:extLst>
              <a:ext uri="{FF2B5EF4-FFF2-40B4-BE49-F238E27FC236}">
                <a16:creationId xmlns:a16="http://schemas.microsoft.com/office/drawing/2014/main" id="{7DE728A1-F66C-4B40-82C4-8223A62FF434}"/>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dirty="0">
              <a:latin typeface="Calibri" panose="020F0502020204030204" pitchFamily="34" charset="0"/>
            </a:endParaRPr>
          </a:p>
        </p:txBody>
      </p:sp>
      <p:graphicFrame>
        <p:nvGraphicFramePr>
          <p:cNvPr id="2" name="Table 1">
            <a:extLst>
              <a:ext uri="{FF2B5EF4-FFF2-40B4-BE49-F238E27FC236}">
                <a16:creationId xmlns:a16="http://schemas.microsoft.com/office/drawing/2014/main" id="{DBE55229-200B-4231-AFC6-F8081986D477}"/>
              </a:ext>
            </a:extLst>
          </p:cNvPr>
          <p:cNvGraphicFramePr>
            <a:graphicFrameLocks noGrp="1"/>
          </p:cNvGraphicFramePr>
          <p:nvPr>
            <p:extLst>
              <p:ext uri="{D42A27DB-BD31-4B8C-83A1-F6EECF244321}">
                <p14:modId xmlns:p14="http://schemas.microsoft.com/office/powerpoint/2010/main" val="1051343677"/>
              </p:ext>
            </p:extLst>
          </p:nvPr>
        </p:nvGraphicFramePr>
        <p:xfrm>
          <a:off x="141287" y="1120316"/>
          <a:ext cx="8861425" cy="3471335"/>
        </p:xfrm>
        <a:graphic>
          <a:graphicData uri="http://schemas.openxmlformats.org/drawingml/2006/table">
            <a:tbl>
              <a:tblPr firstRow="1" bandRow="1">
                <a:tableStyleId>{F5AB1C69-6EDB-4FF4-983F-18BD219EF322}</a:tableStyleId>
              </a:tblPr>
              <a:tblGrid>
                <a:gridCol w="7475537">
                  <a:extLst>
                    <a:ext uri="{9D8B030D-6E8A-4147-A177-3AD203B41FA5}">
                      <a16:colId xmlns:a16="http://schemas.microsoft.com/office/drawing/2014/main" val="541224394"/>
                    </a:ext>
                  </a:extLst>
                </a:gridCol>
                <a:gridCol w="1385888">
                  <a:extLst>
                    <a:ext uri="{9D8B030D-6E8A-4147-A177-3AD203B41FA5}">
                      <a16:colId xmlns:a16="http://schemas.microsoft.com/office/drawing/2014/main" val="1364251070"/>
                    </a:ext>
                  </a:extLst>
                </a:gridCol>
              </a:tblGrid>
              <a:tr h="515063">
                <a:tc>
                  <a:txBody>
                    <a:bodyPr/>
                    <a:lstStyle/>
                    <a:p>
                      <a:pPr marL="0" marR="0" lvl="0" indent="0" algn="just" defTabSz="685800" rtl="0" eaLnBrk="0" fontAlgn="base" latinLnBrk="0" hangingPunct="0">
                        <a:lnSpc>
                          <a:spcPct val="100000"/>
                        </a:lnSpc>
                        <a:spcBef>
                          <a:spcPts val="0"/>
                        </a:spcBef>
                        <a:spcAft>
                          <a:spcPct val="0"/>
                        </a:spcAft>
                        <a:buClrTx/>
                        <a:buSzTx/>
                        <a:buFontTx/>
                        <a:buNone/>
                        <a:tabLst/>
                        <a:defRPr/>
                      </a:pPr>
                      <a:r>
                        <a:rPr kumimoji="0" lang="hr-HR" sz="1400" b="1" i="0" u="none" strike="noStrike" kern="1200" cap="none" spc="0" normalizeH="0" baseline="0" noProof="0" dirty="0">
                          <a:ln>
                            <a:noFill/>
                          </a:ln>
                          <a:solidFill>
                            <a:prstClr val="white"/>
                          </a:solidFill>
                          <a:effectLst/>
                          <a:uLnTx/>
                          <a:uFillTx/>
                          <a:latin typeface="VladaRHSans Med"/>
                          <a:ea typeface="ＭＳ Ｐゴシック" charset="0"/>
                          <a:cs typeface="+mn-cs"/>
                        </a:rPr>
                        <a:t>4.1. Kvaliteta dizajna projekta</a:t>
                      </a:r>
                    </a:p>
                  </a:txBody>
                  <a:tcPr marL="91443" marR="91443" marT="45648" marB="45648" anchor="ctr">
                    <a:solidFill>
                      <a:srgbClr val="002060"/>
                    </a:solidFill>
                  </a:tcPr>
                </a:tc>
                <a:tc>
                  <a:txBody>
                    <a:bodyPr/>
                    <a:lstStyle/>
                    <a:p>
                      <a:pPr algn="ctr"/>
                      <a:r>
                        <a:rPr lang="hr-HR" sz="1400" b="1" dirty="0">
                          <a:latin typeface="VladaRHSans Med"/>
                        </a:rPr>
                        <a:t>Prijavni obrazac</a:t>
                      </a:r>
                    </a:p>
                  </a:txBody>
                  <a:tcPr marL="91443" marR="91443" marT="45648" marB="45648" anchor="ctr">
                    <a:solidFill>
                      <a:srgbClr val="002060"/>
                    </a:solidFill>
                  </a:tcPr>
                </a:tc>
                <a:extLst>
                  <a:ext uri="{0D108BD9-81ED-4DB2-BD59-A6C34878D82A}">
                    <a16:rowId xmlns:a16="http://schemas.microsoft.com/office/drawing/2014/main" val="2485739351"/>
                  </a:ext>
                </a:extLst>
              </a:tr>
              <a:tr h="900860">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hr-HR" sz="1400" b="1" i="0" u="sng" strike="noStrike" kern="1200" cap="none" spc="0" normalizeH="0" baseline="0" noProof="0" dirty="0">
                          <a:ln>
                            <a:noFill/>
                          </a:ln>
                          <a:solidFill>
                            <a:prstClr val="black"/>
                          </a:solidFill>
                          <a:effectLst/>
                          <a:uLnTx/>
                          <a:uFillTx/>
                          <a:latin typeface="VladaRHSans Med"/>
                          <a:ea typeface="ＭＳ Ｐゴシック" charset="0"/>
                          <a:cs typeface="VladaRHSans Reg"/>
                        </a:rPr>
                        <a:t>Objašnjenje</a:t>
                      </a:r>
                      <a:r>
                        <a:rPr kumimoji="0" lang="hr-HR" sz="1400" b="1" i="0" u="none" strike="noStrike" kern="1200" cap="none" spc="0" normalizeH="0" baseline="0" noProof="0" dirty="0">
                          <a:ln>
                            <a:noFill/>
                          </a:ln>
                          <a:solidFill>
                            <a:prstClr val="black"/>
                          </a:solidFill>
                          <a:effectLst/>
                          <a:uLnTx/>
                          <a:uFillTx/>
                          <a:latin typeface="VladaRHSans Med"/>
                          <a:ea typeface="ＭＳ Ｐゴシック" charset="0"/>
                          <a:cs typeface="VladaRHSans Reg"/>
                        </a:rPr>
                        <a:t>:</a:t>
                      </a:r>
                    </a:p>
                    <a:p>
                      <a:pPr marL="0" indent="0">
                        <a:buFont typeface="Wingdings" panose="05000000000000000000" pitchFamily="2" charset="2"/>
                        <a:buNone/>
                      </a:pPr>
                      <a:r>
                        <a:rPr lang="hr-HR" sz="1400" b="0" dirty="0">
                          <a:effectLst/>
                          <a:latin typeface="VladaRHSans Med"/>
                          <a:ea typeface="Calibri" panose="020F0502020204030204" pitchFamily="34" charset="0"/>
                          <a:cs typeface="Times New Roman" panose="02020603050405020304" pitchFamily="18" charset="0"/>
                        </a:rPr>
                        <a:t>Kriterij mjeri razinu do koje je mjere projekt ispravno identificiran, odnosno do koje je mjere njegova intervencijska logika razrađena te adresira identificirane kvalitativne i/ili kvantitativne deficite gravitacijskog područja. </a:t>
                      </a:r>
                    </a:p>
                  </a:txBody>
                  <a:tcPr marL="91443" marR="91443" marT="45648" marB="45648">
                    <a:solidFill>
                      <a:srgbClr val="DBE4E9"/>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400" b="0" dirty="0">
                          <a:solidFill>
                            <a:schemeClr val="tx1"/>
                          </a:solidFill>
                          <a:latin typeface="VladaRHSans Med"/>
                        </a:rPr>
                        <a:t>Identifikacija projekta</a:t>
                      </a:r>
                    </a:p>
                  </a:txBody>
                  <a:tcPr marL="91443" marR="91443" marT="45648" marB="45648" anchor="ctr">
                    <a:solidFill>
                      <a:srgbClr val="DBE4E9"/>
                    </a:solidFill>
                  </a:tcPr>
                </a:tc>
                <a:extLst>
                  <a:ext uri="{0D108BD9-81ED-4DB2-BD59-A6C34878D82A}">
                    <a16:rowId xmlns:a16="http://schemas.microsoft.com/office/drawing/2014/main" val="249344142"/>
                  </a:ext>
                </a:extLst>
              </a:tr>
              <a:tr h="1918114">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hr-HR" sz="1400" b="1" u="sng" dirty="0">
                          <a:latin typeface="VladaRHSans Med"/>
                        </a:rPr>
                        <a:t>Bodovanje</a:t>
                      </a:r>
                      <a:r>
                        <a:rPr lang="hr-HR" sz="1400" b="1" u="none" dirty="0">
                          <a:latin typeface="VladaRHSans Med"/>
                        </a:rPr>
                        <a:t>:</a:t>
                      </a:r>
                    </a:p>
                    <a:p>
                      <a:r>
                        <a:rPr lang="hr-HR" sz="1400" b="1" kern="1200" dirty="0">
                          <a:solidFill>
                            <a:schemeClr val="dk1"/>
                          </a:solidFill>
                          <a:effectLst/>
                          <a:latin typeface="VladaRHSans Med"/>
                          <a:ea typeface="+mn-ea"/>
                          <a:cs typeface="+mn-cs"/>
                        </a:rPr>
                        <a:t>5 bodova: </a:t>
                      </a:r>
                      <a:r>
                        <a:rPr lang="hr-HR" sz="1400" b="0" kern="1200" dirty="0">
                          <a:solidFill>
                            <a:schemeClr val="dk1"/>
                          </a:solidFill>
                          <a:effectLst/>
                          <a:latin typeface="VladaRHSans Med"/>
                          <a:ea typeface="+mn-ea"/>
                          <a:cs typeface="+mn-cs"/>
                        </a:rPr>
                        <a:t>Projekt je ispravno identificiran, odnosno Intervencijska logika projekta je detaljno razrađena te u potpunosti adresira identificirane kvalitativne/kvantitativne deficite gravitacijskog područja</a:t>
                      </a:r>
                    </a:p>
                    <a:p>
                      <a:r>
                        <a:rPr lang="hr-HR" sz="1400" b="1" kern="1200" dirty="0">
                          <a:solidFill>
                            <a:schemeClr val="dk1"/>
                          </a:solidFill>
                          <a:effectLst/>
                          <a:latin typeface="VladaRHSans Med"/>
                          <a:ea typeface="+mn-ea"/>
                          <a:cs typeface="+mn-cs"/>
                        </a:rPr>
                        <a:t>3 boda: </a:t>
                      </a:r>
                      <a:r>
                        <a:rPr lang="hr-HR" sz="1400" b="0" kern="1200" dirty="0">
                          <a:solidFill>
                            <a:schemeClr val="dk1"/>
                          </a:solidFill>
                          <a:effectLst/>
                          <a:latin typeface="VladaRHSans Med"/>
                          <a:ea typeface="+mn-ea"/>
                          <a:cs typeface="+mn-cs"/>
                        </a:rPr>
                        <a:t>Projekt nije u potpunosti ispravno identificiran, odnosno postoje nejasnoće u intervencijskoj logici projektnog prijedloga te načinu na koji projekt adresira identificirane kvalitativne/kvantitativne deficite gravitacijskog područja</a:t>
                      </a:r>
                    </a:p>
                    <a:p>
                      <a:r>
                        <a:rPr lang="hr-HR" sz="1400" b="1" kern="1200" dirty="0">
                          <a:solidFill>
                            <a:schemeClr val="dk1"/>
                          </a:solidFill>
                          <a:effectLst/>
                          <a:latin typeface="VladaRHSans Med"/>
                          <a:ea typeface="+mn-ea"/>
                          <a:cs typeface="+mn-cs"/>
                        </a:rPr>
                        <a:t>0 bodova: </a:t>
                      </a:r>
                      <a:r>
                        <a:rPr lang="hr-HR" sz="1400" b="0" kern="1200" dirty="0">
                          <a:solidFill>
                            <a:schemeClr val="dk1"/>
                          </a:solidFill>
                          <a:effectLst/>
                          <a:latin typeface="VladaRHSans Med"/>
                          <a:ea typeface="+mn-ea"/>
                          <a:cs typeface="+mn-cs"/>
                        </a:rPr>
                        <a:t>Projekt nije ispravno identificiran: nema jasne povezanosti između intervencijske logike projektnog prijedloga te i identificiranih kvalitativnih/ kvantitativnih deficita gravitacijskog područja</a:t>
                      </a:r>
                    </a:p>
                  </a:txBody>
                  <a:tcPr marL="91443" marR="91443" marT="45648" marB="45648">
                    <a:solidFill>
                      <a:srgbClr val="DBE4E9"/>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hr-HR" sz="1400" b="0" dirty="0">
                        <a:solidFill>
                          <a:schemeClr val="tx1"/>
                        </a:solidFill>
                        <a:latin typeface="VladaRHSans Reg" panose="02000000000000000000"/>
                      </a:endParaRPr>
                    </a:p>
                  </a:txBody>
                  <a:tcPr marL="91443" marR="91443" marT="45639" marB="45639">
                    <a:solidFill>
                      <a:srgbClr val="DBE4E9"/>
                    </a:solidFill>
                  </a:tcPr>
                </a:tc>
                <a:extLst>
                  <a:ext uri="{0D108BD9-81ED-4DB2-BD59-A6C34878D82A}">
                    <a16:rowId xmlns:a16="http://schemas.microsoft.com/office/drawing/2014/main" val="129285328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92E4D-C119-49D8-BBC2-E30B7809CBB1}"/>
              </a:ext>
            </a:extLst>
          </p:cNvPr>
          <p:cNvSpPr>
            <a:spLocks noGrp="1"/>
          </p:cNvSpPr>
          <p:nvPr>
            <p:ph type="title"/>
          </p:nvPr>
        </p:nvSpPr>
        <p:spPr>
          <a:xfrm>
            <a:off x="195263" y="212725"/>
            <a:ext cx="8099425" cy="217488"/>
          </a:xfrm>
        </p:spPr>
        <p:txBody>
          <a:bodyPr/>
          <a:lstStyle/>
          <a:p>
            <a:pPr>
              <a:defRPr/>
            </a:pPr>
            <a:r>
              <a:rPr lang="sv-SE" altLang="sr-Latn-RS" sz="1600" b="1" dirty="0">
                <a:solidFill>
                  <a:srgbClr val="17177D">
                    <a:lumMod val="75000"/>
                  </a:srgbClr>
                </a:solidFill>
                <a:ea typeface="ＭＳ Ｐゴシック" panose="020B0600070205080204" pitchFamily="34" charset="-128"/>
                <a:cs typeface="+mn-cs"/>
              </a:rPr>
              <a:t>FAZA 3: Ocjena kvalitete (</a:t>
            </a:r>
            <a:r>
              <a:rPr lang="hr-HR" altLang="sr-Latn-RS" sz="1600" b="1" dirty="0">
                <a:solidFill>
                  <a:srgbClr val="17177D">
                    <a:lumMod val="75000"/>
                  </a:srgbClr>
                </a:solidFill>
                <a:ea typeface="ＭＳ Ｐゴシック" panose="020B0600070205080204" pitchFamily="34" charset="-128"/>
                <a:cs typeface="+mn-cs"/>
              </a:rPr>
              <a:t>8</a:t>
            </a:r>
            <a:r>
              <a:rPr lang="sv-SE" altLang="sr-Latn-RS" sz="1600" b="1" dirty="0">
                <a:solidFill>
                  <a:srgbClr val="17177D">
                    <a:lumMod val="75000"/>
                  </a:srgbClr>
                </a:solidFill>
                <a:ea typeface="ＭＳ Ｐゴシック" panose="020B0600070205080204" pitchFamily="34" charset="-128"/>
                <a:cs typeface="+mn-cs"/>
              </a:rPr>
              <a:t>)</a:t>
            </a:r>
            <a:endParaRPr lang="hr-HR" sz="1600" dirty="0"/>
          </a:p>
        </p:txBody>
      </p:sp>
      <p:sp>
        <p:nvSpPr>
          <p:cNvPr id="60419" name="Content Placeholder 4">
            <a:extLst>
              <a:ext uri="{FF2B5EF4-FFF2-40B4-BE49-F238E27FC236}">
                <a16:creationId xmlns:a16="http://schemas.microsoft.com/office/drawing/2014/main" id="{A20176B5-D163-47A7-8A36-E67111BFED39}"/>
              </a:ext>
            </a:extLst>
          </p:cNvPr>
          <p:cNvSpPr>
            <a:spLocks noGrp="1"/>
          </p:cNvSpPr>
          <p:nvPr>
            <p:ph idx="1"/>
          </p:nvPr>
        </p:nvSpPr>
        <p:spPr>
          <a:xfrm>
            <a:off x="195263" y="617538"/>
            <a:ext cx="8658225" cy="434975"/>
          </a:xfrm>
        </p:spPr>
        <p:txBody>
          <a:bodyPr/>
          <a:lstStyle/>
          <a:p>
            <a:pPr>
              <a:lnSpc>
                <a:spcPct val="100000"/>
              </a:lnSpc>
              <a:spcBef>
                <a:spcPct val="0"/>
              </a:spcBef>
            </a:pPr>
            <a:r>
              <a:rPr lang="hr-HR" altLang="sr-Latn-RS" sz="1800" i="1" dirty="0">
                <a:solidFill>
                  <a:srgbClr val="002060"/>
                </a:solidFill>
                <a:latin typeface="VladaRHSans Med"/>
                <a:ea typeface="ＭＳ Ｐゴシック" panose="020B0600070205080204" pitchFamily="34" charset="-128"/>
              </a:rPr>
              <a:t>4</a:t>
            </a:r>
            <a:r>
              <a:rPr lang="hr-HR" altLang="sr-Latn-RS" sz="1800" dirty="0">
                <a:solidFill>
                  <a:srgbClr val="002060"/>
                </a:solidFill>
                <a:ea typeface="ＭＳ Ｐゴシック" panose="020B0600070205080204" pitchFamily="34" charset="-128"/>
              </a:rPr>
              <a:t>. </a:t>
            </a:r>
            <a:r>
              <a:rPr lang="hr-HR" altLang="sr-Latn-RS" sz="1800" i="1" dirty="0">
                <a:solidFill>
                  <a:srgbClr val="002060"/>
                </a:solidFill>
                <a:ea typeface="ＭＳ Ｐゴシック" panose="020B0600070205080204" pitchFamily="34" charset="-128"/>
              </a:rPr>
              <a:t>KRITERIJ ODABIRA - Dizajn i zrelost projekta</a:t>
            </a:r>
            <a:endParaRPr lang="pl-PL" altLang="sr-Latn-RS" sz="1800" i="1">
              <a:solidFill>
                <a:srgbClr val="002060"/>
              </a:solidFill>
              <a:ea typeface="ＭＳ Ｐゴシック" panose="020B0600070205080204" pitchFamily="34" charset="-128"/>
            </a:endParaRPr>
          </a:p>
          <a:p>
            <a:pPr>
              <a:lnSpc>
                <a:spcPct val="100000"/>
              </a:lnSpc>
            </a:pPr>
            <a:endParaRPr lang="hr-HR" altLang="sr-Latn-RS" dirty="0">
              <a:solidFill>
                <a:srgbClr val="000000"/>
              </a:solidFill>
              <a:ea typeface="ＭＳ Ｐゴシック" panose="020B0600070205080204" pitchFamily="34" charset="-128"/>
            </a:endParaRPr>
          </a:p>
          <a:p>
            <a:endParaRPr lang="hr-HR" altLang="sr-Latn-RS" dirty="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2145A7A5-7C5C-4F23-AC7F-4FB6DED92E7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84E43F17-F742-4923-9BE7-E6849794E33D}" type="slidenum">
              <a:rPr lang="en-US" altLang="sr-Latn-RS" sz="1000" smtClean="0">
                <a:solidFill>
                  <a:schemeClr val="bg1"/>
                </a:solidFill>
              </a:rPr>
              <a:pPr>
                <a:lnSpc>
                  <a:spcPct val="100000"/>
                </a:lnSpc>
                <a:spcBef>
                  <a:spcPct val="0"/>
                </a:spcBef>
              </a:pPr>
              <a:t>21</a:t>
            </a:fld>
            <a:endParaRPr lang="en-US" altLang="sr-Latn-RS" sz="1000" dirty="0">
              <a:solidFill>
                <a:schemeClr val="bg1"/>
              </a:solidFill>
            </a:endParaRPr>
          </a:p>
        </p:txBody>
      </p:sp>
      <p:sp>
        <p:nvSpPr>
          <p:cNvPr id="60421" name="Rectangle 5">
            <a:extLst>
              <a:ext uri="{FF2B5EF4-FFF2-40B4-BE49-F238E27FC236}">
                <a16:creationId xmlns:a16="http://schemas.microsoft.com/office/drawing/2014/main" id="{7DE728A1-F66C-4B40-82C4-8223A62FF434}"/>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dirty="0">
              <a:latin typeface="Calibri" panose="020F0502020204030204" pitchFamily="34" charset="0"/>
            </a:endParaRPr>
          </a:p>
        </p:txBody>
      </p:sp>
      <p:graphicFrame>
        <p:nvGraphicFramePr>
          <p:cNvPr id="2" name="Table 1">
            <a:extLst>
              <a:ext uri="{FF2B5EF4-FFF2-40B4-BE49-F238E27FC236}">
                <a16:creationId xmlns:a16="http://schemas.microsoft.com/office/drawing/2014/main" id="{DBE55229-200B-4231-AFC6-F8081986D477}"/>
              </a:ext>
            </a:extLst>
          </p:cNvPr>
          <p:cNvGraphicFramePr>
            <a:graphicFrameLocks noGrp="1"/>
          </p:cNvGraphicFramePr>
          <p:nvPr>
            <p:extLst>
              <p:ext uri="{D42A27DB-BD31-4B8C-83A1-F6EECF244321}">
                <p14:modId xmlns:p14="http://schemas.microsoft.com/office/powerpoint/2010/main" val="1948642757"/>
              </p:ext>
            </p:extLst>
          </p:nvPr>
        </p:nvGraphicFramePr>
        <p:xfrm>
          <a:off x="215741" y="1108824"/>
          <a:ext cx="8617268" cy="3923141"/>
        </p:xfrm>
        <a:graphic>
          <a:graphicData uri="http://schemas.openxmlformats.org/drawingml/2006/table">
            <a:tbl>
              <a:tblPr firstRow="1" bandRow="1">
                <a:tableStyleId>{F5AB1C69-6EDB-4FF4-983F-18BD219EF322}</a:tableStyleId>
              </a:tblPr>
              <a:tblGrid>
                <a:gridCol w="7089934">
                  <a:extLst>
                    <a:ext uri="{9D8B030D-6E8A-4147-A177-3AD203B41FA5}">
                      <a16:colId xmlns:a16="http://schemas.microsoft.com/office/drawing/2014/main" val="541224394"/>
                    </a:ext>
                  </a:extLst>
                </a:gridCol>
                <a:gridCol w="1527334">
                  <a:extLst>
                    <a:ext uri="{9D8B030D-6E8A-4147-A177-3AD203B41FA5}">
                      <a16:colId xmlns:a16="http://schemas.microsoft.com/office/drawing/2014/main" val="1364251070"/>
                    </a:ext>
                  </a:extLst>
                </a:gridCol>
              </a:tblGrid>
              <a:tr h="540149">
                <a:tc>
                  <a:txBody>
                    <a:bodyPr/>
                    <a:lstStyle/>
                    <a:p>
                      <a:pPr marL="0" marR="0" lvl="0" indent="0" algn="just" defTabSz="685800" rtl="0" eaLnBrk="0" fontAlgn="base" latinLnBrk="0" hangingPunct="0">
                        <a:lnSpc>
                          <a:spcPct val="100000"/>
                        </a:lnSpc>
                        <a:spcBef>
                          <a:spcPts val="0"/>
                        </a:spcBef>
                        <a:spcAft>
                          <a:spcPct val="0"/>
                        </a:spcAft>
                        <a:buClrTx/>
                        <a:buSzTx/>
                        <a:buFontTx/>
                        <a:buNone/>
                        <a:tabLst/>
                        <a:defRPr/>
                      </a:pPr>
                      <a:r>
                        <a:rPr kumimoji="0" lang="hr-HR" sz="1500" b="1" i="0" u="none" strike="noStrike" kern="1200" cap="none" spc="0" normalizeH="0" baseline="0" noProof="0" dirty="0">
                          <a:ln>
                            <a:noFill/>
                          </a:ln>
                          <a:solidFill>
                            <a:prstClr val="white"/>
                          </a:solidFill>
                          <a:effectLst/>
                          <a:uLnTx/>
                          <a:uFillTx/>
                          <a:latin typeface="VladaRHSans Med"/>
                          <a:ea typeface="ＭＳ Ｐゴシック" charset="0"/>
                          <a:cs typeface="+mn-cs"/>
                        </a:rPr>
                        <a:t>4.2. Zrelost projekta</a:t>
                      </a:r>
                    </a:p>
                  </a:txBody>
                  <a:tcPr marL="91443" marR="91443" marT="45648" marB="45648" anchor="ctr">
                    <a:solidFill>
                      <a:srgbClr val="002060"/>
                    </a:solidFill>
                  </a:tcPr>
                </a:tc>
                <a:tc>
                  <a:txBody>
                    <a:bodyPr/>
                    <a:lstStyle/>
                    <a:p>
                      <a:pPr algn="ctr"/>
                      <a:r>
                        <a:rPr lang="hr-HR" sz="1500" b="1" dirty="0">
                          <a:latin typeface="VladaRHSans Med"/>
                        </a:rPr>
                        <a:t>Prijavni obrazac</a:t>
                      </a:r>
                    </a:p>
                  </a:txBody>
                  <a:tcPr marL="91443" marR="91443" marT="45648" marB="45648" anchor="ctr">
                    <a:solidFill>
                      <a:srgbClr val="002060"/>
                    </a:solidFill>
                  </a:tcPr>
                </a:tc>
                <a:extLst>
                  <a:ext uri="{0D108BD9-81ED-4DB2-BD59-A6C34878D82A}">
                    <a16:rowId xmlns:a16="http://schemas.microsoft.com/office/drawing/2014/main" val="2485739351"/>
                  </a:ext>
                </a:extLst>
              </a:tr>
              <a:tr h="998113">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hr-HR" sz="1500" b="1" i="0" u="sng" strike="noStrike" kern="1200" cap="none" spc="0" normalizeH="0" baseline="0" noProof="0" dirty="0">
                          <a:ln>
                            <a:noFill/>
                          </a:ln>
                          <a:solidFill>
                            <a:prstClr val="black"/>
                          </a:solidFill>
                          <a:effectLst/>
                          <a:uLnTx/>
                          <a:uFillTx/>
                          <a:latin typeface="VladaRHSans Med"/>
                          <a:ea typeface="ＭＳ Ｐゴシック" charset="0"/>
                          <a:cs typeface="VladaRHSans Reg"/>
                        </a:rPr>
                        <a:t>Objašnjenje</a:t>
                      </a:r>
                      <a:r>
                        <a:rPr kumimoji="0" lang="hr-HR" sz="1500" b="1" i="0" u="none" strike="noStrike" kern="1200" cap="none" spc="0" normalizeH="0" baseline="0" noProof="0" dirty="0">
                          <a:ln>
                            <a:noFill/>
                          </a:ln>
                          <a:solidFill>
                            <a:prstClr val="black"/>
                          </a:solidFill>
                          <a:effectLst/>
                          <a:uLnTx/>
                          <a:uFillTx/>
                          <a:latin typeface="VladaRHSans Med"/>
                          <a:ea typeface="ＭＳ Ｐゴシック" charset="0"/>
                          <a:cs typeface="VladaRHSans Reg"/>
                        </a:rPr>
                        <a:t>:</a:t>
                      </a:r>
                    </a:p>
                    <a:p>
                      <a:pPr marL="0" indent="0">
                        <a:buFont typeface="Wingdings" panose="05000000000000000000" pitchFamily="2" charset="2"/>
                        <a:buNone/>
                      </a:pPr>
                      <a:r>
                        <a:rPr lang="hr-HR" sz="1500" b="0" dirty="0">
                          <a:effectLst/>
                          <a:latin typeface="VladaRHSans Med"/>
                          <a:ea typeface="Calibri" panose="020F0502020204030204" pitchFamily="34" charset="0"/>
                          <a:cs typeface="Times New Roman" panose="02020603050405020304" pitchFamily="18" charset="0"/>
                        </a:rPr>
                        <a:t>Kriterij razine do koje je projekt spreman za početak provedbe u odnosu na status dokumenata vezanih za provedbu projekta, tj. kompletiranost projektne dokumentacije iz točke 3.1 </a:t>
                      </a:r>
                      <a:r>
                        <a:rPr lang="hr-HR" sz="1500" b="0" dirty="0" err="1">
                          <a:effectLst/>
                          <a:latin typeface="VladaRHSans Med"/>
                          <a:ea typeface="Calibri" panose="020F0502020204030204" pitchFamily="34" charset="0"/>
                          <a:cs typeface="Times New Roman" panose="02020603050405020304" pitchFamily="18" charset="0"/>
                        </a:rPr>
                        <a:t>UzP</a:t>
                      </a:r>
                      <a:r>
                        <a:rPr lang="hr-HR" sz="1500" b="0" dirty="0">
                          <a:effectLst/>
                          <a:latin typeface="VladaRHSans Med"/>
                          <a:ea typeface="Calibri" panose="020F0502020204030204" pitchFamily="34" charset="0"/>
                          <a:cs typeface="Times New Roman" panose="02020603050405020304" pitchFamily="18" charset="0"/>
                        </a:rPr>
                        <a:t>.</a:t>
                      </a:r>
                    </a:p>
                  </a:txBody>
                  <a:tcPr marL="91443" marR="91443" marT="45648" marB="45648">
                    <a:solidFill>
                      <a:srgbClr val="DBE4E9"/>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r-HR" sz="1500" b="0" dirty="0">
                          <a:solidFill>
                            <a:schemeClr val="tx1"/>
                          </a:solidFill>
                          <a:latin typeface="VladaRHSans Med"/>
                        </a:rPr>
                        <a:t>Tehnička/ tehnološka analiza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hr-HR" sz="1500" b="0" dirty="0">
                        <a:solidFill>
                          <a:schemeClr val="tx1"/>
                        </a:solidFill>
                        <a:latin typeface="VladaRHSans Med"/>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hr-HR" sz="1500" b="0" dirty="0">
                          <a:solidFill>
                            <a:schemeClr val="tx1"/>
                          </a:solidFill>
                          <a:latin typeface="VladaRHSans Med"/>
                        </a:rPr>
                        <a:t>*popratna dokumentacija:</a:t>
                      </a:r>
                    </a:p>
                    <a:p>
                      <a:pPr marL="0" marR="0" lvl="0" indent="0" algn="ctr" defTabSz="457200" rtl="0" eaLnBrk="1" fontAlgn="auto" latinLnBrk="0" hangingPunct="1">
                        <a:lnSpc>
                          <a:spcPct val="100000"/>
                        </a:lnSpc>
                        <a:spcBef>
                          <a:spcPts val="0"/>
                        </a:spcBef>
                        <a:spcAft>
                          <a:spcPts val="0"/>
                        </a:spcAft>
                        <a:buClrTx/>
                        <a:buSzTx/>
                        <a:buFontTx/>
                        <a:buNone/>
                        <a:tabLst/>
                        <a:defRPr/>
                      </a:pPr>
                      <a:r>
                        <a:rPr lang="hr-HR" sz="1500" b="0" dirty="0">
                          <a:solidFill>
                            <a:schemeClr val="tx1"/>
                          </a:solidFill>
                          <a:latin typeface="VladaRHSans Med"/>
                        </a:rPr>
                        <a:t>Ovjerena izjava ovlaštenog projektanta,</a:t>
                      </a:r>
                      <a:br>
                        <a:rPr lang="hr-HR" sz="1500" b="0" dirty="0">
                          <a:solidFill>
                            <a:schemeClr val="tx1"/>
                          </a:solidFill>
                          <a:latin typeface="VladaRHSans Med"/>
                        </a:rPr>
                      </a:br>
                      <a:r>
                        <a:rPr lang="hr-HR" sz="1500" b="0" dirty="0">
                          <a:solidFill>
                            <a:schemeClr val="tx1"/>
                          </a:solidFill>
                          <a:latin typeface="VladaRHSans Med"/>
                        </a:rPr>
                        <a:t>prethodno izrađena projektna dokumentacija </a:t>
                      </a:r>
                    </a:p>
                  </a:txBody>
                  <a:tcPr marL="91443" marR="91443" marT="45648" marB="45648" anchor="ctr">
                    <a:solidFill>
                      <a:srgbClr val="DBE4E9"/>
                    </a:solidFill>
                  </a:tcPr>
                </a:tc>
                <a:extLst>
                  <a:ext uri="{0D108BD9-81ED-4DB2-BD59-A6C34878D82A}">
                    <a16:rowId xmlns:a16="http://schemas.microsoft.com/office/drawing/2014/main" val="249344142"/>
                  </a:ext>
                </a:extLst>
              </a:tr>
              <a:tr h="1028417">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hr-HR" sz="1500" b="1" u="sng" dirty="0">
                          <a:latin typeface="VladaRHSans Med"/>
                        </a:rPr>
                        <a:t>Bodovanje</a:t>
                      </a:r>
                      <a:r>
                        <a:rPr lang="hr-HR" sz="1500" b="1" u="none" dirty="0">
                          <a:latin typeface="VladaRHSans Med"/>
                        </a:rPr>
                        <a:t>:</a:t>
                      </a:r>
                    </a:p>
                    <a:p>
                      <a:r>
                        <a:rPr lang="hr-HR" sz="1500" b="1" kern="1200" dirty="0">
                          <a:solidFill>
                            <a:schemeClr val="dk1"/>
                          </a:solidFill>
                          <a:effectLst/>
                          <a:latin typeface="VladaRHSans Med"/>
                          <a:ea typeface="+mn-ea"/>
                          <a:cs typeface="+mn-cs"/>
                        </a:rPr>
                        <a:t>10 bodova: </a:t>
                      </a:r>
                      <a:r>
                        <a:rPr lang="hr-HR" sz="1500" b="0" kern="1200" dirty="0">
                          <a:solidFill>
                            <a:schemeClr val="dk1"/>
                          </a:solidFill>
                          <a:effectLst/>
                          <a:latin typeface="VladaRHSans Med"/>
                          <a:ea typeface="+mn-ea"/>
                          <a:cs typeface="+mn-cs"/>
                        </a:rPr>
                        <a:t>Prijavitelj je dostavio izjavu ovlaštenog projektanta i sve projektno – tehničke i investicijske dokumente koji su navedeni u izjavi (ili za projekt nije potrebna dodatna projektno-tehnička i investicijska dokumentacija).</a:t>
                      </a:r>
                    </a:p>
                    <a:p>
                      <a:r>
                        <a:rPr lang="hr-HR" sz="1500" b="1" kern="1200" dirty="0">
                          <a:solidFill>
                            <a:schemeClr val="dk1"/>
                          </a:solidFill>
                          <a:effectLst/>
                          <a:latin typeface="VladaRHSans Med"/>
                          <a:ea typeface="+mn-ea"/>
                          <a:cs typeface="+mn-cs"/>
                        </a:rPr>
                        <a:t>5 bodova:  </a:t>
                      </a:r>
                      <a:r>
                        <a:rPr lang="hr-HR" sz="1500" b="0" kern="1200" dirty="0">
                          <a:solidFill>
                            <a:schemeClr val="dk1"/>
                          </a:solidFill>
                          <a:effectLst/>
                          <a:latin typeface="VladaRHSans Med"/>
                          <a:ea typeface="+mn-ea"/>
                          <a:cs typeface="+mn-cs"/>
                        </a:rPr>
                        <a:t>Prijavitelj je dostavio izjavu ovlaštenog projektanta  ali nije dostavio sve projektno-tehničke i investicijske dokumente koji su navedeni u izjavi.</a:t>
                      </a:r>
                    </a:p>
                    <a:p>
                      <a:r>
                        <a:rPr lang="hr-HR" sz="1500" b="1" kern="1200" dirty="0">
                          <a:solidFill>
                            <a:schemeClr val="dk1"/>
                          </a:solidFill>
                          <a:effectLst/>
                          <a:latin typeface="VladaRHSans Med"/>
                          <a:ea typeface="+mn-ea"/>
                          <a:cs typeface="+mn-cs"/>
                        </a:rPr>
                        <a:t>0 bodova: </a:t>
                      </a:r>
                      <a:r>
                        <a:rPr lang="hr-HR" sz="1500" b="0" kern="1200" dirty="0">
                          <a:solidFill>
                            <a:schemeClr val="dk1"/>
                          </a:solidFill>
                          <a:effectLst/>
                          <a:latin typeface="VladaRHSans Med"/>
                          <a:ea typeface="+mn-ea"/>
                          <a:cs typeface="+mn-cs"/>
                        </a:rPr>
                        <a:t>Prijavitelj nije dostavio izjavu ovlaštenog projektanta te nije dostavio niti jedan projektno-tehnički i investicijski dokument koji je naveden u izjavi (iako je za projekt potrebna </a:t>
                      </a:r>
                      <a:r>
                        <a:rPr lang="hr-HR" sz="1500" b="0" kern="1200" dirty="0" err="1">
                          <a:solidFill>
                            <a:schemeClr val="dk1"/>
                          </a:solidFill>
                          <a:effectLst/>
                          <a:latin typeface="VladaRHSans Med"/>
                          <a:ea typeface="+mn-ea"/>
                          <a:cs typeface="+mn-cs"/>
                        </a:rPr>
                        <a:t>dodatnaq</a:t>
                      </a:r>
                      <a:r>
                        <a:rPr lang="hr-HR" sz="1500" b="0" kern="1200" dirty="0">
                          <a:solidFill>
                            <a:schemeClr val="dk1"/>
                          </a:solidFill>
                          <a:effectLst/>
                          <a:latin typeface="VladaRHSans Med"/>
                          <a:ea typeface="+mn-ea"/>
                          <a:cs typeface="+mn-cs"/>
                        </a:rPr>
                        <a:t> projektno-tehnička i investicijska dokumentacija) osim Studije izvodljivosti s analizom troškova i koristi. </a:t>
                      </a:r>
                    </a:p>
                  </a:txBody>
                  <a:tcPr marL="91443" marR="91443" marT="45648" marB="45648">
                    <a:solidFill>
                      <a:srgbClr val="DBE4E9"/>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hr-HR" sz="1400" b="0" dirty="0">
                        <a:solidFill>
                          <a:schemeClr val="tx1"/>
                        </a:solidFill>
                        <a:latin typeface="VladaRHSans Reg" panose="02000000000000000000"/>
                      </a:endParaRPr>
                    </a:p>
                  </a:txBody>
                  <a:tcPr marL="91443" marR="91443" marT="45639" marB="45639">
                    <a:solidFill>
                      <a:srgbClr val="DBE4E9"/>
                    </a:solidFill>
                  </a:tcPr>
                </a:tc>
                <a:extLst>
                  <a:ext uri="{0D108BD9-81ED-4DB2-BD59-A6C34878D82A}">
                    <a16:rowId xmlns:a16="http://schemas.microsoft.com/office/drawing/2014/main" val="1292853286"/>
                  </a:ext>
                </a:extLst>
              </a:tr>
            </a:tbl>
          </a:graphicData>
        </a:graphic>
      </p:graphicFrame>
    </p:spTree>
    <p:extLst>
      <p:ext uri="{BB962C8B-B14F-4D97-AF65-F5344CB8AC3E}">
        <p14:creationId xmlns:p14="http://schemas.microsoft.com/office/powerpoint/2010/main" val="4093795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92E4D-C119-49D8-BBC2-E30B7809CBB1}"/>
              </a:ext>
            </a:extLst>
          </p:cNvPr>
          <p:cNvSpPr>
            <a:spLocks noGrp="1"/>
          </p:cNvSpPr>
          <p:nvPr>
            <p:ph type="title"/>
          </p:nvPr>
        </p:nvSpPr>
        <p:spPr>
          <a:xfrm>
            <a:off x="195263" y="212725"/>
            <a:ext cx="8099425" cy="217488"/>
          </a:xfrm>
        </p:spPr>
        <p:txBody>
          <a:bodyPr/>
          <a:lstStyle/>
          <a:p>
            <a:pPr>
              <a:defRPr/>
            </a:pPr>
            <a:r>
              <a:rPr lang="sv-SE" altLang="sr-Latn-RS" sz="1600" b="1" dirty="0">
                <a:solidFill>
                  <a:srgbClr val="17177D">
                    <a:lumMod val="75000"/>
                  </a:srgbClr>
                </a:solidFill>
                <a:ea typeface="ＭＳ Ｐゴシック" panose="020B0600070205080204" pitchFamily="34" charset="-128"/>
                <a:cs typeface="+mn-cs"/>
              </a:rPr>
              <a:t>FAZA 3: Ocjena kvalitete (</a:t>
            </a:r>
            <a:r>
              <a:rPr lang="hr-HR" altLang="sr-Latn-RS" sz="1600" b="1" dirty="0">
                <a:solidFill>
                  <a:srgbClr val="17177D">
                    <a:lumMod val="75000"/>
                  </a:srgbClr>
                </a:solidFill>
                <a:ea typeface="ＭＳ Ｐゴシック" panose="020B0600070205080204" pitchFamily="34" charset="-128"/>
                <a:cs typeface="+mn-cs"/>
              </a:rPr>
              <a:t>9</a:t>
            </a:r>
            <a:r>
              <a:rPr lang="sv-SE" altLang="sr-Latn-RS" sz="1600" b="1" dirty="0">
                <a:solidFill>
                  <a:srgbClr val="17177D">
                    <a:lumMod val="75000"/>
                  </a:srgbClr>
                </a:solidFill>
                <a:ea typeface="ＭＳ Ｐゴシック" panose="020B0600070205080204" pitchFamily="34" charset="-128"/>
                <a:cs typeface="+mn-cs"/>
              </a:rPr>
              <a:t>)</a:t>
            </a:r>
            <a:endParaRPr lang="hr-HR" sz="1600" dirty="0"/>
          </a:p>
        </p:txBody>
      </p:sp>
      <p:sp>
        <p:nvSpPr>
          <p:cNvPr id="62467" name="Content Placeholder 4">
            <a:extLst>
              <a:ext uri="{FF2B5EF4-FFF2-40B4-BE49-F238E27FC236}">
                <a16:creationId xmlns:a16="http://schemas.microsoft.com/office/drawing/2014/main" id="{F64E077C-352F-4EDC-A81E-477F5F955D60}"/>
              </a:ext>
            </a:extLst>
          </p:cNvPr>
          <p:cNvSpPr>
            <a:spLocks noGrp="1"/>
          </p:cNvSpPr>
          <p:nvPr>
            <p:ph idx="1"/>
          </p:nvPr>
        </p:nvSpPr>
        <p:spPr>
          <a:xfrm>
            <a:off x="185736" y="461790"/>
            <a:ext cx="8658225" cy="434975"/>
          </a:xfrm>
        </p:spPr>
        <p:txBody>
          <a:bodyPr/>
          <a:lstStyle/>
          <a:p>
            <a:pPr>
              <a:lnSpc>
                <a:spcPct val="100000"/>
              </a:lnSpc>
              <a:spcBef>
                <a:spcPct val="0"/>
              </a:spcBef>
            </a:pPr>
            <a:r>
              <a:rPr lang="hr-HR" altLang="sr-Latn-RS" sz="1800" i="1" dirty="0">
                <a:solidFill>
                  <a:srgbClr val="002060"/>
                </a:solidFill>
                <a:latin typeface="VladaRHSans Med"/>
                <a:ea typeface="ＭＳ Ｐゴシック" panose="020B0600070205080204" pitchFamily="34" charset="-128"/>
              </a:rPr>
              <a:t>4</a:t>
            </a:r>
            <a:r>
              <a:rPr lang="hr-HR" altLang="sr-Latn-RS" sz="1800" dirty="0">
                <a:solidFill>
                  <a:srgbClr val="002060"/>
                </a:solidFill>
                <a:ea typeface="ＭＳ Ｐゴシック" panose="020B0600070205080204" pitchFamily="34" charset="-128"/>
              </a:rPr>
              <a:t>. </a:t>
            </a:r>
            <a:r>
              <a:rPr lang="hr-HR" altLang="sr-Latn-RS" sz="1800" i="1" dirty="0">
                <a:solidFill>
                  <a:srgbClr val="002060"/>
                </a:solidFill>
                <a:ea typeface="ＭＳ Ｐゴシック" panose="020B0600070205080204" pitchFamily="34" charset="-128"/>
              </a:rPr>
              <a:t>KRITERIJ ODABIRA - Dizajn i zrelost projekta</a:t>
            </a:r>
            <a:endParaRPr lang="pl-PL" altLang="sr-Latn-RS" sz="1800" i="1" dirty="0">
              <a:solidFill>
                <a:srgbClr val="002060"/>
              </a:solidFill>
              <a:ea typeface="ＭＳ Ｐゴシック" panose="020B0600070205080204" pitchFamily="34" charset="-128"/>
            </a:endParaRPr>
          </a:p>
          <a:p>
            <a:pPr>
              <a:lnSpc>
                <a:spcPct val="100000"/>
              </a:lnSpc>
            </a:pPr>
            <a:endParaRPr lang="hr-HR" altLang="sr-Latn-RS" dirty="0">
              <a:solidFill>
                <a:srgbClr val="000000"/>
              </a:solidFill>
              <a:ea typeface="ＭＳ Ｐゴシック" panose="020B0600070205080204" pitchFamily="34" charset="-128"/>
            </a:endParaRPr>
          </a:p>
          <a:p>
            <a:endParaRPr lang="hr-HR" altLang="sr-Latn-RS" dirty="0">
              <a:ea typeface="ＭＳ Ｐゴシック" panose="020B0600070205080204" pitchFamily="34" charset="-128"/>
            </a:endParaRPr>
          </a:p>
        </p:txBody>
      </p:sp>
      <p:sp>
        <p:nvSpPr>
          <p:cNvPr id="62468" name="Slide Number Placeholder 3">
            <a:extLst>
              <a:ext uri="{FF2B5EF4-FFF2-40B4-BE49-F238E27FC236}">
                <a16:creationId xmlns:a16="http://schemas.microsoft.com/office/drawing/2014/main" id="{A9B07DBF-E08B-4C58-A3B4-6E9149EE0F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3BA7067F-E178-43BA-A076-7C4523ED8EEF}" type="slidenum">
              <a:rPr lang="en-US" altLang="sr-Latn-RS" sz="1000" smtClean="0">
                <a:solidFill>
                  <a:schemeClr val="bg1"/>
                </a:solidFill>
              </a:rPr>
              <a:pPr>
                <a:lnSpc>
                  <a:spcPct val="100000"/>
                </a:lnSpc>
                <a:spcBef>
                  <a:spcPct val="0"/>
                </a:spcBef>
              </a:pPr>
              <a:t>22</a:t>
            </a:fld>
            <a:endParaRPr lang="en-US" altLang="sr-Latn-RS" sz="1000">
              <a:solidFill>
                <a:schemeClr val="bg1"/>
              </a:solidFill>
            </a:endParaRPr>
          </a:p>
        </p:txBody>
      </p:sp>
      <p:sp>
        <p:nvSpPr>
          <p:cNvPr id="62469" name="Rectangle 5">
            <a:extLst>
              <a:ext uri="{FF2B5EF4-FFF2-40B4-BE49-F238E27FC236}">
                <a16:creationId xmlns:a16="http://schemas.microsoft.com/office/drawing/2014/main" id="{776AC2B0-A074-4BD9-BC05-A0DE4728B39C}"/>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a:latin typeface="Calibri" panose="020F0502020204030204" pitchFamily="34" charset="0"/>
            </a:endParaRPr>
          </a:p>
        </p:txBody>
      </p:sp>
      <p:graphicFrame>
        <p:nvGraphicFramePr>
          <p:cNvPr id="2" name="Table 1">
            <a:extLst>
              <a:ext uri="{FF2B5EF4-FFF2-40B4-BE49-F238E27FC236}">
                <a16:creationId xmlns:a16="http://schemas.microsoft.com/office/drawing/2014/main" id="{DBE55229-200B-4231-AFC6-F8081986D477}"/>
              </a:ext>
            </a:extLst>
          </p:cNvPr>
          <p:cNvGraphicFramePr>
            <a:graphicFrameLocks noGrp="1"/>
          </p:cNvGraphicFramePr>
          <p:nvPr>
            <p:extLst>
              <p:ext uri="{D42A27DB-BD31-4B8C-83A1-F6EECF244321}">
                <p14:modId xmlns:p14="http://schemas.microsoft.com/office/powerpoint/2010/main" val="2338357207"/>
              </p:ext>
            </p:extLst>
          </p:nvPr>
        </p:nvGraphicFramePr>
        <p:xfrm>
          <a:off x="195263" y="1361853"/>
          <a:ext cx="8712201" cy="2419793"/>
        </p:xfrm>
        <a:graphic>
          <a:graphicData uri="http://schemas.openxmlformats.org/drawingml/2006/table">
            <a:tbl>
              <a:tblPr firstRow="1" bandRow="1">
                <a:tableStyleId>{F5AB1C69-6EDB-4FF4-983F-18BD219EF322}</a:tableStyleId>
              </a:tblPr>
              <a:tblGrid>
                <a:gridCol w="6894469">
                  <a:extLst>
                    <a:ext uri="{9D8B030D-6E8A-4147-A177-3AD203B41FA5}">
                      <a16:colId xmlns:a16="http://schemas.microsoft.com/office/drawing/2014/main" val="541224394"/>
                    </a:ext>
                  </a:extLst>
                </a:gridCol>
                <a:gridCol w="1817732">
                  <a:extLst>
                    <a:ext uri="{9D8B030D-6E8A-4147-A177-3AD203B41FA5}">
                      <a16:colId xmlns:a16="http://schemas.microsoft.com/office/drawing/2014/main" val="1364251070"/>
                    </a:ext>
                  </a:extLst>
                </a:gridCol>
              </a:tblGrid>
              <a:tr h="512754">
                <a:tc>
                  <a:txBody>
                    <a:bodyPr/>
                    <a:lstStyle/>
                    <a:p>
                      <a:pPr marL="0" marR="0" lvl="0" indent="0" algn="just" defTabSz="685800" rtl="0" eaLnBrk="0" fontAlgn="base" latinLnBrk="0" hangingPunct="0">
                        <a:lnSpc>
                          <a:spcPct val="100000"/>
                        </a:lnSpc>
                        <a:spcBef>
                          <a:spcPts val="0"/>
                        </a:spcBef>
                        <a:spcAft>
                          <a:spcPct val="0"/>
                        </a:spcAft>
                        <a:buClrTx/>
                        <a:buSzTx/>
                        <a:buFontTx/>
                        <a:buNone/>
                        <a:tabLst/>
                        <a:defRPr/>
                      </a:pPr>
                      <a:r>
                        <a:rPr kumimoji="0" lang="pl-PL" sz="1500" b="1" i="0" u="none" strike="noStrike" kern="1200" cap="none" spc="0" normalizeH="0" baseline="0" noProof="0" dirty="0">
                          <a:ln>
                            <a:noFill/>
                          </a:ln>
                          <a:solidFill>
                            <a:prstClr val="white"/>
                          </a:solidFill>
                          <a:effectLst/>
                          <a:uLnTx/>
                          <a:uFillTx/>
                          <a:latin typeface="VladaRHSans Med"/>
                          <a:ea typeface="ＭＳ Ｐゴシック" charset="0"/>
                          <a:cs typeface="+mn-cs"/>
                        </a:rPr>
                        <a:t>4.3. Projekt doprinosi pokazatelju Poziva </a:t>
                      </a:r>
                      <a:endParaRPr kumimoji="0" lang="hr-HR" sz="1500" b="1" i="0" u="none" strike="noStrike" kern="1200" cap="none" spc="0" normalizeH="0" baseline="0" noProof="0" dirty="0">
                        <a:ln>
                          <a:noFill/>
                        </a:ln>
                        <a:solidFill>
                          <a:prstClr val="white"/>
                        </a:solidFill>
                        <a:effectLst/>
                        <a:uLnTx/>
                        <a:uFillTx/>
                        <a:latin typeface="VladaRHSans Med"/>
                        <a:ea typeface="ＭＳ Ｐゴシック" charset="0"/>
                        <a:cs typeface="+mn-cs"/>
                      </a:endParaRPr>
                    </a:p>
                  </a:txBody>
                  <a:tcPr marL="91443" marR="91443" marT="45643" marB="45643" anchor="ctr">
                    <a:solidFill>
                      <a:srgbClr val="002060"/>
                    </a:solidFill>
                  </a:tcPr>
                </a:tc>
                <a:tc>
                  <a:txBody>
                    <a:bodyPr/>
                    <a:lstStyle/>
                    <a:p>
                      <a:pPr algn="ctr"/>
                      <a:r>
                        <a:rPr lang="hr-HR" sz="1500" b="1" dirty="0">
                          <a:latin typeface="VladaRHSans Med"/>
                        </a:rPr>
                        <a:t>Prijavni obrazac</a:t>
                      </a:r>
                    </a:p>
                  </a:txBody>
                  <a:tcPr marL="91443" marR="91443" marT="45643" marB="45643" anchor="ctr">
                    <a:solidFill>
                      <a:srgbClr val="002060"/>
                    </a:solidFill>
                  </a:tcPr>
                </a:tc>
                <a:extLst>
                  <a:ext uri="{0D108BD9-81ED-4DB2-BD59-A6C34878D82A}">
                    <a16:rowId xmlns:a16="http://schemas.microsoft.com/office/drawing/2014/main" val="2485739351"/>
                  </a:ext>
                </a:extLst>
              </a:tr>
              <a:tr h="726461">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hr-HR" sz="1500" b="1" i="0" u="sng" strike="noStrike" kern="1200" cap="none" spc="0" normalizeH="0" baseline="0" noProof="0" dirty="0">
                          <a:ln>
                            <a:noFill/>
                          </a:ln>
                          <a:solidFill>
                            <a:prstClr val="black"/>
                          </a:solidFill>
                          <a:effectLst/>
                          <a:uLnTx/>
                          <a:uFillTx/>
                          <a:latin typeface="VladaRHSans Med"/>
                          <a:ea typeface="ＭＳ Ｐゴシック" charset="0"/>
                          <a:cs typeface="VladaRHSans Reg"/>
                        </a:rPr>
                        <a:t>Objašnjenje</a:t>
                      </a:r>
                      <a:r>
                        <a:rPr kumimoji="0" lang="hr-HR" sz="1500" b="1" i="0" u="none" strike="noStrike" kern="1200" cap="none" spc="0" normalizeH="0" baseline="0" noProof="0" dirty="0">
                          <a:ln>
                            <a:noFill/>
                          </a:ln>
                          <a:solidFill>
                            <a:prstClr val="black"/>
                          </a:solidFill>
                          <a:effectLst/>
                          <a:uLnTx/>
                          <a:uFillTx/>
                          <a:latin typeface="VladaRHSans Med"/>
                          <a:ea typeface="ＭＳ Ｐゴシック" charset="0"/>
                          <a:cs typeface="VladaRHSans Reg"/>
                        </a:rPr>
                        <a:t>:</a:t>
                      </a:r>
                    </a:p>
                    <a:p>
                      <a:pPr marL="0" indent="0">
                        <a:buFont typeface="Wingdings" panose="05000000000000000000" pitchFamily="2" charset="2"/>
                        <a:buNone/>
                      </a:pPr>
                      <a:r>
                        <a:rPr lang="hr-HR" sz="1500" b="0" dirty="0">
                          <a:effectLst/>
                          <a:latin typeface="VladaRHSans Med"/>
                          <a:ea typeface="Calibri" panose="020F0502020204030204" pitchFamily="34" charset="0"/>
                          <a:cs typeface="Times New Roman" panose="02020603050405020304" pitchFamily="18" charset="0"/>
                        </a:rPr>
                        <a:t>Kriterij se odnosi na ukupnu korisnu površinu zgrade prema čl. 3. Zakona o gradnji i površina zemljišta koje je predmet obnove (ako je primjenjivo). </a:t>
                      </a:r>
                    </a:p>
                  </a:txBody>
                  <a:tcPr marL="91443" marR="91443" marT="45643" marB="45643">
                    <a:solidFill>
                      <a:srgbClr val="DBE4E9"/>
                    </a:solidFill>
                  </a:tcPr>
                </a:tc>
                <a:tc rowSpan="2">
                  <a:txBody>
                    <a:bodyPr/>
                    <a:lstStyle/>
                    <a:p>
                      <a:pPr marL="0" marR="0" lvl="0" indent="0" algn="ctr" defTabSz="457200" rtl="0" eaLnBrk="1" fontAlgn="auto" latinLnBrk="0" hangingPunct="1">
                        <a:lnSpc>
                          <a:spcPct val="100000"/>
                        </a:lnSpc>
                        <a:spcBef>
                          <a:spcPts val="0"/>
                        </a:spcBef>
                        <a:spcAft>
                          <a:spcPts val="800"/>
                        </a:spcAft>
                        <a:buClrTx/>
                        <a:buSzTx/>
                        <a:buFontTx/>
                        <a:buNone/>
                        <a:tabLst/>
                        <a:defRPr/>
                      </a:pPr>
                      <a:r>
                        <a:rPr lang="hr-HR" sz="1500" b="0" dirty="0">
                          <a:solidFill>
                            <a:schemeClr val="tx1"/>
                          </a:solidFill>
                          <a:latin typeface="VladaRHSans Med"/>
                        </a:rPr>
                        <a:t>Pokazatelji i rezultati</a:t>
                      </a:r>
                    </a:p>
                    <a:p>
                      <a:pPr marL="0" marR="0" lvl="0" indent="0" algn="ctr" defTabSz="457200" rtl="0" eaLnBrk="1" fontAlgn="auto" latinLnBrk="0" hangingPunct="1">
                        <a:lnSpc>
                          <a:spcPct val="100000"/>
                        </a:lnSpc>
                        <a:spcBef>
                          <a:spcPts val="0"/>
                        </a:spcBef>
                        <a:spcAft>
                          <a:spcPts val="800"/>
                        </a:spcAft>
                        <a:buClrTx/>
                        <a:buSzTx/>
                        <a:buFontTx/>
                        <a:buNone/>
                        <a:tabLst/>
                        <a:defRPr/>
                      </a:pPr>
                      <a:endParaRPr lang="hr-HR" sz="1500" b="0" dirty="0">
                        <a:solidFill>
                          <a:schemeClr val="tx1"/>
                        </a:solidFill>
                        <a:latin typeface="VladaRHSans Med"/>
                      </a:endParaRPr>
                    </a:p>
                    <a:p>
                      <a:pPr marL="0" marR="0" lvl="0" indent="0" algn="ctr" defTabSz="457200" rtl="0" eaLnBrk="1" fontAlgn="auto" latinLnBrk="0" hangingPunct="1">
                        <a:lnSpc>
                          <a:spcPct val="100000"/>
                        </a:lnSpc>
                        <a:spcBef>
                          <a:spcPts val="0"/>
                        </a:spcBef>
                        <a:spcAft>
                          <a:spcPts val="800"/>
                        </a:spcAft>
                        <a:buClrTx/>
                        <a:buSzTx/>
                        <a:buFontTx/>
                        <a:buNone/>
                        <a:tabLst/>
                        <a:defRPr/>
                      </a:pPr>
                      <a:r>
                        <a:rPr lang="hr-HR" sz="1500" b="0" dirty="0">
                          <a:solidFill>
                            <a:schemeClr val="tx1"/>
                          </a:solidFill>
                          <a:latin typeface="VladaRHSans Med"/>
                        </a:rPr>
                        <a:t>Tehnička/ tehnološka analiza</a:t>
                      </a:r>
                    </a:p>
                  </a:txBody>
                  <a:tcPr marL="91443" marR="91443" marT="45643" marB="45643" anchor="ctr">
                    <a:solidFill>
                      <a:srgbClr val="DBE4E9"/>
                    </a:solidFill>
                  </a:tcPr>
                </a:tc>
                <a:extLst>
                  <a:ext uri="{0D108BD9-81ED-4DB2-BD59-A6C34878D82A}">
                    <a16:rowId xmlns:a16="http://schemas.microsoft.com/office/drawing/2014/main" val="249344142"/>
                  </a:ext>
                </a:extLst>
              </a:tr>
              <a:tr h="1129953">
                <a:tc>
                  <a:txBody>
                    <a:bodyPr/>
                    <a:lstStyle/>
                    <a:p>
                      <a:r>
                        <a:rPr lang="hr-HR" sz="1500" b="1" kern="1200" dirty="0">
                          <a:solidFill>
                            <a:schemeClr val="dk1"/>
                          </a:solidFill>
                          <a:effectLst/>
                          <a:latin typeface="VladaRHSans Med"/>
                          <a:ea typeface="+mn-ea"/>
                          <a:cs typeface="+mn-cs"/>
                        </a:rPr>
                        <a:t>5 bodova: </a:t>
                      </a:r>
                      <a:r>
                        <a:rPr lang="hr-HR" sz="1500" b="0" kern="1200" dirty="0">
                          <a:solidFill>
                            <a:schemeClr val="dk1"/>
                          </a:solidFill>
                          <a:effectLst/>
                          <a:latin typeface="VladaRHSans Med"/>
                          <a:ea typeface="+mn-ea"/>
                          <a:cs typeface="+mn-cs"/>
                        </a:rPr>
                        <a:t>Projekt doprinosi ostvarenju pokazatelja s više od 2000 m2</a:t>
                      </a:r>
                    </a:p>
                    <a:p>
                      <a:r>
                        <a:rPr lang="hr-HR" sz="1500" b="1" kern="1200" dirty="0">
                          <a:solidFill>
                            <a:schemeClr val="dk1"/>
                          </a:solidFill>
                          <a:effectLst/>
                          <a:latin typeface="VladaRHSans Med"/>
                          <a:ea typeface="+mn-ea"/>
                          <a:cs typeface="+mn-cs"/>
                        </a:rPr>
                        <a:t>4 boda: </a:t>
                      </a:r>
                      <a:r>
                        <a:rPr lang="hr-HR" sz="1500" b="0" kern="1200" dirty="0">
                          <a:solidFill>
                            <a:schemeClr val="dk1"/>
                          </a:solidFill>
                          <a:effectLst/>
                          <a:latin typeface="VladaRHSans Med"/>
                          <a:ea typeface="+mn-ea"/>
                          <a:cs typeface="+mn-cs"/>
                        </a:rPr>
                        <a:t>Projekt doprinosi ostvarenju pokazatelja od 1001 do 2000 m2 </a:t>
                      </a:r>
                    </a:p>
                    <a:p>
                      <a:r>
                        <a:rPr lang="hr-HR" sz="1500" b="1" kern="1200" dirty="0">
                          <a:solidFill>
                            <a:schemeClr val="dk1"/>
                          </a:solidFill>
                          <a:effectLst/>
                          <a:latin typeface="VladaRHSans Med"/>
                          <a:ea typeface="+mn-ea"/>
                          <a:cs typeface="+mn-cs"/>
                        </a:rPr>
                        <a:t>3 boda: </a:t>
                      </a:r>
                      <a:r>
                        <a:rPr lang="hr-HR" sz="1500" b="0" kern="1200" dirty="0">
                          <a:solidFill>
                            <a:schemeClr val="dk1"/>
                          </a:solidFill>
                          <a:effectLst/>
                          <a:latin typeface="VladaRHSans Med"/>
                          <a:ea typeface="+mn-ea"/>
                          <a:cs typeface="+mn-cs"/>
                        </a:rPr>
                        <a:t>Projekt doprinosi ostvarenju pokazatelja od 301 do 1000 m2 </a:t>
                      </a:r>
                    </a:p>
                    <a:p>
                      <a:r>
                        <a:rPr lang="hr-HR" sz="1500" b="1" kern="1200" dirty="0">
                          <a:solidFill>
                            <a:schemeClr val="dk1"/>
                          </a:solidFill>
                          <a:effectLst/>
                          <a:latin typeface="VladaRHSans Med"/>
                          <a:ea typeface="+mn-ea"/>
                          <a:cs typeface="+mn-cs"/>
                        </a:rPr>
                        <a:t>1 bod: </a:t>
                      </a:r>
                      <a:r>
                        <a:rPr lang="hr-HR" sz="1500" b="0" kern="1200" dirty="0">
                          <a:solidFill>
                            <a:schemeClr val="dk1"/>
                          </a:solidFill>
                          <a:effectLst/>
                          <a:latin typeface="VladaRHSans Med"/>
                          <a:ea typeface="+mn-ea"/>
                          <a:cs typeface="+mn-cs"/>
                        </a:rPr>
                        <a:t>Projekt doprinosi ostvarenju pokazatelja do 300 m2 </a:t>
                      </a:r>
                    </a:p>
                  </a:txBody>
                  <a:tcPr marL="91443" marR="91443" marT="45643" marB="45643">
                    <a:solidFill>
                      <a:srgbClr val="DBE4E9"/>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hr-HR" sz="1400" b="0" dirty="0">
                        <a:solidFill>
                          <a:schemeClr val="tx1"/>
                        </a:solidFill>
                        <a:latin typeface="VladaRHSans Reg" panose="02000000000000000000"/>
                      </a:endParaRPr>
                    </a:p>
                  </a:txBody>
                  <a:tcPr marL="91443" marR="91443" marT="45639" marB="45639">
                    <a:solidFill>
                      <a:srgbClr val="DBE4E9"/>
                    </a:solidFill>
                  </a:tcPr>
                </a:tc>
                <a:extLst>
                  <a:ext uri="{0D108BD9-81ED-4DB2-BD59-A6C34878D82A}">
                    <a16:rowId xmlns:a16="http://schemas.microsoft.com/office/drawing/2014/main" val="129285328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4B5C-ED76-4AED-94A1-28B069CD2248}"/>
              </a:ext>
            </a:extLst>
          </p:cNvPr>
          <p:cNvSpPr>
            <a:spLocks noGrp="1"/>
          </p:cNvSpPr>
          <p:nvPr>
            <p:ph type="title"/>
          </p:nvPr>
        </p:nvSpPr>
        <p:spPr>
          <a:xfrm>
            <a:off x="331788" y="306958"/>
            <a:ext cx="8099425" cy="458788"/>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10</a:t>
            </a:r>
            <a:r>
              <a:rPr lang="sv-SE" altLang="sr-Latn-RS" sz="1800" b="1" dirty="0">
                <a:solidFill>
                  <a:srgbClr val="17177D">
                    <a:lumMod val="75000"/>
                  </a:srgbClr>
                </a:solidFill>
                <a:ea typeface="ＭＳ Ｐゴシック" panose="020B0600070205080204" pitchFamily="34" charset="-128"/>
                <a:cs typeface="+mn-cs"/>
              </a:rPr>
              <a:t>)</a:t>
            </a:r>
            <a:endParaRPr lang="hr-HR" sz="1800" dirty="0"/>
          </a:p>
        </p:txBody>
      </p:sp>
      <p:sp>
        <p:nvSpPr>
          <p:cNvPr id="66563" name="Content Placeholder 2">
            <a:extLst>
              <a:ext uri="{FF2B5EF4-FFF2-40B4-BE49-F238E27FC236}">
                <a16:creationId xmlns:a16="http://schemas.microsoft.com/office/drawing/2014/main" id="{2CDF6ED9-2589-451E-9427-8DB036AAB4CF}"/>
              </a:ext>
            </a:extLst>
          </p:cNvPr>
          <p:cNvSpPr>
            <a:spLocks noGrp="1"/>
          </p:cNvSpPr>
          <p:nvPr>
            <p:ph idx="1"/>
          </p:nvPr>
        </p:nvSpPr>
        <p:spPr>
          <a:xfrm>
            <a:off x="331788" y="561975"/>
            <a:ext cx="8099425" cy="3673475"/>
          </a:xfrm>
        </p:spPr>
        <p:txBody>
          <a:bodyPr/>
          <a:lstStyle/>
          <a:p>
            <a:pPr>
              <a:lnSpc>
                <a:spcPct val="100000"/>
              </a:lnSpc>
            </a:pPr>
            <a:r>
              <a:rPr lang="hr-HR" altLang="sr-Latn-RS" sz="1800" i="1">
                <a:solidFill>
                  <a:srgbClr val="002060"/>
                </a:solidFill>
                <a:latin typeface="VladaRHSans Med"/>
                <a:ea typeface="ＭＳ Ｐゴシック" panose="020B0600070205080204" pitchFamily="34" charset="-128"/>
              </a:rPr>
              <a:t>5</a:t>
            </a:r>
            <a:r>
              <a:rPr lang="hr-HR" altLang="sr-Latn-RS" sz="1800">
                <a:solidFill>
                  <a:srgbClr val="002060"/>
                </a:solidFill>
                <a:ea typeface="ＭＳ Ｐゴシック" panose="020B0600070205080204" pitchFamily="34" charset="-128"/>
              </a:rPr>
              <a:t>. </a:t>
            </a:r>
            <a:r>
              <a:rPr lang="hr-HR" altLang="sr-Latn-RS" sz="1800" i="1">
                <a:solidFill>
                  <a:srgbClr val="002060"/>
                </a:solidFill>
                <a:ea typeface="ＭＳ Ｐゴシック" panose="020B0600070205080204" pitchFamily="34" charset="-128"/>
              </a:rPr>
              <a:t>KRITERIJ ODABIRA – </a:t>
            </a:r>
            <a:r>
              <a:rPr lang="hr-HR" altLang="sr-Latn-RS" sz="1800" b="1" i="1">
                <a:solidFill>
                  <a:srgbClr val="002060"/>
                </a:solidFill>
                <a:ea typeface="ＭＳ Ｐゴシック" panose="020B0600070205080204" pitchFamily="34" charset="-128"/>
              </a:rPr>
              <a:t>Promicanje jednakih mogućnosti i socijalne uključenosti</a:t>
            </a:r>
            <a:endParaRPr lang="pl-PL" altLang="sr-Latn-RS" sz="1800" i="1">
              <a:solidFill>
                <a:srgbClr val="002060"/>
              </a:solidFill>
              <a:ea typeface="ＭＳ Ｐゴシック" panose="020B0600070205080204" pitchFamily="34" charset="-128"/>
            </a:endParaRPr>
          </a:p>
          <a:p>
            <a:pPr>
              <a:lnSpc>
                <a:spcPct val="100000"/>
              </a:lnSpc>
            </a:pPr>
            <a:endParaRPr lang="hr-HR" altLang="sr-Latn-RS">
              <a:ea typeface="ＭＳ Ｐゴシック" panose="020B0600070205080204" pitchFamily="34" charset="-128"/>
            </a:endParaRPr>
          </a:p>
        </p:txBody>
      </p:sp>
      <p:sp>
        <p:nvSpPr>
          <p:cNvPr id="66564" name="Slide Number Placeholder 3">
            <a:extLst>
              <a:ext uri="{FF2B5EF4-FFF2-40B4-BE49-F238E27FC236}">
                <a16:creationId xmlns:a16="http://schemas.microsoft.com/office/drawing/2014/main" id="{95068B06-57E7-41DD-9E44-2CBF856F72C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F29E70AC-7736-4856-88E5-C35773D3EC30}" type="slidenum">
              <a:rPr lang="en-US" altLang="sr-Latn-RS" sz="1000" smtClean="0">
                <a:solidFill>
                  <a:schemeClr val="bg1"/>
                </a:solidFill>
              </a:rPr>
              <a:pPr>
                <a:lnSpc>
                  <a:spcPct val="100000"/>
                </a:lnSpc>
                <a:spcBef>
                  <a:spcPct val="0"/>
                </a:spcBef>
              </a:pPr>
              <a:t>23</a:t>
            </a:fld>
            <a:endParaRPr lang="en-US" altLang="sr-Latn-RS" sz="1000">
              <a:solidFill>
                <a:schemeClr val="bg1"/>
              </a:solidFill>
            </a:endParaRPr>
          </a:p>
        </p:txBody>
      </p:sp>
      <p:graphicFrame>
        <p:nvGraphicFramePr>
          <p:cNvPr id="5" name="Table 4">
            <a:extLst>
              <a:ext uri="{FF2B5EF4-FFF2-40B4-BE49-F238E27FC236}">
                <a16:creationId xmlns:a16="http://schemas.microsoft.com/office/drawing/2014/main" id="{9A9BC26E-2AF1-4ABE-A29E-9A66364277E0}"/>
              </a:ext>
            </a:extLst>
          </p:cNvPr>
          <p:cNvGraphicFramePr>
            <a:graphicFrameLocks noGrp="1"/>
          </p:cNvGraphicFramePr>
          <p:nvPr>
            <p:extLst>
              <p:ext uri="{D42A27DB-BD31-4B8C-83A1-F6EECF244321}">
                <p14:modId xmlns:p14="http://schemas.microsoft.com/office/powerpoint/2010/main" val="4107128546"/>
              </p:ext>
            </p:extLst>
          </p:nvPr>
        </p:nvGraphicFramePr>
        <p:xfrm>
          <a:off x="469899" y="1116583"/>
          <a:ext cx="7645401" cy="2910333"/>
        </p:xfrm>
        <a:graphic>
          <a:graphicData uri="http://schemas.openxmlformats.org/drawingml/2006/table">
            <a:tbl>
              <a:tblPr/>
              <a:tblGrid>
                <a:gridCol w="6159660">
                  <a:extLst>
                    <a:ext uri="{9D8B030D-6E8A-4147-A177-3AD203B41FA5}">
                      <a16:colId xmlns:a16="http://schemas.microsoft.com/office/drawing/2014/main" val="3062122212"/>
                    </a:ext>
                  </a:extLst>
                </a:gridCol>
                <a:gridCol w="1485741">
                  <a:extLst>
                    <a:ext uri="{9D8B030D-6E8A-4147-A177-3AD203B41FA5}">
                      <a16:colId xmlns:a16="http://schemas.microsoft.com/office/drawing/2014/main" val="919996402"/>
                    </a:ext>
                  </a:extLst>
                </a:gridCol>
              </a:tblGrid>
              <a:tr h="45243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a:ea typeface="ＭＳ Ｐゴシック" panose="020B0600070205080204" pitchFamily="34" charset="-128"/>
                        </a:rPr>
                        <a:t>5.1. </a:t>
                      </a:r>
                      <a:r>
                        <a:rPr kumimoji="0" lang="pl-PL" altLang="sr-Latn-RS" sz="1500" b="1" i="0" u="none" strike="noStrike" cap="none" normalizeH="0" baseline="0" dirty="0">
                          <a:ln>
                            <a:noFill/>
                          </a:ln>
                          <a:solidFill>
                            <a:srgbClr val="FFFFFF"/>
                          </a:solidFill>
                          <a:effectLst/>
                          <a:latin typeface="VladaRHSans Med"/>
                          <a:ea typeface="ＭＳ Ｐゴシック" panose="020B0600070205080204" pitchFamily="34" charset="-128"/>
                        </a:rPr>
                        <a:t>Projektom je osigurana pristupačnost za osobe s invaliditetom </a:t>
                      </a:r>
                      <a:endParaRPr kumimoji="0" lang="hr-HR" altLang="sr-Latn-RS" sz="1500" b="1" i="0" u="none" strike="noStrike" cap="none" normalizeH="0" baseline="0" dirty="0">
                        <a:ln>
                          <a:noFill/>
                        </a:ln>
                        <a:solidFill>
                          <a:srgbClr val="FFFFFF"/>
                        </a:solidFill>
                        <a:effectLst/>
                        <a:latin typeface="VladaRHSans Med"/>
                        <a:ea typeface="ＭＳ Ｐゴシック" panose="020B0600070205080204" pitchFamily="34" charset="-128"/>
                      </a:endParaRP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a:ea typeface="ＭＳ Ｐゴシック" panose="020B0600070205080204" pitchFamily="34" charset="-128"/>
                        </a:rPr>
                        <a:t>Prijavni obrazac</a:t>
                      </a: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extLst>
                  <a:ext uri="{0D108BD9-81ED-4DB2-BD59-A6C34878D82A}">
                    <a16:rowId xmlns:a16="http://schemas.microsoft.com/office/drawing/2014/main" val="2117300036"/>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sng" strike="noStrike" cap="none" normalizeH="0" baseline="0" dirty="0">
                          <a:ln>
                            <a:noFill/>
                          </a:ln>
                          <a:solidFill>
                            <a:srgbClr val="000000"/>
                          </a:solidFill>
                          <a:effectLst/>
                          <a:latin typeface="VladaRHSans Med"/>
                          <a:ea typeface="ＭＳ Ｐゴシック" panose="020B0600070205080204" pitchFamily="34" charset="-128"/>
                        </a:rPr>
                        <a:t>Objašnjenje</a:t>
                      </a:r>
                      <a:r>
                        <a:rPr kumimoji="0" lang="hr-HR" altLang="sr-Latn-RS" sz="15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je barem neutralan u pogledu jednakih mogućnosti u smislu pristupa i korištenja usluga za osobe sa invaliditetom ako zadovoljava minimalne zakonske propise. Dodatne mjere podrazumijevaju sve mjere pristupačnosti za osobe s invaliditetom koje nisu zakonski minimum.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EF1"/>
                    </a:solidFill>
                  </a:tcPr>
                </a:tc>
                <a:tc rowSpan="2">
                  <a:txBody>
                    <a:bodyPr/>
                    <a:lstStyle/>
                    <a:p>
                      <a:pPr algn="ctr"/>
                      <a:r>
                        <a:rPr kumimoji="0" lang="hr-HR" altLang="sr-Latn-RS" sz="15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Horizontalna načela</a:t>
                      </a:r>
                      <a:endParaRPr lang="hr-HR" sz="1500" dirty="0"/>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BE4E9"/>
                    </a:solidFill>
                  </a:tcPr>
                </a:tc>
                <a:extLst>
                  <a:ext uri="{0D108BD9-81ED-4DB2-BD59-A6C34878D82A}">
                    <a16:rowId xmlns:a16="http://schemas.microsoft.com/office/drawing/2014/main" val="2531919513"/>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sng" strike="noStrike" cap="none" normalizeH="0" baseline="0" dirty="0">
                          <a:ln>
                            <a:noFill/>
                          </a:ln>
                          <a:solidFill>
                            <a:srgbClr val="000000"/>
                          </a:solidFill>
                          <a:effectLst/>
                          <a:latin typeface="VladaRHSans Med"/>
                          <a:ea typeface="ＭＳ Ｐゴシック" panose="020B0600070205080204" pitchFamily="34" charset="-128"/>
                        </a:rPr>
                        <a:t>Bodovanje</a:t>
                      </a:r>
                      <a:r>
                        <a:rPr kumimoji="0" lang="hr-HR" altLang="sr-Latn-RS" sz="15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3 boda: </a:t>
                      </a:r>
                      <a:r>
                        <a:rPr kumimoji="0" lang="hr-HR" altLang="sr-Latn-RS" sz="15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predviđa barem jednu dodatnu mjeru pristupačnosti osoba s invaliditetom</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1 bod: </a:t>
                      </a:r>
                      <a:r>
                        <a:rPr kumimoji="0" lang="hr-HR" altLang="sr-Latn-RS" sz="15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je neutralan u pogledu pristupačnosti za osobe s invaliditetom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sz="1500" dirty="0"/>
                    </a:p>
                  </a:txBody>
                  <a:tcPr>
                    <a:lnL w="12700" cap="flat" cmpd="sng" algn="ctr">
                      <a:solidFill>
                        <a:schemeClr val="bg1"/>
                      </a:solidFill>
                      <a:prstDash val="solid"/>
                      <a:round/>
                      <a:headEnd type="none" w="med" len="med"/>
                      <a:tailEnd type="none" w="med" len="med"/>
                    </a:lnL>
                    <a:solidFill>
                      <a:srgbClr val="DBE4E9"/>
                    </a:solidFill>
                  </a:tcPr>
                </a:tc>
                <a:extLst>
                  <a:ext uri="{0D108BD9-81ED-4DB2-BD59-A6C34878D82A}">
                    <a16:rowId xmlns:a16="http://schemas.microsoft.com/office/drawing/2014/main" val="138944843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4B5C-ED76-4AED-94A1-28B069CD2248}"/>
              </a:ext>
            </a:extLst>
          </p:cNvPr>
          <p:cNvSpPr>
            <a:spLocks noGrp="1"/>
          </p:cNvSpPr>
          <p:nvPr>
            <p:ph type="title"/>
          </p:nvPr>
        </p:nvSpPr>
        <p:spPr>
          <a:xfrm>
            <a:off x="331788" y="206375"/>
            <a:ext cx="8099425" cy="458788"/>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11</a:t>
            </a:r>
            <a:r>
              <a:rPr lang="sv-SE" altLang="sr-Latn-RS" sz="1800" b="1" dirty="0">
                <a:solidFill>
                  <a:srgbClr val="17177D">
                    <a:lumMod val="75000"/>
                  </a:srgbClr>
                </a:solidFill>
                <a:ea typeface="ＭＳ Ｐゴシック" panose="020B0600070205080204" pitchFamily="34" charset="-128"/>
                <a:cs typeface="+mn-cs"/>
              </a:rPr>
              <a:t>)</a:t>
            </a:r>
            <a:endParaRPr lang="hr-HR" sz="1800" dirty="0"/>
          </a:p>
        </p:txBody>
      </p:sp>
      <p:sp>
        <p:nvSpPr>
          <p:cNvPr id="66563" name="Content Placeholder 2">
            <a:extLst>
              <a:ext uri="{FF2B5EF4-FFF2-40B4-BE49-F238E27FC236}">
                <a16:creationId xmlns:a16="http://schemas.microsoft.com/office/drawing/2014/main" id="{2CDF6ED9-2589-451E-9427-8DB036AAB4CF}"/>
              </a:ext>
            </a:extLst>
          </p:cNvPr>
          <p:cNvSpPr>
            <a:spLocks noGrp="1"/>
          </p:cNvSpPr>
          <p:nvPr>
            <p:ph idx="1"/>
          </p:nvPr>
        </p:nvSpPr>
        <p:spPr>
          <a:xfrm>
            <a:off x="331788" y="561975"/>
            <a:ext cx="8099425" cy="3673475"/>
          </a:xfrm>
        </p:spPr>
        <p:txBody>
          <a:bodyPr/>
          <a:lstStyle/>
          <a:p>
            <a:pPr>
              <a:lnSpc>
                <a:spcPct val="100000"/>
              </a:lnSpc>
            </a:pPr>
            <a:r>
              <a:rPr lang="hr-HR" altLang="sr-Latn-RS" sz="1800" i="1" dirty="0">
                <a:solidFill>
                  <a:srgbClr val="002060"/>
                </a:solidFill>
                <a:latin typeface="VladaRHSans Med"/>
                <a:ea typeface="ＭＳ Ｐゴシック" panose="020B0600070205080204" pitchFamily="34" charset="-128"/>
              </a:rPr>
              <a:t>5</a:t>
            </a:r>
            <a:r>
              <a:rPr lang="hr-HR" altLang="sr-Latn-RS" sz="1800" dirty="0">
                <a:solidFill>
                  <a:srgbClr val="002060"/>
                </a:solidFill>
                <a:ea typeface="ＭＳ Ｐゴシック" panose="020B0600070205080204" pitchFamily="34" charset="-128"/>
              </a:rPr>
              <a:t>. </a:t>
            </a:r>
            <a:r>
              <a:rPr lang="hr-HR" altLang="sr-Latn-RS" sz="1800" i="1" dirty="0">
                <a:solidFill>
                  <a:srgbClr val="002060"/>
                </a:solidFill>
                <a:ea typeface="ＭＳ Ｐゴシック" panose="020B0600070205080204" pitchFamily="34" charset="-128"/>
              </a:rPr>
              <a:t>KRITERIJ ODABIRA – </a:t>
            </a:r>
            <a:r>
              <a:rPr lang="hr-HR" altLang="sr-Latn-RS" sz="1800" b="1" i="1" dirty="0">
                <a:solidFill>
                  <a:srgbClr val="002060"/>
                </a:solidFill>
                <a:ea typeface="ＭＳ Ｐゴシック" panose="020B0600070205080204" pitchFamily="34" charset="-128"/>
              </a:rPr>
              <a:t>Promicanje jednakih mogućnosti i socijalne uključenosti</a:t>
            </a:r>
            <a:endParaRPr lang="pl-PL" altLang="sr-Latn-RS" sz="1800" i="1" dirty="0">
              <a:solidFill>
                <a:srgbClr val="002060"/>
              </a:solidFill>
              <a:ea typeface="ＭＳ Ｐゴシック" panose="020B0600070205080204" pitchFamily="34" charset="-128"/>
            </a:endParaRPr>
          </a:p>
          <a:p>
            <a:pPr>
              <a:lnSpc>
                <a:spcPct val="100000"/>
              </a:lnSpc>
            </a:pPr>
            <a:endParaRPr lang="hr-HR" altLang="sr-Latn-RS" dirty="0">
              <a:ea typeface="ＭＳ Ｐゴシック" panose="020B0600070205080204" pitchFamily="34" charset="-128"/>
            </a:endParaRPr>
          </a:p>
        </p:txBody>
      </p:sp>
      <p:sp>
        <p:nvSpPr>
          <p:cNvPr id="66564" name="Slide Number Placeholder 3">
            <a:extLst>
              <a:ext uri="{FF2B5EF4-FFF2-40B4-BE49-F238E27FC236}">
                <a16:creationId xmlns:a16="http://schemas.microsoft.com/office/drawing/2014/main" id="{95068B06-57E7-41DD-9E44-2CBF856F72C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F29E70AC-7736-4856-88E5-C35773D3EC30}" type="slidenum">
              <a:rPr lang="en-US" altLang="sr-Latn-RS" sz="1000" smtClean="0">
                <a:solidFill>
                  <a:schemeClr val="bg1"/>
                </a:solidFill>
              </a:rPr>
              <a:pPr>
                <a:lnSpc>
                  <a:spcPct val="100000"/>
                </a:lnSpc>
                <a:spcBef>
                  <a:spcPct val="0"/>
                </a:spcBef>
              </a:pPr>
              <a:t>24</a:t>
            </a:fld>
            <a:endParaRPr lang="en-US" altLang="sr-Latn-RS" sz="1000">
              <a:solidFill>
                <a:schemeClr val="bg1"/>
              </a:solidFill>
            </a:endParaRPr>
          </a:p>
        </p:txBody>
      </p:sp>
      <p:graphicFrame>
        <p:nvGraphicFramePr>
          <p:cNvPr id="5" name="Table 4">
            <a:extLst>
              <a:ext uri="{FF2B5EF4-FFF2-40B4-BE49-F238E27FC236}">
                <a16:creationId xmlns:a16="http://schemas.microsoft.com/office/drawing/2014/main" id="{9A9BC26E-2AF1-4ABE-A29E-9A66364277E0}"/>
              </a:ext>
            </a:extLst>
          </p:cNvPr>
          <p:cNvGraphicFramePr>
            <a:graphicFrameLocks noGrp="1"/>
          </p:cNvGraphicFramePr>
          <p:nvPr>
            <p:extLst>
              <p:ext uri="{D42A27DB-BD31-4B8C-83A1-F6EECF244321}">
                <p14:modId xmlns:p14="http://schemas.microsoft.com/office/powerpoint/2010/main" val="1758659593"/>
              </p:ext>
            </p:extLst>
          </p:nvPr>
        </p:nvGraphicFramePr>
        <p:xfrm>
          <a:off x="331788" y="1116583"/>
          <a:ext cx="8216900" cy="3672546"/>
        </p:xfrm>
        <a:graphic>
          <a:graphicData uri="http://schemas.openxmlformats.org/drawingml/2006/table">
            <a:tbl>
              <a:tblPr/>
              <a:tblGrid>
                <a:gridCol w="6630639">
                  <a:extLst>
                    <a:ext uri="{9D8B030D-6E8A-4147-A177-3AD203B41FA5}">
                      <a16:colId xmlns:a16="http://schemas.microsoft.com/office/drawing/2014/main" val="3062122212"/>
                    </a:ext>
                  </a:extLst>
                </a:gridCol>
                <a:gridCol w="1586261">
                  <a:extLst>
                    <a:ext uri="{9D8B030D-6E8A-4147-A177-3AD203B41FA5}">
                      <a16:colId xmlns:a16="http://schemas.microsoft.com/office/drawing/2014/main" val="919996402"/>
                    </a:ext>
                  </a:extLst>
                </a:gridCol>
              </a:tblGrid>
              <a:tr h="45243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a:ea typeface="ＭＳ Ｐゴシック" panose="020B0600070205080204" pitchFamily="34" charset="-128"/>
                        </a:rPr>
                        <a:t>5.2. </a:t>
                      </a:r>
                      <a:r>
                        <a:rPr kumimoji="0" lang="pl-PL" altLang="sr-Latn-RS" sz="1500" b="1" i="0" u="none" strike="noStrike" cap="none" normalizeH="0" baseline="0" dirty="0">
                          <a:ln>
                            <a:noFill/>
                          </a:ln>
                          <a:solidFill>
                            <a:srgbClr val="FFFFFF"/>
                          </a:solidFill>
                          <a:effectLst/>
                          <a:latin typeface="VladaRHSans Med"/>
                          <a:ea typeface="ＭＳ Ｐゴシック" panose="020B0600070205080204" pitchFamily="34" charset="-128"/>
                        </a:rPr>
                        <a:t>Projekt je barem neutralan u pogledu jednakih mogućnosti u smislu ravnopravnosti žena i muškaraca te zabrane diskriminacije po bilo kojoj osnovi. </a:t>
                      </a:r>
                      <a:endParaRPr kumimoji="0" lang="hr-HR" altLang="sr-Latn-RS" sz="1500" b="1" i="0" u="none" strike="noStrike" cap="none" normalizeH="0" baseline="0" dirty="0">
                        <a:ln>
                          <a:noFill/>
                        </a:ln>
                        <a:solidFill>
                          <a:srgbClr val="FFFFFF"/>
                        </a:solidFill>
                        <a:effectLst/>
                        <a:latin typeface="VladaRHSans Med"/>
                        <a:ea typeface="ＭＳ Ｐゴシック" panose="020B0600070205080204" pitchFamily="34" charset="-128"/>
                      </a:endParaRP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a:ea typeface="ＭＳ Ｐゴシック" panose="020B0600070205080204" pitchFamily="34" charset="-128"/>
                        </a:rPr>
                        <a:t>Prijavni obrazac</a:t>
                      </a: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extLst>
                  <a:ext uri="{0D108BD9-81ED-4DB2-BD59-A6C34878D82A}">
                    <a16:rowId xmlns:a16="http://schemas.microsoft.com/office/drawing/2014/main" val="2117300036"/>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sng" strike="noStrike" cap="none" normalizeH="0" baseline="0" dirty="0">
                          <a:ln>
                            <a:noFill/>
                          </a:ln>
                          <a:solidFill>
                            <a:srgbClr val="000000"/>
                          </a:solidFill>
                          <a:effectLst/>
                          <a:latin typeface="VladaRHSans Med"/>
                          <a:ea typeface="ＭＳ Ｐゴシック" panose="020B0600070205080204" pitchFamily="34" charset="-128"/>
                        </a:rPr>
                        <a:t>Objašnjenje</a:t>
                      </a:r>
                      <a:r>
                        <a:rPr kumimoji="0" lang="hr-HR" altLang="sr-Latn-RS" sz="15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je neutralan u pogledu jednakih mogućnosti u smislu ravnopravnosti ukoliko nigdje izričito nisu navedene aktivnosti koje obuhvaćaju samo žene ili muškarce te ne postoje aktivnosti koje bi mogle imati utjecaj na diskriminaciju po bilo kojoj osnovi. Projekt doprinosi jednakim mogućnostima ukoliko su uključene dodatne mjere u smislu promicanja ravnopravnosti spolova te jednakih mogućnosti i nediskriminacije.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EF1"/>
                    </a:solidFill>
                  </a:tcPr>
                </a:tc>
                <a:tc rowSpan="2">
                  <a:txBody>
                    <a:bodyPr/>
                    <a:lstStyle/>
                    <a:p>
                      <a:pPr algn="ctr"/>
                      <a:r>
                        <a:rPr kumimoji="0" lang="hr-HR" altLang="sr-Latn-RS" sz="15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Horizontalna načela</a:t>
                      </a:r>
                      <a:endParaRPr lang="hr-HR" sz="1500" dirty="0"/>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BE4E9"/>
                    </a:solidFill>
                  </a:tcPr>
                </a:tc>
                <a:extLst>
                  <a:ext uri="{0D108BD9-81ED-4DB2-BD59-A6C34878D82A}">
                    <a16:rowId xmlns:a16="http://schemas.microsoft.com/office/drawing/2014/main" val="2531919513"/>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sng" strike="noStrike" cap="none" normalizeH="0" baseline="0" dirty="0">
                          <a:ln>
                            <a:noFill/>
                          </a:ln>
                          <a:solidFill>
                            <a:srgbClr val="000000"/>
                          </a:solidFill>
                          <a:effectLst/>
                          <a:latin typeface="VladaRHSans Med"/>
                          <a:ea typeface="ＭＳ Ｐゴシック" panose="020B0600070205080204" pitchFamily="34" charset="-128"/>
                        </a:rPr>
                        <a:t>Bodovanje</a:t>
                      </a:r>
                      <a:r>
                        <a:rPr kumimoji="0" lang="hr-HR" altLang="sr-Latn-RS" sz="15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2 boda: </a:t>
                      </a:r>
                      <a:r>
                        <a:rPr kumimoji="0" lang="hr-HR" altLang="sr-Latn-RS" sz="15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doprinosi jednakim mogućnostima u pogledu ravnopravnosti žena i muškaraca te zabrani diskriminacije po bilo kojoj osnovi</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1 bod: </a:t>
                      </a:r>
                      <a:r>
                        <a:rPr kumimoji="0" lang="hr-HR" altLang="sr-Latn-RS" sz="15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je neutralan u pogledu ravnopravnosti žena i muškaraca te zabrane diskriminacije po bilo kojoj osnovi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sz="1500" dirty="0"/>
                    </a:p>
                  </a:txBody>
                  <a:tcPr>
                    <a:lnL w="12700" cap="flat" cmpd="sng" algn="ctr">
                      <a:solidFill>
                        <a:schemeClr val="bg1"/>
                      </a:solidFill>
                      <a:prstDash val="solid"/>
                      <a:round/>
                      <a:headEnd type="none" w="med" len="med"/>
                      <a:tailEnd type="none" w="med" len="med"/>
                    </a:lnL>
                    <a:solidFill>
                      <a:srgbClr val="DBE4E9"/>
                    </a:solidFill>
                  </a:tcPr>
                </a:tc>
                <a:extLst>
                  <a:ext uri="{0D108BD9-81ED-4DB2-BD59-A6C34878D82A}">
                    <a16:rowId xmlns:a16="http://schemas.microsoft.com/office/drawing/2014/main" val="1389448432"/>
                  </a:ext>
                </a:extLst>
              </a:tr>
            </a:tbl>
          </a:graphicData>
        </a:graphic>
      </p:graphicFrame>
    </p:spTree>
    <p:extLst>
      <p:ext uri="{BB962C8B-B14F-4D97-AF65-F5344CB8AC3E}">
        <p14:creationId xmlns:p14="http://schemas.microsoft.com/office/powerpoint/2010/main" val="2757545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4B5C-ED76-4AED-94A1-28B069CD2248}"/>
              </a:ext>
            </a:extLst>
          </p:cNvPr>
          <p:cNvSpPr>
            <a:spLocks noGrp="1"/>
          </p:cNvSpPr>
          <p:nvPr>
            <p:ph type="title"/>
          </p:nvPr>
        </p:nvSpPr>
        <p:spPr>
          <a:xfrm>
            <a:off x="331788" y="206375"/>
            <a:ext cx="8099425" cy="458788"/>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12</a:t>
            </a:r>
            <a:r>
              <a:rPr lang="sv-SE" altLang="sr-Latn-RS" sz="1800" b="1" dirty="0">
                <a:solidFill>
                  <a:srgbClr val="17177D">
                    <a:lumMod val="75000"/>
                  </a:srgbClr>
                </a:solidFill>
                <a:ea typeface="ＭＳ Ｐゴシック" panose="020B0600070205080204" pitchFamily="34" charset="-128"/>
                <a:cs typeface="+mn-cs"/>
              </a:rPr>
              <a:t>)</a:t>
            </a:r>
            <a:endParaRPr lang="hr-HR" sz="1800" dirty="0"/>
          </a:p>
        </p:txBody>
      </p:sp>
      <p:sp>
        <p:nvSpPr>
          <p:cNvPr id="66563" name="Content Placeholder 2">
            <a:extLst>
              <a:ext uri="{FF2B5EF4-FFF2-40B4-BE49-F238E27FC236}">
                <a16:creationId xmlns:a16="http://schemas.microsoft.com/office/drawing/2014/main" id="{2CDF6ED9-2589-451E-9427-8DB036AAB4CF}"/>
              </a:ext>
            </a:extLst>
          </p:cNvPr>
          <p:cNvSpPr>
            <a:spLocks noGrp="1"/>
          </p:cNvSpPr>
          <p:nvPr>
            <p:ph idx="1"/>
          </p:nvPr>
        </p:nvSpPr>
        <p:spPr>
          <a:xfrm>
            <a:off x="331788" y="561975"/>
            <a:ext cx="8099425" cy="3673475"/>
          </a:xfrm>
        </p:spPr>
        <p:txBody>
          <a:bodyPr/>
          <a:lstStyle/>
          <a:p>
            <a:pPr>
              <a:lnSpc>
                <a:spcPct val="100000"/>
              </a:lnSpc>
            </a:pPr>
            <a:r>
              <a:rPr lang="hr-HR" altLang="sr-Latn-RS" sz="1800" i="1" dirty="0">
                <a:solidFill>
                  <a:srgbClr val="002060"/>
                </a:solidFill>
                <a:latin typeface="VladaRHSans Med"/>
                <a:ea typeface="ＭＳ Ｐゴシック" panose="020B0600070205080204" pitchFamily="34" charset="-128"/>
              </a:rPr>
              <a:t>6</a:t>
            </a:r>
            <a:r>
              <a:rPr lang="hr-HR" altLang="sr-Latn-RS" sz="1800" dirty="0">
                <a:solidFill>
                  <a:srgbClr val="002060"/>
                </a:solidFill>
                <a:ea typeface="ＭＳ Ｐゴシック" panose="020B0600070205080204" pitchFamily="34" charset="-128"/>
              </a:rPr>
              <a:t>. </a:t>
            </a:r>
            <a:r>
              <a:rPr lang="hr-HR" altLang="sr-Latn-RS" sz="1800" i="1" dirty="0">
                <a:solidFill>
                  <a:srgbClr val="002060"/>
                </a:solidFill>
                <a:ea typeface="ＭＳ Ｐゴシック" panose="020B0600070205080204" pitchFamily="34" charset="-128"/>
              </a:rPr>
              <a:t>KRITERIJ ODABIRA – </a:t>
            </a:r>
            <a:r>
              <a:rPr lang="hr-HR" altLang="sr-Latn-RS" sz="1800" b="1" i="1" dirty="0">
                <a:solidFill>
                  <a:srgbClr val="002060"/>
                </a:solidFill>
                <a:ea typeface="ＭＳ Ｐゴシック" panose="020B0600070205080204" pitchFamily="34" charset="-128"/>
              </a:rPr>
              <a:t>Promicanje održivog razvoja </a:t>
            </a:r>
            <a:endParaRPr lang="pl-PL" altLang="sr-Latn-RS" sz="1800" i="1" dirty="0">
              <a:solidFill>
                <a:srgbClr val="002060"/>
              </a:solidFill>
              <a:ea typeface="ＭＳ Ｐゴシック" panose="020B0600070205080204" pitchFamily="34" charset="-128"/>
            </a:endParaRPr>
          </a:p>
          <a:p>
            <a:pPr>
              <a:lnSpc>
                <a:spcPct val="100000"/>
              </a:lnSpc>
            </a:pPr>
            <a:endParaRPr lang="hr-HR" altLang="sr-Latn-RS" dirty="0">
              <a:ea typeface="ＭＳ Ｐゴシック" panose="020B0600070205080204" pitchFamily="34" charset="-128"/>
            </a:endParaRPr>
          </a:p>
        </p:txBody>
      </p:sp>
      <p:sp>
        <p:nvSpPr>
          <p:cNvPr id="66564" name="Slide Number Placeholder 3">
            <a:extLst>
              <a:ext uri="{FF2B5EF4-FFF2-40B4-BE49-F238E27FC236}">
                <a16:creationId xmlns:a16="http://schemas.microsoft.com/office/drawing/2014/main" id="{95068B06-57E7-41DD-9E44-2CBF856F72C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F29E70AC-7736-4856-88E5-C35773D3EC30}" type="slidenum">
              <a:rPr lang="en-US" altLang="sr-Latn-RS" sz="1000" smtClean="0">
                <a:solidFill>
                  <a:schemeClr val="bg1"/>
                </a:solidFill>
              </a:rPr>
              <a:pPr>
                <a:lnSpc>
                  <a:spcPct val="100000"/>
                </a:lnSpc>
                <a:spcBef>
                  <a:spcPct val="0"/>
                </a:spcBef>
              </a:pPr>
              <a:t>25</a:t>
            </a:fld>
            <a:endParaRPr lang="en-US" altLang="sr-Latn-RS" sz="1000">
              <a:solidFill>
                <a:schemeClr val="bg1"/>
              </a:solidFill>
            </a:endParaRPr>
          </a:p>
        </p:txBody>
      </p:sp>
      <p:graphicFrame>
        <p:nvGraphicFramePr>
          <p:cNvPr id="5" name="Table 4">
            <a:extLst>
              <a:ext uri="{FF2B5EF4-FFF2-40B4-BE49-F238E27FC236}">
                <a16:creationId xmlns:a16="http://schemas.microsoft.com/office/drawing/2014/main" id="{9A9BC26E-2AF1-4ABE-A29E-9A66364277E0}"/>
              </a:ext>
            </a:extLst>
          </p:cNvPr>
          <p:cNvGraphicFramePr>
            <a:graphicFrameLocks noGrp="1"/>
          </p:cNvGraphicFramePr>
          <p:nvPr>
            <p:extLst>
              <p:ext uri="{D42A27DB-BD31-4B8C-83A1-F6EECF244321}">
                <p14:modId xmlns:p14="http://schemas.microsoft.com/office/powerpoint/2010/main" val="1504400749"/>
              </p:ext>
            </p:extLst>
          </p:nvPr>
        </p:nvGraphicFramePr>
        <p:xfrm>
          <a:off x="419100" y="1116583"/>
          <a:ext cx="7696200" cy="2910333"/>
        </p:xfrm>
        <a:graphic>
          <a:graphicData uri="http://schemas.openxmlformats.org/drawingml/2006/table">
            <a:tbl>
              <a:tblPr/>
              <a:tblGrid>
                <a:gridCol w="6210459">
                  <a:extLst>
                    <a:ext uri="{9D8B030D-6E8A-4147-A177-3AD203B41FA5}">
                      <a16:colId xmlns:a16="http://schemas.microsoft.com/office/drawing/2014/main" val="3062122212"/>
                    </a:ext>
                  </a:extLst>
                </a:gridCol>
                <a:gridCol w="1485741">
                  <a:extLst>
                    <a:ext uri="{9D8B030D-6E8A-4147-A177-3AD203B41FA5}">
                      <a16:colId xmlns:a16="http://schemas.microsoft.com/office/drawing/2014/main" val="919996402"/>
                    </a:ext>
                  </a:extLst>
                </a:gridCol>
              </a:tblGrid>
              <a:tr h="45243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a:ea typeface="ＭＳ Ｐゴシック" panose="020B0600070205080204" pitchFamily="34" charset="-128"/>
                        </a:rPr>
                        <a:t>6.1. </a:t>
                      </a:r>
                      <a:r>
                        <a:rPr kumimoji="0" lang="pl-PL" altLang="sr-Latn-RS" sz="1500" b="1" i="0" u="none" strike="noStrike" cap="none" normalizeH="0" baseline="0" dirty="0">
                          <a:ln>
                            <a:noFill/>
                          </a:ln>
                          <a:solidFill>
                            <a:srgbClr val="FFFFFF"/>
                          </a:solidFill>
                          <a:effectLst/>
                          <a:latin typeface="VladaRHSans Med"/>
                          <a:ea typeface="ＭＳ Ｐゴシック" panose="020B0600070205080204" pitchFamily="34" charset="-128"/>
                        </a:rPr>
                        <a:t>Projekt doprinosi održivom razvoju </a:t>
                      </a:r>
                      <a:endParaRPr kumimoji="0" lang="hr-HR" altLang="sr-Latn-RS" sz="1500" b="1" i="0" u="none" strike="noStrike" cap="none" normalizeH="0" baseline="0" dirty="0">
                        <a:ln>
                          <a:noFill/>
                        </a:ln>
                        <a:solidFill>
                          <a:srgbClr val="FFFFFF"/>
                        </a:solidFill>
                        <a:effectLst/>
                        <a:latin typeface="VladaRHSans Med"/>
                        <a:ea typeface="ＭＳ Ｐゴシック" panose="020B0600070205080204" pitchFamily="34" charset="-128"/>
                      </a:endParaRP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500" b="1" i="0" u="none" strike="noStrike" cap="none" normalizeH="0" baseline="0" dirty="0">
                          <a:ln>
                            <a:noFill/>
                          </a:ln>
                          <a:solidFill>
                            <a:srgbClr val="FFFFFF"/>
                          </a:solidFill>
                          <a:effectLst/>
                          <a:latin typeface="VladaRHSans Med"/>
                          <a:ea typeface="ＭＳ Ｐゴシック" panose="020B0600070205080204" pitchFamily="34" charset="-128"/>
                        </a:rPr>
                        <a:t>Prijavni obrazac</a:t>
                      </a: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extLst>
                  <a:ext uri="{0D108BD9-81ED-4DB2-BD59-A6C34878D82A}">
                    <a16:rowId xmlns:a16="http://schemas.microsoft.com/office/drawing/2014/main" val="2117300036"/>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sng" strike="noStrike" cap="none" normalizeH="0" baseline="0" dirty="0">
                          <a:ln>
                            <a:noFill/>
                          </a:ln>
                          <a:solidFill>
                            <a:srgbClr val="000000"/>
                          </a:solidFill>
                          <a:effectLst/>
                          <a:latin typeface="VladaRHSans Med"/>
                          <a:ea typeface="ＭＳ Ｐゴシック" panose="020B0600070205080204" pitchFamily="34" charset="-128"/>
                        </a:rPr>
                        <a:t>Objašnjenje</a:t>
                      </a:r>
                      <a:r>
                        <a:rPr kumimoji="0" lang="hr-HR" altLang="sr-Latn-RS" sz="15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U projektu su jasno navedene i obrazložene mjere koje doprinose održivom razvoju. Projekt je neutralan u pogledu održivog razvoja ukoliko zadovoljava jedino zakonski minimum zaštite okoliša.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EF1"/>
                    </a:solidFill>
                  </a:tcPr>
                </a:tc>
                <a:tc rowSpan="2">
                  <a:txBody>
                    <a:bodyPr/>
                    <a:lstStyle/>
                    <a:p>
                      <a:pPr algn="ctr"/>
                      <a:r>
                        <a:rPr kumimoji="0" lang="hr-HR" altLang="sr-Latn-RS" sz="15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Horizontalna načela</a:t>
                      </a:r>
                      <a:endParaRPr lang="hr-HR" sz="1500" dirty="0"/>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BE4E9"/>
                    </a:solidFill>
                  </a:tcPr>
                </a:tc>
                <a:extLst>
                  <a:ext uri="{0D108BD9-81ED-4DB2-BD59-A6C34878D82A}">
                    <a16:rowId xmlns:a16="http://schemas.microsoft.com/office/drawing/2014/main" val="2531919513"/>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sng" strike="noStrike" cap="none" normalizeH="0" baseline="0" dirty="0">
                          <a:ln>
                            <a:noFill/>
                          </a:ln>
                          <a:solidFill>
                            <a:srgbClr val="000000"/>
                          </a:solidFill>
                          <a:effectLst/>
                          <a:latin typeface="VladaRHSans Med"/>
                          <a:ea typeface="ＭＳ Ｐゴシック" panose="020B0600070205080204" pitchFamily="34" charset="-128"/>
                        </a:rPr>
                        <a:t>Bodovanje</a:t>
                      </a:r>
                      <a:r>
                        <a:rPr kumimoji="0" lang="hr-HR" altLang="sr-Latn-RS" sz="15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10 bodova: </a:t>
                      </a:r>
                      <a:r>
                        <a:rPr kumimoji="0" lang="hr-HR" altLang="sr-Latn-RS" sz="15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navodi najmanje dvije mjere koje doprinose održivom razvoju</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5 bodova: </a:t>
                      </a:r>
                      <a:r>
                        <a:rPr kumimoji="0" lang="hr-HR" altLang="sr-Latn-RS" sz="15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navodi jednu mjeru koja doprinosi održivom razvoju</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5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1 bod: </a:t>
                      </a:r>
                      <a:r>
                        <a:rPr kumimoji="0" lang="hr-HR" altLang="sr-Latn-RS" sz="15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Projekt je neutralan u pogledu održivog razvoja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sz="1500" dirty="0"/>
                    </a:p>
                  </a:txBody>
                  <a:tcPr>
                    <a:lnL w="12700" cap="flat" cmpd="sng" algn="ctr">
                      <a:solidFill>
                        <a:schemeClr val="bg1"/>
                      </a:solidFill>
                      <a:prstDash val="solid"/>
                      <a:round/>
                      <a:headEnd type="none" w="med" len="med"/>
                      <a:tailEnd type="none" w="med" len="med"/>
                    </a:lnL>
                    <a:solidFill>
                      <a:srgbClr val="DBE4E9"/>
                    </a:solidFill>
                  </a:tcPr>
                </a:tc>
                <a:extLst>
                  <a:ext uri="{0D108BD9-81ED-4DB2-BD59-A6C34878D82A}">
                    <a16:rowId xmlns:a16="http://schemas.microsoft.com/office/drawing/2014/main" val="1389448432"/>
                  </a:ext>
                </a:extLst>
              </a:tr>
            </a:tbl>
          </a:graphicData>
        </a:graphic>
      </p:graphicFrame>
    </p:spTree>
    <p:extLst>
      <p:ext uri="{BB962C8B-B14F-4D97-AF65-F5344CB8AC3E}">
        <p14:creationId xmlns:p14="http://schemas.microsoft.com/office/powerpoint/2010/main" val="1013170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9897-1C13-441D-8C79-1D043DCF6292}"/>
              </a:ext>
            </a:extLst>
          </p:cNvPr>
          <p:cNvSpPr>
            <a:spLocks noGrp="1"/>
          </p:cNvSpPr>
          <p:nvPr>
            <p:ph type="title"/>
          </p:nvPr>
        </p:nvSpPr>
        <p:spPr>
          <a:xfrm>
            <a:off x="409575" y="206375"/>
            <a:ext cx="8099425" cy="384175"/>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13</a:t>
            </a:r>
            <a:r>
              <a:rPr lang="sv-SE" altLang="sr-Latn-RS" sz="1800" b="1" dirty="0">
                <a:solidFill>
                  <a:srgbClr val="17177D">
                    <a:lumMod val="75000"/>
                  </a:srgbClr>
                </a:solidFill>
                <a:ea typeface="ＭＳ Ｐゴシック" panose="020B0600070205080204" pitchFamily="34" charset="-128"/>
                <a:cs typeface="+mn-cs"/>
              </a:rPr>
              <a:t>)</a:t>
            </a:r>
            <a:endParaRPr lang="hr-HR" sz="1800" dirty="0"/>
          </a:p>
        </p:txBody>
      </p:sp>
      <p:sp>
        <p:nvSpPr>
          <p:cNvPr id="68611" name="Content Placeholder 2">
            <a:extLst>
              <a:ext uri="{FF2B5EF4-FFF2-40B4-BE49-F238E27FC236}">
                <a16:creationId xmlns:a16="http://schemas.microsoft.com/office/drawing/2014/main" id="{C066CD47-2FA9-4123-93FD-BF0DF411E581}"/>
              </a:ext>
            </a:extLst>
          </p:cNvPr>
          <p:cNvSpPr>
            <a:spLocks noGrp="1"/>
          </p:cNvSpPr>
          <p:nvPr>
            <p:ph idx="1"/>
          </p:nvPr>
        </p:nvSpPr>
        <p:spPr>
          <a:xfrm>
            <a:off x="409575" y="590550"/>
            <a:ext cx="8324850" cy="3619500"/>
          </a:xfrm>
        </p:spPr>
        <p:txBody>
          <a:bodyPr/>
          <a:lstStyle/>
          <a:p>
            <a:pPr>
              <a:lnSpc>
                <a:spcPct val="100000"/>
              </a:lnSpc>
              <a:spcBef>
                <a:spcPct val="0"/>
              </a:spcBef>
            </a:pPr>
            <a:r>
              <a:rPr lang="hr-HR" altLang="sr-Latn-RS" sz="1800" i="1" dirty="0">
                <a:solidFill>
                  <a:srgbClr val="002060"/>
                </a:solidFill>
                <a:latin typeface="VladaRHSans Med"/>
                <a:ea typeface="ＭＳ Ｐゴシック" panose="020B0600070205080204" pitchFamily="34" charset="-128"/>
              </a:rPr>
              <a:t>7</a:t>
            </a:r>
            <a:r>
              <a:rPr lang="hr-HR" altLang="sr-Latn-RS" sz="1800" dirty="0">
                <a:solidFill>
                  <a:srgbClr val="002060"/>
                </a:solidFill>
                <a:ea typeface="ＭＳ Ｐゴシック" panose="020B0600070205080204" pitchFamily="34" charset="-128"/>
              </a:rPr>
              <a:t>. </a:t>
            </a:r>
            <a:r>
              <a:rPr lang="hr-HR" altLang="sr-Latn-RS" sz="1800" i="1" dirty="0">
                <a:solidFill>
                  <a:srgbClr val="002060"/>
                </a:solidFill>
                <a:ea typeface="ＭＳ Ｐゴシック" panose="020B0600070205080204" pitchFamily="34" charset="-128"/>
              </a:rPr>
              <a:t>KRITERIJ ODABIRA – </a:t>
            </a:r>
            <a:r>
              <a:rPr lang="pl-PL" altLang="sr-Latn-RS" sz="1800" b="1" i="1" dirty="0">
                <a:solidFill>
                  <a:srgbClr val="002060"/>
                </a:solidFill>
                <a:ea typeface="ＭＳ Ｐゴシック" panose="020B0600070205080204" pitchFamily="34" charset="-128"/>
              </a:rPr>
              <a:t>Povezanost s drugim projektima relevantnim za predmetni sektor </a:t>
            </a:r>
          </a:p>
          <a:p>
            <a:pPr>
              <a:lnSpc>
                <a:spcPct val="100000"/>
              </a:lnSpc>
            </a:pPr>
            <a:endParaRPr lang="pl-PL" altLang="sr-Latn-RS" sz="1800" i="1" dirty="0">
              <a:solidFill>
                <a:srgbClr val="002060"/>
              </a:solidFill>
              <a:ea typeface="ＭＳ Ｐゴシック" panose="020B0600070205080204" pitchFamily="34" charset="-128"/>
            </a:endParaRPr>
          </a:p>
          <a:p>
            <a:endParaRPr lang="hr-HR" altLang="sr-Latn-RS" dirty="0">
              <a:ea typeface="ＭＳ Ｐゴシック" panose="020B0600070205080204" pitchFamily="34" charset="-128"/>
            </a:endParaRPr>
          </a:p>
        </p:txBody>
      </p:sp>
      <p:sp>
        <p:nvSpPr>
          <p:cNvPr id="68612" name="Slide Number Placeholder 3">
            <a:extLst>
              <a:ext uri="{FF2B5EF4-FFF2-40B4-BE49-F238E27FC236}">
                <a16:creationId xmlns:a16="http://schemas.microsoft.com/office/drawing/2014/main" id="{166AB489-8EC0-4EE0-88AA-0BA9160BAC5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BFC11E6B-76C8-423D-B817-F28BCBAFC699}" type="slidenum">
              <a:rPr lang="en-US" altLang="sr-Latn-RS" sz="1000" smtClean="0">
                <a:solidFill>
                  <a:schemeClr val="bg1"/>
                </a:solidFill>
              </a:rPr>
              <a:pPr>
                <a:lnSpc>
                  <a:spcPct val="100000"/>
                </a:lnSpc>
                <a:spcBef>
                  <a:spcPct val="0"/>
                </a:spcBef>
              </a:pPr>
              <a:t>26</a:t>
            </a:fld>
            <a:endParaRPr lang="en-US" altLang="sr-Latn-RS" sz="1000">
              <a:solidFill>
                <a:schemeClr val="bg1"/>
              </a:solidFill>
            </a:endParaRPr>
          </a:p>
        </p:txBody>
      </p:sp>
      <p:graphicFrame>
        <p:nvGraphicFramePr>
          <p:cNvPr id="6" name="Table 5">
            <a:extLst>
              <a:ext uri="{FF2B5EF4-FFF2-40B4-BE49-F238E27FC236}">
                <a16:creationId xmlns:a16="http://schemas.microsoft.com/office/drawing/2014/main" id="{2D589CE7-43A0-434A-8727-506CF22A39E6}"/>
              </a:ext>
            </a:extLst>
          </p:cNvPr>
          <p:cNvGraphicFramePr>
            <a:graphicFrameLocks noGrp="1"/>
          </p:cNvGraphicFramePr>
          <p:nvPr>
            <p:extLst>
              <p:ext uri="{D42A27DB-BD31-4B8C-83A1-F6EECF244321}">
                <p14:modId xmlns:p14="http://schemas.microsoft.com/office/powerpoint/2010/main" val="3095486670"/>
              </p:ext>
            </p:extLst>
          </p:nvPr>
        </p:nvGraphicFramePr>
        <p:xfrm>
          <a:off x="270669" y="901444"/>
          <a:ext cx="8602662" cy="4138868"/>
        </p:xfrm>
        <a:graphic>
          <a:graphicData uri="http://schemas.openxmlformats.org/drawingml/2006/table">
            <a:tbl>
              <a:tblPr/>
              <a:tblGrid>
                <a:gridCol w="6941930">
                  <a:extLst>
                    <a:ext uri="{9D8B030D-6E8A-4147-A177-3AD203B41FA5}">
                      <a16:colId xmlns:a16="http://schemas.microsoft.com/office/drawing/2014/main" val="3062122212"/>
                    </a:ext>
                  </a:extLst>
                </a:gridCol>
                <a:gridCol w="1660732">
                  <a:extLst>
                    <a:ext uri="{9D8B030D-6E8A-4147-A177-3AD203B41FA5}">
                      <a16:colId xmlns:a16="http://schemas.microsoft.com/office/drawing/2014/main" val="919996402"/>
                    </a:ext>
                  </a:extLst>
                </a:gridCol>
              </a:tblGrid>
              <a:tr h="45243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pl-PL"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7.1. Komplementarnost i sinergija s drugim projektima i intervencijama </a:t>
                      </a:r>
                      <a:endParaRPr kumimoji="0" lang="hr-HR" altLang="sr-Latn-RS" sz="1400" b="1" i="0" u="none" strike="noStrike" cap="none" normalizeH="0" baseline="0" dirty="0">
                        <a:ln>
                          <a:noFill/>
                        </a:ln>
                        <a:solidFill>
                          <a:srgbClr val="FFFFFF"/>
                        </a:solidFill>
                        <a:effectLst/>
                        <a:latin typeface="VladaRHSans Med"/>
                        <a:ea typeface="ＭＳ Ｐゴシック" panose="020B0600070205080204" pitchFamily="34" charset="-128"/>
                      </a:endParaRP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Prijavni obrazac</a:t>
                      </a: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extLst>
                  <a:ext uri="{0D108BD9-81ED-4DB2-BD59-A6C34878D82A}">
                    <a16:rowId xmlns:a16="http://schemas.microsoft.com/office/drawing/2014/main" val="2117300036"/>
                  </a:ext>
                </a:extLst>
              </a:tr>
              <a:tr h="1001840">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a:ea typeface="ＭＳ Ｐゴシック" panose="020B0600070205080204" pitchFamily="34" charset="-128"/>
                        </a:rPr>
                        <a:t>Objašnjenje</a:t>
                      </a:r>
                      <a:r>
                        <a:rPr kumimoji="0" lang="hr-HR" altLang="sr-Latn-RS" sz="14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Obvezno je prikazati potencijal projekta za integriranje s drugim specifičnim ciljevima iz SRUAS, te potencijal za sinergijsko i komplementarno djelovanje s drugim projektima na području UA Split.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EF1"/>
                    </a:solidFill>
                  </a:tcPr>
                </a:tc>
                <a:tc rowSpan="2">
                  <a:txBody>
                    <a:bodyPr/>
                    <a:lstStyle/>
                    <a:p>
                      <a:pPr algn="ctr"/>
                      <a:r>
                        <a:rPr lang="hr-HR" sz="1400" dirty="0"/>
                        <a:t>Svrha i opravdanost projekta</a:t>
                      </a:r>
                    </a:p>
                    <a:p>
                      <a:pPr algn="ctr"/>
                      <a:endParaRPr lang="hr-HR" sz="1400" dirty="0"/>
                    </a:p>
                    <a:p>
                      <a:pPr algn="ctr"/>
                      <a:r>
                        <a:rPr lang="hr-HR" sz="1400" dirty="0" err="1"/>
                        <a:t>Socio</a:t>
                      </a:r>
                      <a:r>
                        <a:rPr lang="hr-HR" sz="1400" dirty="0"/>
                        <a:t>-ekonomski okvir</a:t>
                      </a:r>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BE4E9"/>
                    </a:solidFill>
                  </a:tcPr>
                </a:tc>
                <a:extLst>
                  <a:ext uri="{0D108BD9-81ED-4DB2-BD59-A6C34878D82A}">
                    <a16:rowId xmlns:a16="http://schemas.microsoft.com/office/drawing/2014/main" val="2531919513"/>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a:ea typeface="ＭＳ Ｐゴシック" panose="020B0600070205080204" pitchFamily="34" charset="-128"/>
                        </a:rPr>
                        <a:t>Bodovanje</a:t>
                      </a:r>
                      <a:r>
                        <a:rPr kumimoji="0" lang="hr-HR" altLang="sr-Latn-RS" sz="14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5 bodova: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provedbom projekta postići će se komplementarnost i sinergija sa sva 3 strateška cilja SRUAS-a i jednakim ili većim brojem projekata s područja UA Split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4 boda: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provedbom projekta postići će se komplementarnost i sinergija s 2 strateška cilja SRUAS-a i jednakim brojem projekata s područja UA Split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3 boda: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Provedbom projekta postići će se komplementarnost i sinergija s 1 strateškim ciljem SRUAS-a i 1 projektom s područja UA Split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1 bod: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provedbom projekta postići će se komplementarnost i sinergija s 1 strateškim ciljem SRUAS-a</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0 bodova: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provedbom projekta neće se postići komplementarnost i sinergija niti s 1 strateškim ciljem SRUAS-a te niti jednim projektom s područja UA Split.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sz="1500" dirty="0"/>
                    </a:p>
                  </a:txBody>
                  <a:tcPr>
                    <a:lnL w="12700" cap="flat" cmpd="sng" algn="ctr">
                      <a:solidFill>
                        <a:schemeClr val="bg1"/>
                      </a:solidFill>
                      <a:prstDash val="solid"/>
                      <a:round/>
                      <a:headEnd type="none" w="med" len="med"/>
                      <a:tailEnd type="none" w="med" len="med"/>
                    </a:lnL>
                    <a:solidFill>
                      <a:srgbClr val="DBE4E9"/>
                    </a:solidFill>
                  </a:tcPr>
                </a:tc>
                <a:extLst>
                  <a:ext uri="{0D108BD9-81ED-4DB2-BD59-A6C34878D82A}">
                    <a16:rowId xmlns:a16="http://schemas.microsoft.com/office/drawing/2014/main" val="138944843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9897-1C13-441D-8C79-1D043DCF6292}"/>
              </a:ext>
            </a:extLst>
          </p:cNvPr>
          <p:cNvSpPr>
            <a:spLocks noGrp="1"/>
          </p:cNvSpPr>
          <p:nvPr>
            <p:ph type="title"/>
          </p:nvPr>
        </p:nvSpPr>
        <p:spPr>
          <a:xfrm>
            <a:off x="409575" y="206375"/>
            <a:ext cx="8099425" cy="384175"/>
          </a:xfrm>
        </p:spPr>
        <p:txBody>
          <a:bodyPr/>
          <a:lstStyle/>
          <a:p>
            <a:pPr>
              <a:defRPr/>
            </a:pPr>
            <a:r>
              <a:rPr lang="sv-SE" altLang="sr-Latn-RS" sz="1800" b="1" dirty="0">
                <a:solidFill>
                  <a:srgbClr val="17177D">
                    <a:lumMod val="75000"/>
                  </a:srgbClr>
                </a:solidFill>
                <a:ea typeface="ＭＳ Ｐゴシック" panose="020B0600070205080204" pitchFamily="34" charset="-128"/>
                <a:cs typeface="+mn-cs"/>
              </a:rPr>
              <a:t>FAZA 3: Ocjena kvalitete (</a:t>
            </a:r>
            <a:r>
              <a:rPr lang="hr-HR" altLang="sr-Latn-RS" sz="1800" b="1" dirty="0">
                <a:solidFill>
                  <a:srgbClr val="17177D">
                    <a:lumMod val="75000"/>
                  </a:srgbClr>
                </a:solidFill>
                <a:ea typeface="ＭＳ Ｐゴシック" panose="020B0600070205080204" pitchFamily="34" charset="-128"/>
                <a:cs typeface="+mn-cs"/>
              </a:rPr>
              <a:t>14</a:t>
            </a:r>
            <a:r>
              <a:rPr lang="sv-SE" altLang="sr-Latn-RS" sz="1800" b="1" dirty="0">
                <a:solidFill>
                  <a:srgbClr val="17177D">
                    <a:lumMod val="75000"/>
                  </a:srgbClr>
                </a:solidFill>
                <a:ea typeface="ＭＳ Ｐゴシック" panose="020B0600070205080204" pitchFamily="34" charset="-128"/>
                <a:cs typeface="+mn-cs"/>
              </a:rPr>
              <a:t>)</a:t>
            </a:r>
            <a:endParaRPr lang="hr-HR" sz="1800" dirty="0"/>
          </a:p>
        </p:txBody>
      </p:sp>
      <p:sp>
        <p:nvSpPr>
          <p:cNvPr id="68611" name="Content Placeholder 2">
            <a:extLst>
              <a:ext uri="{FF2B5EF4-FFF2-40B4-BE49-F238E27FC236}">
                <a16:creationId xmlns:a16="http://schemas.microsoft.com/office/drawing/2014/main" id="{C066CD47-2FA9-4123-93FD-BF0DF411E581}"/>
              </a:ext>
            </a:extLst>
          </p:cNvPr>
          <p:cNvSpPr>
            <a:spLocks noGrp="1"/>
          </p:cNvSpPr>
          <p:nvPr>
            <p:ph idx="1"/>
          </p:nvPr>
        </p:nvSpPr>
        <p:spPr>
          <a:xfrm>
            <a:off x="409575" y="590550"/>
            <a:ext cx="8324850" cy="3619500"/>
          </a:xfrm>
        </p:spPr>
        <p:txBody>
          <a:bodyPr/>
          <a:lstStyle/>
          <a:p>
            <a:pPr>
              <a:lnSpc>
                <a:spcPct val="100000"/>
              </a:lnSpc>
              <a:spcBef>
                <a:spcPct val="0"/>
              </a:spcBef>
            </a:pPr>
            <a:r>
              <a:rPr lang="hr-HR" altLang="sr-Latn-RS" sz="1800" i="1" dirty="0">
                <a:solidFill>
                  <a:srgbClr val="002060"/>
                </a:solidFill>
                <a:latin typeface="VladaRHSans Med"/>
                <a:ea typeface="ＭＳ Ｐゴシック" panose="020B0600070205080204" pitchFamily="34" charset="-128"/>
              </a:rPr>
              <a:t>8</a:t>
            </a:r>
            <a:r>
              <a:rPr lang="hr-HR" altLang="sr-Latn-RS" sz="1800" dirty="0">
                <a:solidFill>
                  <a:srgbClr val="002060"/>
                </a:solidFill>
                <a:ea typeface="ＭＳ Ｐゴシック" panose="020B0600070205080204" pitchFamily="34" charset="-128"/>
              </a:rPr>
              <a:t>. </a:t>
            </a:r>
            <a:r>
              <a:rPr lang="hr-HR" altLang="sr-Latn-RS" sz="1800" i="1" dirty="0">
                <a:solidFill>
                  <a:srgbClr val="002060"/>
                </a:solidFill>
                <a:ea typeface="ＭＳ Ｐゴシック" panose="020B0600070205080204" pitchFamily="34" charset="-128"/>
              </a:rPr>
              <a:t>KRITERIJ ODABIRA – </a:t>
            </a:r>
            <a:r>
              <a:rPr lang="pl-PL" altLang="sr-Latn-RS" sz="1800" b="1" i="1" dirty="0">
                <a:solidFill>
                  <a:srgbClr val="002060"/>
                </a:solidFill>
                <a:ea typeface="ＭＳ Ｐゴシック" panose="020B0600070205080204" pitchFamily="34" charset="-128"/>
              </a:rPr>
              <a:t>Doprinos projektnog prijedloga rješavanju specifičnih razvojnih problema na određenom teritoriju </a:t>
            </a:r>
          </a:p>
          <a:p>
            <a:pPr>
              <a:lnSpc>
                <a:spcPct val="100000"/>
              </a:lnSpc>
            </a:pPr>
            <a:endParaRPr lang="pl-PL" altLang="sr-Latn-RS" sz="1800" i="1" dirty="0">
              <a:solidFill>
                <a:srgbClr val="002060"/>
              </a:solidFill>
              <a:ea typeface="ＭＳ Ｐゴシック" panose="020B0600070205080204" pitchFamily="34" charset="-128"/>
            </a:endParaRPr>
          </a:p>
          <a:p>
            <a:endParaRPr lang="hr-HR" altLang="sr-Latn-RS" dirty="0">
              <a:ea typeface="ＭＳ Ｐゴシック" panose="020B0600070205080204" pitchFamily="34" charset="-128"/>
            </a:endParaRPr>
          </a:p>
        </p:txBody>
      </p:sp>
      <p:sp>
        <p:nvSpPr>
          <p:cNvPr id="68612" name="Slide Number Placeholder 3">
            <a:extLst>
              <a:ext uri="{FF2B5EF4-FFF2-40B4-BE49-F238E27FC236}">
                <a16:creationId xmlns:a16="http://schemas.microsoft.com/office/drawing/2014/main" id="{166AB489-8EC0-4EE0-88AA-0BA9160BAC5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BFC11E6B-76C8-423D-B817-F28BCBAFC699}" type="slidenum">
              <a:rPr lang="en-US" altLang="sr-Latn-RS" sz="1000" smtClean="0">
                <a:solidFill>
                  <a:schemeClr val="bg1"/>
                </a:solidFill>
              </a:rPr>
              <a:pPr>
                <a:lnSpc>
                  <a:spcPct val="100000"/>
                </a:lnSpc>
                <a:spcBef>
                  <a:spcPct val="0"/>
                </a:spcBef>
              </a:pPr>
              <a:t>27</a:t>
            </a:fld>
            <a:endParaRPr lang="en-US" altLang="sr-Latn-RS" sz="1000">
              <a:solidFill>
                <a:schemeClr val="bg1"/>
              </a:solidFill>
            </a:endParaRPr>
          </a:p>
        </p:txBody>
      </p:sp>
      <p:graphicFrame>
        <p:nvGraphicFramePr>
          <p:cNvPr id="6" name="Table 5">
            <a:extLst>
              <a:ext uri="{FF2B5EF4-FFF2-40B4-BE49-F238E27FC236}">
                <a16:creationId xmlns:a16="http://schemas.microsoft.com/office/drawing/2014/main" id="{2D589CE7-43A0-434A-8727-506CF22A39E6}"/>
              </a:ext>
            </a:extLst>
          </p:cNvPr>
          <p:cNvGraphicFramePr>
            <a:graphicFrameLocks noGrp="1"/>
          </p:cNvGraphicFramePr>
          <p:nvPr>
            <p:extLst>
              <p:ext uri="{D42A27DB-BD31-4B8C-83A1-F6EECF244321}">
                <p14:modId xmlns:p14="http://schemas.microsoft.com/office/powerpoint/2010/main" val="219358066"/>
              </p:ext>
            </p:extLst>
          </p:nvPr>
        </p:nvGraphicFramePr>
        <p:xfrm>
          <a:off x="300434" y="1317625"/>
          <a:ext cx="8543131" cy="2935290"/>
        </p:xfrm>
        <a:graphic>
          <a:graphicData uri="http://schemas.openxmlformats.org/drawingml/2006/table">
            <a:tbl>
              <a:tblPr/>
              <a:tblGrid>
                <a:gridCol w="6882399">
                  <a:extLst>
                    <a:ext uri="{9D8B030D-6E8A-4147-A177-3AD203B41FA5}">
                      <a16:colId xmlns:a16="http://schemas.microsoft.com/office/drawing/2014/main" val="3062122212"/>
                    </a:ext>
                  </a:extLst>
                </a:gridCol>
                <a:gridCol w="1660732">
                  <a:extLst>
                    <a:ext uri="{9D8B030D-6E8A-4147-A177-3AD203B41FA5}">
                      <a16:colId xmlns:a16="http://schemas.microsoft.com/office/drawing/2014/main" val="919996402"/>
                    </a:ext>
                  </a:extLst>
                </a:gridCol>
              </a:tblGrid>
              <a:tr h="45243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pl-PL"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8.1. Projekt doprinosi rješavanju specifičnih razvojnih problema na određenom teritoriju </a:t>
                      </a:r>
                      <a:endParaRPr kumimoji="0" lang="hr-HR" altLang="sr-Latn-RS" sz="1400" b="1" i="0" u="none" strike="noStrike" cap="none" normalizeH="0" baseline="0" dirty="0">
                        <a:ln>
                          <a:noFill/>
                        </a:ln>
                        <a:solidFill>
                          <a:srgbClr val="FFFFFF"/>
                        </a:solidFill>
                        <a:effectLst/>
                        <a:latin typeface="VladaRHSans Med"/>
                        <a:ea typeface="ＭＳ Ｐゴシック" panose="020B0600070205080204" pitchFamily="34" charset="-128"/>
                      </a:endParaRP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FFFFFF"/>
                          </a:solidFill>
                          <a:effectLst/>
                          <a:latin typeface="VladaRHSans Med"/>
                          <a:ea typeface="ＭＳ Ｐゴシック" panose="020B0600070205080204" pitchFamily="34" charset="-128"/>
                        </a:rPr>
                        <a:t>Prijavni obrazac</a:t>
                      </a:r>
                    </a:p>
                  </a:txBody>
                  <a:tcPr marT="45763" marB="45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1115E"/>
                    </a:solidFill>
                  </a:tcPr>
                </a:tc>
                <a:extLst>
                  <a:ext uri="{0D108BD9-81ED-4DB2-BD59-A6C34878D82A}">
                    <a16:rowId xmlns:a16="http://schemas.microsoft.com/office/drawing/2014/main" val="2117300036"/>
                  </a:ext>
                </a:extLst>
              </a:tr>
              <a:tr h="779718">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a:ea typeface="ＭＳ Ｐゴシック" panose="020B0600070205080204" pitchFamily="34" charset="-128"/>
                        </a:rPr>
                        <a:t>Objašnjenje</a:t>
                      </a:r>
                      <a:r>
                        <a:rPr kumimoji="0" lang="hr-HR" altLang="sr-Latn-RS" sz="14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dodatni bodovi dodjeljuju se projektnim prijedlozima koji se provode na području manje razvijene JLS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9EEF1"/>
                    </a:solidFill>
                  </a:tcPr>
                </a:tc>
                <a:tc rowSpan="2">
                  <a:txBody>
                    <a:bodyPr/>
                    <a:lstStyle/>
                    <a:p>
                      <a:pPr algn="ctr"/>
                      <a:r>
                        <a:rPr lang="hr-HR" sz="1400" dirty="0"/>
                        <a:t>Podaci o lokaciji projekta</a:t>
                      </a:r>
                    </a:p>
                  </a:txBody>
                  <a:tcPr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DBE4E9"/>
                    </a:solidFill>
                  </a:tcPr>
                </a:tc>
                <a:extLst>
                  <a:ext uri="{0D108BD9-81ED-4DB2-BD59-A6C34878D82A}">
                    <a16:rowId xmlns:a16="http://schemas.microsoft.com/office/drawing/2014/main" val="2531919513"/>
                  </a:ext>
                </a:extLst>
              </a:tr>
              <a:tr h="1158875">
                <a:tc>
                  <a:txBody>
                    <a:bodyPr/>
                    <a:lstStyle>
                      <a:lvl1pPr>
                        <a:lnSpc>
                          <a:spcPts val="3400"/>
                        </a:lnSpc>
                        <a:spcBef>
                          <a:spcPts val="575"/>
                        </a:spcBef>
                        <a:defRPr sz="20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0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0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000">
                          <a:solidFill>
                            <a:schemeClr val="tx1"/>
                          </a:solidFill>
                          <a:latin typeface="VladaRHSans Reg"/>
                          <a:ea typeface="ＭＳ Ｐゴシック" panose="020B0600070205080204" pitchFamily="34" charset="-128"/>
                          <a:cs typeface="VladaRHSans Reg"/>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sng" strike="noStrike" cap="none" normalizeH="0" baseline="0" dirty="0">
                          <a:ln>
                            <a:noFill/>
                          </a:ln>
                          <a:solidFill>
                            <a:srgbClr val="000000"/>
                          </a:solidFill>
                          <a:effectLst/>
                          <a:latin typeface="VladaRHSans Med"/>
                          <a:ea typeface="ＭＳ Ｐゴシック" panose="020B0600070205080204" pitchFamily="34" charset="-128"/>
                        </a:rPr>
                        <a:t>Bodovanje</a:t>
                      </a:r>
                      <a:r>
                        <a:rPr kumimoji="0" lang="hr-HR" altLang="sr-Latn-RS" sz="1400" b="1" i="0" u="none" strike="noStrike" cap="none" normalizeH="0" baseline="0" dirty="0">
                          <a:ln>
                            <a:noFill/>
                          </a:ln>
                          <a:solidFill>
                            <a:srgbClr val="000000"/>
                          </a:solidFill>
                          <a:effectLst/>
                          <a:latin typeface="VladaRHSans Med"/>
                          <a:ea typeface="ＭＳ Ｐゴシック" panose="020B0600070205080204" pitchFamily="34" charset="-128"/>
                        </a:rPr>
                        <a:t>:</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20 bodova: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prijavitelji, odnosno projekti koji se provode na području JLS-ova iz I., III. I IV. Skupine iz Odluke o razvrstavanju </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15 bodova: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prijavitelji, odnosno projekti koji se provode na području JLS-ova iz V. i VI. skupine iz Odluke o razvrstavanju</a:t>
                      </a:r>
                    </a:p>
                    <a:p>
                      <a:pPr marL="0" marR="0" lvl="0" indent="0" algn="l" defTabSz="457200" rtl="0" eaLnBrk="1" fontAlgn="base" latinLnBrk="0" hangingPunct="1">
                        <a:lnSpc>
                          <a:spcPct val="115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10 bodova: </a:t>
                      </a:r>
                      <a:r>
                        <a:rPr kumimoji="0" lang="hr-HR" altLang="sr-Latn-RS" sz="1400" b="0" i="0" u="none" strike="noStrike" cap="none" normalizeH="0" baseline="0" dirty="0">
                          <a:ln>
                            <a:noFill/>
                          </a:ln>
                          <a:solidFill>
                            <a:srgbClr val="000000"/>
                          </a:solidFill>
                          <a:effectLst/>
                          <a:latin typeface="VladaRHSans Med"/>
                          <a:ea typeface="Cambria" panose="02040503050406030204" pitchFamily="18" charset="0"/>
                          <a:cs typeface="Times New Roman" panose="02020603050405020304" pitchFamily="18" charset="0"/>
                        </a:rPr>
                        <a:t>prijavitelji, odnosno projekti koji se provode na području JLS-ova iz VII. I VIII. skupine iz Odluke o razvrstavanju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1"/>
                    </a:solidFill>
                  </a:tcPr>
                </a:tc>
                <a:tc vMerge="1">
                  <a:txBody>
                    <a:bodyPr/>
                    <a:lstStyle/>
                    <a:p>
                      <a:endParaRPr lang="hr-HR" sz="1500" dirty="0"/>
                    </a:p>
                  </a:txBody>
                  <a:tcPr>
                    <a:lnL w="12700" cap="flat" cmpd="sng" algn="ctr">
                      <a:solidFill>
                        <a:schemeClr val="bg1"/>
                      </a:solidFill>
                      <a:prstDash val="solid"/>
                      <a:round/>
                      <a:headEnd type="none" w="med" len="med"/>
                      <a:tailEnd type="none" w="med" len="med"/>
                    </a:lnL>
                    <a:solidFill>
                      <a:srgbClr val="DBE4E9"/>
                    </a:solidFill>
                  </a:tcPr>
                </a:tc>
                <a:extLst>
                  <a:ext uri="{0D108BD9-81ED-4DB2-BD59-A6C34878D82A}">
                    <a16:rowId xmlns:a16="http://schemas.microsoft.com/office/drawing/2014/main" val="1389448432"/>
                  </a:ext>
                </a:extLst>
              </a:tr>
            </a:tbl>
          </a:graphicData>
        </a:graphic>
      </p:graphicFrame>
    </p:spTree>
    <p:extLst>
      <p:ext uri="{BB962C8B-B14F-4D97-AF65-F5344CB8AC3E}">
        <p14:creationId xmlns:p14="http://schemas.microsoft.com/office/powerpoint/2010/main" val="1103389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A6ED-BB10-47A2-AEB1-D19D966BBF24}"/>
              </a:ext>
            </a:extLst>
          </p:cNvPr>
          <p:cNvSpPr>
            <a:spLocks noGrp="1"/>
          </p:cNvSpPr>
          <p:nvPr>
            <p:ph type="title"/>
          </p:nvPr>
        </p:nvSpPr>
        <p:spPr>
          <a:xfrm>
            <a:off x="514350" y="396239"/>
            <a:ext cx="8099425" cy="667385"/>
          </a:xfrm>
        </p:spPr>
        <p:txBody>
          <a:bodyPr/>
          <a:lstStyle/>
          <a:p>
            <a:r>
              <a:rPr lang="hr-HR" sz="2200" b="1" dirty="0">
                <a:solidFill>
                  <a:schemeClr val="tx2"/>
                </a:solidFill>
              </a:rPr>
              <a:t>Ocjena kvalitete – bodovanje i rangiranje projektnih prijava</a:t>
            </a:r>
          </a:p>
        </p:txBody>
      </p:sp>
      <p:graphicFrame>
        <p:nvGraphicFramePr>
          <p:cNvPr id="6" name="Content Placeholder 5">
            <a:extLst>
              <a:ext uri="{FF2B5EF4-FFF2-40B4-BE49-F238E27FC236}">
                <a16:creationId xmlns:a16="http://schemas.microsoft.com/office/drawing/2014/main" id="{173228E6-37CB-472F-B119-267EDE230235}"/>
              </a:ext>
            </a:extLst>
          </p:cNvPr>
          <p:cNvGraphicFramePr>
            <a:graphicFrameLocks noGrp="1"/>
          </p:cNvGraphicFramePr>
          <p:nvPr>
            <p:ph idx="1"/>
            <p:extLst>
              <p:ext uri="{D42A27DB-BD31-4B8C-83A1-F6EECF244321}">
                <p14:modId xmlns:p14="http://schemas.microsoft.com/office/powerpoint/2010/main" val="3659231175"/>
              </p:ext>
            </p:extLst>
          </p:nvPr>
        </p:nvGraphicFramePr>
        <p:xfrm>
          <a:off x="474662" y="1073150"/>
          <a:ext cx="8194675" cy="3863975"/>
        </p:xfrm>
        <a:graphic>
          <a:graphicData uri="http://schemas.openxmlformats.org/drawingml/2006/table">
            <a:tbl>
              <a:tblPr firstRow="1" bandRow="1">
                <a:tableStyleId>{F5AB1C69-6EDB-4FF4-983F-18BD219EF322}</a:tableStyleId>
              </a:tblPr>
              <a:tblGrid>
                <a:gridCol w="5109775">
                  <a:extLst>
                    <a:ext uri="{9D8B030D-6E8A-4147-A177-3AD203B41FA5}">
                      <a16:colId xmlns:a16="http://schemas.microsoft.com/office/drawing/2014/main" val="3192650562"/>
                    </a:ext>
                  </a:extLst>
                </a:gridCol>
                <a:gridCol w="1903801">
                  <a:extLst>
                    <a:ext uri="{9D8B030D-6E8A-4147-A177-3AD203B41FA5}">
                      <a16:colId xmlns:a16="http://schemas.microsoft.com/office/drawing/2014/main" val="1359057742"/>
                    </a:ext>
                  </a:extLst>
                </a:gridCol>
                <a:gridCol w="1181099">
                  <a:extLst>
                    <a:ext uri="{9D8B030D-6E8A-4147-A177-3AD203B41FA5}">
                      <a16:colId xmlns:a16="http://schemas.microsoft.com/office/drawing/2014/main" val="312518568"/>
                    </a:ext>
                  </a:extLst>
                </a:gridCol>
              </a:tblGrid>
              <a:tr h="370840">
                <a:tc>
                  <a:txBody>
                    <a:bodyPr/>
                    <a:lstStyle/>
                    <a:p>
                      <a:r>
                        <a:rPr lang="hr-HR" sz="1700" dirty="0"/>
                        <a:t>Kriterij odabira</a:t>
                      </a:r>
                    </a:p>
                  </a:txBody>
                  <a:tcPr anchor="ctr">
                    <a:solidFill>
                      <a:schemeClr val="tx2">
                        <a:lumMod val="75000"/>
                      </a:schemeClr>
                    </a:solidFill>
                  </a:tcPr>
                </a:tc>
                <a:tc>
                  <a:txBody>
                    <a:bodyPr/>
                    <a:lstStyle/>
                    <a:p>
                      <a:r>
                        <a:rPr lang="hr-HR" sz="1700" dirty="0"/>
                        <a:t>Bodovna vrijednost (</a:t>
                      </a:r>
                      <a:r>
                        <a:rPr lang="hr-HR" sz="1700" dirty="0" err="1"/>
                        <a:t>max</a:t>
                      </a:r>
                      <a:r>
                        <a:rPr lang="hr-HR" sz="1700" dirty="0"/>
                        <a:t>)</a:t>
                      </a:r>
                    </a:p>
                  </a:txBody>
                  <a:tcPr>
                    <a:solidFill>
                      <a:schemeClr val="tx2">
                        <a:lumMod val="75000"/>
                      </a:schemeClr>
                    </a:solidFill>
                  </a:tcPr>
                </a:tc>
                <a:tc>
                  <a:txBody>
                    <a:bodyPr/>
                    <a:lstStyle/>
                    <a:p>
                      <a:r>
                        <a:rPr lang="hr-HR" sz="1700" dirty="0"/>
                        <a:t>Bodovni prag (min)</a:t>
                      </a:r>
                    </a:p>
                  </a:txBody>
                  <a:tcPr>
                    <a:solidFill>
                      <a:schemeClr val="tx2">
                        <a:lumMod val="75000"/>
                      </a:schemeClr>
                    </a:solidFill>
                  </a:tcPr>
                </a:tc>
                <a:extLst>
                  <a:ext uri="{0D108BD9-81ED-4DB2-BD59-A6C34878D82A}">
                    <a16:rowId xmlns:a16="http://schemas.microsoft.com/office/drawing/2014/main" val="1903931051"/>
                  </a:ext>
                </a:extLst>
              </a:tr>
              <a:tr h="370840">
                <a:tc>
                  <a:txBody>
                    <a:bodyPr/>
                    <a:lstStyle/>
                    <a:p>
                      <a:r>
                        <a:rPr lang="pl-PL" sz="1700" dirty="0"/>
                        <a:t>Vrijednost za novac koju projekt nudi</a:t>
                      </a:r>
                      <a:endParaRPr lang="hr-HR" sz="1700" dirty="0"/>
                    </a:p>
                  </a:txBody>
                  <a:tcPr/>
                </a:tc>
                <a:tc>
                  <a:txBody>
                    <a:bodyPr/>
                    <a:lstStyle/>
                    <a:p>
                      <a:r>
                        <a:rPr lang="hr-HR" sz="1700" dirty="0"/>
                        <a:t>25</a:t>
                      </a:r>
                    </a:p>
                  </a:txBody>
                  <a:tcPr/>
                </a:tc>
                <a:tc>
                  <a:txBody>
                    <a:bodyPr/>
                    <a:lstStyle/>
                    <a:p>
                      <a:r>
                        <a:rPr lang="hr-HR" sz="1700" dirty="0"/>
                        <a:t>16</a:t>
                      </a:r>
                    </a:p>
                  </a:txBody>
                  <a:tcPr/>
                </a:tc>
                <a:extLst>
                  <a:ext uri="{0D108BD9-81ED-4DB2-BD59-A6C34878D82A}">
                    <a16:rowId xmlns:a16="http://schemas.microsoft.com/office/drawing/2014/main" val="1173463972"/>
                  </a:ext>
                </a:extLst>
              </a:tr>
              <a:tr h="370840">
                <a:tc>
                  <a:txBody>
                    <a:bodyPr/>
                    <a:lstStyle/>
                    <a:p>
                      <a:r>
                        <a:rPr lang="hr-HR" sz="1700" dirty="0"/>
                        <a:t>Financijska održivost projekta</a:t>
                      </a:r>
                    </a:p>
                  </a:txBody>
                  <a:tcPr/>
                </a:tc>
                <a:tc>
                  <a:txBody>
                    <a:bodyPr/>
                    <a:lstStyle/>
                    <a:p>
                      <a:r>
                        <a:rPr lang="hr-HR" sz="1700" dirty="0"/>
                        <a:t>10</a:t>
                      </a:r>
                    </a:p>
                  </a:txBody>
                  <a:tcPr/>
                </a:tc>
                <a:tc>
                  <a:txBody>
                    <a:bodyPr/>
                    <a:lstStyle/>
                    <a:p>
                      <a:r>
                        <a:rPr lang="hr-HR" sz="1700" dirty="0"/>
                        <a:t>5</a:t>
                      </a:r>
                    </a:p>
                  </a:txBody>
                  <a:tcPr/>
                </a:tc>
                <a:extLst>
                  <a:ext uri="{0D108BD9-81ED-4DB2-BD59-A6C34878D82A}">
                    <a16:rowId xmlns:a16="http://schemas.microsoft.com/office/drawing/2014/main" val="1754023627"/>
                  </a:ext>
                </a:extLst>
              </a:tr>
              <a:tr h="370840">
                <a:tc>
                  <a:txBody>
                    <a:bodyPr/>
                    <a:lstStyle/>
                    <a:p>
                      <a:r>
                        <a:rPr lang="hr-HR" sz="1700" dirty="0"/>
                        <a:t>Provedbeni kapaciteti prijavitelja</a:t>
                      </a:r>
                    </a:p>
                  </a:txBody>
                  <a:tcPr/>
                </a:tc>
                <a:tc>
                  <a:txBody>
                    <a:bodyPr/>
                    <a:lstStyle/>
                    <a:p>
                      <a:r>
                        <a:rPr lang="hr-HR" sz="1700" dirty="0"/>
                        <a:t>5</a:t>
                      </a:r>
                    </a:p>
                  </a:txBody>
                  <a:tcPr/>
                </a:tc>
                <a:tc>
                  <a:txBody>
                    <a:bodyPr/>
                    <a:lstStyle/>
                    <a:p>
                      <a:r>
                        <a:rPr lang="hr-HR" sz="1700" dirty="0"/>
                        <a:t>2</a:t>
                      </a:r>
                    </a:p>
                  </a:txBody>
                  <a:tcPr/>
                </a:tc>
                <a:extLst>
                  <a:ext uri="{0D108BD9-81ED-4DB2-BD59-A6C34878D82A}">
                    <a16:rowId xmlns:a16="http://schemas.microsoft.com/office/drawing/2014/main" val="2506564963"/>
                  </a:ext>
                </a:extLst>
              </a:tr>
              <a:tr h="370840">
                <a:tc>
                  <a:txBody>
                    <a:bodyPr/>
                    <a:lstStyle/>
                    <a:p>
                      <a:r>
                        <a:rPr lang="hr-HR" sz="1700" dirty="0"/>
                        <a:t>Dizajn i zrelost projekta</a:t>
                      </a:r>
                    </a:p>
                  </a:txBody>
                  <a:tcPr/>
                </a:tc>
                <a:tc>
                  <a:txBody>
                    <a:bodyPr/>
                    <a:lstStyle/>
                    <a:p>
                      <a:r>
                        <a:rPr lang="hr-HR" sz="1700" dirty="0"/>
                        <a:t>20</a:t>
                      </a:r>
                    </a:p>
                  </a:txBody>
                  <a:tcPr/>
                </a:tc>
                <a:tc>
                  <a:txBody>
                    <a:bodyPr/>
                    <a:lstStyle/>
                    <a:p>
                      <a:r>
                        <a:rPr lang="hr-HR" sz="1700" dirty="0"/>
                        <a:t>9</a:t>
                      </a:r>
                    </a:p>
                  </a:txBody>
                  <a:tcPr/>
                </a:tc>
                <a:extLst>
                  <a:ext uri="{0D108BD9-81ED-4DB2-BD59-A6C34878D82A}">
                    <a16:rowId xmlns:a16="http://schemas.microsoft.com/office/drawing/2014/main" val="3367914712"/>
                  </a:ext>
                </a:extLst>
              </a:tr>
              <a:tr h="419735">
                <a:tc>
                  <a:txBody>
                    <a:bodyPr/>
                    <a:lstStyle/>
                    <a:p>
                      <a:r>
                        <a:rPr lang="hr-HR" sz="1700" dirty="0"/>
                        <a:t>Promicanje jednakih mogućnosti i socijalne uključenosti</a:t>
                      </a:r>
                    </a:p>
                  </a:txBody>
                  <a:tcPr/>
                </a:tc>
                <a:tc>
                  <a:txBody>
                    <a:bodyPr/>
                    <a:lstStyle/>
                    <a:p>
                      <a:r>
                        <a:rPr lang="hr-HR" sz="1700" dirty="0"/>
                        <a:t>5</a:t>
                      </a:r>
                    </a:p>
                  </a:txBody>
                  <a:tcPr/>
                </a:tc>
                <a:tc>
                  <a:txBody>
                    <a:bodyPr/>
                    <a:lstStyle/>
                    <a:p>
                      <a:r>
                        <a:rPr lang="hr-HR" sz="1700" dirty="0"/>
                        <a:t>2</a:t>
                      </a:r>
                    </a:p>
                  </a:txBody>
                  <a:tcPr/>
                </a:tc>
                <a:extLst>
                  <a:ext uri="{0D108BD9-81ED-4DB2-BD59-A6C34878D82A}">
                    <a16:rowId xmlns:a16="http://schemas.microsoft.com/office/drawing/2014/main" val="770008784"/>
                  </a:ext>
                </a:extLst>
              </a:tr>
              <a:tr h="370840">
                <a:tc>
                  <a:txBody>
                    <a:bodyPr/>
                    <a:lstStyle/>
                    <a:p>
                      <a:r>
                        <a:rPr lang="hr-HR" sz="1700" dirty="0"/>
                        <a:t>Promicanje održivog razvoja</a:t>
                      </a:r>
                    </a:p>
                  </a:txBody>
                  <a:tcPr/>
                </a:tc>
                <a:tc>
                  <a:txBody>
                    <a:bodyPr/>
                    <a:lstStyle/>
                    <a:p>
                      <a:r>
                        <a:rPr lang="hr-HR" sz="1700" dirty="0"/>
                        <a:t>10</a:t>
                      </a:r>
                    </a:p>
                  </a:txBody>
                  <a:tcPr/>
                </a:tc>
                <a:tc>
                  <a:txBody>
                    <a:bodyPr/>
                    <a:lstStyle/>
                    <a:p>
                      <a:r>
                        <a:rPr lang="hr-HR" sz="1700" dirty="0"/>
                        <a:t>1</a:t>
                      </a:r>
                    </a:p>
                  </a:txBody>
                  <a:tcPr/>
                </a:tc>
                <a:extLst>
                  <a:ext uri="{0D108BD9-81ED-4DB2-BD59-A6C34878D82A}">
                    <a16:rowId xmlns:a16="http://schemas.microsoft.com/office/drawing/2014/main" val="1040846519"/>
                  </a:ext>
                </a:extLst>
              </a:tr>
              <a:tr h="370840">
                <a:tc>
                  <a:txBody>
                    <a:bodyPr/>
                    <a:lstStyle/>
                    <a:p>
                      <a:r>
                        <a:rPr lang="pl-PL" sz="1700" dirty="0"/>
                        <a:t>Komplementarnost i sinergija s drugim projektima i intervencijama</a:t>
                      </a:r>
                      <a:endParaRPr lang="hr-HR" sz="1700" dirty="0"/>
                    </a:p>
                  </a:txBody>
                  <a:tcPr/>
                </a:tc>
                <a:tc>
                  <a:txBody>
                    <a:bodyPr/>
                    <a:lstStyle/>
                    <a:p>
                      <a:r>
                        <a:rPr lang="hr-HR" sz="1700" dirty="0"/>
                        <a:t>5</a:t>
                      </a:r>
                    </a:p>
                  </a:txBody>
                  <a:tcPr/>
                </a:tc>
                <a:tc>
                  <a:txBody>
                    <a:bodyPr/>
                    <a:lstStyle/>
                    <a:p>
                      <a:r>
                        <a:rPr lang="hr-HR" sz="1700" dirty="0"/>
                        <a:t>1</a:t>
                      </a:r>
                    </a:p>
                  </a:txBody>
                  <a:tcPr/>
                </a:tc>
                <a:extLst>
                  <a:ext uri="{0D108BD9-81ED-4DB2-BD59-A6C34878D82A}">
                    <a16:rowId xmlns:a16="http://schemas.microsoft.com/office/drawing/2014/main" val="2960586420"/>
                  </a:ext>
                </a:extLst>
              </a:tr>
              <a:tr h="370840">
                <a:tc>
                  <a:txBody>
                    <a:bodyPr/>
                    <a:lstStyle/>
                    <a:p>
                      <a:r>
                        <a:rPr lang="hr-HR" sz="1700" dirty="0"/>
                        <a:t>Doprinos rješavanju specifičnih razvojnih problema</a:t>
                      </a:r>
                    </a:p>
                  </a:txBody>
                  <a:tcPr/>
                </a:tc>
                <a:tc>
                  <a:txBody>
                    <a:bodyPr/>
                    <a:lstStyle/>
                    <a:p>
                      <a:r>
                        <a:rPr lang="hr-HR" sz="1700" dirty="0"/>
                        <a:t>20</a:t>
                      </a:r>
                    </a:p>
                  </a:txBody>
                  <a:tcPr/>
                </a:tc>
                <a:tc>
                  <a:txBody>
                    <a:bodyPr/>
                    <a:lstStyle/>
                    <a:p>
                      <a:r>
                        <a:rPr lang="hr-HR" sz="1700" dirty="0"/>
                        <a:t>10</a:t>
                      </a:r>
                    </a:p>
                  </a:txBody>
                  <a:tcPr/>
                </a:tc>
                <a:extLst>
                  <a:ext uri="{0D108BD9-81ED-4DB2-BD59-A6C34878D82A}">
                    <a16:rowId xmlns:a16="http://schemas.microsoft.com/office/drawing/2014/main" val="216032885"/>
                  </a:ext>
                </a:extLst>
              </a:tr>
            </a:tbl>
          </a:graphicData>
        </a:graphic>
      </p:graphicFrame>
      <p:sp>
        <p:nvSpPr>
          <p:cNvPr id="4" name="Slide Number Placeholder 3">
            <a:extLst>
              <a:ext uri="{FF2B5EF4-FFF2-40B4-BE49-F238E27FC236}">
                <a16:creationId xmlns:a16="http://schemas.microsoft.com/office/drawing/2014/main" id="{F53AC9B0-EF35-4FBC-8289-C9C62C065641}"/>
              </a:ext>
            </a:extLst>
          </p:cNvPr>
          <p:cNvSpPr>
            <a:spLocks noGrp="1"/>
          </p:cNvSpPr>
          <p:nvPr>
            <p:ph type="sldNum" sz="quarter" idx="11"/>
          </p:nvPr>
        </p:nvSpPr>
        <p:spPr/>
        <p:txBody>
          <a:bodyPr/>
          <a:lstStyle/>
          <a:p>
            <a:pPr>
              <a:defRPr/>
            </a:pPr>
            <a:fld id="{EAEA9EC1-D548-4CD2-B191-49DE88025084}" type="slidenum">
              <a:rPr lang="en-US" altLang="sr-Latn-RS" smtClean="0"/>
              <a:pPr>
                <a:defRPr/>
              </a:pPr>
              <a:t>28</a:t>
            </a:fld>
            <a:endParaRPr lang="en-US" altLang="sr-Latn-RS"/>
          </a:p>
        </p:txBody>
      </p:sp>
    </p:spTree>
    <p:extLst>
      <p:ext uri="{BB962C8B-B14F-4D97-AF65-F5344CB8AC3E}">
        <p14:creationId xmlns:p14="http://schemas.microsoft.com/office/powerpoint/2010/main" val="417895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4">
            <a:extLst>
              <a:ext uri="{FF2B5EF4-FFF2-40B4-BE49-F238E27FC236}">
                <a16:creationId xmlns:a16="http://schemas.microsoft.com/office/drawing/2014/main" id="{B3A9A224-4FAE-49AF-A786-F8BF48AF646C}"/>
              </a:ext>
            </a:extLst>
          </p:cNvPr>
          <p:cNvSpPr>
            <a:spLocks noGrp="1"/>
          </p:cNvSpPr>
          <p:nvPr>
            <p:ph idx="1"/>
          </p:nvPr>
        </p:nvSpPr>
        <p:spPr>
          <a:xfrm>
            <a:off x="595313" y="919163"/>
            <a:ext cx="7534275" cy="3208337"/>
          </a:xfrm>
          <a:extLst/>
        </p:spPr>
        <p:txBody>
          <a:bodyPr/>
          <a:lstStyle/>
          <a:p>
            <a:pPr algn="just" eaLnBrk="1" hangingPunct="1">
              <a:lnSpc>
                <a:spcPct val="80000"/>
              </a:lnSpc>
              <a:buClr>
                <a:schemeClr val="tx2"/>
              </a:buClr>
              <a:defRPr/>
            </a:pPr>
            <a:r>
              <a:rPr lang="hr-HR" altLang="sr-Latn-RS" sz="1800" dirty="0">
                <a:ea typeface="ＭＳ Ｐゴシック" panose="020B0600070205080204" pitchFamily="34" charset="-128"/>
              </a:rPr>
              <a:t>Projektni prijedlog podnosi se putem sustava eFondovi u elektroničkom obliku te mora sadržavati sljedeće dokumente:</a:t>
            </a:r>
          </a:p>
          <a:p>
            <a:pPr algn="just" eaLnBrk="1" hangingPunct="1">
              <a:lnSpc>
                <a:spcPct val="80000"/>
              </a:lnSpc>
              <a:buClr>
                <a:srgbClr val="EF7F24"/>
              </a:buClr>
              <a:defRPr/>
            </a:pPr>
            <a:endParaRPr lang="hr-HR" altLang="sr-Latn-RS" sz="1800" dirty="0">
              <a:ea typeface="ＭＳ Ｐゴシック" panose="020B0600070205080204" pitchFamily="34" charset="-128"/>
            </a:endParaRPr>
          </a:p>
          <a:p>
            <a:pPr marL="800100" lvl="1" indent="-457200" eaLnBrk="1" hangingPunct="1">
              <a:lnSpc>
                <a:spcPct val="100000"/>
              </a:lnSpc>
              <a:spcBef>
                <a:spcPts val="0"/>
              </a:spcBef>
              <a:buClr>
                <a:srgbClr val="002060"/>
              </a:buClr>
              <a:buFont typeface="+mj-lt"/>
              <a:buAutoNum type="arabicPeriod"/>
              <a:defRPr/>
            </a:pPr>
            <a:r>
              <a:rPr lang="hr-HR" altLang="sr-Latn-RS" sz="1800" dirty="0"/>
              <a:t>Prijavni obrazac- elektronska verzija dostupna u sustavu eFondovi (</a:t>
            </a:r>
            <a:r>
              <a:rPr lang="hr-HR" altLang="sr-Latn-RS" sz="1800" u="sng" dirty="0">
                <a:solidFill>
                  <a:srgbClr val="0563C1"/>
                </a:solidFill>
                <a:ea typeface="Times New Roman" panose="02020603050405020304" pitchFamily="18" charset="0"/>
                <a:cs typeface="Calibri" panose="020F0502020204030204" pitchFamily="34" charset="0"/>
                <a:hlinkClick r:id="rId3"/>
              </a:rPr>
              <a:t>http://efondovi.mrrfeu.hr</a:t>
            </a:r>
            <a:r>
              <a:rPr lang="hr-HR" altLang="sr-Latn-RS" sz="1800" dirty="0">
                <a:cs typeface="Times New Roman" panose="02020603050405020304" pitchFamily="18" charset="0"/>
              </a:rPr>
              <a:t>)</a:t>
            </a:r>
          </a:p>
          <a:p>
            <a:pPr marL="800100" lvl="1" indent="-457200" eaLnBrk="1" hangingPunct="1">
              <a:lnSpc>
                <a:spcPct val="100000"/>
              </a:lnSpc>
              <a:spcBef>
                <a:spcPts val="0"/>
              </a:spcBef>
              <a:buClr>
                <a:srgbClr val="002060"/>
              </a:buClr>
              <a:buFont typeface="+mj-lt"/>
              <a:buAutoNum type="arabicPeriod"/>
              <a:defRPr/>
            </a:pPr>
            <a:endParaRPr lang="hr-HR" altLang="sr-Latn-RS" sz="800" dirty="0">
              <a:cs typeface="Times New Roman" panose="02020603050405020304" pitchFamily="18" charset="0"/>
            </a:endParaRPr>
          </a:p>
          <a:p>
            <a:pPr marL="800100" lvl="1" indent="-457200" eaLnBrk="1" hangingPunct="1">
              <a:lnSpc>
                <a:spcPct val="100000"/>
              </a:lnSpc>
              <a:spcBef>
                <a:spcPts val="0"/>
              </a:spcBef>
              <a:buClr>
                <a:srgbClr val="002060"/>
              </a:buClr>
              <a:buFont typeface="+mj-lt"/>
              <a:buAutoNum type="arabicPeriod"/>
              <a:defRPr/>
            </a:pPr>
            <a:r>
              <a:rPr lang="hr-HR" altLang="sr-Latn-RS" sz="1800" dirty="0"/>
              <a:t> Popratnu dokumentaciju uz prijavni obrazac</a:t>
            </a:r>
          </a:p>
          <a:p>
            <a:pPr marL="342900" lvl="1" eaLnBrk="1" hangingPunct="1">
              <a:lnSpc>
                <a:spcPct val="100000"/>
              </a:lnSpc>
              <a:spcBef>
                <a:spcPts val="0"/>
              </a:spcBef>
              <a:buClr>
                <a:srgbClr val="002060"/>
              </a:buClr>
              <a:defRPr/>
            </a:pPr>
            <a:endParaRPr lang="hr-HR" altLang="sr-Latn-RS" sz="1800" dirty="0"/>
          </a:p>
          <a:p>
            <a:pPr marL="800100" lvl="1" indent="-457200" eaLnBrk="1" hangingPunct="1">
              <a:lnSpc>
                <a:spcPct val="100000"/>
              </a:lnSpc>
              <a:spcBef>
                <a:spcPts val="0"/>
              </a:spcBef>
              <a:buClr>
                <a:srgbClr val="002060"/>
              </a:buClr>
              <a:buFont typeface="+mj-lt"/>
              <a:buAutoNum type="arabicPeriod"/>
              <a:defRPr/>
            </a:pPr>
            <a:endParaRPr lang="hr-HR" altLang="sr-Latn-RS" sz="800" dirty="0"/>
          </a:p>
          <a:p>
            <a:pPr algn="just" eaLnBrk="1" hangingPunct="1">
              <a:lnSpc>
                <a:spcPct val="100000"/>
              </a:lnSpc>
              <a:spcBef>
                <a:spcPts val="0"/>
              </a:spcBef>
              <a:buClr>
                <a:schemeClr val="tx2"/>
              </a:buClr>
              <a:defRPr/>
            </a:pPr>
            <a:r>
              <a:rPr lang="hr-HR" altLang="sr-Latn-RS" sz="1800" dirty="0">
                <a:ea typeface="ＭＳ Ｐゴシック" panose="020B0600070205080204" pitchFamily="34" charset="-128"/>
              </a:rPr>
              <a:t>Dokumentacija koja zahtjeva potpis prijavitelja ili ovjeru nadležnog tijela ili stručnjaka, mora biti sken izvornika, gdje je izvornik ovjeren pečatom i potpisom ovlaštene osobe za zastupanje te dostupan na zahtjev nadležnog tijela. </a:t>
            </a:r>
          </a:p>
          <a:p>
            <a:pPr lvl="1" eaLnBrk="1" hangingPunct="1">
              <a:buFont typeface="Wingdings" panose="05000000000000000000" pitchFamily="2" charset="2"/>
              <a:buChar char="Ø"/>
              <a:defRPr/>
            </a:pPr>
            <a:endParaRPr lang="hr-HR" altLang="sr-Latn-RS" dirty="0"/>
          </a:p>
        </p:txBody>
      </p:sp>
      <p:sp>
        <p:nvSpPr>
          <p:cNvPr id="25603" name="Slide Number Placeholder 1">
            <a:extLst>
              <a:ext uri="{FF2B5EF4-FFF2-40B4-BE49-F238E27FC236}">
                <a16:creationId xmlns:a16="http://schemas.microsoft.com/office/drawing/2014/main" id="{E820ABF5-574F-4B4D-974B-FCB17D7B51E7}"/>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A4EC8500-DA19-423F-AF90-8513FE781A5B}" type="slidenum">
              <a:rPr lang="en-US" altLang="sr-Latn-RS" sz="1000" smtClean="0">
                <a:solidFill>
                  <a:schemeClr val="bg1"/>
                </a:solidFill>
              </a:rPr>
              <a:pPr>
                <a:lnSpc>
                  <a:spcPct val="100000"/>
                </a:lnSpc>
                <a:spcBef>
                  <a:spcPct val="0"/>
                </a:spcBef>
              </a:pPr>
              <a:t>2</a:t>
            </a:fld>
            <a:endParaRPr lang="en-US" altLang="sr-Latn-RS" sz="1000" dirty="0">
              <a:solidFill>
                <a:schemeClr val="bg1"/>
              </a:solidFill>
            </a:endParaRPr>
          </a:p>
        </p:txBody>
      </p:sp>
      <p:sp>
        <p:nvSpPr>
          <p:cNvPr id="12292" name="Title 1">
            <a:extLst>
              <a:ext uri="{FF2B5EF4-FFF2-40B4-BE49-F238E27FC236}">
                <a16:creationId xmlns:a16="http://schemas.microsoft.com/office/drawing/2014/main" id="{E18F11C8-A840-4647-B2BD-15122D72E466}"/>
              </a:ext>
            </a:extLst>
          </p:cNvPr>
          <p:cNvSpPr txBox="1">
            <a:spLocks/>
          </p:cNvSpPr>
          <p:nvPr/>
        </p:nvSpPr>
        <p:spPr bwMode="auto">
          <a:xfrm>
            <a:off x="509588" y="255588"/>
            <a:ext cx="5821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tabLst>
                <a:tab pos="87313" algn="l"/>
              </a:tabLst>
              <a:defRPr/>
            </a:pPr>
            <a:r>
              <a:rPr lang="hr-HR" altLang="sr-Latn-RS" sz="2600" b="1" dirty="0">
                <a:solidFill>
                  <a:schemeClr val="tx2">
                    <a:lumMod val="75000"/>
                  </a:schemeClr>
                </a:solidFill>
                <a:latin typeface="VladaRHSans Med"/>
              </a:rPr>
              <a:t>Izgled i sadržaj projektnog prijedloga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A6ED-BB10-47A2-AEB1-D19D966BBF24}"/>
              </a:ext>
            </a:extLst>
          </p:cNvPr>
          <p:cNvSpPr>
            <a:spLocks noGrp="1"/>
          </p:cNvSpPr>
          <p:nvPr>
            <p:ph type="title"/>
          </p:nvPr>
        </p:nvSpPr>
        <p:spPr>
          <a:xfrm>
            <a:off x="514350" y="396239"/>
            <a:ext cx="8099425" cy="667385"/>
          </a:xfrm>
        </p:spPr>
        <p:txBody>
          <a:bodyPr/>
          <a:lstStyle/>
          <a:p>
            <a:r>
              <a:rPr lang="hr-HR" sz="2200" b="1" dirty="0">
                <a:solidFill>
                  <a:schemeClr val="tx2"/>
                </a:solidFill>
              </a:rPr>
              <a:t>Ocjena kvalitete – bodovanje i rangiranje projektnih prijava</a:t>
            </a:r>
          </a:p>
        </p:txBody>
      </p:sp>
      <p:sp>
        <p:nvSpPr>
          <p:cNvPr id="3" name="Content Placeholder 2">
            <a:extLst>
              <a:ext uri="{FF2B5EF4-FFF2-40B4-BE49-F238E27FC236}">
                <a16:creationId xmlns:a16="http://schemas.microsoft.com/office/drawing/2014/main" id="{8622CF2C-EA5A-4C9B-AECD-CE959DDD0665}"/>
              </a:ext>
            </a:extLst>
          </p:cNvPr>
          <p:cNvSpPr>
            <a:spLocks noGrp="1"/>
          </p:cNvSpPr>
          <p:nvPr>
            <p:ph idx="1"/>
          </p:nvPr>
        </p:nvSpPr>
        <p:spPr>
          <a:xfrm>
            <a:off x="514350" y="883920"/>
            <a:ext cx="8099425" cy="3067368"/>
          </a:xfrm>
        </p:spPr>
        <p:txBody>
          <a:bodyPr/>
          <a:lstStyle/>
          <a:p>
            <a:pPr marL="285750" indent="-285750">
              <a:lnSpc>
                <a:spcPct val="100000"/>
              </a:lnSpc>
              <a:buFont typeface="Arial" panose="020B0604020202020204" pitchFamily="34" charset="0"/>
              <a:buChar char="•"/>
            </a:pPr>
            <a:r>
              <a:rPr lang="hr-HR" sz="2000" dirty="0"/>
              <a:t>Da bi projektni prijedlog uspješno prošao fazu ocjene kvalitete:</a:t>
            </a:r>
          </a:p>
          <a:p>
            <a:pPr marL="1184275" lvl="5" indent="-285750"/>
            <a:r>
              <a:rPr lang="hr-HR" sz="1600" dirty="0"/>
              <a:t>niti jedno pitanje za kvalitativnu procjenu ne smije biti ocijenjeno s 0 bodova</a:t>
            </a:r>
          </a:p>
          <a:p>
            <a:pPr marL="1184275" lvl="5" indent="-285750"/>
            <a:r>
              <a:rPr lang="hr-HR" sz="1600" dirty="0"/>
              <a:t>mora ostvariti </a:t>
            </a:r>
            <a:r>
              <a:rPr lang="hr-HR" sz="1600" b="1" dirty="0"/>
              <a:t>minimalno 60 bodova</a:t>
            </a:r>
          </a:p>
          <a:p>
            <a:pPr marL="898525" lvl="5" indent="0">
              <a:buNone/>
            </a:pPr>
            <a:endParaRPr lang="hr-HR" sz="1600" b="1" dirty="0"/>
          </a:p>
          <a:p>
            <a:pPr marL="285750" indent="-285750">
              <a:lnSpc>
                <a:spcPct val="100000"/>
              </a:lnSpc>
              <a:buFont typeface="Arial" panose="020B0604020202020204" pitchFamily="34" charset="0"/>
              <a:buChar char="•"/>
            </a:pPr>
            <a:r>
              <a:rPr lang="hr-HR" sz="1800" dirty="0"/>
              <a:t>Na kraju faze ocjenjivanja kvalitete za svaki pojedini projektni prijedlog sastavlja se Izvješće o ocjenjivanju kvalitete.</a:t>
            </a:r>
          </a:p>
          <a:p>
            <a:pPr>
              <a:lnSpc>
                <a:spcPct val="100000"/>
              </a:lnSpc>
            </a:pPr>
            <a:endParaRPr lang="hr-HR" sz="1800" dirty="0"/>
          </a:p>
          <a:p>
            <a:pPr marL="285750" indent="-285750">
              <a:lnSpc>
                <a:spcPct val="100000"/>
              </a:lnSpc>
              <a:buFont typeface="Arial" panose="020B0604020202020204" pitchFamily="34" charset="0"/>
              <a:buChar char="•"/>
            </a:pPr>
            <a:r>
              <a:rPr lang="hr-HR" sz="1800" dirty="0"/>
              <a:t>ITU PT obavještava prijavitelja o rezultatima faze 3, a projektne prijedloge koji su zadovoljili minimalne bodovne pragove upućuje na donošenje Odluke o financiranju</a:t>
            </a:r>
          </a:p>
          <a:p>
            <a:endParaRPr lang="hr-HR" dirty="0"/>
          </a:p>
        </p:txBody>
      </p:sp>
      <p:sp>
        <p:nvSpPr>
          <p:cNvPr id="4" name="Slide Number Placeholder 3">
            <a:extLst>
              <a:ext uri="{FF2B5EF4-FFF2-40B4-BE49-F238E27FC236}">
                <a16:creationId xmlns:a16="http://schemas.microsoft.com/office/drawing/2014/main" id="{F53AC9B0-EF35-4FBC-8289-C9C62C065641}"/>
              </a:ext>
            </a:extLst>
          </p:cNvPr>
          <p:cNvSpPr>
            <a:spLocks noGrp="1"/>
          </p:cNvSpPr>
          <p:nvPr>
            <p:ph type="sldNum" sz="quarter" idx="11"/>
          </p:nvPr>
        </p:nvSpPr>
        <p:spPr/>
        <p:txBody>
          <a:bodyPr/>
          <a:lstStyle/>
          <a:p>
            <a:pPr>
              <a:defRPr/>
            </a:pPr>
            <a:fld id="{EAEA9EC1-D548-4CD2-B191-49DE88025084}" type="slidenum">
              <a:rPr lang="en-US" altLang="sr-Latn-RS" smtClean="0"/>
              <a:pPr>
                <a:defRPr/>
              </a:pPr>
              <a:t>29</a:t>
            </a:fld>
            <a:endParaRPr lang="en-US" altLang="sr-Latn-RS"/>
          </a:p>
        </p:txBody>
      </p:sp>
    </p:spTree>
    <p:extLst>
      <p:ext uri="{BB962C8B-B14F-4D97-AF65-F5344CB8AC3E}">
        <p14:creationId xmlns:p14="http://schemas.microsoft.com/office/powerpoint/2010/main" val="30424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E8D9-CFC2-4022-BDBA-3B2A31A9C021}"/>
              </a:ext>
            </a:extLst>
          </p:cNvPr>
          <p:cNvSpPr>
            <a:spLocks noGrp="1"/>
          </p:cNvSpPr>
          <p:nvPr>
            <p:ph type="title"/>
          </p:nvPr>
        </p:nvSpPr>
        <p:spPr>
          <a:xfrm>
            <a:off x="428625" y="206375"/>
            <a:ext cx="8099425" cy="469900"/>
          </a:xfrm>
        </p:spPr>
        <p:txBody>
          <a:bodyPr/>
          <a:lstStyle/>
          <a:p>
            <a:pPr>
              <a:defRPr/>
            </a:pPr>
            <a:r>
              <a:rPr lang="hr-HR" sz="2400" b="1" dirty="0">
                <a:solidFill>
                  <a:schemeClr val="tx2">
                    <a:lumMod val="75000"/>
                  </a:schemeClr>
                </a:solidFill>
              </a:rPr>
              <a:t>Faza 4: Donošenje Odluke o financiranju</a:t>
            </a:r>
          </a:p>
        </p:txBody>
      </p:sp>
      <p:sp>
        <p:nvSpPr>
          <p:cNvPr id="3" name="Content Placeholder 2">
            <a:extLst>
              <a:ext uri="{FF2B5EF4-FFF2-40B4-BE49-F238E27FC236}">
                <a16:creationId xmlns:a16="http://schemas.microsoft.com/office/drawing/2014/main" id="{911E8D35-3307-4762-A3BE-1CB80D61C8AF}"/>
              </a:ext>
            </a:extLst>
          </p:cNvPr>
          <p:cNvSpPr>
            <a:spLocks noGrp="1"/>
          </p:cNvSpPr>
          <p:nvPr>
            <p:ph idx="1"/>
          </p:nvPr>
        </p:nvSpPr>
        <p:spPr>
          <a:xfrm>
            <a:off x="231775" y="704850"/>
            <a:ext cx="8483600" cy="3733800"/>
          </a:xfrm>
        </p:spPr>
        <p:txBody>
          <a:bodyPr/>
          <a:lstStyle/>
          <a:p>
            <a:pPr algn="just">
              <a:lnSpc>
                <a:spcPct val="100000"/>
              </a:lnSpc>
              <a:spcBef>
                <a:spcPts val="0"/>
              </a:spcBef>
              <a:defRPr/>
            </a:pPr>
            <a:r>
              <a:rPr lang="hr-HR" sz="1800" b="1" dirty="0"/>
              <a:t>Odluka o financiranju </a:t>
            </a:r>
            <a:r>
              <a:rPr lang="hr-HR" sz="1800" dirty="0"/>
              <a:t>– donosi MRRFEU (UT) </a:t>
            </a:r>
          </a:p>
          <a:p>
            <a:pPr algn="just">
              <a:lnSpc>
                <a:spcPct val="100000"/>
              </a:lnSpc>
              <a:spcBef>
                <a:spcPts val="0"/>
              </a:spcBef>
              <a:defRPr/>
            </a:pPr>
            <a:endParaRPr lang="hr-HR" sz="1800" dirty="0"/>
          </a:p>
          <a:p>
            <a:pPr marL="285750" indent="-285750" algn="just">
              <a:lnSpc>
                <a:spcPct val="100000"/>
              </a:lnSpc>
              <a:spcBef>
                <a:spcPts val="0"/>
              </a:spcBef>
              <a:buFont typeface="Arial" panose="020B0604020202020204" pitchFamily="34" charset="0"/>
              <a:buChar char="•"/>
              <a:defRPr/>
            </a:pPr>
            <a:r>
              <a:rPr lang="hr-HR" sz="1800" dirty="0"/>
              <a:t>donosi se prema redoslijedu po kojem su projektni prijedlozi poredani:</a:t>
            </a:r>
          </a:p>
          <a:p>
            <a:pPr marL="625475" lvl="4" indent="-266700" algn="just">
              <a:lnSpc>
                <a:spcPct val="100000"/>
              </a:lnSpc>
              <a:spcBef>
                <a:spcPts val="0"/>
              </a:spcBef>
              <a:buFont typeface="+mj-lt"/>
              <a:buAutoNum type="alphaLcParenR"/>
              <a:defRPr/>
            </a:pPr>
            <a:r>
              <a:rPr lang="hr-HR" sz="1600" dirty="0"/>
              <a:t>zasebno za pojedini projektni prijedlog, po završetku postupka dodjele za pojedini               projektni prijedlog koji je uspješno prošao sve prethodne faze postupka dodjele ili</a:t>
            </a:r>
          </a:p>
          <a:p>
            <a:pPr marL="625475" lvl="2" indent="-266700" algn="just">
              <a:lnSpc>
                <a:spcPct val="100000"/>
              </a:lnSpc>
              <a:spcBef>
                <a:spcPts val="0"/>
              </a:spcBef>
              <a:buFont typeface="+mj-lt"/>
              <a:buAutoNum type="alphaLcParenR" startAt="2"/>
              <a:defRPr/>
            </a:pPr>
            <a:r>
              <a:rPr lang="hr-HR" sz="1600" dirty="0"/>
              <a:t>skupno za određeni broj projektnih prijedloga koji su uspješno prošli sve prethodne faze                postupka dodjele</a:t>
            </a:r>
          </a:p>
          <a:p>
            <a:pPr lvl="2" algn="just">
              <a:lnSpc>
                <a:spcPct val="100000"/>
              </a:lnSpc>
              <a:spcBef>
                <a:spcPts val="0"/>
              </a:spcBef>
              <a:defRPr/>
            </a:pPr>
            <a:endParaRPr lang="hr-HR" sz="1800" dirty="0"/>
          </a:p>
          <a:p>
            <a:pPr marL="285750" lvl="2" indent="-285750" algn="just">
              <a:lnSpc>
                <a:spcPct val="100000"/>
              </a:lnSpc>
              <a:spcBef>
                <a:spcPts val="0"/>
              </a:spcBef>
              <a:buFont typeface="Arial" panose="020B0604020202020204" pitchFamily="34" charset="0"/>
              <a:buChar char="•"/>
              <a:defRPr/>
            </a:pPr>
            <a:r>
              <a:rPr lang="hr-HR" sz="1800" dirty="0"/>
              <a:t>U slučaju da preostala sredstva ne budu dovoljna za financiranje čitavog projekta, prijavitelju može biti ponuđena mogućnost da poveća vlastiti udio u sufinanciranju kako bi se premostio taj manjak. </a:t>
            </a:r>
          </a:p>
          <a:p>
            <a:pPr marL="285750" lvl="2" indent="-285750" algn="just">
              <a:lnSpc>
                <a:spcPct val="100000"/>
              </a:lnSpc>
              <a:spcBef>
                <a:spcPts val="0"/>
              </a:spcBef>
              <a:buFont typeface="Arial" panose="020B0604020202020204" pitchFamily="34" charset="0"/>
              <a:buChar char="•"/>
              <a:defRPr/>
            </a:pPr>
            <a:endParaRPr lang="hr-HR" sz="1800" dirty="0"/>
          </a:p>
          <a:p>
            <a:pPr marL="285750" lvl="2" indent="-285750" algn="just">
              <a:lnSpc>
                <a:spcPct val="100000"/>
              </a:lnSpc>
              <a:spcBef>
                <a:spcPts val="0"/>
              </a:spcBef>
              <a:buFont typeface="Arial" panose="020B0604020202020204" pitchFamily="34" charset="0"/>
              <a:buChar char="•"/>
              <a:defRPr/>
            </a:pPr>
            <a:r>
              <a:rPr lang="hr-HR" sz="1800" dirty="0"/>
              <a:t>UT obavještava prijavitelja da je njegov projektni prijedlog odabran za financiranje obaviješću koja sadržava Odluku o financiranju i informacije o daljnjem postupanju.</a:t>
            </a:r>
          </a:p>
          <a:p>
            <a:pPr>
              <a:spcBef>
                <a:spcPts val="0"/>
              </a:spcBef>
              <a:defRPr/>
            </a:pPr>
            <a:endParaRPr lang="hr-HR" sz="1800" dirty="0"/>
          </a:p>
          <a:p>
            <a:pPr marL="285750" indent="-285750">
              <a:buFont typeface="Arial" panose="020B0604020202020204" pitchFamily="34" charset="0"/>
              <a:buChar char="•"/>
              <a:defRPr/>
            </a:pPr>
            <a:endParaRPr lang="hr-HR" sz="1800" dirty="0"/>
          </a:p>
        </p:txBody>
      </p:sp>
      <p:sp>
        <p:nvSpPr>
          <p:cNvPr id="78852" name="Slide Number Placeholder 3">
            <a:extLst>
              <a:ext uri="{FF2B5EF4-FFF2-40B4-BE49-F238E27FC236}">
                <a16:creationId xmlns:a16="http://schemas.microsoft.com/office/drawing/2014/main" id="{9264486C-CE1E-4299-AF84-7FB1A25B18F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46BC8BF1-F5BC-4319-89D7-2CB7AF28567F}" type="slidenum">
              <a:rPr lang="en-US" altLang="sr-Latn-RS" sz="1000" smtClean="0">
                <a:solidFill>
                  <a:schemeClr val="bg1"/>
                </a:solidFill>
              </a:rPr>
              <a:pPr>
                <a:lnSpc>
                  <a:spcPct val="100000"/>
                </a:lnSpc>
                <a:spcBef>
                  <a:spcPct val="0"/>
                </a:spcBef>
              </a:pPr>
              <a:t>30</a:t>
            </a:fld>
            <a:endParaRPr lang="en-US" altLang="sr-Latn-RS" sz="100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63F86AA2-DF69-4724-81FB-54EE0AEE388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85E13FD1-4B38-415D-8C43-D48D4C5DA0B5}" type="slidenum">
              <a:rPr lang="en-US" altLang="sr-Latn-RS" sz="1000" smtClean="0">
                <a:solidFill>
                  <a:srgbClr val="FFFFFF"/>
                </a:solidFill>
              </a:rPr>
              <a:pPr>
                <a:lnSpc>
                  <a:spcPct val="100000"/>
                </a:lnSpc>
                <a:spcBef>
                  <a:spcPct val="0"/>
                </a:spcBef>
              </a:pPr>
              <a:t>31</a:t>
            </a:fld>
            <a:endParaRPr lang="en-US" altLang="sr-Latn-RS" sz="1000">
              <a:solidFill>
                <a:srgbClr val="FFFFFF"/>
              </a:solidFill>
            </a:endParaRPr>
          </a:p>
        </p:txBody>
      </p:sp>
      <p:sp>
        <p:nvSpPr>
          <p:cNvPr id="43011" name="Title 1">
            <a:extLst>
              <a:ext uri="{FF2B5EF4-FFF2-40B4-BE49-F238E27FC236}">
                <a16:creationId xmlns:a16="http://schemas.microsoft.com/office/drawing/2014/main" id="{9071C34C-8F87-4DB6-86D1-15840EF995FF}"/>
              </a:ext>
            </a:extLst>
          </p:cNvPr>
          <p:cNvSpPr>
            <a:spLocks noGrp="1"/>
          </p:cNvSpPr>
          <p:nvPr>
            <p:ph type="title" idx="4294967295"/>
          </p:nvPr>
        </p:nvSpPr>
        <p:spPr>
          <a:xfrm>
            <a:off x="442913" y="287338"/>
            <a:ext cx="8713787" cy="352425"/>
          </a:xfrm>
        </p:spPr>
        <p:txBody>
          <a:bodyPr/>
          <a:lstStyle/>
          <a:p>
            <a:pPr eaLnBrk="1" hangingPunct="1">
              <a:defRPr/>
            </a:pPr>
            <a:r>
              <a:rPr lang="hr-HR" altLang="sr-Latn-RS" sz="2600" b="1" dirty="0">
                <a:solidFill>
                  <a:schemeClr val="tx2">
                    <a:lumMod val="75000"/>
                  </a:schemeClr>
                </a:solidFill>
                <a:ea typeface="ＭＳ Ｐゴシック" panose="020B0600070205080204" pitchFamily="34" charset="-128"/>
              </a:rPr>
              <a:t>Ugovaranje</a:t>
            </a:r>
          </a:p>
        </p:txBody>
      </p:sp>
      <p:sp>
        <p:nvSpPr>
          <p:cNvPr id="84996" name="Content Placeholder 2">
            <a:extLst>
              <a:ext uri="{FF2B5EF4-FFF2-40B4-BE49-F238E27FC236}">
                <a16:creationId xmlns:a16="http://schemas.microsoft.com/office/drawing/2014/main" id="{440FA0D7-B6DA-419B-BC21-9EDB930597A3}"/>
              </a:ext>
            </a:extLst>
          </p:cNvPr>
          <p:cNvSpPr>
            <a:spLocks noGrp="1"/>
          </p:cNvSpPr>
          <p:nvPr>
            <p:ph idx="4294967295"/>
          </p:nvPr>
        </p:nvSpPr>
        <p:spPr>
          <a:xfrm>
            <a:off x="442913" y="854075"/>
            <a:ext cx="8194675" cy="3435350"/>
          </a:xfrm>
        </p:spPr>
        <p:txBody>
          <a:bodyPr/>
          <a:lstStyle/>
          <a:p>
            <a:pPr eaLnBrk="1" hangingPunct="1">
              <a:lnSpc>
                <a:spcPct val="100000"/>
              </a:lnSpc>
              <a:buFontTx/>
              <a:buChar char="•"/>
            </a:pPr>
            <a:r>
              <a:rPr lang="hr-HR" altLang="sr-Latn-RS" sz="1800" dirty="0">
                <a:ea typeface="ＭＳ Ｐゴシック" panose="020B0600070205080204" pitchFamily="34" charset="-128"/>
              </a:rPr>
              <a:t>Po donošenju Odluke o financiranju od strane UT-a, UT u suradnji s PT2 priprema Ugovor o dodjeli bespovratnih sredstava s prijaviteljem</a:t>
            </a:r>
          </a:p>
          <a:p>
            <a:pPr eaLnBrk="1" hangingPunct="1">
              <a:lnSpc>
                <a:spcPct val="100000"/>
              </a:lnSpc>
              <a:buFontTx/>
              <a:buChar char="•"/>
            </a:pPr>
            <a:r>
              <a:rPr lang="hr-HR" altLang="sr-Latn-RS" sz="1800" dirty="0">
                <a:ea typeface="ＭＳ Ｐゴシック" panose="020B0600070205080204" pitchFamily="34" charset="-128"/>
              </a:rPr>
              <a:t>Prijavitelj će potpisati i vratiti Ugovor UT-u u roku od 15 kalendarskih dana od njegova primitka ako drugačije nije dogovoreno</a:t>
            </a:r>
            <a:endParaRPr lang="hr-HR" altLang="sr-Latn-RS" sz="1600" dirty="0">
              <a:ea typeface="ＭＳ Ｐゴシック" panose="020B0600070205080204" pitchFamily="34" charset="-128"/>
            </a:endParaRPr>
          </a:p>
          <a:p>
            <a:pPr eaLnBrk="1" hangingPunct="1">
              <a:lnSpc>
                <a:spcPct val="100000"/>
              </a:lnSpc>
              <a:buFontTx/>
              <a:buChar char="•"/>
            </a:pPr>
            <a:r>
              <a:rPr lang="hr-HR" altLang="sr-Latn-RS" sz="1800" dirty="0">
                <a:ea typeface="ＭＳ Ｐゴシック" panose="020B0600070205080204" pitchFamily="34" charset="-128"/>
              </a:rPr>
              <a:t>Tripartitni ugovor (tri potpisnika):</a:t>
            </a:r>
          </a:p>
        </p:txBody>
      </p:sp>
      <p:graphicFrame>
        <p:nvGraphicFramePr>
          <p:cNvPr id="2" name="Diagram 1">
            <a:extLst>
              <a:ext uri="{FF2B5EF4-FFF2-40B4-BE49-F238E27FC236}">
                <a16:creationId xmlns:a16="http://schemas.microsoft.com/office/drawing/2014/main" id="{BCF4F9FD-D54D-4862-8529-D7AD3F16F5A4}"/>
              </a:ext>
            </a:extLst>
          </p:cNvPr>
          <p:cNvGraphicFramePr/>
          <p:nvPr>
            <p:extLst>
              <p:ext uri="{D42A27DB-BD31-4B8C-83A1-F6EECF244321}">
                <p14:modId xmlns:p14="http://schemas.microsoft.com/office/powerpoint/2010/main" val="3806512103"/>
              </p:ext>
            </p:extLst>
          </p:nvPr>
        </p:nvGraphicFramePr>
        <p:xfrm>
          <a:off x="3168433" y="2210452"/>
          <a:ext cx="3262745" cy="208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a:extLst>
              <a:ext uri="{FF2B5EF4-FFF2-40B4-BE49-F238E27FC236}">
                <a16:creationId xmlns:a16="http://schemas.microsoft.com/office/drawing/2014/main" id="{D85A61DD-D5C5-4D33-B841-1AC54D647C5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B38E5768-3855-4C5F-BA68-478B3B9A7AB7}" type="slidenum">
              <a:rPr lang="en-US" altLang="sr-Latn-RS" sz="1000" smtClean="0">
                <a:solidFill>
                  <a:schemeClr val="bg1"/>
                </a:solidFill>
              </a:rPr>
              <a:pPr>
                <a:lnSpc>
                  <a:spcPct val="100000"/>
                </a:lnSpc>
                <a:spcBef>
                  <a:spcPct val="0"/>
                </a:spcBef>
              </a:pPr>
              <a:t>32</a:t>
            </a:fld>
            <a:endParaRPr lang="en-US" altLang="sr-Latn-RS" sz="1000">
              <a:solidFill>
                <a:schemeClr val="bg1"/>
              </a:solidFill>
            </a:endParaRPr>
          </a:p>
        </p:txBody>
      </p:sp>
      <p:sp>
        <p:nvSpPr>
          <p:cNvPr id="87043" name="Content Placeholder 2">
            <a:extLst>
              <a:ext uri="{FF2B5EF4-FFF2-40B4-BE49-F238E27FC236}">
                <a16:creationId xmlns:a16="http://schemas.microsoft.com/office/drawing/2014/main" id="{209C5E5C-FD27-4DC8-B719-C5AD9ABEA37C}"/>
              </a:ext>
            </a:extLst>
          </p:cNvPr>
          <p:cNvSpPr>
            <a:spLocks noGrp="1"/>
          </p:cNvSpPr>
          <p:nvPr>
            <p:ph idx="4294967295"/>
          </p:nvPr>
        </p:nvSpPr>
        <p:spPr>
          <a:xfrm>
            <a:off x="725488" y="1060450"/>
            <a:ext cx="7670800" cy="3465830"/>
          </a:xfrm>
        </p:spPr>
        <p:txBody>
          <a:bodyPr/>
          <a:lstStyle/>
          <a:p>
            <a:pPr marL="0" indent="0" algn="ctr">
              <a:lnSpc>
                <a:spcPct val="90000"/>
              </a:lnSpc>
              <a:spcBef>
                <a:spcPct val="0"/>
              </a:spcBef>
            </a:pPr>
            <a:r>
              <a:rPr lang="hr-HR" altLang="sr-Latn-RS" sz="50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rPr>
              <a:t>Hvala na pažnji!</a:t>
            </a:r>
          </a:p>
          <a:p>
            <a:pPr marL="0" indent="0" algn="ctr">
              <a:lnSpc>
                <a:spcPct val="90000"/>
              </a:lnSpc>
              <a:spcBef>
                <a:spcPct val="0"/>
              </a:spcBef>
            </a:pPr>
            <a:endParaRPr lang="hr-HR" altLang="sr-Latn-RS" sz="50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nSpc>
                <a:spcPct val="90000"/>
              </a:lnSpc>
              <a:spcBef>
                <a:spcPct val="0"/>
              </a:spcBef>
            </a:pPr>
            <a:r>
              <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rPr>
              <a:t>Sektor za programe urbanog razvoja</a:t>
            </a:r>
          </a:p>
          <a:p>
            <a:pPr marL="0" indent="0">
              <a:lnSpc>
                <a:spcPct val="90000"/>
              </a:lnSpc>
              <a:spcBef>
                <a:spcPct val="0"/>
              </a:spcBef>
            </a:pPr>
            <a:r>
              <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hlinkClick r:id="rId3"/>
              </a:rPr>
              <a:t>ITU@mrrfeu.hr </a:t>
            </a:r>
            <a:endParaRPr lang="hr-HR" altLang="sr-Latn-RS" sz="14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a:p>
            <a:pPr marL="0" indent="0" algn="ctr">
              <a:lnSpc>
                <a:spcPct val="90000"/>
              </a:lnSpc>
              <a:spcBef>
                <a:spcPct val="0"/>
              </a:spcBef>
            </a:pPr>
            <a:endParaRPr lang="hr-HR" altLang="sr-Latn-RS" sz="5000" b="1" dirty="0">
              <a:solidFill>
                <a:srgbClr val="0C0C3F"/>
              </a:solidFill>
              <a:effectLst>
                <a:outerShdw blurRad="38100" dist="38100" dir="2700000" algn="tl">
                  <a:srgbClr val="000000">
                    <a:alpha val="43137"/>
                  </a:srgbClr>
                </a:outerShdw>
              </a:effectLst>
              <a:latin typeface="VladaRHSans Med"/>
              <a:ea typeface="ＭＳ Ｐゴシック" panose="020B0600070205080204" pitchFamily="34" charset="-128"/>
            </a:endParaRPr>
          </a:p>
        </p:txBody>
      </p:sp>
      <p:pic>
        <p:nvPicPr>
          <p:cNvPr id="4" name="Picture 3">
            <a:extLst>
              <a:ext uri="{FF2B5EF4-FFF2-40B4-BE49-F238E27FC236}">
                <a16:creationId xmlns:a16="http://schemas.microsoft.com/office/drawing/2014/main" id="{AA32ACF2-3B94-45A5-AE57-23A8BA17AEF7}"/>
              </a:ext>
            </a:extLst>
          </p:cNvPr>
          <p:cNvPicPr>
            <a:picLocks noChangeAspect="1"/>
          </p:cNvPicPr>
          <p:nvPr/>
        </p:nvPicPr>
        <p:blipFill>
          <a:blip r:embed="rId4"/>
          <a:stretch>
            <a:fillRect/>
          </a:stretch>
        </p:blipFill>
        <p:spPr>
          <a:xfrm>
            <a:off x="3489325" y="1760918"/>
            <a:ext cx="2143125" cy="21379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F9D4668-AE44-4454-BD5C-49C91E9D8E35}"/>
              </a:ext>
            </a:extLst>
          </p:cNvPr>
          <p:cNvSpPr>
            <a:spLocks noGrp="1"/>
          </p:cNvSpPr>
          <p:nvPr>
            <p:ph type="title"/>
          </p:nvPr>
        </p:nvSpPr>
        <p:spPr>
          <a:xfrm>
            <a:off x="427038" y="274638"/>
            <a:ext cx="8088312" cy="487362"/>
          </a:xfrm>
        </p:spPr>
        <p:txBody>
          <a:bodyPr/>
          <a:lstStyle/>
          <a:p>
            <a:pPr defTabSz="685800" eaLnBrk="1" hangingPunct="1">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cs typeface="+mn-cs"/>
              </a:rPr>
              <a:t>Popratna dokumentacija uz prijavni obrazac (1)</a:t>
            </a:r>
          </a:p>
        </p:txBody>
      </p:sp>
      <p:graphicFrame>
        <p:nvGraphicFramePr>
          <p:cNvPr id="5" name="Content Placeholder 4">
            <a:extLst>
              <a:ext uri="{FF2B5EF4-FFF2-40B4-BE49-F238E27FC236}">
                <a16:creationId xmlns:a16="http://schemas.microsoft.com/office/drawing/2014/main" id="{119B0C68-08F9-4063-B48D-695642E50153}"/>
              </a:ext>
            </a:extLst>
          </p:cNvPr>
          <p:cNvGraphicFramePr>
            <a:graphicFrameLocks noGrp="1"/>
          </p:cNvGraphicFramePr>
          <p:nvPr>
            <p:ph idx="1"/>
            <p:extLst>
              <p:ext uri="{D42A27DB-BD31-4B8C-83A1-F6EECF244321}">
                <p14:modId xmlns:p14="http://schemas.microsoft.com/office/powerpoint/2010/main" val="4146481059"/>
              </p:ext>
            </p:extLst>
          </p:nvPr>
        </p:nvGraphicFramePr>
        <p:xfrm>
          <a:off x="381000" y="762000"/>
          <a:ext cx="8336598" cy="4123969"/>
        </p:xfrm>
        <a:graphic>
          <a:graphicData uri="http://schemas.openxmlformats.org/drawingml/2006/table">
            <a:tbl>
              <a:tblPr firstRow="1" bandRow="1">
                <a:tableStyleId>{F5AB1C69-6EDB-4FF4-983F-18BD219EF322}</a:tableStyleId>
              </a:tblPr>
              <a:tblGrid>
                <a:gridCol w="6583471">
                  <a:extLst>
                    <a:ext uri="{9D8B030D-6E8A-4147-A177-3AD203B41FA5}">
                      <a16:colId xmlns:a16="http://schemas.microsoft.com/office/drawing/2014/main" val="1482751315"/>
                    </a:ext>
                  </a:extLst>
                </a:gridCol>
                <a:gridCol w="1753127">
                  <a:extLst>
                    <a:ext uri="{9D8B030D-6E8A-4147-A177-3AD203B41FA5}">
                      <a16:colId xmlns:a16="http://schemas.microsoft.com/office/drawing/2014/main" val="3217072077"/>
                    </a:ext>
                  </a:extLst>
                </a:gridCol>
              </a:tblGrid>
              <a:tr h="347721">
                <a:tc>
                  <a:txBody>
                    <a:bodyPr/>
                    <a:lstStyle/>
                    <a:p>
                      <a:pPr algn="ctr"/>
                      <a:r>
                        <a:rPr lang="hr-HR" sz="1400" dirty="0">
                          <a:latin typeface="VladaRHSans Reg" panose="02000000000000000000"/>
                        </a:rPr>
                        <a:t>DOKUMENT</a:t>
                      </a:r>
                    </a:p>
                  </a:txBody>
                  <a:tcPr marL="45697" marR="45697" marT="45666" marB="45666" anchor="ctr">
                    <a:solidFill>
                      <a:srgbClr val="002060"/>
                    </a:solidFill>
                  </a:tcPr>
                </a:tc>
                <a:tc>
                  <a:txBody>
                    <a:bodyPr/>
                    <a:lstStyle/>
                    <a:p>
                      <a:pPr algn="ctr"/>
                      <a:r>
                        <a:rPr lang="hr-HR" sz="1400" dirty="0">
                          <a:latin typeface="VladaRHSans Reg" panose="02000000000000000000"/>
                        </a:rPr>
                        <a:t>OBAVEZNO</a:t>
                      </a:r>
                    </a:p>
                  </a:txBody>
                  <a:tcPr marL="45697" marR="45697" marT="45666" marB="45666" anchor="ctr">
                    <a:solidFill>
                      <a:srgbClr val="002060"/>
                    </a:solidFill>
                  </a:tcPr>
                </a:tc>
                <a:extLst>
                  <a:ext uri="{0D108BD9-81ED-4DB2-BD59-A6C34878D82A}">
                    <a16:rowId xmlns:a16="http://schemas.microsoft.com/office/drawing/2014/main" val="3136437887"/>
                  </a:ext>
                </a:extLst>
              </a:tr>
              <a:tr h="534688">
                <a:tc>
                  <a:txBody>
                    <a:bodyPr/>
                    <a:lstStyle/>
                    <a:p>
                      <a:r>
                        <a:rPr kumimoji="0" lang="fi-FI" sz="1300" b="1" i="0" u="none" strike="noStrike" kern="1200" cap="none" normalizeH="0" baseline="0" dirty="0">
                          <a:ln>
                            <a:noFill/>
                          </a:ln>
                          <a:solidFill>
                            <a:srgbClr val="000000"/>
                          </a:solidFill>
                          <a:effectLst/>
                          <a:latin typeface="VladaRHSans Reg" panose="02000000000000000000"/>
                          <a:ea typeface="ＭＳ Ｐゴシック" panose="020B0600070205080204" pitchFamily="34" charset="-128"/>
                          <a:cs typeface="+mn-cs"/>
                        </a:rPr>
                        <a:t>Izjava prijavitelja</a:t>
                      </a:r>
                      <a:r>
                        <a:rPr kumimoji="0" lang="hr-HR" sz="1300" b="1" i="0" u="none" strike="noStrike" kern="1200" cap="none" normalizeH="0" baseline="0" dirty="0">
                          <a:ln>
                            <a:noFill/>
                          </a:ln>
                          <a:solidFill>
                            <a:srgbClr val="000000"/>
                          </a:solidFill>
                          <a:effectLst/>
                          <a:latin typeface="VladaRHSans Reg" panose="02000000000000000000"/>
                          <a:ea typeface="ＭＳ Ｐゴシック" panose="020B0600070205080204" pitchFamily="34" charset="-128"/>
                          <a:cs typeface="+mn-cs"/>
                        </a:rPr>
                        <a:t> </a:t>
                      </a:r>
                      <a:r>
                        <a:rPr kumimoji="0" lang="pl-PL" sz="1300" b="1" i="0" u="none" strike="noStrike" kern="1200" cap="none" normalizeH="0" baseline="0" dirty="0">
                          <a:ln>
                            <a:noFill/>
                          </a:ln>
                          <a:solidFill>
                            <a:srgbClr val="000000"/>
                          </a:solidFill>
                          <a:effectLst/>
                          <a:latin typeface="VladaRHSans Reg" panose="02000000000000000000"/>
                          <a:ea typeface="ＭＳ Ｐゴシック" panose="020B0600070205080204" pitchFamily="34" charset="-128"/>
                          <a:cs typeface="+mn-cs"/>
                        </a:rPr>
                        <a:t>(i partnera ako je primjenjivo) </a:t>
                      </a:r>
                      <a:r>
                        <a:rPr kumimoji="0" lang="hr-HR" sz="1300" b="1" i="0" u="none" strike="noStrike" kern="1200" cap="none" normalizeH="0" baseline="0" dirty="0">
                          <a:ln>
                            <a:noFill/>
                          </a:ln>
                          <a:solidFill>
                            <a:srgbClr val="000000"/>
                          </a:solidFill>
                          <a:effectLst/>
                          <a:latin typeface="VladaRHSans Reg" panose="02000000000000000000"/>
                          <a:ea typeface="ＭＳ Ｐゴシック" panose="020B0600070205080204" pitchFamily="34" charset="-128"/>
                          <a:cs typeface="+mn-cs"/>
                        </a:rPr>
                        <a:t>o istinitosti podataka </a:t>
                      </a:r>
                      <a:r>
                        <a:rPr lang="hr-HR" sz="1300" b="0" i="0" dirty="0"/>
                        <a:t>(Obrazac 2)</a:t>
                      </a:r>
                    </a:p>
                  </a:txBody>
                  <a:tcPr marL="45697" marR="45697" marT="45666" marB="45666" anchor="ctr"/>
                </a:tc>
                <a:tc>
                  <a:txBody>
                    <a:bodyPr/>
                    <a:lstStyle/>
                    <a:p>
                      <a:pPr algn="ctr"/>
                      <a:r>
                        <a:rPr lang="hr-HR" sz="1400" dirty="0">
                          <a:latin typeface="VladaRHSans Reg" panose="02000000000000000000"/>
                        </a:rPr>
                        <a:t>DA</a:t>
                      </a:r>
                    </a:p>
                  </a:txBody>
                  <a:tcPr marL="45697" marR="45697" marT="45666" marB="45666" anchor="ctr"/>
                </a:tc>
                <a:extLst>
                  <a:ext uri="{0D108BD9-81ED-4DB2-BD59-A6C34878D82A}">
                    <a16:rowId xmlns:a16="http://schemas.microsoft.com/office/drawing/2014/main" val="1449658474"/>
                  </a:ext>
                </a:extLst>
              </a:tr>
              <a:tr h="460248">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Izjava prijavitelja o (ne)</a:t>
                      </a:r>
                      <a:r>
                        <a:rPr kumimoji="0" lang="hr-HR" altLang="sr-Latn-RS" sz="1400" b="1" i="0" u="none" strike="noStrike" cap="none" normalizeH="0" baseline="0" dirty="0" err="1">
                          <a:ln>
                            <a:noFill/>
                          </a:ln>
                          <a:solidFill>
                            <a:srgbClr val="000000"/>
                          </a:solidFill>
                          <a:effectLst/>
                          <a:latin typeface="VladaRHSans Reg" panose="02000000000000000000"/>
                          <a:ea typeface="ＭＳ Ｐゴシック" panose="020B0600070205080204" pitchFamily="34" charset="-128"/>
                        </a:rPr>
                        <a:t>povrativosti</a:t>
                      </a: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 PDV-a </a:t>
                      </a:r>
                      <a:r>
                        <a:rPr kumimoji="0" lang="hr-HR" altLang="sr-Latn-RS" sz="1400" b="0"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(Obrazac 6)</a:t>
                      </a:r>
                    </a:p>
                  </a:txBody>
                  <a:tcPr marL="45697" marR="45697" marT="45666" marB="45666" anchor="ctr"/>
                </a:tc>
                <a:tc>
                  <a:txBody>
                    <a:bodyPr/>
                    <a:lstStyle/>
                    <a:p>
                      <a:pPr algn="ctr"/>
                      <a:r>
                        <a:rPr lang="hr-HR" sz="1400" dirty="0">
                          <a:latin typeface="VladaRHSans Reg" panose="02000000000000000000"/>
                        </a:rPr>
                        <a:t>DA</a:t>
                      </a:r>
                    </a:p>
                  </a:txBody>
                  <a:tcPr marL="45697" marR="45697" marT="45666" marB="45666" anchor="ctr"/>
                </a:tc>
                <a:extLst>
                  <a:ext uri="{0D108BD9-81ED-4DB2-BD59-A6C34878D82A}">
                    <a16:rowId xmlns:a16="http://schemas.microsoft.com/office/drawing/2014/main" val="1413529079"/>
                  </a:ext>
                </a:extLst>
              </a:tr>
              <a:tr h="591222">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Izjava partnera (iz grupe B) o dodijeljenim državnim potporama </a:t>
                      </a:r>
                    </a:p>
                  </a:txBody>
                  <a:tcPr marL="45697" marR="45697" marT="45666" marB="45666" anchor="ctr"/>
                </a:tc>
                <a:tc>
                  <a:txBody>
                    <a:bodyPr/>
                    <a:lstStyle/>
                    <a:p>
                      <a:pPr algn="ctr"/>
                      <a:r>
                        <a:rPr lang="hr-HR" sz="1400" dirty="0">
                          <a:latin typeface="VladaRHSans Reg" panose="02000000000000000000"/>
                        </a:rPr>
                        <a:t>za projekte na koje se primjenjuju pravila o državnim potporama</a:t>
                      </a:r>
                    </a:p>
                  </a:txBody>
                  <a:tcPr marL="45697" marR="45697" marT="45666" marB="45666" anchor="ctr"/>
                </a:tc>
                <a:extLst>
                  <a:ext uri="{0D108BD9-81ED-4DB2-BD59-A6C34878D82A}">
                    <a16:rowId xmlns:a16="http://schemas.microsoft.com/office/drawing/2014/main" val="3353183993"/>
                  </a:ext>
                </a:extLst>
              </a:tr>
              <a:tr h="591222">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Izvadak iz sudskog registra</a:t>
                      </a:r>
                    </a:p>
                  </a:txBody>
                  <a:tcPr marL="45697" marR="45697" marT="45666" marB="45666" anchor="ctr"/>
                </a:tc>
                <a:tc>
                  <a:txBody>
                    <a:bodyPr/>
                    <a:lstStyle/>
                    <a:p>
                      <a:pPr algn="ctr"/>
                      <a:r>
                        <a:rPr kumimoji="0" lang="hr-HR" sz="1400" b="0" i="0" u="none" strike="noStrike" kern="1200" cap="none" spc="0" normalizeH="0" baseline="0" noProof="0" dirty="0">
                          <a:ln>
                            <a:noFill/>
                          </a:ln>
                          <a:solidFill>
                            <a:prstClr val="black"/>
                          </a:solidFill>
                          <a:effectLst/>
                          <a:uLnTx/>
                          <a:uFillTx/>
                          <a:latin typeface="VladaRHSans Reg" panose="02000000000000000000"/>
                          <a:ea typeface="+mn-ea"/>
                          <a:cs typeface="+mn-cs"/>
                        </a:rPr>
                        <a:t>za partnere iz grupe B (ako je primjenjivo</a:t>
                      </a:r>
                      <a:r>
                        <a:rPr lang="hr-HR" sz="1400" dirty="0">
                          <a:highlight>
                            <a:srgbClr val="FFFF00"/>
                          </a:highlight>
                          <a:latin typeface="VladaRHSans Reg" panose="02000000000000000000"/>
                        </a:rPr>
                        <a:t>)</a:t>
                      </a:r>
                    </a:p>
                  </a:txBody>
                  <a:tcPr marL="45697" marR="45697" marT="45666" marB="45666" anchor="ctr"/>
                </a:tc>
                <a:extLst>
                  <a:ext uri="{0D108BD9-81ED-4DB2-BD59-A6C34878D82A}">
                    <a16:rowId xmlns:a16="http://schemas.microsoft.com/office/drawing/2014/main" val="3577688577"/>
                  </a:ext>
                </a:extLst>
              </a:tr>
              <a:tr h="729339">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Studija izvodljivosti s analizom troškova i koristi </a:t>
                      </a:r>
                      <a:endParaRPr kumimoji="0" lang="hr-HR" altLang="sr-Latn-RS" sz="1400" b="0" i="0" u="none" strike="noStrike" cap="none" normalizeH="0" baseline="0" dirty="0">
                        <a:ln>
                          <a:noFill/>
                        </a:ln>
                        <a:solidFill>
                          <a:srgbClr val="000000"/>
                        </a:solidFill>
                        <a:effectLst/>
                        <a:latin typeface="VladaRHSans Reg" panose="02000000000000000000"/>
                        <a:ea typeface="ＭＳ Ｐゴシック" panose="020B0600070205080204" pitchFamily="34" charset="-128"/>
                      </a:endParaRPr>
                    </a:p>
                  </a:txBody>
                  <a:tcPr marL="45697" marR="45697" marT="45666" marB="45666" anchor="ctr"/>
                </a:tc>
                <a:tc>
                  <a:txBody>
                    <a:bodyPr/>
                    <a:lstStyle/>
                    <a:p>
                      <a:pPr algn="ctr"/>
                      <a:r>
                        <a:rPr lang="hr-HR" sz="1400" dirty="0">
                          <a:latin typeface="VladaRHSans Reg" panose="02000000000000000000"/>
                        </a:rPr>
                        <a:t>DA</a:t>
                      </a:r>
                    </a:p>
                  </a:txBody>
                  <a:tcPr marL="45697" marR="45697" marT="45666" marB="45666" anchor="ctr"/>
                </a:tc>
                <a:extLst>
                  <a:ext uri="{0D108BD9-81ED-4DB2-BD59-A6C34878D82A}">
                    <a16:rowId xmlns:a16="http://schemas.microsoft.com/office/drawing/2014/main" val="586472508"/>
                  </a:ext>
                </a:extLst>
              </a:tr>
              <a:tr h="729339">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Izvadak iz zemljišne knjige </a:t>
                      </a:r>
                      <a:r>
                        <a:rPr kumimoji="0" lang="hr-HR" altLang="sr-Latn-RS" sz="1400" b="0"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 dodatni dokaz riješenih imovinsko pravnih odnosa, ukoliko prijavitelj nije vlasnik </a:t>
                      </a:r>
                      <a:r>
                        <a:rPr kumimoji="0" lang="hr-HR" altLang="sr-Latn-RS" sz="1400" b="0" i="0" u="none" strike="noStrike" cap="none" normalizeH="0" baseline="0" dirty="0" err="1">
                          <a:ln>
                            <a:noFill/>
                          </a:ln>
                          <a:solidFill>
                            <a:srgbClr val="000000"/>
                          </a:solidFill>
                          <a:effectLst/>
                          <a:latin typeface="VladaRHSans Reg" panose="02000000000000000000"/>
                          <a:ea typeface="ＭＳ Ｐゴシック" panose="020B0600070205080204" pitchFamily="34" charset="-128"/>
                        </a:rPr>
                        <a:t>brownfield</a:t>
                      </a:r>
                      <a:r>
                        <a:rPr kumimoji="0" lang="hr-HR" altLang="sr-Latn-RS" sz="1400" b="0"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 lokacije</a:t>
                      </a:r>
                    </a:p>
                  </a:txBody>
                  <a:tcPr marL="45697" marR="45697" marT="45666" marB="45666" anchor="ctr"/>
                </a:tc>
                <a:tc>
                  <a:txBody>
                    <a:bodyPr/>
                    <a:lstStyle/>
                    <a:p>
                      <a:pPr algn="ctr"/>
                      <a:r>
                        <a:rPr lang="hr-HR" sz="1400" dirty="0">
                          <a:latin typeface="VladaRHSans Reg" panose="02000000000000000000"/>
                        </a:rPr>
                        <a:t>DA</a:t>
                      </a:r>
                    </a:p>
                  </a:txBody>
                  <a:tcPr marL="45697" marR="45697" marT="45666" marB="45666" anchor="ctr"/>
                </a:tc>
                <a:extLst>
                  <a:ext uri="{0D108BD9-81ED-4DB2-BD59-A6C34878D82A}">
                    <a16:rowId xmlns:a16="http://schemas.microsoft.com/office/drawing/2014/main" val="2974776188"/>
                  </a:ext>
                </a:extLst>
              </a:tr>
            </a:tbl>
          </a:graphicData>
        </a:graphic>
      </p:graphicFrame>
      <p:sp>
        <p:nvSpPr>
          <p:cNvPr id="27674" name="Slide Number Placeholder 3">
            <a:extLst>
              <a:ext uri="{FF2B5EF4-FFF2-40B4-BE49-F238E27FC236}">
                <a16:creationId xmlns:a16="http://schemas.microsoft.com/office/drawing/2014/main" id="{EF046426-BE6A-4A69-AB27-363F3398A27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C01BEA3A-EEF7-4486-85D4-4C1F71BC9596}" type="slidenum">
              <a:rPr lang="en-US" altLang="sr-Latn-RS" sz="1000" smtClean="0">
                <a:solidFill>
                  <a:schemeClr val="bg1"/>
                </a:solidFill>
              </a:rPr>
              <a:pPr>
                <a:lnSpc>
                  <a:spcPct val="100000"/>
                </a:lnSpc>
                <a:spcBef>
                  <a:spcPct val="0"/>
                </a:spcBef>
              </a:pPr>
              <a:t>3</a:t>
            </a:fld>
            <a:endParaRPr lang="en-US" altLang="sr-Latn-RS" sz="10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F9D4668-AE44-4454-BD5C-49C91E9D8E35}"/>
              </a:ext>
            </a:extLst>
          </p:cNvPr>
          <p:cNvSpPr>
            <a:spLocks noGrp="1"/>
          </p:cNvSpPr>
          <p:nvPr>
            <p:ph type="title"/>
          </p:nvPr>
        </p:nvSpPr>
        <p:spPr>
          <a:xfrm>
            <a:off x="427038" y="274638"/>
            <a:ext cx="8088312" cy="487362"/>
          </a:xfrm>
        </p:spPr>
        <p:txBody>
          <a:bodyPr/>
          <a:lstStyle/>
          <a:p>
            <a:pPr defTabSz="685800" eaLnBrk="1" hangingPunct="1">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cs typeface="+mn-cs"/>
              </a:rPr>
              <a:t>Popratna dokumentacija uz prijavni obrazac (2)</a:t>
            </a:r>
          </a:p>
        </p:txBody>
      </p:sp>
      <p:graphicFrame>
        <p:nvGraphicFramePr>
          <p:cNvPr id="5" name="Content Placeholder 4">
            <a:extLst>
              <a:ext uri="{FF2B5EF4-FFF2-40B4-BE49-F238E27FC236}">
                <a16:creationId xmlns:a16="http://schemas.microsoft.com/office/drawing/2014/main" id="{119B0C68-08F9-4063-B48D-695642E50153}"/>
              </a:ext>
            </a:extLst>
          </p:cNvPr>
          <p:cNvGraphicFramePr>
            <a:graphicFrameLocks noGrp="1"/>
          </p:cNvGraphicFramePr>
          <p:nvPr>
            <p:ph idx="1"/>
            <p:extLst>
              <p:ext uri="{D42A27DB-BD31-4B8C-83A1-F6EECF244321}">
                <p14:modId xmlns:p14="http://schemas.microsoft.com/office/powerpoint/2010/main" val="139637751"/>
              </p:ext>
            </p:extLst>
          </p:nvPr>
        </p:nvGraphicFramePr>
        <p:xfrm>
          <a:off x="400833" y="915628"/>
          <a:ext cx="8316765" cy="3295608"/>
        </p:xfrm>
        <a:graphic>
          <a:graphicData uri="http://schemas.openxmlformats.org/drawingml/2006/table">
            <a:tbl>
              <a:tblPr firstRow="1" bandRow="1">
                <a:tableStyleId>{F5AB1C69-6EDB-4FF4-983F-18BD219EF322}</a:tableStyleId>
              </a:tblPr>
              <a:tblGrid>
                <a:gridCol w="6563638">
                  <a:extLst>
                    <a:ext uri="{9D8B030D-6E8A-4147-A177-3AD203B41FA5}">
                      <a16:colId xmlns:a16="http://schemas.microsoft.com/office/drawing/2014/main" val="1482751315"/>
                    </a:ext>
                  </a:extLst>
                </a:gridCol>
                <a:gridCol w="1753127">
                  <a:extLst>
                    <a:ext uri="{9D8B030D-6E8A-4147-A177-3AD203B41FA5}">
                      <a16:colId xmlns:a16="http://schemas.microsoft.com/office/drawing/2014/main" val="3217072077"/>
                    </a:ext>
                  </a:extLst>
                </a:gridCol>
              </a:tblGrid>
              <a:tr h="347721">
                <a:tc>
                  <a:txBody>
                    <a:bodyPr/>
                    <a:lstStyle/>
                    <a:p>
                      <a:pPr algn="ctr"/>
                      <a:r>
                        <a:rPr lang="hr-HR" sz="1400" dirty="0">
                          <a:latin typeface="VladaRHSans Reg" panose="02000000000000000000"/>
                        </a:rPr>
                        <a:t>DOKUMENT</a:t>
                      </a:r>
                    </a:p>
                  </a:txBody>
                  <a:tcPr marL="45697" marR="45697" marT="45666" marB="45666" anchor="ctr">
                    <a:solidFill>
                      <a:srgbClr val="002060"/>
                    </a:solidFill>
                  </a:tcPr>
                </a:tc>
                <a:tc>
                  <a:txBody>
                    <a:bodyPr/>
                    <a:lstStyle/>
                    <a:p>
                      <a:pPr algn="ctr"/>
                      <a:r>
                        <a:rPr lang="hr-HR" sz="1400" dirty="0">
                          <a:latin typeface="VladaRHSans Reg" panose="02000000000000000000"/>
                        </a:rPr>
                        <a:t>OBAVEZNO</a:t>
                      </a:r>
                    </a:p>
                  </a:txBody>
                  <a:tcPr marL="45697" marR="45697" marT="45666" marB="45666" anchor="ctr">
                    <a:solidFill>
                      <a:srgbClr val="002060"/>
                    </a:solidFill>
                  </a:tcPr>
                </a:tc>
                <a:extLst>
                  <a:ext uri="{0D108BD9-81ED-4DB2-BD59-A6C34878D82A}">
                    <a16:rowId xmlns:a16="http://schemas.microsoft.com/office/drawing/2014/main" val="3136437887"/>
                  </a:ext>
                </a:extLst>
              </a:tr>
              <a:tr h="460248">
                <a:tc>
                  <a:txBody>
                    <a:bodyPr/>
                    <a:lstStyle/>
                    <a:p>
                      <a:r>
                        <a:rPr kumimoji="0" lang="fi-FI" sz="1400" b="1" i="0" u="none" strike="noStrike" kern="1200" cap="none" normalizeH="0" baseline="0" dirty="0">
                          <a:ln>
                            <a:noFill/>
                          </a:ln>
                          <a:solidFill>
                            <a:srgbClr val="000000"/>
                          </a:solidFill>
                          <a:effectLst/>
                          <a:latin typeface="VladaRHSans Reg" panose="02000000000000000000"/>
                          <a:ea typeface="ＭＳ Ｐゴシック" panose="020B0600070205080204" pitchFamily="34" charset="-128"/>
                          <a:cs typeface="+mn-cs"/>
                        </a:rPr>
                        <a:t>Preslika akta o osnivanju</a:t>
                      </a:r>
                      <a:r>
                        <a:rPr lang="fi-FI" sz="1400" b="0" i="0" dirty="0"/>
                        <a:t>, </a:t>
                      </a:r>
                      <a:r>
                        <a:rPr kumimoji="0" lang="fi-FI" sz="1400" b="0" i="0" u="none" strike="noStrike" kern="1200" cap="none" normalizeH="0" baseline="0" dirty="0">
                          <a:ln>
                            <a:noFill/>
                          </a:ln>
                          <a:solidFill>
                            <a:srgbClr val="000000"/>
                          </a:solidFill>
                          <a:effectLst/>
                          <a:latin typeface="VladaRHSans Reg" panose="02000000000000000000"/>
                          <a:ea typeface="ＭＳ Ｐゴシック" panose="020B0600070205080204" pitchFamily="34" charset="-128"/>
                          <a:cs typeface="+mn-cs"/>
                        </a:rPr>
                        <a:t>statut i drugi opći akti ustanove </a:t>
                      </a:r>
                      <a:endParaRPr kumimoji="0" lang="hr-HR" sz="1400" b="0" i="0" u="none" strike="noStrike" kern="1200" cap="none" normalizeH="0" baseline="0" dirty="0">
                        <a:ln>
                          <a:noFill/>
                        </a:ln>
                        <a:solidFill>
                          <a:srgbClr val="000000"/>
                        </a:solidFill>
                        <a:effectLst/>
                        <a:latin typeface="VladaRHSans Reg" panose="02000000000000000000"/>
                        <a:ea typeface="ＭＳ Ｐゴシック" panose="020B0600070205080204" pitchFamily="34" charset="-128"/>
                        <a:cs typeface="+mn-cs"/>
                      </a:endParaRPr>
                    </a:p>
                  </a:txBody>
                  <a:tcPr marL="45697" marR="45697" marT="45666" marB="45666" anchor="ctr"/>
                </a:tc>
                <a:tc>
                  <a:txBody>
                    <a:bodyPr/>
                    <a:lstStyle/>
                    <a:p>
                      <a:pPr marL="0" algn="ctr" defTabSz="457200" rtl="0" eaLnBrk="1" latinLnBrk="0" hangingPunct="1"/>
                      <a:r>
                        <a:rPr lang="hr-HR" sz="1400" kern="1200" dirty="0">
                          <a:solidFill>
                            <a:schemeClr val="dk1"/>
                          </a:solidFill>
                          <a:latin typeface="VladaRHSans Reg" panose="02000000000000000000"/>
                          <a:ea typeface="+mn-ea"/>
                          <a:cs typeface="+mn-cs"/>
                        </a:rPr>
                        <a:t>za partnere iz grupe B (ako je primjenjivo)</a:t>
                      </a:r>
                    </a:p>
                  </a:txBody>
                  <a:tcPr marL="45697" marR="45697" marT="45666" marB="45666" anchor="ctr"/>
                </a:tc>
                <a:extLst>
                  <a:ext uri="{0D108BD9-81ED-4DB2-BD59-A6C34878D82A}">
                    <a16:rowId xmlns:a16="http://schemas.microsoft.com/office/drawing/2014/main" val="1247301297"/>
                  </a:ext>
                </a:extLst>
              </a:tr>
              <a:tr h="460248">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Ovjerena izjava ovlaštenog projektanta o potrebnoj projektno-tehničkoj i investicijskoj dokumentaciji</a:t>
                      </a:r>
                      <a:endParaRPr kumimoji="0" lang="hr-HR" altLang="sr-Latn-RS" sz="1400" b="0" i="0" u="none" strike="noStrike" cap="none" normalizeH="0" baseline="0" dirty="0">
                        <a:ln>
                          <a:noFill/>
                        </a:ln>
                        <a:solidFill>
                          <a:srgbClr val="000000"/>
                        </a:solidFill>
                        <a:effectLst/>
                        <a:latin typeface="VladaRHSans Reg" panose="02000000000000000000"/>
                        <a:ea typeface="ＭＳ Ｐゴシック" panose="020B0600070205080204" pitchFamily="34" charset="-128"/>
                      </a:endParaRPr>
                    </a:p>
                  </a:txBody>
                  <a:tcPr marL="45697" marR="45697" marT="45666" marB="45666" anchor="ctr"/>
                </a:tc>
                <a:tc>
                  <a:txBody>
                    <a:bodyPr/>
                    <a:lstStyle/>
                    <a:p>
                      <a:pPr algn="ctr"/>
                      <a:r>
                        <a:rPr lang="hr-HR" sz="1400" dirty="0">
                          <a:latin typeface="VladaRHSans Reg" panose="02000000000000000000"/>
                        </a:rPr>
                        <a:t>DA</a:t>
                      </a:r>
                    </a:p>
                  </a:txBody>
                  <a:tcPr marL="45697" marR="45697" marT="45666" marB="45666" anchor="ctr"/>
                </a:tc>
                <a:extLst>
                  <a:ext uri="{0D108BD9-81ED-4DB2-BD59-A6C34878D82A}">
                    <a16:rowId xmlns:a16="http://schemas.microsoft.com/office/drawing/2014/main" val="1413529079"/>
                  </a:ext>
                </a:extLst>
              </a:tr>
              <a:tr h="591222">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pl-PL"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Prethodno izrađena projektna dokumentacija </a:t>
                      </a:r>
                      <a:r>
                        <a:rPr kumimoji="0" lang="pl-PL" altLang="sr-Latn-RS" sz="1400" b="0"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(što i ako je primjenjivo)</a:t>
                      </a:r>
                      <a:endParaRPr kumimoji="0" lang="hr-HR" altLang="sr-Latn-RS" sz="1400" b="0" i="0" u="none" strike="noStrike" cap="none" normalizeH="0" baseline="0" dirty="0">
                        <a:ln>
                          <a:noFill/>
                        </a:ln>
                        <a:solidFill>
                          <a:srgbClr val="000000"/>
                        </a:solidFill>
                        <a:effectLst/>
                        <a:latin typeface="VladaRHSans Reg" panose="02000000000000000000"/>
                        <a:ea typeface="ＭＳ Ｐゴシック" panose="020B0600070205080204" pitchFamily="34" charset="-128"/>
                      </a:endParaRPr>
                    </a:p>
                  </a:txBody>
                  <a:tcPr marL="45697" marR="45697" marT="45666" marB="45666" anchor="ctr"/>
                </a:tc>
                <a:tc>
                  <a:txBody>
                    <a:bodyPr/>
                    <a:lstStyle/>
                    <a:p>
                      <a:pPr algn="ctr"/>
                      <a:r>
                        <a:rPr lang="hr-HR" sz="1400" dirty="0">
                          <a:latin typeface="VladaRHSans Reg" panose="02000000000000000000"/>
                        </a:rPr>
                        <a:t>DA</a:t>
                      </a:r>
                    </a:p>
                  </a:txBody>
                  <a:tcPr marL="45697" marR="45697" marT="45666" marB="45666" anchor="ctr"/>
                </a:tc>
                <a:extLst>
                  <a:ext uri="{0D108BD9-81ED-4DB2-BD59-A6C34878D82A}">
                    <a16:rowId xmlns:a16="http://schemas.microsoft.com/office/drawing/2014/main" val="3353183993"/>
                  </a:ext>
                </a:extLst>
              </a:tr>
              <a:tr h="591222">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rPr>
                        <a:t>Suglasnost ministarstva nadležnog za poslove graditeljstva za odstupanje od propisanih elemenata pristupačnosti </a:t>
                      </a:r>
                    </a:p>
                  </a:txBody>
                  <a:tcPr marL="45697" marR="45697" marT="45666" marB="45666" anchor="ctr"/>
                </a:tc>
                <a:tc>
                  <a:txBody>
                    <a:bodyPr/>
                    <a:lstStyle/>
                    <a:p>
                      <a:pPr algn="ctr"/>
                      <a:r>
                        <a:rPr lang="hr-HR" sz="1400" dirty="0">
                          <a:latin typeface="VladaRHSans Reg" panose="02000000000000000000"/>
                        </a:rPr>
                        <a:t>ako je primjenjivo</a:t>
                      </a:r>
                    </a:p>
                  </a:txBody>
                  <a:tcPr marL="45697" marR="45697" marT="45666" marB="45666" anchor="ctr"/>
                </a:tc>
                <a:extLst>
                  <a:ext uri="{0D108BD9-81ED-4DB2-BD59-A6C34878D82A}">
                    <a16:rowId xmlns:a16="http://schemas.microsoft.com/office/drawing/2014/main" val="3577688577"/>
                  </a:ext>
                </a:extLst>
              </a:tr>
              <a:tr h="729339">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hr-HR" altLang="sr-Latn-RS" sz="1400" b="1" i="0" u="none" strike="noStrike" kern="1200" cap="none" normalizeH="0" baseline="0" dirty="0">
                          <a:ln>
                            <a:noFill/>
                          </a:ln>
                          <a:solidFill>
                            <a:srgbClr val="000000"/>
                          </a:solidFill>
                          <a:effectLst/>
                          <a:latin typeface="VladaRHSans Reg" panose="02000000000000000000"/>
                          <a:ea typeface="ＭＳ Ｐゴシック" panose="020B0600070205080204" pitchFamily="34" charset="-128"/>
                          <a:cs typeface="+mn-cs"/>
                        </a:rPr>
                        <a:t>Izvod iz Jedinstvenog registra poduzetničke infrastrukture </a:t>
                      </a:r>
                    </a:p>
                  </a:txBody>
                  <a:tcPr marL="45697" marR="45697" marT="45666" marB="45666" anchor="ctr"/>
                </a:tc>
                <a:tc>
                  <a:txBody>
                    <a:bodyPr/>
                    <a:lstStyle/>
                    <a:p>
                      <a:pPr algn="ctr"/>
                      <a:r>
                        <a:rPr lang="hr-HR" sz="1400" dirty="0">
                          <a:latin typeface="VladaRHSans Reg" panose="02000000000000000000"/>
                        </a:rPr>
                        <a:t>ako je primjenjivo (za partnere</a:t>
                      </a:r>
                      <a:r>
                        <a:rPr lang="hr-HR" sz="1400" baseline="0" dirty="0">
                          <a:latin typeface="VladaRHSans Reg" panose="02000000000000000000"/>
                        </a:rPr>
                        <a:t> koji su PPI)</a:t>
                      </a:r>
                      <a:endParaRPr lang="hr-HR" sz="1400" dirty="0">
                        <a:latin typeface="VladaRHSans Reg" panose="02000000000000000000"/>
                      </a:endParaRPr>
                    </a:p>
                  </a:txBody>
                  <a:tcPr marL="45697" marR="45697" marT="45666" marB="45666" anchor="ctr"/>
                </a:tc>
                <a:extLst>
                  <a:ext uri="{0D108BD9-81ED-4DB2-BD59-A6C34878D82A}">
                    <a16:rowId xmlns:a16="http://schemas.microsoft.com/office/drawing/2014/main" val="586472508"/>
                  </a:ext>
                </a:extLst>
              </a:tr>
            </a:tbl>
          </a:graphicData>
        </a:graphic>
      </p:graphicFrame>
      <p:sp>
        <p:nvSpPr>
          <p:cNvPr id="27674" name="Slide Number Placeholder 3">
            <a:extLst>
              <a:ext uri="{FF2B5EF4-FFF2-40B4-BE49-F238E27FC236}">
                <a16:creationId xmlns:a16="http://schemas.microsoft.com/office/drawing/2014/main" id="{EF046426-BE6A-4A69-AB27-363F3398A27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C01BEA3A-EEF7-4486-85D4-4C1F71BC9596}" type="slidenum">
              <a:rPr lang="en-US" altLang="sr-Latn-RS" sz="1000" smtClean="0">
                <a:solidFill>
                  <a:schemeClr val="bg1"/>
                </a:solidFill>
              </a:rPr>
              <a:pPr>
                <a:lnSpc>
                  <a:spcPct val="100000"/>
                </a:lnSpc>
                <a:spcBef>
                  <a:spcPct val="0"/>
                </a:spcBef>
              </a:pPr>
              <a:t>4</a:t>
            </a:fld>
            <a:endParaRPr lang="en-US" altLang="sr-Latn-RS" sz="1000">
              <a:solidFill>
                <a:schemeClr val="bg1"/>
              </a:solidFill>
            </a:endParaRPr>
          </a:p>
        </p:txBody>
      </p:sp>
    </p:spTree>
    <p:extLst>
      <p:ext uri="{BB962C8B-B14F-4D97-AF65-F5344CB8AC3E}">
        <p14:creationId xmlns:p14="http://schemas.microsoft.com/office/powerpoint/2010/main" val="364321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F9D4668-AE44-4454-BD5C-49C91E9D8E35}"/>
              </a:ext>
            </a:extLst>
          </p:cNvPr>
          <p:cNvSpPr>
            <a:spLocks noGrp="1"/>
          </p:cNvSpPr>
          <p:nvPr>
            <p:ph type="title"/>
          </p:nvPr>
        </p:nvSpPr>
        <p:spPr>
          <a:xfrm>
            <a:off x="427038" y="149225"/>
            <a:ext cx="8088312" cy="412750"/>
          </a:xfrm>
        </p:spPr>
        <p:txBody>
          <a:bodyPr/>
          <a:lstStyle/>
          <a:p>
            <a:pPr defTabSz="685800" eaLnBrk="1" hangingPunct="1">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cs typeface="+mn-cs"/>
              </a:rPr>
              <a:t>Popratna dokumentacija uz prijavni obrazac (3)</a:t>
            </a:r>
          </a:p>
        </p:txBody>
      </p:sp>
      <p:graphicFrame>
        <p:nvGraphicFramePr>
          <p:cNvPr id="5" name="Content Placeholder 4">
            <a:extLst>
              <a:ext uri="{FF2B5EF4-FFF2-40B4-BE49-F238E27FC236}">
                <a16:creationId xmlns:a16="http://schemas.microsoft.com/office/drawing/2014/main" id="{119B0C68-08F9-4063-B48D-695642E50153}"/>
              </a:ext>
            </a:extLst>
          </p:cNvPr>
          <p:cNvGraphicFramePr>
            <a:graphicFrameLocks noGrp="1"/>
          </p:cNvGraphicFramePr>
          <p:nvPr>
            <p:ph idx="1"/>
            <p:extLst>
              <p:ext uri="{D42A27DB-BD31-4B8C-83A1-F6EECF244321}">
                <p14:modId xmlns:p14="http://schemas.microsoft.com/office/powerpoint/2010/main" val="4121751861"/>
              </p:ext>
            </p:extLst>
          </p:nvPr>
        </p:nvGraphicFramePr>
        <p:xfrm>
          <a:off x="342900" y="1063259"/>
          <a:ext cx="8493918" cy="2803700"/>
        </p:xfrm>
        <a:graphic>
          <a:graphicData uri="http://schemas.openxmlformats.org/drawingml/2006/table">
            <a:tbl>
              <a:tblPr firstRow="1" bandRow="1">
                <a:tableStyleId>{F5AB1C69-6EDB-4FF4-983F-18BD219EF322}</a:tableStyleId>
              </a:tblPr>
              <a:tblGrid>
                <a:gridCol w="7486122">
                  <a:extLst>
                    <a:ext uri="{9D8B030D-6E8A-4147-A177-3AD203B41FA5}">
                      <a16:colId xmlns:a16="http://schemas.microsoft.com/office/drawing/2014/main" val="1482751315"/>
                    </a:ext>
                  </a:extLst>
                </a:gridCol>
                <a:gridCol w="1007796">
                  <a:extLst>
                    <a:ext uri="{9D8B030D-6E8A-4147-A177-3AD203B41FA5}">
                      <a16:colId xmlns:a16="http://schemas.microsoft.com/office/drawing/2014/main" val="3217072077"/>
                    </a:ext>
                  </a:extLst>
                </a:gridCol>
              </a:tblGrid>
              <a:tr h="304692">
                <a:tc>
                  <a:txBody>
                    <a:bodyPr/>
                    <a:lstStyle/>
                    <a:p>
                      <a:pPr algn="ctr"/>
                      <a:r>
                        <a:rPr lang="hr-HR" sz="1400" dirty="0">
                          <a:latin typeface="VladaRHSans Reg" panose="02000000000000000000"/>
                        </a:rPr>
                        <a:t>DOKUMENTACIJA KOJOM SE UTVRĐUJE PRIHVATLJIVOST TROŠKOVA PLAĆA</a:t>
                      </a:r>
                    </a:p>
                  </a:txBody>
                  <a:tcPr marL="45701" marR="45701" marT="45674" marB="45674" anchor="ctr">
                    <a:solidFill>
                      <a:srgbClr val="002060"/>
                    </a:solidFill>
                  </a:tcPr>
                </a:tc>
                <a:tc>
                  <a:txBody>
                    <a:bodyPr/>
                    <a:lstStyle/>
                    <a:p>
                      <a:pPr algn="ctr"/>
                      <a:r>
                        <a:rPr lang="hr-HR" sz="1400" dirty="0">
                          <a:latin typeface="VladaRHSans Reg" panose="02000000000000000000"/>
                        </a:rPr>
                        <a:t>OBAVEZNO</a:t>
                      </a:r>
                    </a:p>
                  </a:txBody>
                  <a:tcPr marL="45701" marR="45701" marT="45674" marB="45674" anchor="ctr">
                    <a:solidFill>
                      <a:srgbClr val="002060"/>
                    </a:solidFill>
                  </a:tcPr>
                </a:tc>
                <a:extLst>
                  <a:ext uri="{0D108BD9-81ED-4DB2-BD59-A6C34878D82A}">
                    <a16:rowId xmlns:a16="http://schemas.microsoft.com/office/drawing/2014/main" val="3136437887"/>
                  </a:ext>
                </a:extLst>
              </a:tr>
              <a:tr h="518036">
                <a:tc>
                  <a:txBody>
                    <a:bodyPr/>
                    <a:lstStyle/>
                    <a:p>
                      <a:pPr marL="0" marR="0" lvl="0" indent="0" algn="just" defTabSz="6858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rPr>
                        <a:t>Akt/i o unutarnjem ustrojstvu i organizacijska shema institucije </a:t>
                      </a:r>
                      <a:r>
                        <a:rPr kumimoji="0" lang="hr-HR" altLang="sr-Latn-RS" sz="1400" b="0"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rPr>
                        <a:t>s posebno označenim organizacijskim jedinicama i radnim mjestima za obavljanje prihvatljivih aktivnosti</a:t>
                      </a:r>
                    </a:p>
                  </a:txBody>
                  <a:tcPr marL="45701" marR="45701" marT="45674" marB="45674"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a:ln>
                            <a:noFill/>
                          </a:ln>
                          <a:solidFill>
                            <a:prstClr val="black"/>
                          </a:solidFill>
                          <a:effectLst/>
                          <a:uLnTx/>
                          <a:uFillTx/>
                          <a:latin typeface="VladaRHSans Reg" panose="02000000000000000000"/>
                          <a:ea typeface="+mn-ea"/>
                          <a:cs typeface="+mn-cs"/>
                        </a:rPr>
                        <a:t>ako je primjenjivo</a:t>
                      </a:r>
                      <a:endParaRPr kumimoji="0" lang="hr-HR" sz="1400" b="0" i="0" u="none" strike="noStrike" kern="1200" cap="none" spc="0" normalizeH="0" baseline="0" noProof="0" dirty="0">
                        <a:ln>
                          <a:noFill/>
                        </a:ln>
                        <a:solidFill>
                          <a:prstClr val="black"/>
                        </a:solidFill>
                        <a:effectLst/>
                        <a:uLnTx/>
                        <a:uFillTx/>
                        <a:latin typeface="VladaRHSans Reg" panose="02000000000000000000"/>
                        <a:ea typeface="+mn-ea"/>
                        <a:cs typeface="+mn-cs"/>
                      </a:endParaRPr>
                    </a:p>
                  </a:txBody>
                  <a:tcPr marL="45701" marR="45701" marT="45674" marB="45674" anchor="ctr"/>
                </a:tc>
                <a:extLst>
                  <a:ext uri="{0D108BD9-81ED-4DB2-BD59-A6C34878D82A}">
                    <a16:rowId xmlns:a16="http://schemas.microsoft.com/office/drawing/2014/main" val="593772003"/>
                  </a:ext>
                </a:extLst>
              </a:tr>
              <a:tr h="518036">
                <a:tc>
                  <a:txBody>
                    <a:bodyPr/>
                    <a:lstStyle/>
                    <a:p>
                      <a:pPr marL="0" marR="0" lvl="0" indent="0" algn="just" defTabSz="685800" rtl="0" eaLnBrk="1" fontAlgn="base" latinLnBrk="0" hangingPunct="1">
                        <a:lnSpc>
                          <a:spcPct val="100000"/>
                        </a:lnSpc>
                        <a:spcBef>
                          <a:spcPct val="0"/>
                        </a:spcBef>
                        <a:spcAft>
                          <a:spcPct val="0"/>
                        </a:spcAft>
                        <a:buClrTx/>
                        <a:buSzTx/>
                        <a:buFontTx/>
                        <a:buNone/>
                        <a:tabLst/>
                      </a:pPr>
                      <a:r>
                        <a:rPr kumimoji="0" lang="nb-NO"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rPr>
                        <a:t>Dokument</a:t>
                      </a: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rPr>
                        <a:t>i</a:t>
                      </a:r>
                      <a:r>
                        <a:rPr kumimoji="0" lang="nb-NO"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rPr>
                        <a:t> (akt</a:t>
                      </a: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rPr>
                        <a:t>i</a:t>
                      </a:r>
                      <a:r>
                        <a:rPr kumimoji="0" lang="nb-NO"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rPr>
                        <a:t>) temeljem kojeg se utvrđuje iznos bruto plaće</a:t>
                      </a:r>
                      <a:endPar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endParaRPr>
                    </a:p>
                  </a:txBody>
                  <a:tcPr marL="45701" marR="45701" marT="45674" marB="45674"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a:ln>
                            <a:noFill/>
                          </a:ln>
                          <a:solidFill>
                            <a:prstClr val="black"/>
                          </a:solidFill>
                          <a:effectLst/>
                          <a:uLnTx/>
                          <a:uFillTx/>
                          <a:latin typeface="VladaRHSans Reg" panose="02000000000000000000"/>
                          <a:ea typeface="+mn-ea"/>
                          <a:cs typeface="+mn-cs"/>
                        </a:rPr>
                        <a:t>ako je primjenjivo</a:t>
                      </a:r>
                      <a:endParaRPr kumimoji="0" lang="hr-HR" sz="1400" b="0" i="0" u="none" strike="noStrike" kern="1200" cap="none" spc="0" normalizeH="0" baseline="0" noProof="0" dirty="0">
                        <a:ln>
                          <a:noFill/>
                        </a:ln>
                        <a:solidFill>
                          <a:prstClr val="black"/>
                        </a:solidFill>
                        <a:effectLst/>
                        <a:uLnTx/>
                        <a:uFillTx/>
                        <a:latin typeface="VladaRHSans Reg" panose="02000000000000000000"/>
                        <a:ea typeface="+mn-ea"/>
                        <a:cs typeface="+mn-cs"/>
                      </a:endParaRPr>
                    </a:p>
                  </a:txBody>
                  <a:tcPr marL="45701" marR="45701" marT="45674" marB="45674" anchor="ctr"/>
                </a:tc>
                <a:extLst>
                  <a:ext uri="{0D108BD9-81ED-4DB2-BD59-A6C34878D82A}">
                    <a16:rowId xmlns:a16="http://schemas.microsoft.com/office/drawing/2014/main" val="3428668518"/>
                  </a:ext>
                </a:extLst>
              </a:tr>
              <a:tr h="518036">
                <a:tc>
                  <a:txBody>
                    <a:bodyPr/>
                    <a:lstStyle/>
                    <a:p>
                      <a:pPr marL="0" marR="0" lvl="0" indent="0" algn="just" defTabSz="6858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rPr>
                        <a:t>Platne liste (IP1 obrazac) i  bankovni izvod i JOPPD obrazac (stranica A i B) </a:t>
                      </a:r>
                      <a:r>
                        <a:rPr kumimoji="0" lang="hr-HR" altLang="sr-Latn-RS" sz="1400" b="0"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rPr>
                        <a:t>za posljednji mjesec koji prethodi mjesecu predaje projektnog prijedloga za koji su dokumenti dostupni. Za svaku kategoriju radnog mjesta dostavlja se jedna platna lista.</a:t>
                      </a:r>
                    </a:p>
                  </a:txBody>
                  <a:tcPr marL="45701" marR="45701" marT="45674" marB="45674"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a:ln>
                            <a:noFill/>
                          </a:ln>
                          <a:solidFill>
                            <a:prstClr val="black"/>
                          </a:solidFill>
                          <a:effectLst/>
                          <a:uLnTx/>
                          <a:uFillTx/>
                          <a:latin typeface="VladaRHSans Reg" panose="02000000000000000000"/>
                          <a:ea typeface="+mn-ea"/>
                          <a:cs typeface="+mn-cs"/>
                        </a:rPr>
                        <a:t>ako je primjenjivo</a:t>
                      </a:r>
                      <a:endParaRPr kumimoji="0" lang="hr-HR" sz="1400" b="0" i="0" u="none" strike="noStrike" kern="1200" cap="none" spc="0" normalizeH="0" baseline="0" noProof="0" dirty="0">
                        <a:ln>
                          <a:noFill/>
                        </a:ln>
                        <a:solidFill>
                          <a:prstClr val="black"/>
                        </a:solidFill>
                        <a:effectLst/>
                        <a:uLnTx/>
                        <a:uFillTx/>
                        <a:latin typeface="VladaRHSans Reg" panose="02000000000000000000"/>
                        <a:ea typeface="+mn-ea"/>
                        <a:cs typeface="+mn-cs"/>
                      </a:endParaRPr>
                    </a:p>
                  </a:txBody>
                  <a:tcPr marL="45701" marR="45701" marT="45674" marB="45674" anchor="ctr"/>
                </a:tc>
                <a:extLst>
                  <a:ext uri="{0D108BD9-81ED-4DB2-BD59-A6C34878D82A}">
                    <a16:rowId xmlns:a16="http://schemas.microsoft.com/office/drawing/2014/main" val="1413529079"/>
                  </a:ext>
                </a:extLst>
              </a:tr>
              <a:tr h="731381">
                <a:tc>
                  <a:txBody>
                    <a:bodyPr/>
                    <a:lstStyle/>
                    <a:p>
                      <a:pPr marL="0" marR="0" lvl="0" indent="0" algn="just" defTabSz="685800" rtl="0" eaLnBrk="1" fontAlgn="base" latinLnBrk="0" hangingPunct="1">
                        <a:lnSpc>
                          <a:spcPct val="100000"/>
                        </a:lnSpc>
                        <a:spcBef>
                          <a:spcPct val="0"/>
                        </a:spcBef>
                        <a:spcAft>
                          <a:spcPct val="0"/>
                        </a:spcAft>
                        <a:buClrTx/>
                        <a:buSzTx/>
                        <a:buFontTx/>
                        <a:buNone/>
                        <a:tabLst/>
                      </a:pPr>
                      <a:r>
                        <a:rPr kumimoji="0" lang="hr-HR" altLang="sr-Latn-RS" sz="1400" b="1"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rPr>
                        <a:t>Specifikacija isplate plaće za banku </a:t>
                      </a:r>
                      <a:r>
                        <a:rPr kumimoji="0" lang="hr-HR" altLang="sr-Latn-RS" sz="1400" b="0" i="0" u="none" strike="noStrike" cap="none" normalizeH="0" baseline="0" dirty="0">
                          <a:ln>
                            <a:noFill/>
                          </a:ln>
                          <a:solidFill>
                            <a:srgbClr val="000000"/>
                          </a:solidFill>
                          <a:effectLst/>
                          <a:latin typeface="VladaRHSans Reg" panose="02000000000000000000"/>
                          <a:ea typeface="ＭＳ Ｐゴシック" panose="020B0600070205080204" pitchFamily="34" charset="-128"/>
                          <a:cs typeface="Calibri" panose="020F0502020204030204" pitchFamily="34" charset="0"/>
                        </a:rPr>
                        <a:t>u slučaju da se neto plaće isplaćuju zbirno za više zaposlenika (npr. zbrojni nalog, popis neto isplata prema banci), za posljednji mjesec koji prethodi mjesecu predaje projektnog prijedloga za koji su dokumenti dostupni;</a:t>
                      </a:r>
                    </a:p>
                  </a:txBody>
                  <a:tcPr marL="45701" marR="45701" marT="45674" marB="45674"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black"/>
                          </a:solidFill>
                          <a:effectLst/>
                          <a:uLnTx/>
                          <a:uFillTx/>
                          <a:latin typeface="VladaRHSans Reg" panose="02000000000000000000"/>
                          <a:ea typeface="+mn-ea"/>
                          <a:cs typeface="+mn-cs"/>
                        </a:rPr>
                        <a:t>ako je primjenjivo</a:t>
                      </a:r>
                    </a:p>
                  </a:txBody>
                  <a:tcPr marL="45701" marR="45701" marT="45674" marB="45674" anchor="ctr"/>
                </a:tc>
                <a:extLst>
                  <a:ext uri="{0D108BD9-81ED-4DB2-BD59-A6C34878D82A}">
                    <a16:rowId xmlns:a16="http://schemas.microsoft.com/office/drawing/2014/main" val="156133499"/>
                  </a:ext>
                </a:extLst>
              </a:tr>
            </a:tbl>
          </a:graphicData>
        </a:graphic>
      </p:graphicFrame>
      <p:sp>
        <p:nvSpPr>
          <p:cNvPr id="29719" name="Slide Number Placeholder 3">
            <a:extLst>
              <a:ext uri="{FF2B5EF4-FFF2-40B4-BE49-F238E27FC236}">
                <a16:creationId xmlns:a16="http://schemas.microsoft.com/office/drawing/2014/main" id="{C4D6128D-F025-45B3-9A4A-667DA2B7E0D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531D4A33-344B-46BC-8020-ABFA6EBF7F25}" type="slidenum">
              <a:rPr lang="en-US" altLang="sr-Latn-RS" sz="1000" smtClean="0">
                <a:solidFill>
                  <a:schemeClr val="bg1"/>
                </a:solidFill>
              </a:rPr>
              <a:pPr>
                <a:lnSpc>
                  <a:spcPct val="100000"/>
                </a:lnSpc>
                <a:spcBef>
                  <a:spcPct val="0"/>
                </a:spcBef>
              </a:pPr>
              <a:t>5</a:t>
            </a:fld>
            <a:endParaRPr lang="en-US" altLang="sr-Latn-RS" sz="10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D562CC14-7818-43C5-B587-F7D9377E8DB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D4566F87-1EC8-4893-8E9A-65D27A181232}" type="slidenum">
              <a:rPr lang="en-US" altLang="sr-Latn-RS" sz="1000" smtClean="0">
                <a:solidFill>
                  <a:schemeClr val="bg1"/>
                </a:solidFill>
              </a:rPr>
              <a:pPr>
                <a:lnSpc>
                  <a:spcPct val="100000"/>
                </a:lnSpc>
                <a:spcBef>
                  <a:spcPct val="0"/>
                </a:spcBef>
              </a:pPr>
              <a:t>6</a:t>
            </a:fld>
            <a:endParaRPr lang="en-US" altLang="sr-Latn-RS" sz="1000">
              <a:solidFill>
                <a:schemeClr val="bg1"/>
              </a:solidFill>
            </a:endParaRPr>
          </a:p>
        </p:txBody>
      </p:sp>
      <p:sp>
        <p:nvSpPr>
          <p:cNvPr id="12291" name="Title 1">
            <a:extLst>
              <a:ext uri="{FF2B5EF4-FFF2-40B4-BE49-F238E27FC236}">
                <a16:creationId xmlns:a16="http://schemas.microsoft.com/office/drawing/2014/main" id="{2F0A2537-4BD3-465B-93ED-B27855D69F5D}"/>
              </a:ext>
            </a:extLst>
          </p:cNvPr>
          <p:cNvSpPr>
            <a:spLocks noGrp="1"/>
          </p:cNvSpPr>
          <p:nvPr>
            <p:ph type="title" idx="4294967295"/>
          </p:nvPr>
        </p:nvSpPr>
        <p:spPr>
          <a:xfrm>
            <a:off x="657225" y="425450"/>
            <a:ext cx="6902450" cy="306388"/>
          </a:xfrm>
        </p:spPr>
        <p:txBody>
          <a:bodyPr/>
          <a:lstStyle/>
          <a:p>
            <a:pPr defTabSz="685800">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cs typeface="+mn-cs"/>
              </a:rPr>
              <a:t>Postupak dodjele</a:t>
            </a:r>
          </a:p>
        </p:txBody>
      </p:sp>
      <p:sp>
        <p:nvSpPr>
          <p:cNvPr id="12292" name="Content Placeholder 2">
            <a:extLst>
              <a:ext uri="{FF2B5EF4-FFF2-40B4-BE49-F238E27FC236}">
                <a16:creationId xmlns:a16="http://schemas.microsoft.com/office/drawing/2014/main" id="{0FB872CB-BC90-4619-8162-972C1297A00E}"/>
              </a:ext>
            </a:extLst>
          </p:cNvPr>
          <p:cNvSpPr>
            <a:spLocks noGrp="1"/>
          </p:cNvSpPr>
          <p:nvPr>
            <p:ph idx="4294967295"/>
          </p:nvPr>
        </p:nvSpPr>
        <p:spPr>
          <a:xfrm>
            <a:off x="657225" y="787400"/>
            <a:ext cx="6896100" cy="3741738"/>
          </a:xfrm>
        </p:spPr>
        <p:txBody>
          <a:bodyPr/>
          <a:lstStyle/>
          <a:p>
            <a:pPr defTabSz="914400" eaLnBrk="1" hangingPunct="1">
              <a:lnSpc>
                <a:spcPct val="100000"/>
              </a:lnSpc>
              <a:spcBef>
                <a:spcPct val="0"/>
              </a:spcBef>
              <a:buClr>
                <a:schemeClr val="accent2"/>
              </a:buClr>
              <a:defRPr/>
            </a:pPr>
            <a:r>
              <a:rPr lang="hr-HR" altLang="sr-Latn-RS" sz="1400" dirty="0">
                <a:solidFill>
                  <a:srgbClr val="000000"/>
                </a:solidFill>
                <a:latin typeface="VladaRHSans Med"/>
                <a:ea typeface="ＭＳ Ｐゴシック" panose="020B0600070205080204" pitchFamily="34" charset="-128"/>
              </a:rPr>
              <a:t>(Točka 4. Uputa za prijavitelje)</a:t>
            </a:r>
          </a:p>
          <a:p>
            <a:pPr defTabSz="914400" eaLnBrk="1" hangingPunct="1">
              <a:lnSpc>
                <a:spcPct val="100000"/>
              </a:lnSpc>
              <a:spcBef>
                <a:spcPct val="0"/>
              </a:spcBef>
              <a:buClr>
                <a:schemeClr val="accent2"/>
              </a:buClr>
              <a:defRPr/>
            </a:pPr>
            <a:endParaRPr lang="hr-HR" altLang="sr-Latn-RS" sz="1800" dirty="0">
              <a:solidFill>
                <a:srgbClr val="000000"/>
              </a:solidFill>
              <a:latin typeface="VladaRHSans Med"/>
              <a:ea typeface="ＭＳ Ｐゴシック" panose="020B0600070205080204" pitchFamily="34" charset="-128"/>
            </a:endParaRPr>
          </a:p>
          <a:p>
            <a:pPr defTabSz="914400" eaLnBrk="1" hangingPunct="1">
              <a:lnSpc>
                <a:spcPct val="100000"/>
              </a:lnSpc>
              <a:spcBef>
                <a:spcPct val="0"/>
              </a:spcBef>
              <a:buClr>
                <a:schemeClr val="accent2"/>
              </a:buClr>
              <a:defRPr/>
            </a:pPr>
            <a:endParaRPr lang="hr-HR" altLang="sr-Latn-RS" sz="1800" dirty="0">
              <a:solidFill>
                <a:srgbClr val="000000"/>
              </a:solidFill>
              <a:latin typeface="VladaRHSans Med"/>
              <a:ea typeface="ＭＳ Ｐゴシック" panose="020B0600070205080204" pitchFamily="34" charset="-128"/>
            </a:endParaRPr>
          </a:p>
          <a:p>
            <a:pPr defTabSz="914400" eaLnBrk="1" hangingPunct="1">
              <a:lnSpc>
                <a:spcPct val="100000"/>
              </a:lnSpc>
              <a:spcBef>
                <a:spcPct val="0"/>
              </a:spcBef>
              <a:buClr>
                <a:schemeClr val="accent2"/>
              </a:buClr>
              <a:defRPr/>
            </a:pPr>
            <a:r>
              <a:rPr lang="hr-HR" altLang="sr-Latn-RS" sz="1800" dirty="0">
                <a:solidFill>
                  <a:srgbClr val="000000"/>
                </a:solidFill>
                <a:latin typeface="VladaRHSans Med"/>
                <a:ea typeface="ＭＳ Ｐゴシック" panose="020B0600070205080204" pitchFamily="34" charset="-128"/>
              </a:rPr>
              <a:t>Faze postupka dodjele:</a:t>
            </a:r>
          </a:p>
          <a:p>
            <a:pPr defTabSz="914400" eaLnBrk="1" hangingPunct="1">
              <a:lnSpc>
                <a:spcPct val="100000"/>
              </a:lnSpc>
              <a:spcBef>
                <a:spcPct val="0"/>
              </a:spcBef>
              <a:buClr>
                <a:schemeClr val="accent2"/>
              </a:buClr>
              <a:defRPr/>
            </a:pPr>
            <a:endParaRPr lang="hr-HR" altLang="sr-Latn-RS" sz="1800" dirty="0">
              <a:solidFill>
                <a:srgbClr val="000000"/>
              </a:solidFill>
              <a:latin typeface="VladaRHSans Med"/>
              <a:ea typeface="ＭＳ Ｐゴシック" panose="020B0600070205080204" pitchFamily="34" charset="-128"/>
            </a:endParaRPr>
          </a:p>
          <a:p>
            <a:pPr marL="0" indent="0" defTabSz="914400" eaLnBrk="1" hangingPunct="1">
              <a:lnSpc>
                <a:spcPct val="100000"/>
              </a:lnSpc>
              <a:spcBef>
                <a:spcPct val="0"/>
              </a:spcBef>
              <a:buClr>
                <a:schemeClr val="accent2"/>
              </a:buClr>
              <a:buFont typeface="Arial" panose="020B0604020202020204" pitchFamily="34" charset="0"/>
              <a:buNone/>
              <a:defRPr/>
            </a:pPr>
            <a:endParaRPr lang="hr-HR" altLang="sr-Latn-RS" dirty="0">
              <a:latin typeface="VladaRHSans Med"/>
              <a:ea typeface="ＭＳ Ｐゴシック" panose="020B0600070205080204" pitchFamily="34" charset="-128"/>
            </a:endParaRPr>
          </a:p>
          <a:p>
            <a:pPr defTabSz="914400" eaLnBrk="1" hangingPunct="1">
              <a:lnSpc>
                <a:spcPct val="100000"/>
              </a:lnSpc>
              <a:spcBef>
                <a:spcPct val="0"/>
              </a:spcBef>
              <a:buClr>
                <a:schemeClr val="accent2"/>
              </a:buClr>
              <a:buFont typeface="Wingdings" panose="05000000000000000000" pitchFamily="2" charset="2"/>
              <a:buChar char="Ø"/>
              <a:defRPr/>
            </a:pPr>
            <a:endParaRPr lang="hr-HR" altLang="sr-Latn-RS" dirty="0">
              <a:latin typeface="VladaRHSans Med"/>
              <a:ea typeface="ＭＳ Ｐゴシック" panose="020B0600070205080204" pitchFamily="34" charset="-128"/>
            </a:endParaRPr>
          </a:p>
          <a:p>
            <a:pPr defTabSz="914400" eaLnBrk="1" hangingPunct="1">
              <a:lnSpc>
                <a:spcPct val="100000"/>
              </a:lnSpc>
              <a:spcBef>
                <a:spcPct val="0"/>
              </a:spcBef>
              <a:buClr>
                <a:schemeClr val="accent2"/>
              </a:buClr>
              <a:buFont typeface="Wingdings" panose="05000000000000000000" pitchFamily="2" charset="2"/>
              <a:buChar char="Ø"/>
              <a:defRPr/>
            </a:pPr>
            <a:endParaRPr lang="hr-HR" altLang="sr-Latn-RS" sz="2200" dirty="0">
              <a:solidFill>
                <a:srgbClr val="000000"/>
              </a:solidFill>
              <a:latin typeface="VladaRHSans Med"/>
              <a:ea typeface="ＭＳ Ｐゴシック" panose="020B0600070205080204" pitchFamily="34" charset="-128"/>
            </a:endParaRPr>
          </a:p>
        </p:txBody>
      </p:sp>
      <p:graphicFrame>
        <p:nvGraphicFramePr>
          <p:cNvPr id="3" name="Diagram 2">
            <a:extLst>
              <a:ext uri="{FF2B5EF4-FFF2-40B4-BE49-F238E27FC236}">
                <a16:creationId xmlns:a16="http://schemas.microsoft.com/office/drawing/2014/main" id="{C8A6572D-2EAA-4AB1-84BA-0175763F53D3}"/>
              </a:ext>
            </a:extLst>
          </p:cNvPr>
          <p:cNvGraphicFramePr/>
          <p:nvPr>
            <p:extLst>
              <p:ext uri="{D42A27DB-BD31-4B8C-83A1-F6EECF244321}">
                <p14:modId xmlns:p14="http://schemas.microsoft.com/office/powerpoint/2010/main" val="3806147765"/>
              </p:ext>
            </p:extLst>
          </p:nvPr>
        </p:nvGraphicFramePr>
        <p:xfrm>
          <a:off x="657075" y="2386662"/>
          <a:ext cx="7858275" cy="2002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2BC4A6F-58C6-424E-B02C-91CA40A96482}"/>
              </a:ext>
            </a:extLst>
          </p:cNvPr>
          <p:cNvSpPr>
            <a:spLocks noChangeArrowheads="1"/>
          </p:cNvSpPr>
          <p:nvPr/>
        </p:nvSpPr>
        <p:spPr bwMode="auto">
          <a:xfrm>
            <a:off x="715963" y="1938338"/>
            <a:ext cx="2201862" cy="984250"/>
          </a:xfrm>
          <a:prstGeom prst="cloudCallout">
            <a:avLst>
              <a:gd name="adj1" fmla="val -20833"/>
              <a:gd name="adj2" fmla="val 62500"/>
            </a:avLst>
          </a:prstGeom>
          <a:noFill/>
          <a:ln w="12700">
            <a:solidFill>
              <a:schemeClr val="accent3">
                <a:lumMod val="20000"/>
                <a:lumOff val="80000"/>
              </a:scheme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r>
              <a:rPr lang="hr-HR" altLang="sr-Latn-RS" sz="1200" dirty="0">
                <a:latin typeface="VladaRHSans Med"/>
              </a:rPr>
              <a:t>Vrši se automatski putem sustava </a:t>
            </a:r>
            <a:r>
              <a:rPr lang="hr-HR" altLang="sr-Latn-RS" sz="1200" dirty="0" err="1">
                <a:latin typeface="VladaRHSans Med"/>
              </a:rPr>
              <a:t>eFondovi</a:t>
            </a:r>
            <a:endParaRPr lang="hr-HR" altLang="sr-Latn-RS" sz="1200" dirty="0">
              <a:latin typeface="VladaRHSans Med"/>
            </a:endParaRPr>
          </a:p>
        </p:txBody>
      </p:sp>
      <p:sp>
        <p:nvSpPr>
          <p:cNvPr id="11" name="TextBox 10">
            <a:extLst>
              <a:ext uri="{FF2B5EF4-FFF2-40B4-BE49-F238E27FC236}">
                <a16:creationId xmlns:a16="http://schemas.microsoft.com/office/drawing/2014/main" id="{327B9D92-FEDE-43B8-8B00-FF8F0C051293}"/>
              </a:ext>
            </a:extLst>
          </p:cNvPr>
          <p:cNvSpPr>
            <a:spLocks noChangeArrowheads="1"/>
          </p:cNvSpPr>
          <p:nvPr/>
        </p:nvSpPr>
        <p:spPr bwMode="auto">
          <a:xfrm>
            <a:off x="3081338" y="2482850"/>
            <a:ext cx="1385887" cy="422275"/>
          </a:xfrm>
          <a:prstGeom prst="cloudCallout">
            <a:avLst>
              <a:gd name="adj1" fmla="val -20833"/>
              <a:gd name="adj2" fmla="val 62500"/>
            </a:avLst>
          </a:prstGeom>
          <a:noFill/>
          <a:ln w="12700">
            <a:solidFill>
              <a:schemeClr val="accent3">
                <a:lumMod val="20000"/>
                <a:lumOff val="80000"/>
              </a:scheme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r>
              <a:rPr lang="hr-HR" altLang="sr-Latn-RS" sz="1200" dirty="0">
                <a:latin typeface="VladaRHSans Med"/>
              </a:rPr>
              <a:t>PT2 (SAFU)</a:t>
            </a:r>
          </a:p>
        </p:txBody>
      </p:sp>
      <p:sp>
        <p:nvSpPr>
          <p:cNvPr id="12" name="TextBox 11">
            <a:extLst>
              <a:ext uri="{FF2B5EF4-FFF2-40B4-BE49-F238E27FC236}">
                <a16:creationId xmlns:a16="http://schemas.microsoft.com/office/drawing/2014/main" id="{BE09DE9F-FF84-4CCC-B09F-BB5BAA7D9A1E}"/>
              </a:ext>
            </a:extLst>
          </p:cNvPr>
          <p:cNvSpPr>
            <a:spLocks noChangeArrowheads="1"/>
          </p:cNvSpPr>
          <p:nvPr/>
        </p:nvSpPr>
        <p:spPr bwMode="auto">
          <a:xfrm>
            <a:off x="4979988" y="2386013"/>
            <a:ext cx="2095500" cy="702766"/>
          </a:xfrm>
          <a:prstGeom prst="cloudCallout">
            <a:avLst>
              <a:gd name="adj1" fmla="val -20833"/>
              <a:gd name="adj2" fmla="val 62500"/>
            </a:avLst>
          </a:prstGeom>
          <a:noFill/>
          <a:ln w="12700">
            <a:solidFill>
              <a:schemeClr val="accent3">
                <a:lumMod val="20000"/>
                <a:lumOff val="80000"/>
              </a:scheme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r>
              <a:rPr lang="hr-HR" altLang="sr-Latn-RS" sz="1200" dirty="0">
                <a:latin typeface="VladaRHSans Med"/>
              </a:rPr>
              <a:t>ITU PT (Grad Split)</a:t>
            </a:r>
          </a:p>
        </p:txBody>
      </p:sp>
      <p:sp>
        <p:nvSpPr>
          <p:cNvPr id="14" name="TextBox 13">
            <a:extLst>
              <a:ext uri="{FF2B5EF4-FFF2-40B4-BE49-F238E27FC236}">
                <a16:creationId xmlns:a16="http://schemas.microsoft.com/office/drawing/2014/main" id="{8641B408-AF6C-4669-967D-E84D5DD43966}"/>
              </a:ext>
            </a:extLst>
          </p:cNvPr>
          <p:cNvSpPr>
            <a:spLocks noChangeArrowheads="1"/>
          </p:cNvSpPr>
          <p:nvPr/>
        </p:nvSpPr>
        <p:spPr bwMode="auto">
          <a:xfrm>
            <a:off x="7400925" y="2571750"/>
            <a:ext cx="1595438" cy="422275"/>
          </a:xfrm>
          <a:prstGeom prst="cloudCallout">
            <a:avLst>
              <a:gd name="adj1" fmla="val -20833"/>
              <a:gd name="adj2" fmla="val 62500"/>
            </a:avLst>
          </a:prstGeom>
          <a:noFill/>
          <a:ln w="12700">
            <a:solidFill>
              <a:schemeClr val="accent3">
                <a:lumMod val="20000"/>
                <a:lumOff val="80000"/>
              </a:scheme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r>
              <a:rPr lang="hr-HR" altLang="sr-Latn-RS" sz="1200" dirty="0">
                <a:latin typeface="VladaRHSans Med"/>
              </a:rPr>
              <a:t>UT (MRRFEU</a:t>
            </a:r>
            <a:r>
              <a:rPr lang="hr-HR" altLang="sr-Latn-RS" sz="900" dirty="0">
                <a:latin typeface="VladaRHSans Med"/>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890865B-926A-47EB-A7C6-F598CCD30A96}"/>
              </a:ext>
            </a:extLst>
          </p:cNvPr>
          <p:cNvSpPr>
            <a:spLocks noGrp="1"/>
          </p:cNvSpPr>
          <p:nvPr>
            <p:ph type="title"/>
          </p:nvPr>
        </p:nvSpPr>
        <p:spPr>
          <a:xfrm>
            <a:off x="381000" y="193675"/>
            <a:ext cx="8040688" cy="473075"/>
          </a:xfrm>
        </p:spPr>
        <p:txBody>
          <a:bodyPr>
            <a:normAutofit fontScale="90000"/>
          </a:bodyPr>
          <a:lstStyle/>
          <a:p>
            <a:pPr eaLnBrk="1" hangingPunct="1">
              <a:defRPr/>
            </a:pPr>
            <a:r>
              <a:rPr lang="hr-HR" altLang="sr-Latn-RS" sz="2900" b="1" dirty="0">
                <a:solidFill>
                  <a:schemeClr val="tx2">
                    <a:lumMod val="75000"/>
                  </a:schemeClr>
                </a:solidFill>
                <a:ea typeface="ＭＳ Ｐゴシック" panose="020B0600070205080204" pitchFamily="34" charset="-128"/>
                <a:cs typeface="+mn-cs"/>
              </a:rPr>
              <a:t>FAZA 2: </a:t>
            </a:r>
            <a:r>
              <a:rPr lang="hr-HR" altLang="sr-Latn-RS" sz="2900" b="1" dirty="0">
                <a:solidFill>
                  <a:schemeClr val="tx2">
                    <a:lumMod val="75000"/>
                  </a:schemeClr>
                </a:solidFill>
                <a:ea typeface="ＭＳ Ｐゴシック" panose="020B0600070205080204" pitchFamily="34" charset="-128"/>
              </a:rPr>
              <a:t>Administrativna provjera</a:t>
            </a:r>
            <a:br>
              <a:rPr lang="hr-HR" altLang="sr-Latn-RS" sz="1400" dirty="0">
                <a:latin typeface="VladaRHSans Reg"/>
              </a:rPr>
            </a:br>
            <a:br>
              <a:rPr lang="hr-HR" altLang="sr-Latn-RS" sz="1400" dirty="0">
                <a:solidFill>
                  <a:schemeClr val="accent2"/>
                </a:solidFill>
                <a:latin typeface="VladaRHSans Reg"/>
              </a:rPr>
            </a:br>
            <a:endParaRPr lang="hr-HR" altLang="sr-Latn-RS" sz="1400" dirty="0">
              <a:solidFill>
                <a:schemeClr val="accent2"/>
              </a:solidFill>
              <a:latin typeface="VladaRHSans Reg"/>
            </a:endParaRPr>
          </a:p>
        </p:txBody>
      </p:sp>
      <p:sp>
        <p:nvSpPr>
          <p:cNvPr id="23555" name="Content Placeholder 2">
            <a:extLst>
              <a:ext uri="{FF2B5EF4-FFF2-40B4-BE49-F238E27FC236}">
                <a16:creationId xmlns:a16="http://schemas.microsoft.com/office/drawing/2014/main" id="{F12733CA-9FE6-4035-9396-22A409DB63C0}"/>
              </a:ext>
            </a:extLst>
          </p:cNvPr>
          <p:cNvSpPr>
            <a:spLocks noGrp="1"/>
          </p:cNvSpPr>
          <p:nvPr>
            <p:ph idx="1"/>
          </p:nvPr>
        </p:nvSpPr>
        <p:spPr>
          <a:xfrm>
            <a:off x="381000" y="776288"/>
            <a:ext cx="8234363" cy="3725862"/>
          </a:xfrm>
        </p:spPr>
        <p:txBody>
          <a:bodyPr/>
          <a:lstStyle/>
          <a:p>
            <a:pPr marL="285750" indent="-285750" eaLnBrk="1" hangingPunct="1">
              <a:lnSpc>
                <a:spcPct val="100000"/>
              </a:lnSpc>
              <a:buFont typeface="Arial" panose="020B0604020202020204" pitchFamily="34" charset="0"/>
              <a:buChar char="•"/>
              <a:defRPr/>
            </a:pPr>
            <a:r>
              <a:rPr lang="hr-HR" altLang="sr-Latn-RS" sz="1600" dirty="0">
                <a:solidFill>
                  <a:prstClr val="black"/>
                </a:solidFill>
              </a:rPr>
              <a:t>Projektni prijedlog mora zadovoljavati sve kriterije za administrativnu provjeru i provjeru prihvatljivosti prijavitelja, prihvatljivosti projekta i aktivnosti te prihvatljivosti izdataka kako bi mogao biti predložen za sljedeću fazu dodjele.</a:t>
            </a:r>
          </a:p>
          <a:p>
            <a:pPr eaLnBrk="1" hangingPunct="1">
              <a:lnSpc>
                <a:spcPct val="100000"/>
              </a:lnSpc>
              <a:defRPr/>
            </a:pPr>
            <a:endParaRPr lang="hr-HR" altLang="sr-Latn-RS" sz="1400" dirty="0">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7E013B5A-C547-4B1A-A59D-9C25634C362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A214D43F-E363-409E-9465-A41AB86B30EE}" type="slidenum">
              <a:rPr lang="en-US" altLang="sr-Latn-RS" sz="1000" smtClean="0">
                <a:solidFill>
                  <a:schemeClr val="bg1"/>
                </a:solidFill>
              </a:rPr>
              <a:pPr>
                <a:lnSpc>
                  <a:spcPct val="100000"/>
                </a:lnSpc>
                <a:spcBef>
                  <a:spcPct val="0"/>
                </a:spcBef>
              </a:pPr>
              <a:t>7</a:t>
            </a:fld>
            <a:endParaRPr lang="en-US" altLang="sr-Latn-RS" sz="1000">
              <a:solidFill>
                <a:schemeClr val="bg1"/>
              </a:solidFill>
            </a:endParaRPr>
          </a:p>
        </p:txBody>
      </p:sp>
      <p:sp>
        <p:nvSpPr>
          <p:cNvPr id="33797" name="Rectangle 5">
            <a:extLst>
              <a:ext uri="{FF2B5EF4-FFF2-40B4-BE49-F238E27FC236}">
                <a16:creationId xmlns:a16="http://schemas.microsoft.com/office/drawing/2014/main" id="{8D227E1A-D433-47EA-A309-A0459CA4BF17}"/>
              </a:ext>
            </a:extLst>
          </p:cNvPr>
          <p:cNvSpPr>
            <a:spLocks noChangeArrowheads="1"/>
          </p:cNvSpPr>
          <p:nvPr/>
        </p:nvSpPr>
        <p:spPr bwMode="auto">
          <a:xfrm>
            <a:off x="1938338" y="1695450"/>
            <a:ext cx="876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endParaRPr lang="hr-HR" altLang="sr-Latn-RS" sz="1800">
              <a:latin typeface="Calibri" panose="020F0502020204030204" pitchFamily="34" charset="0"/>
            </a:endParaRPr>
          </a:p>
        </p:txBody>
      </p:sp>
      <p:graphicFrame>
        <p:nvGraphicFramePr>
          <p:cNvPr id="2" name="Table 1">
            <a:extLst>
              <a:ext uri="{FF2B5EF4-FFF2-40B4-BE49-F238E27FC236}">
                <a16:creationId xmlns:a16="http://schemas.microsoft.com/office/drawing/2014/main" id="{C35A2013-034B-40CF-B244-3A1CF6E22023}"/>
              </a:ext>
            </a:extLst>
          </p:cNvPr>
          <p:cNvGraphicFramePr>
            <a:graphicFrameLocks noGrp="1"/>
          </p:cNvGraphicFramePr>
          <p:nvPr>
            <p:extLst>
              <p:ext uri="{D42A27DB-BD31-4B8C-83A1-F6EECF244321}">
                <p14:modId xmlns:p14="http://schemas.microsoft.com/office/powerpoint/2010/main" val="1004520214"/>
              </p:ext>
            </p:extLst>
          </p:nvPr>
        </p:nvGraphicFramePr>
        <p:xfrm>
          <a:off x="433388" y="1723346"/>
          <a:ext cx="8234363" cy="2920546"/>
        </p:xfrm>
        <a:graphic>
          <a:graphicData uri="http://schemas.openxmlformats.org/drawingml/2006/table">
            <a:tbl>
              <a:tblPr firstRow="1" bandRow="1">
                <a:tableStyleId>{F5AB1C69-6EDB-4FF4-983F-18BD219EF322}</a:tableStyleId>
              </a:tblPr>
              <a:tblGrid>
                <a:gridCol w="514648">
                  <a:extLst>
                    <a:ext uri="{9D8B030D-6E8A-4147-A177-3AD203B41FA5}">
                      <a16:colId xmlns:a16="http://schemas.microsoft.com/office/drawing/2014/main" val="2161040119"/>
                    </a:ext>
                  </a:extLst>
                </a:gridCol>
                <a:gridCol w="5186064">
                  <a:extLst>
                    <a:ext uri="{9D8B030D-6E8A-4147-A177-3AD203B41FA5}">
                      <a16:colId xmlns:a16="http://schemas.microsoft.com/office/drawing/2014/main" val="775958171"/>
                    </a:ext>
                  </a:extLst>
                </a:gridCol>
                <a:gridCol w="2533651">
                  <a:extLst>
                    <a:ext uri="{9D8B030D-6E8A-4147-A177-3AD203B41FA5}">
                      <a16:colId xmlns:a16="http://schemas.microsoft.com/office/drawing/2014/main" val="2210772313"/>
                    </a:ext>
                  </a:extLst>
                </a:gridCol>
              </a:tblGrid>
              <a:tr h="360262">
                <a:tc>
                  <a:txBody>
                    <a:bodyPr/>
                    <a:lstStyle/>
                    <a:p>
                      <a:pPr algn="ctr"/>
                      <a:r>
                        <a:rPr lang="hr-HR" sz="1400" dirty="0">
                          <a:latin typeface="VladaRHSans Reg" panose="02000000000000000000"/>
                        </a:rPr>
                        <a:t>Br.</a:t>
                      </a:r>
                      <a:endParaRPr lang="hr-HR" sz="1400" dirty="0">
                        <a:solidFill>
                          <a:schemeClr val="tx1"/>
                        </a:solidFill>
                        <a:latin typeface="VladaRHSans Reg" panose="02000000000000000000"/>
                      </a:endParaRPr>
                    </a:p>
                  </a:txBody>
                  <a:tcPr marL="45730" marR="45730" marT="45714" marB="45714" anchor="ctr">
                    <a:solidFill>
                      <a:srgbClr val="002060"/>
                    </a:solidFill>
                  </a:tcPr>
                </a:tc>
                <a:tc>
                  <a:txBody>
                    <a:bodyPr/>
                    <a:lstStyle/>
                    <a:p>
                      <a:pPr algn="ctr"/>
                      <a:r>
                        <a:rPr lang="hr-HR" sz="1500" dirty="0">
                          <a:latin typeface="VladaRHSans Reg" panose="02000000000000000000"/>
                        </a:rPr>
                        <a:t>Pitanje za administrativnu provjeru</a:t>
                      </a:r>
                      <a:endParaRPr lang="hr-HR" sz="1500" dirty="0">
                        <a:solidFill>
                          <a:schemeClr val="tx1"/>
                        </a:solidFill>
                        <a:latin typeface="VladaRHSans Reg" panose="02000000000000000000"/>
                      </a:endParaRPr>
                    </a:p>
                  </a:txBody>
                  <a:tcPr marL="45730" marR="45730" marT="45714" marB="45714" anchor="ctr">
                    <a:solidFill>
                      <a:srgbClr val="002060"/>
                    </a:solidFill>
                  </a:tcPr>
                </a:tc>
                <a:tc>
                  <a:txBody>
                    <a:bodyPr/>
                    <a:lstStyle/>
                    <a:p>
                      <a:pPr algn="ctr"/>
                      <a:r>
                        <a:rPr lang="hr-HR" sz="1500" dirty="0">
                          <a:latin typeface="VladaRHSans Reg" panose="02000000000000000000"/>
                        </a:rPr>
                        <a:t>Izvor provjere</a:t>
                      </a:r>
                      <a:endParaRPr lang="hr-HR" sz="1500" b="0" dirty="0">
                        <a:solidFill>
                          <a:schemeClr val="tx1"/>
                        </a:solidFill>
                        <a:latin typeface="VladaRHSans Reg" panose="02000000000000000000"/>
                      </a:endParaRPr>
                    </a:p>
                  </a:txBody>
                  <a:tcPr marL="45730" marR="45730" marT="45714" marB="45714" anchor="ctr">
                    <a:solidFill>
                      <a:srgbClr val="002060"/>
                    </a:solidFill>
                  </a:tcPr>
                </a:tc>
                <a:extLst>
                  <a:ext uri="{0D108BD9-81ED-4DB2-BD59-A6C34878D82A}">
                    <a16:rowId xmlns:a16="http://schemas.microsoft.com/office/drawing/2014/main" val="2876471152"/>
                  </a:ext>
                </a:extLst>
              </a:tr>
              <a:tr h="708588">
                <a:tc>
                  <a:txBody>
                    <a:bodyPr/>
                    <a:lstStyle/>
                    <a:p>
                      <a:pPr algn="ctr"/>
                      <a:r>
                        <a:rPr lang="hr-HR" sz="1400" dirty="0">
                          <a:solidFill>
                            <a:srgbClr val="171796"/>
                          </a:solidFill>
                          <a:latin typeface="VladaRHSans Reg" panose="02000000000000000000"/>
                        </a:rPr>
                        <a:t>1.</a:t>
                      </a:r>
                    </a:p>
                  </a:txBody>
                  <a:tcPr marL="45730" marR="45730" marT="45714" marB="45714" anchor="ctr"/>
                </a:tc>
                <a:tc>
                  <a:txBody>
                    <a:bodyPr/>
                    <a:lstStyle/>
                    <a:p>
                      <a:pPr marL="0" marR="0" lvl="0" indent="0" algn="just" defTabSz="685800" rtl="0" eaLnBrk="1" fontAlgn="base" latinLnBrk="0" hangingPunct="1">
                        <a:lnSpc>
                          <a:spcPts val="1200"/>
                        </a:lnSpc>
                        <a:spcBef>
                          <a:spcPts val="400"/>
                        </a:spcBef>
                        <a:spcAft>
                          <a:spcPts val="400"/>
                        </a:spcAft>
                        <a:buClrTx/>
                        <a:buSzTx/>
                        <a:buFontTx/>
                        <a:buNone/>
                        <a:tabLst>
                          <a:tab pos="3060700" algn="l"/>
                        </a:tabLst>
                      </a:pPr>
                      <a:r>
                        <a:rPr kumimoji="0" lang="hr-HR" altLang="sr-Latn-RS" sz="1500" b="0" i="0" u="none" strike="noStrike" cap="none" normalizeH="0" baseline="0" dirty="0">
                          <a:ln>
                            <a:noFill/>
                          </a:ln>
                          <a:solidFill>
                            <a:srgbClr val="000000"/>
                          </a:solidFill>
                          <a:effectLst/>
                          <a:latin typeface="VladaRHSans Reg" panose="02000000000000000000"/>
                          <a:ea typeface="Calibri" panose="020F0502020204030204" pitchFamily="34" charset="0"/>
                          <a:cs typeface="Times New Roman" panose="02020603050405020304" pitchFamily="18" charset="0"/>
                        </a:rPr>
                        <a:t>Projektni prijedlog ispunjen je po ispravnim predlošcima.</a:t>
                      </a:r>
                    </a:p>
                  </a:txBody>
                  <a:tcPr marL="45730" marR="45730" marT="45714" marB="45714" anchor="ctr"/>
                </a:tc>
                <a:tc>
                  <a:txBody>
                    <a:bodyPr/>
                    <a:lstStyle/>
                    <a:p>
                      <a:pPr algn="ctr"/>
                      <a:r>
                        <a:rPr lang="hr-HR" sz="1500" kern="1200" dirty="0">
                          <a:solidFill>
                            <a:schemeClr val="tx1"/>
                          </a:solidFill>
                          <a:latin typeface="VladaRHSans Reg" panose="02000000000000000000"/>
                          <a:ea typeface="+mn-ea"/>
                          <a:cs typeface="+mn-cs"/>
                        </a:rPr>
                        <a:t>Popis obavezne </a:t>
                      </a:r>
                      <a:r>
                        <a:rPr lang="pl-PL" sz="1500" kern="1200" dirty="0">
                          <a:solidFill>
                            <a:schemeClr val="tx1"/>
                          </a:solidFill>
                          <a:latin typeface="VladaRHSans Reg" panose="02000000000000000000"/>
                          <a:ea typeface="+mn-ea"/>
                          <a:cs typeface="+mn-cs"/>
                        </a:rPr>
                        <a:t>popratne dokumentacije uz prijavni obrazac (točka 3.1 UzP)</a:t>
                      </a:r>
                      <a:endParaRPr lang="hr-HR" sz="1500" kern="1200" dirty="0">
                        <a:solidFill>
                          <a:schemeClr val="tx1"/>
                        </a:solidFill>
                        <a:latin typeface="VladaRHSans Reg" panose="02000000000000000000"/>
                        <a:ea typeface="+mn-ea"/>
                        <a:cs typeface="+mn-cs"/>
                      </a:endParaRPr>
                    </a:p>
                  </a:txBody>
                  <a:tcPr marL="45730" marR="45730" marT="45714" marB="45714" anchor="ctr"/>
                </a:tc>
                <a:extLst>
                  <a:ext uri="{0D108BD9-81ED-4DB2-BD59-A6C34878D82A}">
                    <a16:rowId xmlns:a16="http://schemas.microsoft.com/office/drawing/2014/main" val="481882121"/>
                  </a:ext>
                </a:extLst>
              </a:tr>
              <a:tr h="708588">
                <a:tc>
                  <a:txBody>
                    <a:bodyPr/>
                    <a:lstStyle/>
                    <a:p>
                      <a:pPr algn="ctr"/>
                      <a:r>
                        <a:rPr lang="hr-HR" sz="1400" dirty="0">
                          <a:solidFill>
                            <a:srgbClr val="171796"/>
                          </a:solidFill>
                          <a:latin typeface="VladaRHSans Reg" panose="02000000000000000000"/>
                        </a:rPr>
                        <a:t>2.</a:t>
                      </a:r>
                    </a:p>
                  </a:txBody>
                  <a:tcPr marL="45730" marR="45730" marT="45714" marB="45714" anchor="ctr"/>
                </a:tc>
                <a:tc>
                  <a:txBody>
                    <a:bodyPr/>
                    <a:lstStyle/>
                    <a:p>
                      <a:pPr algn="just"/>
                      <a:r>
                        <a:rPr lang="hr-HR" sz="1500" dirty="0">
                          <a:latin typeface="VladaRHSans Reg" panose="02000000000000000000"/>
                        </a:rPr>
                        <a:t>Projektni prijedlog sadrži sve obvezne priloge i prateće dokumente, sukladno odredbama pod točkom 3.1 </a:t>
                      </a:r>
                      <a:r>
                        <a:rPr lang="hr-HR" sz="1500" dirty="0" err="1">
                          <a:latin typeface="VladaRHSans Reg" panose="02000000000000000000"/>
                        </a:rPr>
                        <a:t>UzP</a:t>
                      </a:r>
                      <a:r>
                        <a:rPr lang="hr-HR" sz="1500" dirty="0">
                          <a:latin typeface="VladaRHSans Reg" panose="02000000000000000000"/>
                        </a:rPr>
                        <a:t>.</a:t>
                      </a:r>
                      <a:endParaRPr lang="hr-HR" sz="1500" dirty="0">
                        <a:solidFill>
                          <a:schemeClr val="tx2"/>
                        </a:solidFill>
                        <a:latin typeface="VladaRHSans Reg" panose="02000000000000000000"/>
                      </a:endParaRPr>
                    </a:p>
                  </a:txBody>
                  <a:tcPr marL="45730" marR="45730" marT="45714" marB="45714" anchor="ctr"/>
                </a:tc>
                <a:tc>
                  <a:txBody>
                    <a:bodyPr/>
                    <a:lstStyle/>
                    <a:p>
                      <a:pPr algn="ctr"/>
                      <a:r>
                        <a:rPr lang="hr-HR" sz="1500" kern="1200" dirty="0">
                          <a:solidFill>
                            <a:schemeClr val="tx1"/>
                          </a:solidFill>
                          <a:latin typeface="VladaRHSans Reg" panose="02000000000000000000"/>
                          <a:ea typeface="+mn-ea"/>
                          <a:cs typeface="+mn-cs"/>
                        </a:rPr>
                        <a:t>Popis obavezne </a:t>
                      </a:r>
                      <a:r>
                        <a:rPr lang="pl-PL" sz="1500" kern="1200" dirty="0">
                          <a:solidFill>
                            <a:schemeClr val="tx1"/>
                          </a:solidFill>
                          <a:latin typeface="VladaRHSans Reg" panose="02000000000000000000"/>
                          <a:ea typeface="+mn-ea"/>
                          <a:cs typeface="+mn-cs"/>
                        </a:rPr>
                        <a:t>popratne dokumentacije uz prijavni obrazac (točka 3.1 UzP)</a:t>
                      </a:r>
                      <a:endParaRPr lang="hr-HR" sz="1500" kern="1200" dirty="0">
                        <a:solidFill>
                          <a:schemeClr val="tx1"/>
                        </a:solidFill>
                        <a:latin typeface="VladaRHSans Reg" panose="02000000000000000000"/>
                        <a:ea typeface="+mn-ea"/>
                        <a:cs typeface="+mn-cs"/>
                      </a:endParaRPr>
                    </a:p>
                  </a:txBody>
                  <a:tcPr marL="45730" marR="45730" marT="45714" marB="45714" anchor="ctr"/>
                </a:tc>
                <a:extLst>
                  <a:ext uri="{0D108BD9-81ED-4DB2-BD59-A6C34878D82A}">
                    <a16:rowId xmlns:a16="http://schemas.microsoft.com/office/drawing/2014/main" val="3352259230"/>
                  </a:ext>
                </a:extLst>
              </a:tr>
              <a:tr h="708588">
                <a:tc>
                  <a:txBody>
                    <a:bodyPr/>
                    <a:lstStyle/>
                    <a:p>
                      <a:pPr algn="ctr"/>
                      <a:r>
                        <a:rPr lang="hr-HR" sz="1400" dirty="0">
                          <a:solidFill>
                            <a:srgbClr val="171796"/>
                          </a:solidFill>
                          <a:latin typeface="VladaRHSans Reg" panose="02000000000000000000"/>
                        </a:rPr>
                        <a:t>3.</a:t>
                      </a:r>
                    </a:p>
                  </a:txBody>
                  <a:tcPr marL="45730" marR="45730" marT="45714" marB="45714" anchor="ctr"/>
                </a:tc>
                <a:tc>
                  <a:txBody>
                    <a:bodyPr/>
                    <a:lstStyle/>
                    <a:p>
                      <a:pPr algn="just"/>
                      <a:r>
                        <a:rPr lang="hr-HR" sz="1500" dirty="0">
                          <a:latin typeface="VladaRHSans Reg" panose="02000000000000000000"/>
                        </a:rPr>
                        <a:t>Projektni prijedlog je napisan na hrvatskom jeziku i latiničnom pismu. Sva tražena dokumentacija je na hrvatskom jeziku ili prevedena na hrvatski jezik i ovjerena od strane ovlaštenog sudskog tumača.</a:t>
                      </a:r>
                      <a:endParaRPr lang="hr-HR" sz="1500" dirty="0">
                        <a:solidFill>
                          <a:schemeClr val="tx2"/>
                        </a:solidFill>
                        <a:latin typeface="VladaRHSans Reg" panose="02000000000000000000"/>
                      </a:endParaRPr>
                    </a:p>
                  </a:txBody>
                  <a:tcPr marL="45730" marR="45730" marT="45714" marB="45714" anchor="ctr"/>
                </a:tc>
                <a:tc>
                  <a:txBody>
                    <a:bodyPr/>
                    <a:lstStyle/>
                    <a:p>
                      <a:pPr algn="ctr"/>
                      <a:r>
                        <a:rPr lang="hr-HR" sz="1500" kern="1200" dirty="0">
                          <a:solidFill>
                            <a:schemeClr val="tx1"/>
                          </a:solidFill>
                          <a:latin typeface="VladaRHSans Reg" panose="02000000000000000000"/>
                          <a:ea typeface="+mn-ea"/>
                          <a:cs typeface="+mn-cs"/>
                        </a:rPr>
                        <a:t>Prijavni obrazac i sva popratna dokumentacija</a:t>
                      </a:r>
                    </a:p>
                  </a:txBody>
                  <a:tcPr marL="45730" marR="45730" marT="45714" marB="45714" anchor="ctr"/>
                </a:tc>
                <a:extLst>
                  <a:ext uri="{0D108BD9-81ED-4DB2-BD59-A6C34878D82A}">
                    <a16:rowId xmlns:a16="http://schemas.microsoft.com/office/drawing/2014/main" val="42631065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a:extLst>
              <a:ext uri="{FF2B5EF4-FFF2-40B4-BE49-F238E27FC236}">
                <a16:creationId xmlns:a16="http://schemas.microsoft.com/office/drawing/2014/main" id="{132BA107-FBC4-483A-8ABE-47B344564AE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400"/>
              </a:lnSpc>
              <a:spcBef>
                <a:spcPts val="575"/>
              </a:spcBef>
              <a:defRPr sz="2400">
                <a:solidFill>
                  <a:schemeClr val="tx1"/>
                </a:solidFill>
                <a:latin typeface="VladaRHSans Reg"/>
                <a:ea typeface="ＭＳ Ｐゴシック" panose="020B0600070205080204" pitchFamily="34" charset="-128"/>
                <a:cs typeface="VladaRHSans Reg"/>
              </a:defRPr>
            </a:lvl1pPr>
            <a:lvl2pPr marL="742950" indent="-285750">
              <a:lnSpc>
                <a:spcPts val="3400"/>
              </a:lnSpc>
              <a:spcBef>
                <a:spcPts val="575"/>
              </a:spcBef>
              <a:defRPr sz="2400">
                <a:solidFill>
                  <a:schemeClr val="tx1"/>
                </a:solidFill>
                <a:latin typeface="VladaRHSans Reg"/>
                <a:ea typeface="ＭＳ Ｐゴシック" panose="020B0600070205080204" pitchFamily="34" charset="-128"/>
                <a:cs typeface="VladaRHSans Reg"/>
              </a:defRPr>
            </a:lvl2pPr>
            <a:lvl3pPr marL="11430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3pPr>
            <a:lvl4pPr marL="16002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4pPr>
            <a:lvl5pPr marL="2057400" indent="-228600">
              <a:lnSpc>
                <a:spcPts val="3400"/>
              </a:lnSpc>
              <a:spcBef>
                <a:spcPts val="575"/>
              </a:spcBef>
              <a:defRPr sz="2400">
                <a:solidFill>
                  <a:schemeClr val="tx1"/>
                </a:solidFill>
                <a:latin typeface="VladaRHSans Reg"/>
                <a:ea typeface="ＭＳ Ｐゴシック" panose="020B0600070205080204" pitchFamily="34" charset="-128"/>
                <a:cs typeface="VladaRHSans Reg"/>
              </a:defRPr>
            </a:lvl5pPr>
            <a:lvl6pPr marL="25146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6pPr>
            <a:lvl7pPr marL="29718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7pPr>
            <a:lvl8pPr marL="34290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8pPr>
            <a:lvl9pPr marL="3886200" indent="-228600" defTabSz="457200" eaLnBrk="0" fontAlgn="base" hangingPunct="0">
              <a:lnSpc>
                <a:spcPts val="3400"/>
              </a:lnSpc>
              <a:spcBef>
                <a:spcPts val="575"/>
              </a:spcBef>
              <a:spcAft>
                <a:spcPct val="0"/>
              </a:spcAft>
              <a:defRPr sz="2400">
                <a:solidFill>
                  <a:schemeClr val="tx1"/>
                </a:solidFill>
                <a:latin typeface="VladaRHSans Reg"/>
                <a:ea typeface="ＭＳ Ｐゴシック" panose="020B0600070205080204" pitchFamily="34" charset="-128"/>
                <a:cs typeface="VladaRHSans Reg"/>
              </a:defRPr>
            </a:lvl9pPr>
          </a:lstStyle>
          <a:p>
            <a:pPr>
              <a:lnSpc>
                <a:spcPct val="100000"/>
              </a:lnSpc>
              <a:spcBef>
                <a:spcPct val="0"/>
              </a:spcBef>
            </a:pPr>
            <a:fld id="{C9DC7BFB-8CED-4D0A-90D1-0FAD87CFD8F0}" type="slidenum">
              <a:rPr lang="en-US" altLang="sr-Latn-RS" sz="1000" smtClean="0">
                <a:solidFill>
                  <a:schemeClr val="bg1"/>
                </a:solidFill>
              </a:rPr>
              <a:pPr>
                <a:lnSpc>
                  <a:spcPct val="100000"/>
                </a:lnSpc>
                <a:spcBef>
                  <a:spcPct val="0"/>
                </a:spcBef>
              </a:pPr>
              <a:t>8</a:t>
            </a:fld>
            <a:endParaRPr lang="en-US" altLang="sr-Latn-RS" sz="1000">
              <a:solidFill>
                <a:schemeClr val="bg1"/>
              </a:solidFill>
            </a:endParaRPr>
          </a:p>
        </p:txBody>
      </p:sp>
      <p:sp>
        <p:nvSpPr>
          <p:cNvPr id="15363" name="Title 1">
            <a:extLst>
              <a:ext uri="{FF2B5EF4-FFF2-40B4-BE49-F238E27FC236}">
                <a16:creationId xmlns:a16="http://schemas.microsoft.com/office/drawing/2014/main" id="{366CBABD-B16F-472C-9541-75032A925FC2}"/>
              </a:ext>
            </a:extLst>
          </p:cNvPr>
          <p:cNvSpPr>
            <a:spLocks noGrp="1"/>
          </p:cNvSpPr>
          <p:nvPr>
            <p:ph type="title" idx="4294967295"/>
          </p:nvPr>
        </p:nvSpPr>
        <p:spPr>
          <a:xfrm>
            <a:off x="269875" y="242888"/>
            <a:ext cx="8786813" cy="387350"/>
          </a:xfrm>
        </p:spPr>
        <p:txBody>
          <a:bodyPr/>
          <a:lstStyle/>
          <a:p>
            <a:pPr defTabSz="685800" eaLnBrk="1" hangingPunct="1">
              <a:lnSpc>
                <a:spcPct val="90000"/>
              </a:lnSpc>
              <a:tabLst>
                <a:tab pos="87313" algn="l"/>
              </a:tabLst>
              <a:defRPr/>
            </a:pPr>
            <a:r>
              <a:rPr lang="hr-HR" altLang="sr-Latn-RS" sz="2600" b="1" dirty="0">
                <a:solidFill>
                  <a:schemeClr val="tx2">
                    <a:lumMod val="75000"/>
                  </a:schemeClr>
                </a:solidFill>
                <a:ea typeface="ＭＳ Ｐゴシック" panose="020B0600070205080204" pitchFamily="34" charset="-128"/>
              </a:rPr>
              <a:t>FAZA 2: Provjera prihvatljivosti prijavitelja i partnera</a:t>
            </a:r>
            <a:endParaRPr lang="hr-HR" altLang="sr-Latn-RS" sz="2600" b="1" dirty="0">
              <a:solidFill>
                <a:schemeClr val="tx2">
                  <a:lumMod val="75000"/>
                </a:schemeClr>
              </a:solidFill>
              <a:ea typeface="ＭＳ Ｐゴシック" panose="020B0600070205080204" pitchFamily="34" charset="-128"/>
              <a:cs typeface="+mn-cs"/>
            </a:endParaRPr>
          </a:p>
        </p:txBody>
      </p:sp>
      <p:sp>
        <p:nvSpPr>
          <p:cNvPr id="35844" name="Content Placeholder 2">
            <a:extLst>
              <a:ext uri="{FF2B5EF4-FFF2-40B4-BE49-F238E27FC236}">
                <a16:creationId xmlns:a16="http://schemas.microsoft.com/office/drawing/2014/main" id="{E7B515EF-F543-4D0E-9012-9E9E5E225BF2}"/>
              </a:ext>
            </a:extLst>
          </p:cNvPr>
          <p:cNvSpPr txBox="1">
            <a:spLocks/>
          </p:cNvSpPr>
          <p:nvPr/>
        </p:nvSpPr>
        <p:spPr bwMode="auto">
          <a:xfrm>
            <a:off x="368300" y="736600"/>
            <a:ext cx="80089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Calibri" panose="020F0502020204030204" pitchFamily="34" charset="0"/>
                <a:ea typeface="ＭＳ Ｐゴシック" panose="020B0600070205080204" pitchFamily="34" charset="-128"/>
              </a:defRPr>
            </a:lvl1pPr>
            <a:lvl2pPr marL="514350" indent="-171450">
              <a:defRPr>
                <a:solidFill>
                  <a:schemeClr val="tx1"/>
                </a:solidFill>
                <a:latin typeface="Calibri" panose="020F0502020204030204" pitchFamily="34" charset="0"/>
                <a:ea typeface="ＭＳ Ｐゴシック" panose="020B0600070205080204" pitchFamily="34" charset="-128"/>
              </a:defRPr>
            </a:lvl2pPr>
            <a:lvl3pPr marL="857250" indent="-171450">
              <a:defRPr>
                <a:solidFill>
                  <a:schemeClr val="tx1"/>
                </a:solidFill>
                <a:latin typeface="Calibri" panose="020F0502020204030204" pitchFamily="34" charset="0"/>
                <a:ea typeface="ＭＳ Ｐゴシック" panose="020B0600070205080204" pitchFamily="34" charset="-128"/>
              </a:defRPr>
            </a:lvl3pPr>
            <a:lvl4pPr marL="1200150" indent="-171450">
              <a:defRPr>
                <a:solidFill>
                  <a:schemeClr val="tx1"/>
                </a:solidFill>
                <a:latin typeface="Calibri" panose="020F0502020204030204" pitchFamily="34" charset="0"/>
                <a:ea typeface="ＭＳ Ｐゴシック" panose="020B0600070205080204" pitchFamily="34" charset="-128"/>
              </a:defRPr>
            </a:lvl4pPr>
            <a:lvl5pPr marL="1543050" indent="-171450">
              <a:defRPr>
                <a:solidFill>
                  <a:schemeClr val="tx1"/>
                </a:solidFill>
                <a:latin typeface="Calibri" panose="020F0502020204030204" pitchFamily="34" charset="0"/>
                <a:ea typeface="ＭＳ Ｐゴシック" panose="020B0600070205080204" pitchFamily="34" charset="-128"/>
              </a:defRPr>
            </a:lvl5pPr>
            <a:lvl6pPr marL="20002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4574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29146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371850" indent="-17145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eaLnBrk="1" hangingPunct="1">
              <a:buClr>
                <a:srgbClr val="002060"/>
              </a:buClr>
              <a:buFont typeface="Arial" panose="020B0604020202020204" pitchFamily="34" charset="0"/>
              <a:buChar char="•"/>
            </a:pPr>
            <a:r>
              <a:rPr lang="hr-HR" altLang="sr-Latn-RS" sz="1600">
                <a:solidFill>
                  <a:srgbClr val="000000"/>
                </a:solidFill>
                <a:ea typeface="VladaRHSans Reg"/>
                <a:cs typeface="VladaRHSans Reg"/>
              </a:rPr>
              <a:t>Cilj provjere prihvatljivosti prijavitelja i partnera jest provjeriti usklađenost projektnih prijedloga s kriterijima prihvatljivosti za prijavitelje i partnere, a provjerava se primjenjujući tablicu Provjera prihvatljivosti prijavitelja i partnera.</a:t>
            </a:r>
          </a:p>
        </p:txBody>
      </p:sp>
      <p:graphicFrame>
        <p:nvGraphicFramePr>
          <p:cNvPr id="6" name="Table 5">
            <a:extLst>
              <a:ext uri="{FF2B5EF4-FFF2-40B4-BE49-F238E27FC236}">
                <a16:creationId xmlns:a16="http://schemas.microsoft.com/office/drawing/2014/main" id="{81708CBE-B1C1-4C5D-B2F9-15E3BA908EDB}"/>
              </a:ext>
            </a:extLst>
          </p:cNvPr>
          <p:cNvGraphicFramePr>
            <a:graphicFrameLocks noGrp="1"/>
          </p:cNvGraphicFramePr>
          <p:nvPr>
            <p:extLst>
              <p:ext uri="{D42A27DB-BD31-4B8C-83A1-F6EECF244321}">
                <p14:modId xmlns:p14="http://schemas.microsoft.com/office/powerpoint/2010/main" val="3915544855"/>
              </p:ext>
            </p:extLst>
          </p:nvPr>
        </p:nvGraphicFramePr>
        <p:xfrm>
          <a:off x="484188" y="1693863"/>
          <a:ext cx="8291512" cy="3217621"/>
        </p:xfrm>
        <a:graphic>
          <a:graphicData uri="http://schemas.openxmlformats.org/drawingml/2006/table">
            <a:tbl>
              <a:tblPr firstRow="1" bandRow="1">
                <a:tableStyleId>{F5AB1C69-6EDB-4FF4-983F-18BD219EF322}</a:tableStyleId>
              </a:tblPr>
              <a:tblGrid>
                <a:gridCol w="391318">
                  <a:extLst>
                    <a:ext uri="{9D8B030D-6E8A-4147-A177-3AD203B41FA5}">
                      <a16:colId xmlns:a16="http://schemas.microsoft.com/office/drawing/2014/main" val="2161040119"/>
                    </a:ext>
                  </a:extLst>
                </a:gridCol>
                <a:gridCol w="4682200">
                  <a:extLst>
                    <a:ext uri="{9D8B030D-6E8A-4147-A177-3AD203B41FA5}">
                      <a16:colId xmlns:a16="http://schemas.microsoft.com/office/drawing/2014/main" val="775958171"/>
                    </a:ext>
                  </a:extLst>
                </a:gridCol>
                <a:gridCol w="3217994">
                  <a:extLst>
                    <a:ext uri="{9D8B030D-6E8A-4147-A177-3AD203B41FA5}">
                      <a16:colId xmlns:a16="http://schemas.microsoft.com/office/drawing/2014/main" val="2210772313"/>
                    </a:ext>
                  </a:extLst>
                </a:gridCol>
              </a:tblGrid>
              <a:tr h="646341">
                <a:tc>
                  <a:txBody>
                    <a:bodyPr/>
                    <a:lstStyle/>
                    <a:p>
                      <a:pPr algn="ctr"/>
                      <a:r>
                        <a:rPr lang="hr-HR" sz="1500" dirty="0">
                          <a:latin typeface="VladaRHSans Reg" panose="02000000000000000000"/>
                        </a:rPr>
                        <a:t>Br.</a:t>
                      </a:r>
                      <a:endParaRPr lang="hr-HR" sz="1500" dirty="0">
                        <a:solidFill>
                          <a:schemeClr val="tx1"/>
                        </a:solidFill>
                        <a:latin typeface="VladaRHSans Reg" panose="02000000000000000000"/>
                      </a:endParaRPr>
                    </a:p>
                  </a:txBody>
                  <a:tcPr marL="45717" marR="45717" marT="45768" marB="45768" anchor="ctr">
                    <a:solidFill>
                      <a:srgbClr val="002060"/>
                    </a:solidFill>
                  </a:tcPr>
                </a:tc>
                <a:tc>
                  <a:txBody>
                    <a:bodyPr/>
                    <a:lstStyle/>
                    <a:p>
                      <a:pPr algn="ctr"/>
                      <a:r>
                        <a:rPr lang="hr-HR" sz="1500" dirty="0">
                          <a:latin typeface="VladaRHSans Reg" panose="02000000000000000000"/>
                        </a:rPr>
                        <a:t>Pitanja za provjeru prihvatljivosti prijavitelja i partnera</a:t>
                      </a:r>
                      <a:endParaRPr lang="hr-HR" sz="1500" dirty="0">
                        <a:solidFill>
                          <a:schemeClr val="tx1"/>
                        </a:solidFill>
                        <a:latin typeface="VladaRHSans Reg" panose="02000000000000000000"/>
                      </a:endParaRPr>
                    </a:p>
                  </a:txBody>
                  <a:tcPr marL="45717" marR="45717" marT="45768" marB="45768" anchor="ctr">
                    <a:solidFill>
                      <a:srgbClr val="002060"/>
                    </a:solidFill>
                  </a:tcPr>
                </a:tc>
                <a:tc>
                  <a:txBody>
                    <a:bodyPr/>
                    <a:lstStyle/>
                    <a:p>
                      <a:pPr algn="ctr"/>
                      <a:r>
                        <a:rPr lang="hr-HR" sz="1500" dirty="0">
                          <a:latin typeface="VladaRHSans Reg" panose="02000000000000000000"/>
                        </a:rPr>
                        <a:t>Izvor provjere</a:t>
                      </a:r>
                      <a:endParaRPr lang="hr-HR" sz="1500" b="0" dirty="0">
                        <a:solidFill>
                          <a:schemeClr val="tx1"/>
                        </a:solidFill>
                        <a:latin typeface="VladaRHSans Reg" panose="02000000000000000000"/>
                      </a:endParaRPr>
                    </a:p>
                  </a:txBody>
                  <a:tcPr marL="45717" marR="45717" marT="45768" marB="45768" anchor="ctr">
                    <a:solidFill>
                      <a:srgbClr val="002060"/>
                    </a:solidFill>
                  </a:tcPr>
                </a:tc>
                <a:extLst>
                  <a:ext uri="{0D108BD9-81ED-4DB2-BD59-A6C34878D82A}">
                    <a16:rowId xmlns:a16="http://schemas.microsoft.com/office/drawing/2014/main" val="2876471152"/>
                  </a:ext>
                </a:extLst>
              </a:tr>
              <a:tr h="606438">
                <a:tc>
                  <a:txBody>
                    <a:bodyPr/>
                    <a:lstStyle/>
                    <a:p>
                      <a:pPr algn="ctr"/>
                      <a:r>
                        <a:rPr lang="hr-HR" sz="1500" dirty="0">
                          <a:solidFill>
                            <a:srgbClr val="171796"/>
                          </a:solidFill>
                          <a:latin typeface="VladaRHSans Reg" panose="02000000000000000000"/>
                        </a:rPr>
                        <a:t>1.</a:t>
                      </a:r>
                    </a:p>
                  </a:txBody>
                  <a:tcPr marL="45717" marR="45717" marT="45768" marB="45768" anchor="ctr"/>
                </a:tc>
                <a:tc>
                  <a:txBody>
                    <a:bodyPr/>
                    <a:lstStyle/>
                    <a:p>
                      <a:pPr algn="l">
                        <a:lnSpc>
                          <a:spcPct val="115000"/>
                        </a:lnSpc>
                        <a:spcAft>
                          <a:spcPts val="0"/>
                        </a:spcAft>
                      </a:pPr>
                      <a:r>
                        <a:rPr lang="hr-HR" sz="1500" dirty="0">
                          <a:effectLst/>
                          <a:latin typeface="Calibri" panose="020F0502020204030204" pitchFamily="34" charset="0"/>
                          <a:ea typeface="Cambria" panose="02040503050406030204" pitchFamily="18" charset="0"/>
                          <a:cs typeface="Calibri" panose="020F0502020204030204" pitchFamily="34" charset="0"/>
                        </a:rPr>
                        <a:t>Prihvatljiv prijavitelj (potencijalni Korisnik) je JLS s područja UA Split navedena u točki 2.1. Poziva.</a:t>
                      </a:r>
                      <a:endParaRPr lang="hr-H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lang="hr-HR" sz="1500" kern="1200" dirty="0">
                          <a:solidFill>
                            <a:schemeClr val="dk1"/>
                          </a:solidFill>
                          <a:effectLst/>
                          <a:latin typeface="VladaRHSans Reg" panose="02000000000000000000"/>
                          <a:ea typeface="+mn-ea"/>
                          <a:cs typeface="+mn-cs"/>
                        </a:rPr>
                        <a:t>Prijavni obrazac</a:t>
                      </a:r>
                    </a:p>
                  </a:txBody>
                  <a:tcPr marL="45717" marR="45717" marT="45768" marB="45768" anchor="ctr"/>
                </a:tc>
                <a:extLst>
                  <a:ext uri="{0D108BD9-81ED-4DB2-BD59-A6C34878D82A}">
                    <a16:rowId xmlns:a16="http://schemas.microsoft.com/office/drawing/2014/main" val="481882121"/>
                  </a:ext>
                </a:extLst>
              </a:tr>
              <a:tr h="982421">
                <a:tc>
                  <a:txBody>
                    <a:bodyPr/>
                    <a:lstStyle/>
                    <a:p>
                      <a:pPr algn="ctr"/>
                      <a:r>
                        <a:rPr lang="hr-HR" sz="1500" dirty="0">
                          <a:solidFill>
                            <a:srgbClr val="171796"/>
                          </a:solidFill>
                          <a:latin typeface="VladaRHSans Reg" panose="02000000000000000000"/>
                        </a:rPr>
                        <a:t>2.</a:t>
                      </a:r>
                    </a:p>
                  </a:txBody>
                  <a:tcPr marL="45717" marR="45717" marT="45768" marB="45768" anchor="ctr"/>
                </a:tc>
                <a:tc>
                  <a:txBody>
                    <a:bodyPr/>
                    <a:lstStyle/>
                    <a:p>
                      <a:pPr algn="l">
                        <a:lnSpc>
                          <a:spcPct val="115000"/>
                        </a:lnSpc>
                        <a:spcAft>
                          <a:spcPts val="0"/>
                        </a:spcAft>
                      </a:pPr>
                      <a:r>
                        <a:rPr lang="hr-HR"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Partner/i su prihvatljivi po obliku pravne osobnosti i po drugim zahtjevima ovoga Poziva </a:t>
                      </a:r>
                      <a:r>
                        <a:rPr lang="hr-HR" sz="15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(točka 2.2. </a:t>
                      </a:r>
                      <a:r>
                        <a:rPr lang="hr-HR" sz="1500" dirty="0" err="1">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UzP</a:t>
                      </a:r>
                      <a:r>
                        <a:rPr lang="hr-HR" sz="15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t>
                      </a:r>
                      <a:r>
                        <a:rPr lang="hr-HR"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hr-HR"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hr-HR" sz="1500" dirty="0">
                          <a:solidFill>
                            <a:schemeClr val="tx1"/>
                          </a:solidFill>
                          <a:latin typeface="VladaRHSans Reg" panose="02000000000000000000"/>
                        </a:rPr>
                        <a:t>Prijavni obrazac, popratna dokumentacija (za partnere iz grupe B)</a:t>
                      </a:r>
                    </a:p>
                  </a:txBody>
                  <a:tcPr marL="45717" marR="45717" marT="45768" marB="45768" anchor="ctr"/>
                </a:tc>
                <a:extLst>
                  <a:ext uri="{0D108BD9-81ED-4DB2-BD59-A6C34878D82A}">
                    <a16:rowId xmlns:a16="http://schemas.microsoft.com/office/drawing/2014/main" val="3928876031"/>
                  </a:ext>
                </a:extLst>
              </a:tr>
              <a:tr h="982421">
                <a:tc>
                  <a:txBody>
                    <a:bodyPr/>
                    <a:lstStyle/>
                    <a:p>
                      <a:pPr algn="ctr"/>
                      <a:r>
                        <a:rPr lang="hr-HR" sz="1500" dirty="0">
                          <a:solidFill>
                            <a:srgbClr val="171796"/>
                          </a:solidFill>
                          <a:latin typeface="VladaRHSans Reg" panose="02000000000000000000"/>
                        </a:rPr>
                        <a:t>3.</a:t>
                      </a:r>
                    </a:p>
                  </a:txBody>
                  <a:tcPr marL="45717" marR="45717" marT="45768" marB="45768" anchor="ctr"/>
                </a:tc>
                <a:tc>
                  <a:txBody>
                    <a:bodyPr/>
                    <a:lstStyle/>
                    <a:p>
                      <a:pPr algn="l">
                        <a:lnSpc>
                          <a:spcPct val="115000"/>
                        </a:lnSpc>
                        <a:spcAft>
                          <a:spcPts val="0"/>
                        </a:spcAft>
                      </a:pPr>
                      <a:r>
                        <a:rPr lang="hr-HR" sz="15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Prijavitelj i partner ne nalaze se u situacijama za isključenje prijavitelja i partnera navedenima u točki 2.3. </a:t>
                      </a:r>
                      <a:r>
                        <a:rPr lang="hr-HR" sz="1500" dirty="0" err="1">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UzP</a:t>
                      </a:r>
                      <a:r>
                        <a:rPr lang="hr-HR" sz="15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t>
                      </a:r>
                      <a:endParaRPr lang="hr-HR"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hr-HR" sz="1500" dirty="0">
                          <a:solidFill>
                            <a:schemeClr val="tx1"/>
                          </a:solidFill>
                          <a:latin typeface="VladaRHSans Reg" panose="02000000000000000000"/>
                        </a:rPr>
                        <a:t>Izjava prijavitelja (i partnera ako je primjenjivo) o istinitosti podataka (Obrazac 2)</a:t>
                      </a:r>
                    </a:p>
                  </a:txBody>
                  <a:tcPr marL="45717" marR="45717" marT="45768" marB="45768" anchor="ctr"/>
                </a:tc>
                <a:extLst>
                  <a:ext uri="{0D108BD9-81ED-4DB2-BD59-A6C34878D82A}">
                    <a16:rowId xmlns:a16="http://schemas.microsoft.com/office/drawing/2014/main" val="3236718101"/>
                  </a:ext>
                </a:extLst>
              </a:tr>
            </a:tbl>
          </a:graphicData>
        </a:graphic>
      </p:graphicFrame>
    </p:spTree>
  </p:cSld>
  <p:clrMapOvr>
    <a:masterClrMapping/>
  </p:clrMapOvr>
</p:sld>
</file>

<file path=ppt/theme/theme1.xml><?xml version="1.0" encoding="utf-8"?>
<a:theme xmlns:a="http://schemas.openxmlformats.org/drawingml/2006/main" name="1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10693</TotalTime>
  <Words>4248</Words>
  <Application>Microsoft Office PowerPoint</Application>
  <PresentationFormat>On-screen Show (16:9)</PresentationFormat>
  <Paragraphs>491</Paragraphs>
  <Slides>33</Slides>
  <Notes>31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Calibri</vt:lpstr>
      <vt:lpstr>Neo Sans</vt:lpstr>
      <vt:lpstr>Neo Sans Medium</vt:lpstr>
      <vt:lpstr>Times New Roman</vt:lpstr>
      <vt:lpstr>VladaRHSans Med</vt:lpstr>
      <vt:lpstr>VladaRHSans Reg</vt:lpstr>
      <vt:lpstr>Wingdings</vt:lpstr>
      <vt:lpstr>1_Default Theme</vt:lpstr>
      <vt:lpstr>Default Theme</vt:lpstr>
      <vt:lpstr>2_Default Theme</vt:lpstr>
      <vt:lpstr>PowerPoint Presentation</vt:lpstr>
      <vt:lpstr>PowerPoint Presentation</vt:lpstr>
      <vt:lpstr>PowerPoint Presentation</vt:lpstr>
      <vt:lpstr>Popratna dokumentacija uz prijavni obrazac (1)</vt:lpstr>
      <vt:lpstr>Popratna dokumentacija uz prijavni obrazac (2)</vt:lpstr>
      <vt:lpstr>Popratna dokumentacija uz prijavni obrazac (3)</vt:lpstr>
      <vt:lpstr>Postupak dodjele</vt:lpstr>
      <vt:lpstr>FAZA 2: Administrativna provjera  </vt:lpstr>
      <vt:lpstr>FAZA 2: Provjera prihvatljivosti prijavitelja i partnera</vt:lpstr>
      <vt:lpstr>FAZA 2: Provjera prihvatljivosti projekta i aktivnosti (1) </vt:lpstr>
      <vt:lpstr>FAZA 2: Provjera prihvatljivosti projekta i aktivnosti (2) </vt:lpstr>
      <vt:lpstr>FAZA 2: Provjera prihvatljivosti projekta i aktivnosti (3) </vt:lpstr>
      <vt:lpstr>FAZA 2: Provjera prihvatljivosti projekta i aktivnosti (4) </vt:lpstr>
      <vt:lpstr>FAZA 2: Provjera prihvatljivosti izdataka</vt:lpstr>
      <vt:lpstr>FAZA 3: Ocjena kvalitete (1)</vt:lpstr>
      <vt:lpstr>FAZA 3: Ocjena kvalitete (2) – kriteriji odabira</vt:lpstr>
      <vt:lpstr>FAZA 3: Ocjena kvalitete (3) </vt:lpstr>
      <vt:lpstr>FAZA 3: Ocjena kvalitete (4) </vt:lpstr>
      <vt:lpstr>FAZA 3: Ocjena kvalitete (5) 2. KRITERIJ ODABIRA - Financijska održivost projekta                                                                                          </vt:lpstr>
      <vt:lpstr> FAZA 3: Ocjena kvalitete (6)</vt:lpstr>
      <vt:lpstr>FAZA 3: Ocjena kvalitete (7)</vt:lpstr>
      <vt:lpstr>FAZA 3: Ocjena kvalitete (8)</vt:lpstr>
      <vt:lpstr>FAZA 3: Ocjena kvalitete (9)</vt:lpstr>
      <vt:lpstr>FAZA 3: Ocjena kvalitete (10)</vt:lpstr>
      <vt:lpstr>FAZA 3: Ocjena kvalitete (11)</vt:lpstr>
      <vt:lpstr>FAZA 3: Ocjena kvalitete (12)</vt:lpstr>
      <vt:lpstr>FAZA 3: Ocjena kvalitete (13)</vt:lpstr>
      <vt:lpstr>FAZA 3: Ocjena kvalitete (14)</vt:lpstr>
      <vt:lpstr>Ocjena kvalitete – bodovanje i rangiranje projektnih prijava</vt:lpstr>
      <vt:lpstr>Ocjena kvalitete – bodovanje i rangiranje projektnih prijava</vt:lpstr>
      <vt:lpstr>Faza 4: Donošenje Odluke o financiranju</vt:lpstr>
      <vt:lpstr>Ugovaranje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Ana Pitlović</cp:lastModifiedBy>
  <cp:revision>841</cp:revision>
  <cp:lastPrinted>2019-07-17T05:46:18Z</cp:lastPrinted>
  <dcterms:created xsi:type="dcterms:W3CDTF">2015-09-03T10:38:38Z</dcterms:created>
  <dcterms:modified xsi:type="dcterms:W3CDTF">2019-08-09T15:05:16Z</dcterms:modified>
</cp:coreProperties>
</file>