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 bookmarkIdSeed="3">
  <p:sldMasterIdLst>
    <p:sldMasterId id="2147483648" r:id="rId2"/>
    <p:sldMasterId id="2147483683" r:id="rId3"/>
  </p:sldMasterIdLst>
  <p:notesMasterIdLst>
    <p:notesMasterId r:id="rId32"/>
  </p:notesMasterIdLst>
  <p:handoutMasterIdLst>
    <p:handoutMasterId r:id="rId33"/>
  </p:handoutMasterIdLst>
  <p:sldIdLst>
    <p:sldId id="265" r:id="rId4"/>
    <p:sldId id="257" r:id="rId5"/>
    <p:sldId id="259" r:id="rId6"/>
    <p:sldId id="303" r:id="rId7"/>
    <p:sldId id="268" r:id="rId8"/>
    <p:sldId id="270" r:id="rId9"/>
    <p:sldId id="304" r:id="rId10"/>
    <p:sldId id="305" r:id="rId11"/>
    <p:sldId id="278" r:id="rId12"/>
    <p:sldId id="271" r:id="rId13"/>
    <p:sldId id="295" r:id="rId14"/>
    <p:sldId id="273" r:id="rId15"/>
    <p:sldId id="289" r:id="rId16"/>
    <p:sldId id="306" r:id="rId17"/>
    <p:sldId id="312" r:id="rId18"/>
    <p:sldId id="286" r:id="rId19"/>
    <p:sldId id="288" r:id="rId20"/>
    <p:sldId id="309" r:id="rId21"/>
    <p:sldId id="310" r:id="rId22"/>
    <p:sldId id="311" r:id="rId23"/>
    <p:sldId id="296" r:id="rId24"/>
    <p:sldId id="297" r:id="rId25"/>
    <p:sldId id="298" r:id="rId26"/>
    <p:sldId id="313" r:id="rId27"/>
    <p:sldId id="300" r:id="rId28"/>
    <p:sldId id="307" r:id="rId29"/>
    <p:sldId id="287" r:id="rId30"/>
    <p:sldId id="280" r:id="rId31"/>
  </p:sldIdLst>
  <p:sldSz cx="9144000" cy="5143500" type="screen16x9"/>
  <p:notesSz cx="6669088" cy="9753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jana Ormuž Pavić" initials="BO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96"/>
    <a:srgbClr val="B0CB1F"/>
    <a:srgbClr val="FFED00"/>
    <a:srgbClr val="0093DD"/>
    <a:srgbClr val="EF7F24"/>
    <a:srgbClr val="008F43"/>
    <a:srgbClr val="008FFF"/>
    <a:srgbClr val="448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6860" autoAdjust="0"/>
  </p:normalViewPr>
  <p:slideViewPr>
    <p:cSldViewPr snapToGrid="0" snapToObjects="1">
      <p:cViewPr>
        <p:scale>
          <a:sx n="90" d="100"/>
          <a:sy n="90" d="100"/>
        </p:scale>
        <p:origin x="1758" y="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6A7882B3-D6E8-45E4-AC01-222C0979A774}" type="datetimeFigureOut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F9519CC8-6B15-42E3-A760-C26B670FC51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00323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E380383A-0D04-44AF-AC55-165EE3B90AE8}" type="datetimeFigureOut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ta-IN" noProof="0" dirty="0" smtClean="0"/>
              <a:t>Click to edit Master text styles</a:t>
            </a:r>
          </a:p>
          <a:p>
            <a:pPr lvl="1"/>
            <a:r>
              <a:rPr lang="ta-IN" noProof="0" dirty="0" smtClean="0"/>
              <a:t>Second level</a:t>
            </a:r>
          </a:p>
          <a:p>
            <a:pPr lvl="2"/>
            <a:r>
              <a:rPr lang="ta-IN" noProof="0" dirty="0" smtClean="0"/>
              <a:t>Third level</a:t>
            </a:r>
          </a:p>
          <a:p>
            <a:pPr lvl="3"/>
            <a:r>
              <a:rPr lang="ta-IN" noProof="0" dirty="0" smtClean="0"/>
              <a:t>Fourth level</a:t>
            </a:r>
          </a:p>
          <a:p>
            <a:pPr lvl="4"/>
            <a:r>
              <a:rPr lang="ta-IN" noProof="0" dirty="0" smtClean="0"/>
              <a:t>Fifth level</a:t>
            </a:r>
            <a:endParaRPr lang="en-US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1D75EB47-DA57-4159-8857-22A6E28DC52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55410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97294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25048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6760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3609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58617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54855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36267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8498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2550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83797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6067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637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19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86520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3585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92502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350910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350910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238970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5959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438327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491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7070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8607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000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68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27669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563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hr-HR" i="1" dirty="0">
              <a:latin typeface="Gill Sans MT" panose="020B0502020104020203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79955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EB47-DA57-4159-8857-22A6E28DC52D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2519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1396-C8EB-45F1-B914-8A83E5D544E0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ECAC-CFDB-4D0B-A589-16A20B5A900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224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3400"/>
              </a:lnSpc>
              <a:spcBef>
                <a:spcPts val="576"/>
              </a:spcBef>
              <a:buFontTx/>
              <a:buNone/>
              <a:defRPr/>
            </a:lvl1pPr>
            <a:lvl2pPr marL="0" indent="0">
              <a:spcBef>
                <a:spcPts val="576"/>
              </a:spcBef>
              <a:buFontTx/>
              <a:buNone/>
              <a:defRPr/>
            </a:lvl2pPr>
            <a:lvl3pPr marL="0" indent="0">
              <a:spcBef>
                <a:spcPts val="576"/>
              </a:spcBef>
              <a:buFontTx/>
              <a:buNone/>
              <a:defRPr/>
            </a:lvl3pPr>
            <a:lvl4pPr marL="0" indent="0">
              <a:spcBef>
                <a:spcPts val="576"/>
              </a:spcBef>
              <a:buFontTx/>
              <a:buNone/>
              <a:defRPr/>
            </a:lvl4pPr>
            <a:lvl5pPr marL="0" indent="0">
              <a:spcBef>
                <a:spcPts val="576"/>
              </a:spcBef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155A-64FF-4CAE-BB5F-B8FAAF23E3E6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82B4-9A59-4C19-AEC2-E177451E0D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6352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112838"/>
            <a:ext cx="8099425" cy="2838450"/>
          </a:xfrm>
        </p:spPr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EB1F-CA7B-47B5-9ED3-B54A69AE66FD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0543-D3F9-462D-89F5-288849FE56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727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2425" y="42481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E5416-79D8-450C-A209-D5B80E91BC01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99250" y="4937125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ED77-389D-4B3F-AD52-F2C0979AB52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72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1pPr>
            <a:lvl2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2pPr>
            <a:lvl3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3pPr>
            <a:lvl4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4pPr>
            <a:lvl5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AD44-D5B5-4377-8BEF-146A2632E84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7645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ckground pptx 16x9 insid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MRRFEU pasica logotipi pptx 16x9 new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E31976B8-F7B2-4E23-8B1D-B98776A5BBAF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VladaRHSans Reg" charset="0"/>
              </a:defRPr>
            </a:lvl1pPr>
          </a:lstStyle>
          <a:p>
            <a:pPr>
              <a:defRPr/>
            </a:pPr>
            <a:fld id="{6F6401EA-96BE-4664-BB41-ACBB45056B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5" r:id="rId2"/>
    <p:sldLayoutId id="2147484316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marL="1600200" indent="-18288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marL="2057400" indent="-22860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MRRFEU pasica logotipi pptx 16x9 ne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pic>
        <p:nvPicPr>
          <p:cNvPr id="2053" name="Picture 6" descr="pattern pptx 16x9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0"/>
            <a:ext cx="18653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5962F688-E947-4685-AD95-9157E2BE48FC}" type="datetime1">
              <a:rPr lang="en-US" altLang="sr-Latn-RS"/>
              <a:pPr>
                <a:defRPr/>
              </a:pPr>
              <a:t>2/20/2020</a:t>
            </a:fld>
            <a:endParaRPr lang="en-US" altLang="sr-Latn-R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VladaRHSans Reg" charset="0"/>
              </a:defRPr>
            </a:lvl1pPr>
          </a:lstStyle>
          <a:p>
            <a:pPr>
              <a:defRPr/>
            </a:pPr>
            <a:fld id="{DBF5712A-4DF0-4535-8B46-5D82EF8AC75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eup@mzoe.h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www.strukturnifondovi.hr/" TargetMode="External"/><Relationship Id="rId4" Type="http://schemas.openxmlformats.org/officeDocument/2006/relationships/hyperlink" Target="https://efondovi.mrrfeu.hr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fondovi.mrrfeu.h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strukturnifondovi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638" y="1067139"/>
            <a:ext cx="3241675" cy="3241675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eo Sans"/>
            </a:endParaRP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6924" y="1711491"/>
            <a:ext cx="7265548" cy="268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altLang="sr-Latn-RS" dirty="0" smtClean="0">
                <a:latin typeface="Calibri" panose="020F0502020204030204" pitchFamily="34" charset="0"/>
                <a:cs typeface="Latha" pitchFamily="34" charset="0"/>
              </a:rPr>
              <a:t>Informativna radionica</a:t>
            </a:r>
            <a:endParaRPr lang="en-US" altLang="sr-Latn-RS" dirty="0" smtClean="0">
              <a:latin typeface="Calibri" panose="020F0502020204030204" pitchFamily="34" charset="0"/>
              <a:cs typeface="Latha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ta-IN" altLang="sr-Latn-RS" sz="2800" b="1" dirty="0" smtClean="0">
                <a:latin typeface="+mn-lt"/>
                <a:cs typeface="Latha" pitchFamily="34" charset="0"/>
              </a:rPr>
              <a:t>P</a:t>
            </a:r>
            <a:r>
              <a:rPr lang="hr-HR" altLang="sr-Latn-RS" sz="2800" b="1" dirty="0" err="1" smtClean="0">
                <a:latin typeface="+mn-lt"/>
                <a:cs typeface="Latha" pitchFamily="34" charset="0"/>
              </a:rPr>
              <a:t>oziv</a:t>
            </a:r>
            <a:r>
              <a:rPr lang="hr-HR" altLang="sr-Latn-RS" sz="2800" b="1" dirty="0" smtClean="0">
                <a:latin typeface="+mn-lt"/>
                <a:cs typeface="Latha" pitchFamily="34" charset="0"/>
              </a:rPr>
              <a:t> na dostavu projektnih prijedloga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altLang="sr-Latn-RS" sz="2800" b="1" dirty="0" smtClean="0">
                <a:latin typeface="+mn-lt"/>
                <a:cs typeface="Latha" pitchFamily="34" charset="0"/>
              </a:rPr>
              <a:t>Uspostava postrojenja za obradu/recikliranje građevnog i/ili krupnog (glomaznog) komunalnog </a:t>
            </a:r>
            <a:r>
              <a:rPr lang="hr-HR" altLang="sr-Latn-RS" sz="2800" b="1" dirty="0" smtClean="0">
                <a:latin typeface="+mn-lt"/>
                <a:cs typeface="Latha" pitchFamily="34" charset="0"/>
              </a:rPr>
              <a:t>otpada (</a:t>
            </a:r>
            <a:r>
              <a:rPr lang="hr-HR" altLang="sr-Latn-RS" sz="2800" b="1" dirty="0" smtClean="0">
                <a:latin typeface="+mn-lt"/>
                <a:cs typeface="Latha" pitchFamily="34" charset="0"/>
              </a:rPr>
              <a:t>KK.06.3.1.17)</a:t>
            </a:r>
            <a:endParaRPr lang="hr-HR" altLang="sr-Latn-RS" sz="2800" dirty="0" smtClean="0">
              <a:latin typeface="+mn-lt"/>
              <a:cs typeface="Latha" pitchFamily="34" charset="0"/>
            </a:endParaRP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</a:pPr>
            <a:r>
              <a:rPr lang="hr-HR" altLang="sr-Latn-RS" sz="1800" dirty="0" smtClean="0">
                <a:latin typeface="+mn-lt"/>
                <a:cs typeface="Latha" pitchFamily="34" charset="0"/>
              </a:rPr>
              <a:t>Zagreb, 20. veljače 2020.</a:t>
            </a:r>
            <a:endParaRPr lang="en-US" altLang="sr-Latn-RS" sz="1800" dirty="0">
              <a:latin typeface="+mn-lt"/>
              <a:cs typeface="Latha" pitchFamily="34" charset="0"/>
            </a:endParaRPr>
          </a:p>
        </p:txBody>
      </p:sp>
      <p:pic>
        <p:nvPicPr>
          <p:cNvPr id="6150" name="Picture 2" descr="paper clip priorite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177" y="67469"/>
            <a:ext cx="16732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5" y="84523"/>
            <a:ext cx="2122681" cy="897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1928948" y="294365"/>
            <a:ext cx="6285695" cy="564154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Prihvatljive aktivnosti u sklopu poziva (I)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292197" y="1037692"/>
            <a:ext cx="8192130" cy="325615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 smtClean="0">
                <a:latin typeface="+mn-lt"/>
                <a:cs typeface="VladaRHSans Reg" charset="0"/>
              </a:rPr>
              <a:t>aktivnosti </a:t>
            </a:r>
            <a:r>
              <a:rPr lang="hr-HR" altLang="sr-Latn-RS" sz="2000" dirty="0">
                <a:latin typeface="+mn-lt"/>
                <a:cs typeface="VladaRHSans Reg" charset="0"/>
              </a:rPr>
              <a:t>pripreme dokumentacije projektnog prijedloga i ostale projektno-tehničke dokumentacije </a:t>
            </a:r>
            <a:endParaRPr lang="hr-HR" altLang="sr-Latn-RS" sz="2000" dirty="0" smtClean="0">
              <a:latin typeface="+mn-lt"/>
              <a:cs typeface="VladaRHSans Reg" charset="0"/>
            </a:endParaRPr>
          </a:p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vezane uz uspostavu mobilnog postrojenja za obradu/recikliranje u svrhu uspostave novih ili povećanja postojećih kapaciteta za oporabu građevnog i/ili krupnog (glomaznog) komunalnog </a:t>
            </a:r>
            <a:r>
              <a:rPr lang="hr-H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</a:p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izgradnje, nadogradnje i/ili opremanja fiksnog postrojenja za obradu/recikliranje u svrhu uspostave novih ili povećanja postojećih kapaciteta za oporabu građevnog i/ili krupnog (glomaznog) komunalnog otpada te investicijski i stručni nadzor te koordinacija zaštite na radu</a:t>
            </a:r>
            <a:endParaRPr lang="hr-HR" altLang="sr-Latn-RS" sz="2000" dirty="0" smtClean="0">
              <a:latin typeface="+mn-lt"/>
              <a:cs typeface="VladaRHSans Reg" charset="0"/>
            </a:endParaRPr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4EE356E-5864-4C87-9CA6-DC98EC92A71D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1976846" y="318493"/>
            <a:ext cx="6364072" cy="54082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Prihvatljive aktivnosti u sklopu poziva (II)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561702" y="1176559"/>
            <a:ext cx="7779215" cy="3111190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informiranja i vidljivosti projekta, te aktivnosti vezane uz provođenje mjera kojima se postiže povećanje svijesti javnosti o odvojenom sakupljanju i/ili obradi građevnog i/ili krupnog (glomaznog) komunalnog otpada i/ili recikliranju otpada i/ili ponovnoj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uporabi</a:t>
            </a:r>
          </a:p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kojima se osigurava usklađenost projekta s horizontalnim politikama EU o održivome razvoju, ravnopravnosti spolova i nediskriminaciji i pristupačnosti za osobe s invaliditetom</a:t>
            </a:r>
            <a:endParaRPr lang="hr-HR" altLang="sr-Latn-R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aktivnosti upravljanja projektom i administracije</a:t>
            </a:r>
          </a:p>
          <a:p>
            <a:pPr marL="285750" indent="-28575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sz="2200" dirty="0">
              <a:latin typeface="Calibri" panose="020F0502020204030204" pitchFamily="34" charset="0"/>
              <a:cs typeface="VladaRHSans Reg" charset="0"/>
            </a:endParaRPr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4EE356E-5864-4C87-9CA6-DC98EC92A71D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720320" y="309447"/>
            <a:ext cx="8099425" cy="527050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Osnovni uvjeti prihvatljivosti (I)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283144" y="963386"/>
            <a:ext cx="8148930" cy="383864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je u </a:t>
            </a:r>
            <a:r>
              <a:rPr lang="vi-VN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skladu s PGO RH 2017.-2022.</a:t>
            </a: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(NN 3/17) i ZOGO (NN 94/13, 73/17, 14/19, 98/19) 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trenutku podnošenja projektnog prijedloga </a:t>
            </a: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nije </a:t>
            </a: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fizički niti financijski završen 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trenutku podnošenja projektnog prijedloga nisu započeli radovi na postrojenju za obradu/recikliranje građevnog i/ili krupnog (glomaznog) komunalnog otpada 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predviđa ulaganje u postrojenja za obradu/recikliranje građevnog i/ili krupnog (glomaznog) komunalnog otpada u kojima će se tijekom 5 g. od završnog plaćanja po ugovoru obrađivati/reciklirati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građevni i/ili krupni (glomazni) komunalni otpad</a:t>
            </a:r>
            <a:endParaRPr lang="hr-HR" altLang="sr-Latn-R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2CE48D-7E23-454E-A68A-308285BF4D6F}" type="slidenum">
              <a:rPr lang="en-US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sr-Latn-RS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668436" y="162562"/>
            <a:ext cx="8099425" cy="729127"/>
          </a:xfrm>
        </p:spPr>
        <p:txBody>
          <a:bodyPr anchor="ctr"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Osnovni uvjeti prihvatljivosti (II)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346166" y="1107460"/>
            <a:ext cx="8177348" cy="3620918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 projekta ulaganja u  postrojenja za obradu/recikliranje građevnog i/ili krutog (glomaznog) komunalnog otpada, prijavitelj je obvezan 5 g. koristiti građevni i/ili kruti (glomazni) komunalni otpad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 su proizveli isključivo drugi proizvođači (u skladu sa značenjem pojma „proizvođač otpada“ iz članka 4. stavak 1. točka 47. ZOGO-a) </a:t>
            </a:r>
            <a:endParaRPr lang="hr-H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provoditi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postupci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oporabe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propisani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Dodatkom II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ZOGO -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R3, R4, R5,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R12</a:t>
            </a:r>
            <a:endParaRPr lang="hr-HR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Prijavitelj je obavezan ishoditi akt ili izmjenu postojećeg akta za obavljanje djelatnosti gospodarenja otpadom, i to za obavljanje djelatnosti oporabe građevnog i/ili krupnog (glomaznog) komunalnog otpada do trenutka podnošenja završnog ZNS-a </a:t>
            </a:r>
            <a:endParaRPr lang="hr-HR" altLang="sr-Latn-R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2CE48D-7E23-454E-A68A-308285BF4D6F}" type="slidenum">
              <a:rPr lang="en-US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sr-Latn-RS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688522" y="149441"/>
            <a:ext cx="8099425" cy="527050"/>
          </a:xfrm>
        </p:spPr>
        <p:txBody>
          <a:bodyPr anchor="ctr"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Osnovni uvjeti prihvatljivosti (III)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261258" y="892980"/>
            <a:ext cx="8387086" cy="432667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prijavitelj je obvezan dostaviti kopiju sporazuma o preuzimanju građevnog ili krutog (glomaznog) komunalnog otpada  PT1 i PT2 u roku od 12 mj. od odobrenja završnog izvješća o provedbi projekta 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hr-HR" altLang="sr-Latn-R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predviđa ulaganje u postrojenje za obradu/recikliranje vlastitog građevnog i/ili krupnog (glomaznog) komunalnog otpada Prijavitelja 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projektom se planira </a:t>
            </a:r>
            <a:r>
              <a:rPr lang="hr-H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uspostava postrojenja za obradu/recikliranje građevnog i/ili krupnog (glomaznog) komunalnog otpada čiji je predviđeni kapacitet (izražen u t/god) usklađen s količinama tog otpada koje su dostupne na području obuhvata Projekta tj. Prijavitelj prilikom planiranja kapaciteta postrojenja nije uzeo u obzir količine građevnog i krupnog (glomaznog) komunalnog otpada koje se, u trenutku predaje projektnog prijedloga, obrađuju/recikliraju i za koje su kapaciteti za obradu/recikliranje u uspostavi</a:t>
            </a:r>
            <a:endParaRPr lang="hr-HR" altLang="sr-Latn-R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2CE48D-7E23-454E-A68A-308285BF4D6F}" type="slidenum">
              <a:rPr lang="en-US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sr-Latn-RS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0" y="127001"/>
            <a:ext cx="8099425" cy="857250"/>
          </a:xfrm>
        </p:spPr>
        <p:txBody>
          <a:bodyPr/>
          <a:lstStyle/>
          <a:p>
            <a:pPr algn="ctr"/>
            <a:r>
              <a:rPr lang="hr-HR" altLang="sr-Latn-RS" sz="2800" b="1" dirty="0">
                <a:latin typeface="Calibri" panose="020F0502020204030204" pitchFamily="34" charset="0"/>
                <a:cs typeface="VladaRHSans Med" charset="0"/>
              </a:rPr>
              <a:t>Osnovni uvjeti prihvatljivosti (</a:t>
            </a:r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IV)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0446" y="1112838"/>
            <a:ext cx="8313329" cy="283845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Studija izvedivosti s Analizom troškova i koristi sadrži poglavlje „Analiza tržišta i dostupnosti građevnog i/ili krupnog (glomaznog) komunalnog otpada“ sa svim minimalnim informacijama (popis subjekata od kojih se očekuje dostava predviđenih količina otpada, metodologija procjene predviđenih količina, korištenje informacija iz obveznih izvora podataka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predviđa ulaganje u postrojenja čiji su strojevi, uređaji i oprema namijenjeni recikliranju građevnog i krupnog (glomaznog) komunalnog otpada i obradi otpada u smislu pripreme otpada za recikliranje 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 za odlaganje)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001"/>
            <a:ext cx="175580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4019" y="203744"/>
            <a:ext cx="8099425" cy="529605"/>
          </a:xfrm>
        </p:spPr>
        <p:txBody>
          <a:bodyPr/>
          <a:lstStyle/>
          <a:p>
            <a:pPr algn="ctr"/>
            <a:r>
              <a:rPr lang="hr-HR" sz="2800" b="1" dirty="0">
                <a:latin typeface="+mj-lt"/>
              </a:rPr>
              <a:t>Sadržaj projektnog prijedloga (I)</a:t>
            </a:r>
            <a:br>
              <a:rPr lang="hr-HR" sz="2800" b="1" dirty="0">
                <a:latin typeface="+mj-lt"/>
              </a:rPr>
            </a:br>
            <a:endParaRPr lang="hr-HR" sz="2800" b="1" dirty="0">
              <a:latin typeface="+mj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0378" y="1102136"/>
            <a:ext cx="8212508" cy="3589823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+mn-lt"/>
              </a:rPr>
              <a:t>Prijavni obrazac </a:t>
            </a:r>
            <a:endParaRPr lang="hr-HR" sz="2000" dirty="0" smtClean="0">
              <a:latin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Izjava prijavitelja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n-lt"/>
              </a:rPr>
              <a:t>Izjava </a:t>
            </a:r>
            <a:r>
              <a:rPr lang="pl-PL" sz="2000" dirty="0">
                <a:latin typeface="+mn-lt"/>
              </a:rPr>
              <a:t>o korištenim </a:t>
            </a:r>
            <a:r>
              <a:rPr lang="pl-PL" sz="2000" dirty="0" smtClean="0">
                <a:latin typeface="+mn-lt"/>
              </a:rPr>
              <a:t>potporama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n-lt"/>
              </a:rPr>
              <a:t>Skupna izjava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Izjava </a:t>
            </a:r>
            <a:r>
              <a:rPr lang="hr-HR" sz="2000" dirty="0">
                <a:latin typeface="+mn-lt"/>
              </a:rPr>
              <a:t>prijavitelja o osiguranju vlastitog udjela </a:t>
            </a:r>
            <a:r>
              <a:rPr lang="hr-HR" sz="2000" dirty="0" smtClean="0">
                <a:latin typeface="+mn-lt"/>
              </a:rPr>
              <a:t>sufinanciranja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Studija </a:t>
            </a:r>
            <a:r>
              <a:rPr lang="hr-HR" sz="2000" dirty="0">
                <a:latin typeface="+mn-lt"/>
              </a:rPr>
              <a:t>izvedivosti s Analizom troškova i koristi </a:t>
            </a:r>
            <a:r>
              <a:rPr lang="hr-HR" sz="20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u skladu sa Smjernicama </a:t>
            </a:r>
            <a:r>
              <a:rPr lang="pl-PL" sz="2000" dirty="0" smtClean="0">
                <a:solidFill>
                  <a:srgbClr val="FF0000"/>
                </a:solidFill>
                <a:latin typeface="+mn-lt"/>
              </a:rPr>
              <a:t>EK</a:t>
            </a:r>
            <a:r>
              <a:rPr lang="hr-HR" sz="2000" dirty="0" smtClean="0">
                <a:solidFill>
                  <a:srgbClr val="FF0000"/>
                </a:solidFill>
                <a:latin typeface="+mn-lt"/>
              </a:rPr>
              <a:t>)</a:t>
            </a:r>
            <a:endParaRPr lang="hr-HR" sz="2000" dirty="0" smtClean="0">
              <a:solidFill>
                <a:srgbClr val="FF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Rješenje </a:t>
            </a:r>
            <a:r>
              <a:rPr lang="hr-HR" sz="2000" dirty="0">
                <a:latin typeface="+mn-lt"/>
              </a:rPr>
              <a:t>nadležnog tijela o prihvatljivosti zahvata za okoliš ukoliko je za zahvat obvezna </a:t>
            </a:r>
            <a:r>
              <a:rPr lang="hr-HR" sz="2000" dirty="0" smtClean="0">
                <a:latin typeface="+mn-lt"/>
              </a:rPr>
              <a:t>PUO </a:t>
            </a:r>
            <a:r>
              <a:rPr lang="hr-HR" sz="2000" dirty="0">
                <a:latin typeface="+mn-lt"/>
              </a:rPr>
              <a:t>i/ili rješenje nadležnog tijela kojim se utvrđuje da za zahvat nije potrebno provesti </a:t>
            </a:r>
            <a:r>
              <a:rPr lang="hr-HR" sz="2000" dirty="0" smtClean="0">
                <a:latin typeface="+mn-lt"/>
              </a:rPr>
              <a:t>PUO </a:t>
            </a:r>
            <a:r>
              <a:rPr lang="hr-HR" sz="2000" dirty="0">
                <a:latin typeface="+mn-lt"/>
              </a:rPr>
              <a:t>ukoliko je za zahvat </a:t>
            </a:r>
            <a:r>
              <a:rPr lang="hr-HR" sz="2000" dirty="0" smtClean="0">
                <a:latin typeface="+mn-lt"/>
              </a:rPr>
              <a:t>obvezan OPUO, a/p</a:t>
            </a:r>
            <a:endParaRPr lang="hr-HR" sz="2000" dirty="0"/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AD59C61-02DD-4FE9-B011-31AF5AAB7EDF}" type="slidenum">
              <a:rPr lang="en-US" altLang="sr-Latn-RS" smtClean="0"/>
              <a:pPr/>
              <a:t>15</a:t>
            </a:fld>
            <a:endParaRPr lang="en-US" altLang="sr-Latn-RS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355" y="310324"/>
            <a:ext cx="8099425" cy="526442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Sadržaj projektnog prijedloga (II)</a:t>
            </a:r>
            <a:endParaRPr lang="hr-HR" sz="2800" b="1" dirty="0">
              <a:latin typeface="+mj-lt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16</a:t>
            </a:fld>
            <a:endParaRPr lang="en-US" altLang="sr-Latn-R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59075" y="63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260957" y="1225658"/>
            <a:ext cx="8352818" cy="3743261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Akt </a:t>
            </a:r>
            <a:r>
              <a:rPr lang="hr-HR" sz="2000" dirty="0">
                <a:latin typeface="+mn-lt"/>
              </a:rPr>
              <a:t>izdan od strane nadležnog tijela za provođenje postupka ocjene prihvatljivosti za ekološku </a:t>
            </a:r>
            <a:r>
              <a:rPr lang="hr-HR" sz="2000" dirty="0" smtClean="0">
                <a:latin typeface="+mn-lt"/>
              </a:rPr>
              <a:t>mrežu</a:t>
            </a:r>
            <a:r>
              <a:rPr lang="hr-HR" sz="2000" dirty="0">
                <a:latin typeface="+mn-lt"/>
              </a:rPr>
              <a:t> </a:t>
            </a:r>
            <a:r>
              <a:rPr lang="hr-HR" sz="2000" dirty="0" smtClean="0">
                <a:latin typeface="+mn-lt"/>
              </a:rPr>
              <a:t>(ako </a:t>
            </a:r>
            <a:r>
              <a:rPr lang="hr-HR" sz="2000" dirty="0">
                <a:latin typeface="+mn-lt"/>
              </a:rPr>
              <a:t>nije dio Rješenja o provedenom postupku </a:t>
            </a:r>
            <a:r>
              <a:rPr lang="hr-HR" sz="2000" dirty="0" smtClean="0">
                <a:latin typeface="+mn-lt"/>
              </a:rPr>
              <a:t>PUO </a:t>
            </a:r>
            <a:r>
              <a:rPr lang="hr-HR" sz="2000" dirty="0">
                <a:latin typeface="+mn-lt"/>
              </a:rPr>
              <a:t>ili Rješenja o </a:t>
            </a:r>
            <a:r>
              <a:rPr lang="hr-HR" sz="2000" dirty="0" smtClean="0">
                <a:latin typeface="+mn-lt"/>
              </a:rPr>
              <a:t>OPUO), a/p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Mišljenje nadležnog tijela jesu li ispravno primijenjeni zahtjevi Direktive 2011/92/EU i Direktive 2014/52/EU vezano uz postupak </a:t>
            </a:r>
            <a:r>
              <a:rPr lang="hr-H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OPUO odnosno PUO </a:t>
            </a:r>
            <a:r>
              <a:rPr lang="hr-HR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ili mišljenje nadležnog tijela da za predloženi zahvat nije potrebno provesti postupak </a:t>
            </a:r>
            <a:r>
              <a:rPr lang="hr-H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OPUO</a:t>
            </a:r>
            <a:r>
              <a:rPr lang="hr-HR" sz="2000" dirty="0" smtClean="0">
                <a:latin typeface="+mn-lt"/>
              </a:rPr>
              <a:t>, a/p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Lokacijska dozvola, a/p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+mn-lt"/>
              </a:rPr>
              <a:t>Okolišna dozvola, a/p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b="1" dirty="0">
                <a:solidFill>
                  <a:prstClr val="black"/>
                </a:solidFill>
                <a:latin typeface="Calibri"/>
              </a:rPr>
              <a:t>Sadržaj projektnog prijedloga (</a:t>
            </a:r>
            <a:r>
              <a:rPr lang="hr-HR" sz="2800" b="1" dirty="0" smtClean="0">
                <a:solidFill>
                  <a:prstClr val="black"/>
                </a:solidFill>
                <a:latin typeface="Calibri"/>
              </a:rPr>
              <a:t>III)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345" y="826250"/>
            <a:ext cx="8532665" cy="3168605"/>
          </a:xfrm>
        </p:spPr>
        <p:txBody>
          <a:bodyPr/>
          <a:lstStyle/>
          <a:p>
            <a:pPr marL="179388" lvl="1" indent="-179388">
              <a:lnSpc>
                <a:spcPct val="100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slučaju projektnog prijedloga koji predviđa ulaganje u </a:t>
            </a:r>
            <a:r>
              <a:rPr lang="hr-H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fiksna postrojenja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obradu/recikliranje građevnog i/ili krupnog (glomaznog) komunalnog otpada: </a:t>
            </a:r>
          </a:p>
          <a:p>
            <a:pPr marL="457200" lvl="1" indent="-277813">
              <a:lnSpc>
                <a:spcPct val="100000"/>
              </a:lnSpc>
              <a:spcAft>
                <a:spcPts val="0"/>
              </a:spcAft>
              <a:buClr>
                <a:srgbClr val="92D050"/>
              </a:buClr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čije aktivnosti </a:t>
            </a:r>
            <a:r>
              <a:rPr lang="hr-H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ishođenje građevinske dozvole:</a:t>
            </a:r>
          </a:p>
          <a:p>
            <a:pPr marL="538163" indent="-179388">
              <a:lnSpc>
                <a:spcPct val="100000"/>
              </a:lnSpc>
              <a:buFontTx/>
              <a:buChar char="-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pravomoćna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građevinska dozvola za fiksna  postrojenja za obradu/recikliranje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građevnog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i/ili krupnog (glomaznog) komunalnog otpada koja glasi na Prijavitelja, uključujući glavni projekt s troškovnikom </a:t>
            </a:r>
          </a:p>
          <a:p>
            <a:pPr marL="179388">
              <a:lnSpc>
                <a:spcPct val="115000"/>
              </a:lnSpc>
              <a:spcAft>
                <a:spcPts val="0"/>
              </a:spcAft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čije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zahtijevaju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ishođenje građevinske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dozvole:</a:t>
            </a:r>
            <a:endParaRPr lang="hr-HR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lvl="0" indent="-179388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uporabna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dozvola za postojeću građevinu u kojoj se obavlja djelatnost gospodarenja otpadom, </a:t>
            </a:r>
          </a:p>
          <a:p>
            <a:pPr marL="538163" indent="-273050">
              <a:lnSpc>
                <a:spcPct val="100000"/>
              </a:lnSpc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važeći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 za obavljanje djelatnosti za gospodarenje otpadom</a:t>
            </a:r>
            <a:endParaRPr lang="hr-HR" sz="2000" dirty="0">
              <a:latin typeface="Calibri" panose="020F050202020403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5783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b="1" dirty="0">
                <a:solidFill>
                  <a:prstClr val="black"/>
                </a:solidFill>
                <a:latin typeface="Calibri"/>
              </a:rPr>
              <a:t>Sadržaj projektnog prijedloga (</a:t>
            </a:r>
            <a:r>
              <a:rPr lang="hr-HR" sz="2800" b="1" dirty="0" smtClean="0">
                <a:solidFill>
                  <a:prstClr val="black"/>
                </a:solidFill>
                <a:latin typeface="Calibri"/>
              </a:rPr>
              <a:t>IV)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19" y="801369"/>
            <a:ext cx="8902864" cy="35024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slučaju projektnog prijedloga koji predviđa ulaganje u </a:t>
            </a:r>
            <a:r>
              <a:rPr lang="hr-H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fiksna postrojenja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obradu/recikliranje građevnog i/ili krupnog (glomaznog) komunalnog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otpada:</a:t>
            </a:r>
          </a:p>
          <a:p>
            <a:pPr marL="444500" indent="-85725">
              <a:lnSpc>
                <a:spcPct val="100000"/>
              </a:lnSpc>
              <a:spcAft>
                <a:spcPts val="0"/>
              </a:spcAft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čije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hr-HR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ishođenje građevinske dozvole:</a:t>
            </a:r>
          </a:p>
          <a:p>
            <a:pPr marL="730250" lvl="0" indent="-192088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dokaz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riješenim imovinsko-pravnim odnosima, odnosno vlasnički list kojim se dokazuje vlasništvo ili pravo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građenja</a:t>
            </a:r>
            <a:endParaRPr lang="hr-HR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indent="-265113">
              <a:lnSpc>
                <a:spcPct val="115000"/>
              </a:lnSpc>
              <a:spcAft>
                <a:spcPts val="0"/>
              </a:spcAft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čije aktivnosti </a:t>
            </a:r>
            <a:r>
              <a:rPr lang="hr-H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zahtijevaju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ishođenje građevinske dozvole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17550" lvl="0" indent="-179388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dokaz o riješenim imovinsko-pravnim odnosima, odnosno vlasnički list kojim se dokazuje vlasništvo ili pravo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građenja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endParaRPr lang="hr-HR" sz="20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179388">
              <a:lnSpc>
                <a:spcPct val="100000"/>
              </a:lnSpc>
            </a:pP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dokaz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raspolaganju građevinom u kojoj se obavlja djelatnost gospodarenja otpadom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(npr. ugovor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pravu upravljanja/korištenja ili dugotrajnog najma), u trajanju od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min.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hr-H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nakon završnog plaćanja </a:t>
            </a:r>
            <a:r>
              <a:rPr lang="hr-H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Korisniku </a:t>
            </a:r>
            <a:endParaRPr lang="hr-HR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lvl="0" algn="just">
              <a:lnSpc>
                <a:spcPct val="100000"/>
              </a:lnSpc>
              <a:spcAft>
                <a:spcPts val="0"/>
              </a:spcAft>
            </a:pPr>
            <a:endParaRPr lang="hr-HR" sz="2000" dirty="0" smtClean="0">
              <a:latin typeface="Gill Sans MT" panose="020B0502020104020203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5783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8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51017" y="123634"/>
            <a:ext cx="5042263" cy="857250"/>
          </a:xfrm>
        </p:spPr>
        <p:txBody>
          <a:bodyPr/>
          <a:lstStyle/>
          <a:p>
            <a:pPr algn="ctr" eaLnBrk="1" hangingPunct="1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INFORMATIVNA RADIONICA</a:t>
            </a:r>
            <a:b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</a:br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Uvodne napomene</a:t>
            </a:r>
            <a:endParaRPr lang="en-US" altLang="sr-Latn-RS" sz="2800" b="1" dirty="0" smtClean="0">
              <a:latin typeface="Calibri" panose="020F0502020204030204" pitchFamily="34" charset="0"/>
              <a:cs typeface="VladaRHSans Med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14350" y="1478597"/>
            <a:ext cx="8099425" cy="2838450"/>
          </a:xfrm>
        </p:spPr>
        <p:txBody>
          <a:bodyPr/>
          <a:lstStyle/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r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adionica ne služi za davanje prethodnog mišljenja u vezi s prihvatljivošću prijavitelja, projekta, aktivnosti i/ili troškova</a:t>
            </a:r>
          </a:p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r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adionica ne služi kao zamjena za postupak odabira projektnog prijedloga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85064A9-11FA-4C4D-932A-35D2717CBCD7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b="1" dirty="0">
                <a:solidFill>
                  <a:prstClr val="black"/>
                </a:solidFill>
                <a:latin typeface="Calibri"/>
              </a:rPr>
              <a:t>Sadržaj projektnog prijedloga </a:t>
            </a:r>
            <a:r>
              <a:rPr lang="hr-HR" sz="2800" b="1" dirty="0" smtClean="0">
                <a:solidFill>
                  <a:prstClr val="black"/>
                </a:solidFill>
                <a:latin typeface="Calibri"/>
              </a:rPr>
              <a:t>(V</a:t>
            </a:r>
            <a:r>
              <a:rPr lang="hr-HR" sz="2800" b="1" dirty="0">
                <a:solidFill>
                  <a:prstClr val="black"/>
                </a:solidFill>
                <a:latin typeface="Calibri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573" y="822870"/>
            <a:ext cx="8355202" cy="351521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 slučaju projektnog prijedloga koji predviđa ulaganje </a:t>
            </a:r>
            <a:r>
              <a:rPr lang="hr-HR" sz="22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 mobilna postrojenja </a:t>
            </a: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za obradu/recikliranje građevnog i/ili krupnog (glomaznog) komunalnog otpada:</a:t>
            </a:r>
          </a:p>
          <a:p>
            <a:pPr marL="538163" lvl="0" indent="-179388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dokaz o riješenim imovinsko-pravnim odnosima, odnosno vlasnički list kojim se dokazuje vlasništvo (nad zemljištem na kojem je predviđena lokacija za održavanje i smještaj mobilnog postrojenja) </a:t>
            </a:r>
            <a:r>
              <a:rPr lang="hr-HR" sz="2200" b="1" u="sng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endParaRPr lang="hr-HR" sz="2200" b="1" u="sng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179388">
              <a:lnSpc>
                <a:spcPct val="100000"/>
              </a:lnSpc>
            </a:pPr>
            <a:r>
              <a:rPr lang="hr-HR" sz="2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	dokaz </a:t>
            </a: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 raspolaganju zemljištem na kojem je predviđena lokacija za održavanje i smještaj mobilnog postrojenja </a:t>
            </a:r>
            <a:r>
              <a:rPr lang="hr-HR" sz="2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(npr. ugovor </a:t>
            </a: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 pravu upravljanja/korištenja ili dugotrajnog najma), u trajanju od </a:t>
            </a:r>
            <a:r>
              <a:rPr lang="hr-HR" sz="2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min. 5 g. </a:t>
            </a: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godina nakon završnog plaćanja Korisniku po </a:t>
            </a:r>
            <a:r>
              <a:rPr lang="hr-HR" sz="2200" dirty="0">
                <a:latin typeface="Gill Sans MT" panose="020B050202010402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ugovoru</a:t>
            </a:r>
            <a:endParaRPr lang="hr-HR" sz="2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19</a:t>
            </a:fld>
            <a:endParaRPr lang="en-US" altLang="sr-Latn-R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5783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684" y="246434"/>
            <a:ext cx="8099425" cy="604392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Sadržaj projektnog prijedloga (VI)</a:t>
            </a:r>
            <a:endParaRPr lang="hr-HR" sz="2800" b="1" dirty="0">
              <a:latin typeface="+mj-lt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20</a:t>
            </a:fld>
            <a:endParaRPr lang="en-US" altLang="sr-Latn-R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59075" y="63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334627" y="1050847"/>
            <a:ext cx="8235215" cy="3297869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 smtClean="0">
                <a:latin typeface="+mn-lt"/>
              </a:rPr>
              <a:t>Izvod </a:t>
            </a:r>
            <a:r>
              <a:rPr lang="hr-HR" sz="2200" dirty="0">
                <a:latin typeface="+mn-lt"/>
              </a:rPr>
              <a:t>iz sudskog ili obrtnog registra ili drugog odgovarajućeg registra države sjedišta </a:t>
            </a:r>
            <a:r>
              <a:rPr lang="hr-HR" sz="2200" dirty="0" smtClean="0">
                <a:latin typeface="+mn-lt"/>
              </a:rPr>
              <a:t>prijavitelja </a:t>
            </a:r>
            <a:r>
              <a:rPr lang="hr-HR" sz="2200" dirty="0">
                <a:latin typeface="+mn-lt"/>
              </a:rPr>
              <a:t>ili važeći jednakovrijedni dokument koji je izdalo nadležno tijelo u državi sjedišta P</a:t>
            </a:r>
            <a:r>
              <a:rPr lang="hr-HR" sz="2200" dirty="0" smtClean="0">
                <a:latin typeface="+mn-lt"/>
              </a:rPr>
              <a:t>rijavitelja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pl-PL" sz="2200" dirty="0" smtClean="0">
                <a:latin typeface="+mn-lt"/>
              </a:rPr>
              <a:t>GFI </a:t>
            </a:r>
            <a:r>
              <a:rPr lang="pl-PL" sz="2200" dirty="0">
                <a:latin typeface="+mn-lt"/>
              </a:rPr>
              <a:t>poduzeća ili DOH za obrtnike ili drugi jednakovrijedni </a:t>
            </a:r>
            <a:r>
              <a:rPr lang="pl-PL" sz="2200" dirty="0" smtClean="0">
                <a:latin typeface="+mn-lt"/>
              </a:rPr>
              <a:t>dokument </a:t>
            </a:r>
            <a:r>
              <a:rPr lang="hr-HR" sz="2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zadnji važeći u trenutku predaje projektnog prijedloga) </a:t>
            </a:r>
            <a:endParaRPr lang="pl-PL" sz="2200" dirty="0" smtClean="0">
              <a:latin typeface="+mn-lt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 err="1" smtClean="0">
                <a:latin typeface="+mn-lt"/>
              </a:rPr>
              <a:t>BonPlus</a:t>
            </a:r>
            <a:endParaRPr lang="hr-HR" sz="2200" dirty="0" smtClean="0">
              <a:latin typeface="+mn-lt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 smtClean="0">
                <a:latin typeface="+mn-lt"/>
              </a:rPr>
              <a:t>Potvrda </a:t>
            </a:r>
            <a:r>
              <a:rPr lang="hr-HR" sz="2200" dirty="0">
                <a:latin typeface="+mn-lt"/>
              </a:rPr>
              <a:t>porezne uprave o podmirenju obveza ili drugi jednakovrijedni dokument, ne stariji od 30 dana od dana podnošenja projektnog prijedloga</a:t>
            </a:r>
            <a:endParaRPr lang="hr-HR" sz="2200" dirty="0" smtClean="0">
              <a:latin typeface="+mn-lt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200" dirty="0" smtClean="0">
              <a:latin typeface="+mn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26442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Sadržaj projektnog prijedloga (VI)</a:t>
            </a:r>
            <a:endParaRPr lang="hr-HR" sz="2800" b="1" dirty="0">
              <a:latin typeface="+mj-lt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21</a:t>
            </a:fld>
            <a:endParaRPr lang="en-US" altLang="sr-Latn-R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59075" y="63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267789" y="949914"/>
            <a:ext cx="8477794" cy="3027768"/>
          </a:xfrm>
        </p:spPr>
        <p:txBody>
          <a:bodyPr/>
          <a:lstStyle/>
          <a:p>
            <a:pPr marL="269875" lvl="0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Prateći </a:t>
            </a:r>
            <a:r>
              <a:rPr lang="hr-HR" sz="2000" dirty="0">
                <a:latin typeface="Calibri" panose="020F0502020204030204" pitchFamily="34" charset="0"/>
              </a:rPr>
              <a:t>dokumenti za pravdanje troškova djelatnika Prijavitelja: </a:t>
            </a:r>
          </a:p>
          <a:p>
            <a:pPr marL="44450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dokumenti (akti) temeljem </a:t>
            </a:r>
            <a:r>
              <a:rPr lang="hr-HR" sz="2000" dirty="0">
                <a:latin typeface="Calibri" panose="020F0502020204030204" pitchFamily="34" charset="0"/>
              </a:rPr>
              <a:t>kojih se utvrđuje iznos bruto </a:t>
            </a:r>
            <a:r>
              <a:rPr lang="hr-HR" sz="2000" dirty="0" smtClean="0">
                <a:latin typeface="Calibri" panose="020F0502020204030204" pitchFamily="34" charset="0"/>
              </a:rPr>
              <a:t>plaće</a:t>
            </a:r>
            <a:endParaRPr lang="hr-HR" sz="2000" dirty="0">
              <a:latin typeface="Calibri" panose="020F0502020204030204" pitchFamily="34" charset="0"/>
            </a:endParaRPr>
          </a:p>
          <a:p>
            <a:pPr marL="44450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platne </a:t>
            </a:r>
            <a:r>
              <a:rPr lang="hr-HR" sz="2000" dirty="0">
                <a:latin typeface="Calibri" panose="020F0502020204030204" pitchFamily="34" charset="0"/>
              </a:rPr>
              <a:t>liste i IP1 obrazac za razdoblje od 12 </a:t>
            </a:r>
            <a:r>
              <a:rPr lang="hr-HR" sz="2000" dirty="0" smtClean="0">
                <a:latin typeface="Calibri" panose="020F0502020204030204" pitchFamily="34" charset="0"/>
              </a:rPr>
              <a:t>mj. </a:t>
            </a:r>
            <a:r>
              <a:rPr lang="hr-HR" sz="2000" dirty="0">
                <a:latin typeface="Calibri" panose="020F0502020204030204" pitchFamily="34" charset="0"/>
              </a:rPr>
              <a:t>koji prethode projektnom </a:t>
            </a:r>
            <a:r>
              <a:rPr lang="hr-HR" sz="2000" dirty="0" smtClean="0">
                <a:latin typeface="Calibri" panose="020F0502020204030204" pitchFamily="34" charset="0"/>
              </a:rPr>
              <a:t>prijedlogu</a:t>
            </a:r>
            <a:endParaRPr lang="hr-HR" sz="2000" dirty="0">
              <a:latin typeface="Calibri" panose="020F0502020204030204" pitchFamily="34" charset="0"/>
            </a:endParaRPr>
          </a:p>
          <a:p>
            <a:pPr marL="44450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akt/i </a:t>
            </a:r>
            <a:r>
              <a:rPr lang="hr-HR" sz="2000" dirty="0">
                <a:latin typeface="Calibri" panose="020F0502020204030204" pitchFamily="34" charset="0"/>
              </a:rPr>
              <a:t>o unutarnjem ustrojstvu i organizacijsku shemu institucije s posebno označenim organizacijskim jedinicama i radnim mjestima za obavljanje prihvatljivih </a:t>
            </a:r>
            <a:r>
              <a:rPr lang="hr-HR" sz="2000" dirty="0" smtClean="0">
                <a:latin typeface="Calibri" panose="020F0502020204030204" pitchFamily="34" charset="0"/>
              </a:rPr>
              <a:t>aktivnosti</a:t>
            </a:r>
            <a:endParaRPr lang="hr-HR" sz="2000" dirty="0">
              <a:latin typeface="Calibri" panose="020F0502020204030204" pitchFamily="34" charset="0"/>
            </a:endParaRPr>
          </a:p>
          <a:p>
            <a:pPr marL="44450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potvrda </a:t>
            </a:r>
            <a:r>
              <a:rPr lang="hr-HR" sz="2000" dirty="0">
                <a:latin typeface="Calibri" panose="020F0502020204030204" pitchFamily="34" charset="0"/>
              </a:rPr>
              <a:t>o isplati (npr. bankovni izvodi</a:t>
            </a:r>
            <a:r>
              <a:rPr lang="hr-HR" sz="2000" dirty="0" smtClean="0">
                <a:latin typeface="Calibri" panose="020F0502020204030204" pitchFamily="34" charset="0"/>
              </a:rPr>
              <a:t>)</a:t>
            </a:r>
            <a:endParaRPr lang="hr-HR" sz="2000" dirty="0">
              <a:latin typeface="Calibri" panose="020F0502020204030204" pitchFamily="34" charset="0"/>
            </a:endParaRPr>
          </a:p>
          <a:p>
            <a:pPr marL="444500" lvl="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pripadajuća </a:t>
            </a:r>
            <a:r>
              <a:rPr lang="hr-HR" sz="2000" dirty="0">
                <a:latin typeface="Calibri" panose="020F0502020204030204" pitchFamily="34" charset="0"/>
              </a:rPr>
              <a:t>specifikacija plaćenih doprinosa (JOPPD </a:t>
            </a:r>
            <a:r>
              <a:rPr lang="hr-HR" sz="2000" dirty="0" smtClean="0">
                <a:latin typeface="Calibri" panose="020F0502020204030204" pitchFamily="34" charset="0"/>
              </a:rPr>
              <a:t>obrazac, stranica A i B)</a:t>
            </a:r>
          </a:p>
          <a:p>
            <a:pPr marL="444500" lvl="0" indent="-17462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specifikacija </a:t>
            </a:r>
            <a:r>
              <a:rPr lang="hr-HR" sz="2000" dirty="0">
                <a:latin typeface="Calibri" panose="020F0502020204030204" pitchFamily="34" charset="0"/>
              </a:rPr>
              <a:t>isplate plaće za banku (u slučaju da se neto plaće isplaćuju zbirno za više </a:t>
            </a:r>
            <a:r>
              <a:rPr lang="hr-HR" sz="2000" dirty="0" smtClean="0">
                <a:latin typeface="Calibri" panose="020F0502020204030204" pitchFamily="34" charset="0"/>
              </a:rPr>
              <a:t>zaposlenika)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663" y="858519"/>
            <a:ext cx="8649788" cy="3312337"/>
          </a:xfrm>
        </p:spPr>
        <p:txBody>
          <a:bodyPr/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hr-HR" sz="18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22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64130" y="269778"/>
            <a:ext cx="8099425" cy="529605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Uvjeti prihvatljivosti izdataka</a:t>
            </a:r>
            <a:r>
              <a:rPr lang="hr-HR" sz="2800" b="1" dirty="0">
                <a:latin typeface="+mj-lt"/>
              </a:rPr>
              <a:t/>
            </a:r>
            <a:br>
              <a:rPr lang="hr-HR" sz="2800" b="1" dirty="0">
                <a:latin typeface="+mj-lt"/>
              </a:rPr>
            </a:br>
            <a:endParaRPr lang="hr-HR" sz="2800" b="1" dirty="0">
              <a:latin typeface="+mj-lt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241663" y="989140"/>
            <a:ext cx="7969861" cy="298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1pPr>
            <a:lvl2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2pPr>
            <a:lvl3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3pPr>
            <a:lvl4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4pPr>
            <a:lvl5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biti </a:t>
            </a:r>
            <a:r>
              <a:rPr lang="hr-HR" sz="2000" dirty="0">
                <a:latin typeface="Calibri" panose="020F0502020204030204" pitchFamily="34" charset="0"/>
              </a:rPr>
              <a:t>u skladu s općim uvjetima prihvatljivosti navedenima u Pravilniku o prihvatljivosti izdataka (</a:t>
            </a:r>
            <a:r>
              <a:rPr lang="hr-HR" sz="2000" dirty="0" smtClean="0">
                <a:latin typeface="Calibri" panose="020F0502020204030204" pitchFamily="34" charset="0"/>
              </a:rPr>
              <a:t>NN </a:t>
            </a:r>
            <a:r>
              <a:rPr lang="hr-HR" sz="2000" dirty="0" smtClean="0">
                <a:latin typeface="Calibri" panose="020F0502020204030204" pitchFamily="34" charset="0"/>
              </a:rPr>
              <a:t>115/18 i 6/20) </a:t>
            </a:r>
            <a:r>
              <a:rPr lang="hr-HR" sz="2000" dirty="0">
                <a:latin typeface="Calibri" panose="020F0502020204030204" pitchFamily="34" charset="0"/>
              </a:rPr>
              <a:t>i dodatnim pravilima ovog </a:t>
            </a:r>
            <a:r>
              <a:rPr lang="hr-HR" sz="2000" dirty="0" smtClean="0">
                <a:latin typeface="Calibri" panose="020F0502020204030204" pitchFamily="34" charset="0"/>
              </a:rPr>
              <a:t>Poziva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nastati za vrijeme trajanja (razdoblja) provedbe projekta (1.2.2019. - 1.6.2023</a:t>
            </a:r>
            <a:r>
              <a:rPr lang="hr-HR" sz="2000" dirty="0" smtClean="0">
                <a:latin typeface="Calibri" panose="020F0502020204030204" pitchFamily="34" charset="0"/>
              </a:rPr>
              <a:t>.)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biti povezani s projektom i nastati u okviru projektnih aktivnosti (točka 2.7. </a:t>
            </a:r>
            <a:r>
              <a:rPr lang="hr-HR" sz="2000" dirty="0" err="1">
                <a:latin typeface="Calibri" panose="020F0502020204030204" pitchFamily="34" charset="0"/>
              </a:rPr>
              <a:t>UzP</a:t>
            </a:r>
            <a:r>
              <a:rPr lang="hr-HR" sz="2000" dirty="0" smtClean="0">
                <a:latin typeface="Calibri" panose="020F0502020204030204" pitchFamily="34" charset="0"/>
              </a:rPr>
              <a:t>)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biti razumni, opravdani i u skladu s načelom odgovornog financijskog upravljanja, odnosno u skladu s načelima ekonomičnosti, učinkovitosti i djelotvornosti za postizanje rezultata, u skladu s tržišnim </a:t>
            </a:r>
            <a:r>
              <a:rPr lang="hr-HR" sz="2000" dirty="0" smtClean="0">
                <a:latin typeface="Calibri" panose="020F0502020204030204" pitchFamily="34" charset="0"/>
              </a:rPr>
              <a:t>cijenama</a:t>
            </a:r>
            <a:endParaRPr lang="hr-HR" sz="20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hr-HR" sz="18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9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663" y="858519"/>
            <a:ext cx="8649788" cy="3312337"/>
          </a:xfrm>
        </p:spPr>
        <p:txBody>
          <a:bodyPr/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hr-HR" sz="18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23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64130" y="269778"/>
            <a:ext cx="8099425" cy="529605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Uvjeti prihvatljivosti izdataka</a:t>
            </a:r>
            <a:r>
              <a:rPr lang="hr-HR" sz="2800" b="1" dirty="0">
                <a:latin typeface="+mj-lt"/>
              </a:rPr>
              <a:t/>
            </a:r>
            <a:br>
              <a:rPr lang="hr-HR" sz="2800" b="1" dirty="0">
                <a:latin typeface="+mj-lt"/>
              </a:rPr>
            </a:br>
            <a:endParaRPr lang="hr-HR" sz="2800" b="1" dirty="0">
              <a:latin typeface="+mj-lt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241663" y="1051898"/>
            <a:ext cx="8192328" cy="295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1pPr>
            <a:lvl2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2pPr>
            <a:lvl3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3pPr>
            <a:lvl4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4pPr>
            <a:lvl5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biti </a:t>
            </a:r>
            <a:r>
              <a:rPr lang="hr-HR" sz="2000" dirty="0">
                <a:latin typeface="Calibri" panose="020F0502020204030204" pitchFamily="34" charset="0"/>
              </a:rPr>
              <a:t>usklađeni s pravilima financijskih ograničenja navedenih u točki 1.6. ovih </a:t>
            </a:r>
            <a:r>
              <a:rPr lang="hr-HR" sz="2000" dirty="0" smtClean="0">
                <a:latin typeface="Calibri" panose="020F0502020204030204" pitchFamily="34" charset="0"/>
              </a:rPr>
              <a:t>Uputa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biti </a:t>
            </a:r>
            <a:r>
              <a:rPr lang="hr-HR" sz="2000" dirty="0">
                <a:latin typeface="Calibri" panose="020F0502020204030204" pitchFamily="34" charset="0"/>
              </a:rPr>
              <a:t>u skladu s ograničenjima za posebne kategorije troškova (troškovi nadzora i koordinacije zaštite na radu, troškovi upravljanja projektom kao troškovi savjetodavnih usluga, neizravni troškovi</a:t>
            </a:r>
            <a:r>
              <a:rPr lang="hr-HR" sz="2000" dirty="0" smtClean="0">
                <a:latin typeface="Calibri" panose="020F0502020204030204" pitchFamily="34" charset="0"/>
              </a:rPr>
              <a:t>)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biti usklađeni s točkom 2.9. </a:t>
            </a:r>
            <a:r>
              <a:rPr lang="hr-HR" sz="2000" dirty="0" err="1">
                <a:latin typeface="Calibri" panose="020F0502020204030204" pitchFamily="34" charset="0"/>
              </a:rPr>
              <a:t>UzP</a:t>
            </a:r>
            <a:r>
              <a:rPr lang="hr-HR" sz="2000" dirty="0">
                <a:latin typeface="Calibri" panose="020F0502020204030204" pitchFamily="34" charset="0"/>
              </a:rPr>
              <a:t> (spadaju u prihvatljive kategorije troškova)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hr-HR" sz="18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26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967" y="866287"/>
            <a:ext cx="8411935" cy="4183457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B0CB1F"/>
              </a:buClr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24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384663" y="225831"/>
            <a:ext cx="6731726" cy="529605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Prihvatljive kategorije troškova</a:t>
            </a:r>
            <a:endParaRPr lang="hr-HR" sz="2800" b="1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226967" y="969370"/>
            <a:ext cx="8661852" cy="314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1pPr>
            <a:lvl2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2pPr>
            <a:lvl3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3pPr>
            <a:lvl4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4pPr>
            <a:lvl5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latin typeface="Calibri" panose="020F0502020204030204" pitchFamily="34" charset="0"/>
              </a:rPr>
              <a:t>Troškovi </a:t>
            </a:r>
            <a:r>
              <a:rPr lang="hr-HR" sz="2000" dirty="0">
                <a:latin typeface="Calibri" panose="020F0502020204030204" pitchFamily="34" charset="0"/>
              </a:rPr>
              <a:t>usluga vezanih uz aktivnosti pripreme dokumentacije projektnog prijedloga i ostale projektno-tehničke </a:t>
            </a:r>
            <a:r>
              <a:rPr lang="hr-HR" sz="2000" dirty="0" smtClean="0">
                <a:latin typeface="Calibri" panose="020F0502020204030204" pitchFamily="34" charset="0"/>
              </a:rPr>
              <a:t>dokumentacije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Troškovi usluga i opreme vezanih uz uspostavu mobilnog postrojenja za obradu/recikliranje u svrhu uspostave novih ili povećanja postojećih kapaciteta za oporabu građevnog i/ili krupnog (glomaznog) komunalnog </a:t>
            </a:r>
            <a:r>
              <a:rPr lang="hr-HR" sz="2000" dirty="0" smtClean="0">
                <a:latin typeface="Calibri" panose="020F0502020204030204" pitchFamily="34" charset="0"/>
              </a:rPr>
              <a:t>otpada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000" dirty="0">
                <a:latin typeface="Calibri" panose="020F0502020204030204" pitchFamily="34" charset="0"/>
              </a:rPr>
              <a:t>Troškovi usluga, opreme i radova za izgradnju, nadogradnju i/ili opremanje fiksnog postrojenja za obradu/recikliranje u svrhu uspostave novih ili povećanja postojećih kapaciteta za oporabu građevnog i/ili krupnog (glomaznog) komunalnog otpada te investicijski i stručni nadzor te koordinacija zaštite na radu </a:t>
            </a:r>
            <a:r>
              <a:rPr lang="hr-HR" sz="2000" dirty="0" smtClean="0">
                <a:latin typeface="Calibri" panose="020F0502020204030204" pitchFamily="34" charset="0"/>
              </a:rPr>
              <a:t>(nadzor do </a:t>
            </a:r>
            <a:r>
              <a:rPr lang="hr-HR" sz="2000" dirty="0">
                <a:latin typeface="Calibri" panose="020F0502020204030204" pitchFamily="34" charset="0"/>
              </a:rPr>
              <a:t>4% ukupno prihvatljivih troškova za izvođenje radova i/ili opremanje</a:t>
            </a:r>
            <a:r>
              <a:rPr lang="hr-HR" sz="2000" dirty="0" smtClean="0">
                <a:latin typeface="Calibri" panose="020F0502020204030204" pitchFamily="34" charset="0"/>
              </a:rPr>
              <a:t>)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01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1890" y="755436"/>
            <a:ext cx="8448518" cy="4078357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285750" indent="-28575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25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384663" y="225831"/>
            <a:ext cx="6731726" cy="529605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Prihvatljive kategorije troškova</a:t>
            </a:r>
            <a:endParaRPr lang="hr-HR" sz="2800" b="1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  <p:sp>
        <p:nvSpPr>
          <p:cNvPr id="7" name="Rezervirano mjesto sadržaja 2"/>
          <p:cNvSpPr txBox="1">
            <a:spLocks/>
          </p:cNvSpPr>
          <p:nvPr/>
        </p:nvSpPr>
        <p:spPr bwMode="auto">
          <a:xfrm>
            <a:off x="372140" y="918488"/>
            <a:ext cx="8537944" cy="444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1pPr>
            <a:lvl2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2pPr>
            <a:lvl3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3pPr>
            <a:lvl4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4pPr>
            <a:lvl5pPr marL="0" indent="0" algn="l" defTabSz="457200" rtl="0" eaLnBrk="0" fontAlgn="base" hangingPunct="0">
              <a:lnSpc>
                <a:spcPts val="3400"/>
              </a:lnSpc>
              <a:spcBef>
                <a:spcPts val="576"/>
              </a:spcBef>
              <a:spcAft>
                <a:spcPct val="0"/>
              </a:spcAft>
              <a:buClr>
                <a:srgbClr val="FFED00"/>
              </a:buClr>
              <a:buFontTx/>
              <a:buNone/>
              <a:defRPr sz="2400" kern="1200">
                <a:solidFill>
                  <a:schemeClr val="tx1"/>
                </a:solidFill>
                <a:latin typeface="VladaRHSans Reg"/>
                <a:ea typeface="MS PGothic" pitchFamily="34" charset="-128"/>
                <a:cs typeface="VladaRHSans Reg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 smtClean="0">
                <a:latin typeface="Calibri" panose="020F0502020204030204" pitchFamily="34" charset="0"/>
              </a:rPr>
              <a:t>Troškovi </a:t>
            </a:r>
            <a:r>
              <a:rPr lang="hr-HR" sz="1800" dirty="0">
                <a:latin typeface="Calibri" panose="020F0502020204030204" pitchFamily="34" charset="0"/>
              </a:rPr>
              <a:t>u svezi s ispunjavanjem uvjeta informiranja i vidljivosti, </a:t>
            </a:r>
            <a:r>
              <a:rPr lang="hr-HR" sz="1800" dirty="0" smtClean="0">
                <a:latin typeface="Calibri" panose="020F0502020204030204" pitchFamily="34" charset="0"/>
              </a:rPr>
              <a:t>u skladu s točkom </a:t>
            </a:r>
            <a:r>
              <a:rPr lang="hr-HR" sz="1800" dirty="0">
                <a:latin typeface="Calibri" panose="020F0502020204030204" pitchFamily="34" charset="0"/>
              </a:rPr>
              <a:t>5.7. </a:t>
            </a:r>
            <a:r>
              <a:rPr lang="hr-HR" sz="1800" dirty="0" err="1" smtClean="0">
                <a:latin typeface="Calibri" panose="020F0502020204030204" pitchFamily="34" charset="0"/>
              </a:rPr>
              <a:t>UzP</a:t>
            </a:r>
            <a:r>
              <a:rPr lang="hr-HR" sz="1800" dirty="0" smtClean="0">
                <a:latin typeface="Calibri" panose="020F0502020204030204" pitchFamily="34" charset="0"/>
              </a:rPr>
              <a:t>, </a:t>
            </a:r>
            <a:r>
              <a:rPr lang="hr-HR" sz="1800" dirty="0">
                <a:latin typeface="Calibri" panose="020F0502020204030204" pitchFamily="34" charset="0"/>
              </a:rPr>
              <a:t>te troškovi usluga vezanih uz provođenje mjera kojima se postiže povećanje svijesti javnosti o odvojenom sakupljanju i/ili obradi građevnog i/ili krupnog (glomaznog) komunalnog otpada i/ili recikliranju otpada i/ili ponovnoj </a:t>
            </a:r>
            <a:r>
              <a:rPr lang="hr-HR" sz="1800" dirty="0" smtClean="0">
                <a:latin typeface="Calibri" panose="020F0502020204030204" pitchFamily="34" charset="0"/>
              </a:rPr>
              <a:t>uporabi</a:t>
            </a:r>
            <a:endParaRPr lang="hr-HR" sz="1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 smtClean="0">
                <a:latin typeface="Calibri" panose="020F0502020204030204" pitchFamily="34" charset="0"/>
              </a:rPr>
              <a:t>Izravni </a:t>
            </a:r>
            <a:r>
              <a:rPr lang="hr-HR" sz="1800" dirty="0">
                <a:latin typeface="Calibri" panose="020F0502020204030204" pitchFamily="34" charset="0"/>
              </a:rPr>
              <a:t>troškovi </a:t>
            </a:r>
            <a:r>
              <a:rPr lang="hr-HR" sz="1800" dirty="0" smtClean="0">
                <a:latin typeface="Calibri" panose="020F0502020204030204" pitchFamily="34" charset="0"/>
              </a:rPr>
              <a:t>osoblja</a:t>
            </a:r>
            <a:endParaRPr lang="hr-HR" sz="18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latin typeface="Calibri" panose="020F0502020204030204" pitchFamily="34" charset="0"/>
              </a:rPr>
              <a:t>Neizravni troškovi po fiksnoj stopi do visine od 15% prihvatljivih izravnih troškova osoblja</a:t>
            </a: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latin typeface="Calibri" panose="020F0502020204030204" pitchFamily="34" charset="0"/>
              </a:rPr>
              <a:t>Troškovi upravljanja kao troškovi savjetodavnih usluga koje pružaju vanjski konzultanti (do 2% ukupno prihvatljivih troškova projekta</a:t>
            </a:r>
            <a:r>
              <a:rPr lang="hr-HR" sz="1800" dirty="0" smtClean="0">
                <a:latin typeface="Calibri" panose="020F0502020204030204" pitchFamily="34" charset="0"/>
              </a:rPr>
              <a:t>)</a:t>
            </a:r>
            <a:endParaRPr lang="hr-HR" sz="18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800" dirty="0">
                <a:latin typeface="Calibri" panose="020F0502020204030204" pitchFamily="34" charset="0"/>
              </a:rPr>
              <a:t>Troškovi usluga, opreme i radova vezani uz osiguravanje usklađenosti projekta s horizontalnim politikama EU o održivome razvoju, ravnopravnosti spolova i nediskriminaciji (točke 2.12., 2.13. i 2.14. </a:t>
            </a:r>
            <a:r>
              <a:rPr lang="hr-HR" sz="1800" dirty="0" err="1">
                <a:latin typeface="Calibri" panose="020F0502020204030204" pitchFamily="34" charset="0"/>
              </a:rPr>
              <a:t>UzP</a:t>
            </a:r>
            <a:r>
              <a:rPr lang="hr-HR" sz="1800" dirty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Gill Sans MT" panose="020B0502020104020203" pitchFamily="34" charset="-18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Gill Sans MT" panose="020B0502020104020203" pitchFamily="34" charset="-18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Gill Sans MT" panose="020B0502020104020203" pitchFamily="34" charset="-18"/>
            </a:endParaRPr>
          </a:p>
          <a:p>
            <a:pPr>
              <a:lnSpc>
                <a:spcPct val="100000"/>
              </a:lnSpc>
              <a:buClr>
                <a:srgbClr val="B0CB1F"/>
              </a:buClr>
              <a:defRPr/>
            </a:pPr>
            <a:endParaRPr lang="hr-HR" sz="2000" dirty="0" smtClean="0">
              <a:latin typeface="Gill Sans MT" panose="020B0502020104020203" pitchFamily="34" charset="-18"/>
            </a:endParaRPr>
          </a:p>
          <a:p>
            <a:pPr>
              <a:lnSpc>
                <a:spcPct val="100000"/>
              </a:lnSpc>
              <a:buClr>
                <a:srgbClr val="B0CB1F"/>
              </a:buClr>
              <a:defRPr/>
            </a:pPr>
            <a:endParaRPr lang="hr-HR" sz="2000" dirty="0" smtClean="0">
              <a:latin typeface="Gill Sans MT" panose="020B0502020104020203" pitchFamily="34" charset="-18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16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1703" y="1072453"/>
            <a:ext cx="7752806" cy="3385866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B0CB1F"/>
              </a:buClr>
              <a:defRPr/>
            </a:pPr>
            <a:r>
              <a:rPr lang="hr-HR" altLang="sr-Latn-RS" b="1" dirty="0" smtClean="0">
                <a:latin typeface="+mn-lt"/>
                <a:cs typeface="VladaRHSans Med" charset="0"/>
              </a:rPr>
              <a:t>Pitanja i odgovori</a:t>
            </a:r>
            <a:endParaRPr lang="hr-HR" b="1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+mn-lt"/>
              </a:rPr>
              <a:t>p</a:t>
            </a:r>
            <a:r>
              <a:rPr lang="hr-HR" altLang="sr-Latn-RS" dirty="0" smtClean="0">
                <a:latin typeface="+mn-lt"/>
              </a:rPr>
              <a:t>ostavljanje</a:t>
            </a:r>
            <a:r>
              <a:rPr lang="hr-HR" altLang="sr-Latn-RS" dirty="0" smtClean="0">
                <a:latin typeface="+mn-lt"/>
                <a:cs typeface="VladaRHSans Reg" charset="0"/>
              </a:rPr>
              <a:t> </a:t>
            </a:r>
            <a:r>
              <a:rPr lang="hr-HR" altLang="sr-Latn-RS" dirty="0">
                <a:latin typeface="+mn-lt"/>
                <a:cs typeface="VladaRHSans Reg" charset="0"/>
              </a:rPr>
              <a:t>pitanja s jasno naznačenom </a:t>
            </a:r>
            <a:r>
              <a:rPr lang="hr-HR" altLang="sr-Latn-RS" u="sng" dirty="0">
                <a:latin typeface="+mn-lt"/>
                <a:cs typeface="VladaRHSans Reg" charset="0"/>
              </a:rPr>
              <a:t>referencom na Poziv</a:t>
            </a:r>
            <a:r>
              <a:rPr lang="hr-HR" altLang="sr-Latn-RS" dirty="0">
                <a:latin typeface="+mn-lt"/>
                <a:cs typeface="VladaRHSans Reg" charset="0"/>
              </a:rPr>
              <a:t> dopušteno je isključivo </a:t>
            </a:r>
            <a:r>
              <a:rPr lang="hr-HR" altLang="sr-Latn-RS" u="sng" dirty="0" smtClean="0">
                <a:latin typeface="+mn-lt"/>
                <a:cs typeface="VladaRHSans Reg" charset="0"/>
              </a:rPr>
              <a:t>potencijalnim prijaviteljima</a:t>
            </a:r>
            <a:r>
              <a:rPr lang="hr-HR" altLang="sr-Latn-RS" dirty="0" smtClean="0">
                <a:latin typeface="+mn-lt"/>
                <a:cs typeface="VladaRHSans Reg" charset="0"/>
              </a:rPr>
              <a:t> na adresu e-pošte </a:t>
            </a:r>
            <a:r>
              <a:rPr lang="hr-HR" altLang="sr-Latn-RS" dirty="0" smtClean="0">
                <a:latin typeface="+mn-lt"/>
                <a:cs typeface="VladaRHSans Reg" charset="0"/>
                <a:hlinkClick r:id="rId3"/>
              </a:rPr>
              <a:t>seup@mzoe.hr</a:t>
            </a:r>
            <a:r>
              <a:rPr lang="hr-HR" altLang="sr-Latn-RS" dirty="0" smtClean="0">
                <a:latin typeface="+mn-lt"/>
                <a:cs typeface="VladaRHSans Reg" charset="0"/>
              </a:rPr>
              <a:t> </a:t>
            </a:r>
            <a:endParaRPr lang="hr-HR" altLang="sr-Latn-RS" dirty="0">
              <a:latin typeface="+mn-lt"/>
              <a:cs typeface="VladaRHSans Reg" charset="0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 smtClean="0">
                <a:latin typeface="+mn-lt"/>
                <a:cs typeface="VladaRHSans Reg" charset="0"/>
              </a:rPr>
              <a:t>odgovori </a:t>
            </a:r>
            <a:r>
              <a:rPr lang="hr-HR" altLang="sr-Latn-RS" dirty="0">
                <a:latin typeface="+mn-lt"/>
                <a:cs typeface="VladaRHSans Reg" charset="0"/>
              </a:rPr>
              <a:t>će </a:t>
            </a:r>
            <a:r>
              <a:rPr lang="hr-HR" altLang="sr-Latn-RS" dirty="0" smtClean="0">
                <a:latin typeface="+mn-lt"/>
                <a:cs typeface="VladaRHSans Reg" charset="0"/>
              </a:rPr>
              <a:t>biti objavljeni </a:t>
            </a:r>
            <a:r>
              <a:rPr lang="hr-HR" altLang="sr-Latn-RS" dirty="0">
                <a:latin typeface="+mn-lt"/>
                <a:cs typeface="VladaRHSans Reg" charset="0"/>
              </a:rPr>
              <a:t>na </a:t>
            </a:r>
            <a:r>
              <a:rPr lang="it-IT" altLang="sr-Latn-RS" dirty="0">
                <a:latin typeface="+mn-lt"/>
                <a:cs typeface="VladaRHSans Reg" charset="0"/>
              </a:rPr>
              <a:t>web </a:t>
            </a:r>
            <a:r>
              <a:rPr lang="it-IT" altLang="sr-Latn-RS" dirty="0" err="1">
                <a:latin typeface="+mn-lt"/>
                <a:cs typeface="VladaRHSans Reg" charset="0"/>
              </a:rPr>
              <a:t>stranicama</a:t>
            </a:r>
            <a:r>
              <a:rPr lang="it-IT" altLang="sr-Latn-RS" dirty="0">
                <a:latin typeface="+mn-lt"/>
                <a:cs typeface="VladaRHSans Reg" charset="0"/>
              </a:rPr>
              <a:t> </a:t>
            </a:r>
            <a:r>
              <a:rPr lang="hr-HR" dirty="0">
                <a:latin typeface="Calibri" panose="020F0502020204030204" pitchFamily="34" charset="0"/>
                <a:hlinkClick r:id="rId4"/>
              </a:rPr>
              <a:t>https://efondovi.mrrfeu.hr/</a:t>
            </a:r>
            <a:r>
              <a:rPr lang="hr-HR" dirty="0">
                <a:latin typeface="Calibri" panose="020F0502020204030204" pitchFamily="34" charset="0"/>
              </a:rPr>
              <a:t> i </a:t>
            </a:r>
            <a:r>
              <a:rPr lang="hr-HR" dirty="0">
                <a:latin typeface="Calibri" panose="020F0502020204030204" pitchFamily="34" charset="0"/>
                <a:hlinkClick r:id="rId5"/>
              </a:rPr>
              <a:t>www.s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hlinkClick r:id="rId5"/>
              </a:rPr>
              <a:t>trukturnifondovi.hr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dirty="0" smtClean="0">
                <a:latin typeface="+mn-lt"/>
                <a:cs typeface="VladaRHSans Reg" charset="0"/>
              </a:rPr>
              <a:t>u roku od 7 RD od dana zaprimanja pitanja</a:t>
            </a:r>
            <a:endParaRPr lang="hr-HR" b="1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26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184365" y="328914"/>
            <a:ext cx="6731726" cy="529605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j-lt"/>
              </a:rPr>
              <a:t>Pitanja i odgovori</a:t>
            </a:r>
            <a:endParaRPr lang="hr-H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50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zervirano mjesto sadržaja 2"/>
          <p:cNvSpPr>
            <a:spLocks noGrp="1"/>
          </p:cNvSpPr>
          <p:nvPr>
            <p:ph idx="1"/>
          </p:nvPr>
        </p:nvSpPr>
        <p:spPr>
          <a:xfrm>
            <a:off x="245785" y="693679"/>
            <a:ext cx="8175647" cy="3488726"/>
          </a:xfrm>
        </p:spPr>
        <p:txBody>
          <a:bodyPr/>
          <a:lstStyle/>
          <a:p>
            <a:pPr algn="ctr">
              <a:spcBef>
                <a:spcPts val="575"/>
              </a:spcBef>
            </a:pPr>
            <a:endParaRPr lang="hr-HR" altLang="sr-Latn-RS" sz="2000" dirty="0" smtClean="0">
              <a:latin typeface="VladaRHSans Reg" charset="0"/>
              <a:cs typeface="VladaRHSans Reg" charset="0"/>
            </a:endParaRPr>
          </a:p>
          <a:p>
            <a:pPr algn="ctr">
              <a:spcBef>
                <a:spcPts val="575"/>
              </a:spcBef>
            </a:pPr>
            <a:endParaRPr lang="hr-HR" altLang="sr-Latn-RS" sz="3200" b="1" dirty="0" smtClean="0">
              <a:latin typeface="+mn-lt"/>
              <a:cs typeface="VladaRHSans Reg" charset="0"/>
            </a:endParaRPr>
          </a:p>
          <a:p>
            <a:pPr algn="ctr">
              <a:spcBef>
                <a:spcPts val="575"/>
              </a:spcBef>
            </a:pPr>
            <a:r>
              <a:rPr lang="hr-HR" altLang="sr-Latn-RS" sz="3600" b="1" dirty="0" smtClean="0">
                <a:latin typeface="+mn-lt"/>
                <a:cs typeface="VladaRHSans Reg" charset="0"/>
              </a:rPr>
              <a:t>Hvala na pažnji!</a:t>
            </a: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lang="hr-HR" altLang="sr-Latn-RS" sz="1400" b="1" dirty="0" smtClean="0">
              <a:latin typeface="+mn-lt"/>
              <a:cs typeface="VladaRHSans Reg" charset="0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lang="hr-HR" altLang="sr-Latn-RS" sz="1200" b="1" dirty="0">
              <a:latin typeface="+mn-lt"/>
              <a:cs typeface="VladaRHSans Reg" charset="0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lang="hr-HR" altLang="sr-Latn-RS" sz="1200" b="1" dirty="0">
              <a:latin typeface="+mn-lt"/>
              <a:cs typeface="VladaRHSans Reg" charset="0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lang="hr-HR" altLang="sr-Latn-RS" sz="2000" b="1" dirty="0" smtClean="0">
                <a:latin typeface="+mn-lt"/>
                <a:cs typeface="VladaRHSans Reg" charset="0"/>
              </a:rPr>
              <a:t>Pripremili:</a:t>
            </a: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lang="hr-HR" altLang="sr-Latn-RS" sz="2000" b="1" dirty="0" smtClean="0">
                <a:latin typeface="+mn-lt"/>
                <a:cs typeface="VladaRHSans Reg" charset="0"/>
              </a:rPr>
              <a:t>Ministarstvo zaštite okoliša i energetike/PT1</a:t>
            </a: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lang="hr-HR" altLang="sr-Latn-RS" sz="2000" b="1" dirty="0" smtClean="0">
                <a:latin typeface="+mn-lt"/>
                <a:cs typeface="VladaRHSans Reg" charset="0"/>
              </a:rPr>
              <a:t>Fond za zaštitu okoliša i energetsku učinkovitost/PT2</a:t>
            </a:r>
          </a:p>
          <a:p>
            <a:pPr>
              <a:spcBef>
                <a:spcPts val="575"/>
              </a:spcBef>
            </a:pPr>
            <a:endParaRPr lang="hr-HR" altLang="sr-Latn-RS" sz="3200" b="1" dirty="0">
              <a:latin typeface="+mn-lt"/>
              <a:cs typeface="VladaRHSans Reg" charset="0"/>
            </a:endParaRPr>
          </a:p>
          <a:p>
            <a:pPr>
              <a:spcBef>
                <a:spcPts val="575"/>
              </a:spcBef>
            </a:pPr>
            <a:endParaRPr lang="hr-HR" altLang="sr-Latn-RS" sz="3200" b="1" dirty="0" smtClean="0">
              <a:latin typeface="+mn-lt"/>
              <a:cs typeface="VladaRHSans Reg" charset="0"/>
            </a:endParaRPr>
          </a:p>
          <a:p>
            <a:pPr>
              <a:spcBef>
                <a:spcPts val="575"/>
              </a:spcBef>
            </a:pPr>
            <a:endParaRPr lang="hr-HR" altLang="sr-Latn-RS" sz="1000" b="1" dirty="0" smtClean="0">
              <a:latin typeface="+mn-lt"/>
              <a:cs typeface="VladaRHSans Reg" charset="0"/>
            </a:endParaRPr>
          </a:p>
          <a:p>
            <a:pPr>
              <a:spcBef>
                <a:spcPts val="575"/>
              </a:spcBef>
            </a:pPr>
            <a:endParaRPr lang="hr-HR" altLang="sr-Latn-RS" dirty="0" smtClean="0">
              <a:latin typeface="VladaRHSans Reg" charset="0"/>
              <a:cs typeface="VladaRHSans Reg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772FBEA-9D82-467C-9FCD-F822149A5A74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27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2734258" cy="1156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93817" y="114980"/>
            <a:ext cx="6503031" cy="801926"/>
          </a:xfrm>
        </p:spPr>
        <p:txBody>
          <a:bodyPr/>
          <a:lstStyle/>
          <a:p>
            <a:pPr algn="ctr" eaLnBrk="1" hangingPunct="1"/>
            <a:r>
              <a:rPr lang="hr-HR" altLang="sr-Latn-RS" sz="2400" b="1" dirty="0">
                <a:latin typeface="Calibri" panose="020F0502020204030204" pitchFamily="34" charset="0"/>
                <a:cs typeface="VladaRHSans Med" charset="0"/>
              </a:rPr>
              <a:t>Izgradnja i opremanje postrojenja za biološku obradu odvojeno </a:t>
            </a:r>
            <a:r>
              <a:rPr lang="hr-HR" altLang="sr-Latn-RS" sz="2400" b="1" dirty="0" smtClean="0">
                <a:latin typeface="Calibri" panose="020F0502020204030204" pitchFamily="34" charset="0"/>
                <a:cs typeface="VladaRHSans Med" charset="0"/>
              </a:rPr>
              <a:t>sakupljenog </a:t>
            </a:r>
            <a:r>
              <a:rPr lang="hr-HR" altLang="sr-Latn-RS" sz="2400" b="1" dirty="0" err="1">
                <a:latin typeface="Calibri" panose="020F0502020204030204" pitchFamily="34" charset="0"/>
                <a:cs typeface="VladaRHSans Med" charset="0"/>
              </a:rPr>
              <a:t>biootpada</a:t>
            </a:r>
            <a:r>
              <a:rPr lang="hr-HR" altLang="sr-Latn-RS" sz="2400" b="1" dirty="0">
                <a:latin typeface="Calibri" panose="020F0502020204030204" pitchFamily="34" charset="0"/>
                <a:cs typeface="VladaRHSans Med" charset="0"/>
              </a:rPr>
              <a:t> </a:t>
            </a:r>
            <a:endParaRPr lang="en-US" altLang="sr-Latn-RS" sz="2400" b="1" dirty="0" smtClean="0">
              <a:latin typeface="Calibri" panose="020F0502020204030204" pitchFamily="34" charset="0"/>
              <a:cs typeface="VladaRHSans Med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8C6FE4D-373A-4F3F-8240-86C0E43E0B8B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19328" y="1069517"/>
            <a:ext cx="8323217" cy="3119332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b="1" dirty="0">
                <a:latin typeface="Calibri" panose="020F0502020204030204" pitchFamily="34" charset="0"/>
                <a:cs typeface="VladaRHSans Reg" charset="0"/>
              </a:rPr>
              <a:t>u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kupna raspoloživa sredstva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- 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50 </a:t>
            </a:r>
            <a:r>
              <a:rPr lang="hr-HR" altLang="sr-Latn-RS" sz="2200" b="1" dirty="0" err="1" smtClean="0">
                <a:latin typeface="Calibri" panose="020F0502020204030204" pitchFamily="34" charset="0"/>
                <a:cs typeface="VladaRHSans Reg" charset="0"/>
              </a:rPr>
              <a:t>mil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. kn</a:t>
            </a:r>
          </a:p>
          <a:p>
            <a:pPr algn="just" eaLnBrk="1" hangingPunct="1">
              <a:lnSpc>
                <a:spcPct val="100000"/>
              </a:lnSpc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b="1" dirty="0">
                <a:latin typeface="Calibri" panose="020F0502020204030204" pitchFamily="34" charset="0"/>
                <a:cs typeface="VladaRHSans Reg" charset="0"/>
              </a:rPr>
              <a:t>v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rsta poziva - 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otvoreni postupak u modalitetu trajnog poziva</a:t>
            </a:r>
          </a:p>
          <a:p>
            <a:pPr eaLnBrk="1" hangingPunct="1">
              <a:lnSpc>
                <a:spcPct val="100000"/>
              </a:lnSpc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b="1" dirty="0">
                <a:latin typeface="Calibri" panose="020F0502020204030204" pitchFamily="34" charset="0"/>
                <a:cs typeface="VladaRHSans Reg" charset="0"/>
              </a:rPr>
              <a:t>s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vrha poziva </a:t>
            </a:r>
            <a:r>
              <a:rPr lang="hr-HR" altLang="sr-Latn-RS" sz="2200" dirty="0">
                <a:latin typeface="Calibri" panose="020F0502020204030204" pitchFamily="34" charset="0"/>
                <a:cs typeface="VladaRHSans Reg" charset="0"/>
              </a:rPr>
              <a:t>-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podržati </a:t>
            </a:r>
            <a:r>
              <a:rPr lang="hr-HR" altLang="sr-Latn-RS" sz="2200" dirty="0">
                <a:latin typeface="Calibri" panose="020F0502020204030204" pitchFamily="34" charset="0"/>
                <a:cs typeface="VladaRHSans Reg" charset="0"/>
              </a:rPr>
              <a:t>uspostavu postrojenja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za obradu/recikliranje građevnog i/ili krupnog (glomaznog) komunalnog otpada</a:t>
            </a:r>
          </a:p>
          <a:p>
            <a:pPr lvl="0" algn="just" eaLnBrk="1" hangingPunct="1">
              <a:lnSpc>
                <a:spcPct val="100000"/>
              </a:lnSpc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b="1" dirty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hr-HR" altLang="sr-Latn-RS" sz="2200" b="1" dirty="0" smtClean="0">
                <a:latin typeface="Calibri" panose="020F0502020204030204" pitchFamily="34" charset="0"/>
                <a:cs typeface="VladaRHSans Reg" charset="0"/>
              </a:rPr>
              <a:t>redmet poziva - </a:t>
            </a:r>
            <a:r>
              <a:rPr lang="hr-HR" altLang="sr-Latn-RS" sz="2200" dirty="0">
                <a:latin typeface="Calibri" panose="020F0502020204030204" pitchFamily="34" charset="0"/>
                <a:cs typeface="VladaRHSans Reg" charset="0"/>
              </a:rPr>
              <a:t>povećati kapacitete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RH </a:t>
            </a:r>
            <a:r>
              <a:rPr lang="hr-HR" altLang="sr-Latn-RS" sz="2200" dirty="0">
                <a:solidFill>
                  <a:prstClr val="black"/>
                </a:solidFill>
                <a:latin typeface="Calibri" panose="020F0502020204030204" pitchFamily="34" charset="0"/>
                <a:cs typeface="VladaRHSans Reg" charset="0"/>
              </a:rPr>
              <a:t>za obradu/recikliranje građevnog i/ili krupnog (glomaznog) komunalnog </a:t>
            </a:r>
            <a:r>
              <a:rPr lang="hr-HR" altLang="sr-Latn-RS" sz="2200" dirty="0" smtClean="0">
                <a:solidFill>
                  <a:prstClr val="black"/>
                </a:solidFill>
                <a:latin typeface="Calibri" panose="020F0502020204030204" pitchFamily="34" charset="0"/>
                <a:cs typeface="VladaRHSans Reg" charset="0"/>
              </a:rPr>
              <a:t>otpada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i time doprinijeti </a:t>
            </a:r>
            <a:r>
              <a:rPr lang="hr-HR" altLang="sr-Latn-RS" sz="2200" dirty="0">
                <a:latin typeface="Calibri" panose="020F0502020204030204" pitchFamily="34" charset="0"/>
                <a:cs typeface="VladaRHSans Reg" charset="0"/>
              </a:rPr>
              <a:t>unaprjeđenju sustava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gospodarenja </a:t>
            </a:r>
            <a:r>
              <a:rPr lang="hr-HR" altLang="sr-Latn-RS" sz="2200" dirty="0">
                <a:latin typeface="Calibri" panose="020F0502020204030204" pitchFamily="34" charset="0"/>
                <a:cs typeface="VladaRHSans Reg" charset="0"/>
              </a:rPr>
              <a:t>otpadom, posebice </a:t>
            </a:r>
            <a:r>
              <a:rPr lang="hr-HR" altLang="sr-Latn-RS" sz="2200" dirty="0" smtClean="0">
                <a:latin typeface="Calibri" panose="020F0502020204030204" pitchFamily="34" charset="0"/>
                <a:cs typeface="VladaRHSans Reg" charset="0"/>
              </a:rPr>
              <a:t>smanjenju količine otpada koji se odlaže na odlagalištima </a:t>
            </a:r>
            <a:endParaRPr lang="ta-IN" altLang="sr-Latn-RS" sz="2200" dirty="0" smtClean="0">
              <a:latin typeface="Calibri" panose="020F0502020204030204" pitchFamily="34" charset="0"/>
              <a:cs typeface="VladaRHSans Reg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46677" y="129561"/>
            <a:ext cx="6323421" cy="857250"/>
          </a:xfrm>
        </p:spPr>
        <p:txBody>
          <a:bodyPr/>
          <a:lstStyle/>
          <a:p>
            <a:pPr algn="ctr"/>
            <a:r>
              <a:rPr lang="hr-HR" altLang="sr-Latn-RS" sz="2400" b="1" dirty="0">
                <a:latin typeface="Calibri" panose="020F0502020204030204" pitchFamily="34" charset="0"/>
                <a:cs typeface="VladaRHSans Med" charset="0"/>
              </a:rPr>
              <a:t>Izgradnja i opremanje postrojenja za biološku obradu odvojeno sakupljenog </a:t>
            </a:r>
            <a:r>
              <a:rPr lang="hr-HR" altLang="sr-Latn-RS" sz="2400" b="1" dirty="0" err="1">
                <a:latin typeface="Calibri" panose="020F0502020204030204" pitchFamily="34" charset="0"/>
                <a:cs typeface="VladaRHSans Med" charset="0"/>
              </a:rPr>
              <a:t>biootpada</a:t>
            </a:r>
            <a:r>
              <a:rPr lang="hr-HR" altLang="sr-Latn-RS" sz="2400" b="1" dirty="0">
                <a:latin typeface="Calibri" panose="020F0502020204030204" pitchFamily="34" charset="0"/>
                <a:cs typeface="VladaRHSans Med" charset="0"/>
              </a:rPr>
              <a:t> </a:t>
            </a:r>
            <a:endParaRPr lang="hr-HR" sz="24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9019" y="1187729"/>
            <a:ext cx="7791994" cy="3291894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hr-HR" sz="2200" dirty="0">
                <a:latin typeface="+mn-lt"/>
              </a:rPr>
              <a:t>U okviru ovog </a:t>
            </a:r>
            <a:r>
              <a:rPr lang="hr-HR" sz="2200" dirty="0" smtClean="0">
                <a:latin typeface="+mn-lt"/>
              </a:rPr>
              <a:t>poziva </a:t>
            </a:r>
            <a:r>
              <a:rPr lang="hr-HR" sz="2200" dirty="0">
                <a:latin typeface="+mn-lt"/>
              </a:rPr>
              <a:t>bespovratna sredstava će se dodijeliti projektima za ulaganje u: </a:t>
            </a:r>
          </a:p>
          <a:p>
            <a:pPr marL="450850" indent="-2746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Fiksna postrojenja za obradu/recikliranje građevnog i/ili krupnog (glomaznog) komunalnog </a:t>
            </a:r>
            <a:r>
              <a:rPr lang="hr-HR" sz="2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otpada </a:t>
            </a:r>
          </a:p>
          <a:p>
            <a:pPr marL="176212" indent="0">
              <a:lnSpc>
                <a:spcPct val="100000"/>
              </a:lnSpc>
            </a:pPr>
            <a:r>
              <a:rPr lang="hr-HR" sz="2200" b="1" dirty="0" smtClean="0">
                <a:latin typeface="+mn-lt"/>
                <a:cs typeface="Times New Roman" panose="02020603050405020304" pitchFamily="18" charset="0"/>
              </a:rPr>
              <a:t>i/</a:t>
            </a:r>
            <a:r>
              <a:rPr lang="hr-HR" sz="2200" b="1" dirty="0" smtClean="0">
                <a:latin typeface="+mn-lt"/>
              </a:rPr>
              <a:t>ili</a:t>
            </a:r>
          </a:p>
          <a:p>
            <a:pPr marL="51911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r-HR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Mobilna postrojenja za obradu/recikliranje građevnog i/ili krupnog (glomaznog) komunalnog otpada</a:t>
            </a:r>
            <a:endParaRPr lang="hr-HR" sz="2200" dirty="0">
              <a:latin typeface="+mn-lt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50543-D3F9-462D-89F5-288849FE563E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1777525" y="285136"/>
            <a:ext cx="6929219" cy="573383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+mn-lt"/>
                <a:cs typeface="VladaRHSans Med" charset="0"/>
              </a:rPr>
              <a:t>Očekivani rezultati ulaganja (pokazatelji)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1982" y="1089583"/>
            <a:ext cx="8389504" cy="3206982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950" dirty="0">
                <a:latin typeface="Calibri" panose="020F0502020204030204" pitchFamily="34" charset="0"/>
                <a:cs typeface="VladaRHSans Med"/>
              </a:rPr>
              <a:t>p</a:t>
            </a:r>
            <a:r>
              <a:rPr lang="hr-HR" sz="1950" dirty="0" smtClean="0">
                <a:latin typeface="Calibri" panose="020F0502020204030204" pitchFamily="34" charset="0"/>
                <a:cs typeface="VladaRHSans Med"/>
              </a:rPr>
              <a:t>rijavitelj </a:t>
            </a:r>
            <a:r>
              <a:rPr lang="hr-HR" sz="1950" dirty="0">
                <a:latin typeface="Calibri" panose="020F0502020204030204" pitchFamily="34" charset="0"/>
                <a:cs typeface="VladaRHSans Med"/>
              </a:rPr>
              <a:t>mora u projektnom prijedlogu </a:t>
            </a:r>
            <a:r>
              <a:rPr lang="hr-HR" sz="1950" dirty="0" smtClean="0">
                <a:latin typeface="Calibri" panose="020F0502020204030204" pitchFamily="34" charset="0"/>
                <a:cs typeface="VladaRHSans Med"/>
              </a:rPr>
              <a:t>iskazati dodatne/nove kapacitete koje planira uspostaviti za recikliranje otpada </a:t>
            </a:r>
          </a:p>
          <a:p>
            <a:pPr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950" dirty="0" smtClean="0">
                <a:latin typeface="Calibri" panose="020F0502020204030204" pitchFamily="34" charset="0"/>
                <a:cs typeface="VladaRHSans Med"/>
              </a:rPr>
              <a:t>prijavitelj mora u projektnom prijedlogu iskazati projekcije smanjenja količina građevnog otpada i/ili krupnog (glomaznog) komunalnog otpada koji se odlaže na odlagališta u prvoj punoj kalendarskoj </a:t>
            </a:r>
            <a:r>
              <a:rPr lang="hr-HR" sz="1950" dirty="0">
                <a:latin typeface="Calibri" panose="020F0502020204030204" pitchFamily="34" charset="0"/>
                <a:cs typeface="VladaRHSans Med"/>
              </a:rPr>
              <a:t>godini nakon ishođenja akta ili izmjene postojećeg akta za obavljanje djelatnosti gospodarenja otpadom. </a:t>
            </a:r>
            <a:endParaRPr lang="hr-HR" sz="1950" dirty="0" smtClean="0">
              <a:latin typeface="Calibri" panose="020F0502020204030204" pitchFamily="34" charset="0"/>
              <a:cs typeface="VladaRHSans Med"/>
            </a:endParaRPr>
          </a:p>
          <a:p>
            <a:pPr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1950" dirty="0" smtClean="0">
                <a:latin typeface="Calibri" panose="020F0502020204030204" pitchFamily="34" charset="0"/>
                <a:cs typeface="VladaRHSans Med"/>
              </a:rPr>
              <a:t>završetak ugovora o radovima i/ili opremanju mora rezultirati izgrađenim i/ili opremljenim postrojenjem za obradu/recikliranje građevnog i/ili krupnog (glomaznog) komunalnog otpada za koje je korisnik ishodio uporabnu dozvolu (a/p) i </a:t>
            </a:r>
            <a:r>
              <a:rPr lang="pl-PL" sz="1950" dirty="0" smtClean="0">
                <a:latin typeface="Calibri" panose="020F0502020204030204" pitchFamily="34" charset="0"/>
                <a:cs typeface="VladaRHSans Med"/>
              </a:rPr>
              <a:t>akt ili izmjenu postojećeg akta za </a:t>
            </a:r>
            <a:r>
              <a:rPr lang="pl-PL" sz="1950" dirty="0">
                <a:latin typeface="Calibri" panose="020F0502020204030204" pitchFamily="34" charset="0"/>
                <a:cs typeface="VladaRHSans Med"/>
              </a:rPr>
              <a:t>obavljanje djelatnosti </a:t>
            </a:r>
            <a:r>
              <a:rPr lang="pl-PL" sz="1950" dirty="0" smtClean="0">
                <a:latin typeface="Calibri" panose="020F0502020204030204" pitchFamily="34" charset="0"/>
                <a:cs typeface="VladaRHSans Med"/>
              </a:rPr>
              <a:t>gosp. otpadom</a:t>
            </a:r>
            <a:endParaRPr lang="hr-HR" sz="1950" dirty="0">
              <a:latin typeface="Calibri" panose="020F0502020204030204" pitchFamily="34" charset="0"/>
              <a:cs typeface="VladaRHSans Med"/>
            </a:endParaRP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F6EC5C-2B85-4963-AF12-2E73689A9076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514350" y="285023"/>
            <a:ext cx="8099425" cy="583928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Prihvatljivi prijavitelji</a:t>
            </a:r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>
          <a:xfrm>
            <a:off x="226979" y="897340"/>
            <a:ext cx="8307421" cy="3760118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pravna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ili fizička osoba koja je malo, srednje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ili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veliko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poduzeće,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koje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je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na dan podnošenja projektnog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prijedloga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registrirano najmanje godinu dana u sudskom ili drugom odgovarajućem registru države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sjedišta prijavitelja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u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svrhu određivanja veličine poduzeća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(sukladno Prilogu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I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Uredbe 651/2014)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prijavitelji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su dužni pružiti jasne informacije o vlastitoj gospodarskoj slici odnosno o partnerskim i/ili povezanim poduzećima ili pokazati da je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prijavitelj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neovisno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poduzeće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ako jedno ili više tijela javne vlasti zajedno ili samostalno, izravno ili neizravno upravlja s 25 % ili više kapitala ili glasačkih prava u dotičnom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poduzeću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prijavitelji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dostavljaju informacije o veličini poduzeća u Obrascu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1 -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Prijavni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obrazac, u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Obrascu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4 - </a:t>
            </a:r>
            <a:r>
              <a:rPr lang="hr-HR" altLang="sr-Latn-RS" sz="2000" dirty="0">
                <a:latin typeface="Calibri" panose="020F0502020204030204" pitchFamily="34" charset="0"/>
                <a:cs typeface="VladaRHSans Reg" charset="0"/>
              </a:rPr>
              <a:t>Skupna </a:t>
            </a:r>
            <a:r>
              <a:rPr lang="hr-HR" altLang="sr-Latn-RS" sz="2000" dirty="0" smtClean="0">
                <a:latin typeface="Calibri" panose="020F0502020204030204" pitchFamily="34" charset="0"/>
                <a:cs typeface="VladaRHSans Reg" charset="0"/>
              </a:rPr>
              <a:t>izjava</a:t>
            </a:r>
            <a:endParaRPr lang="hr-HR" altLang="sr-Latn-RS" sz="2000" dirty="0">
              <a:latin typeface="Calibri" panose="020F0502020204030204" pitchFamily="34" charset="0"/>
              <a:cs typeface="VladaRHSans Reg" charset="0"/>
            </a:endParaRPr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393616B-8378-4940-A1E1-88633EA5E5E1}" type="slidenum">
              <a:rPr lang="en-US" altLang="sr-Latn-RS" sz="10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sr-Latn-RS" sz="10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62348" y="114980"/>
            <a:ext cx="5009605" cy="857786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n-lt"/>
              </a:rPr>
              <a:t>Raspoloživa bespovratna sredstva </a:t>
            </a:r>
            <a:r>
              <a:rPr lang="hr-HR" sz="2800" b="1" dirty="0">
                <a:latin typeface="+mn-lt"/>
              </a:rPr>
              <a:t>po </a:t>
            </a:r>
            <a:r>
              <a:rPr lang="hr-HR" sz="2800" b="1" dirty="0" smtClean="0">
                <a:latin typeface="+mn-lt"/>
              </a:rPr>
              <a:t>prijavitelju</a:t>
            </a:r>
            <a:endParaRPr lang="hr-HR" sz="28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1520" y="1613065"/>
            <a:ext cx="7438741" cy="195309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dirty="0">
                <a:latin typeface="Calibri" panose="020F0502020204030204" pitchFamily="34" charset="0"/>
                <a:cs typeface="VladaRHSans Reg" charset="0"/>
              </a:rPr>
              <a:t>najniži </a:t>
            </a:r>
            <a:r>
              <a:rPr lang="hr-HR" dirty="0" smtClean="0">
                <a:latin typeface="Calibri" panose="020F0502020204030204" pitchFamily="34" charset="0"/>
                <a:cs typeface="VladaRHSans Reg" charset="0"/>
              </a:rPr>
              <a:t>dopušteni iznos </a:t>
            </a:r>
            <a:r>
              <a:rPr lang="hr-HR" dirty="0" smtClean="0">
                <a:latin typeface="Calibri" panose="020F0502020204030204" pitchFamily="34" charset="0"/>
                <a:cs typeface="VladaRHSans Reg" charset="0"/>
              </a:rPr>
              <a:t>– 1,0 </a:t>
            </a:r>
            <a:r>
              <a:rPr lang="hr-HR" dirty="0" smtClean="0">
                <a:latin typeface="Calibri" panose="020F0502020204030204" pitchFamily="34" charset="0"/>
                <a:cs typeface="VladaRHSans Reg" charset="0"/>
              </a:rPr>
              <a:t>milijun HRK</a:t>
            </a:r>
            <a:endParaRPr lang="hr-HR" dirty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dirty="0" smtClean="0">
                <a:latin typeface="Calibri" panose="020F0502020204030204" pitchFamily="34" charset="0"/>
                <a:cs typeface="VladaRHSans Reg" charset="0"/>
              </a:rPr>
              <a:t>najviši dopušteni iznos – 7,5 milijuna HRK</a:t>
            </a:r>
            <a:endParaRPr lang="hr-HR" dirty="0">
              <a:latin typeface="Calibri" panose="020F0502020204030204" pitchFamily="34" charset="0"/>
              <a:cs typeface="VladaRHSans Reg" charset="0"/>
            </a:endParaRPr>
          </a:p>
          <a:p>
            <a:endParaRPr lang="hr-HR" sz="2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0" y="206376"/>
            <a:ext cx="8099425" cy="387506"/>
          </a:xfrm>
        </p:spPr>
        <p:txBody>
          <a:bodyPr/>
          <a:lstStyle/>
          <a:p>
            <a:pPr algn="ctr"/>
            <a:r>
              <a:rPr lang="hr-HR" sz="2800" b="1" dirty="0" smtClean="0">
                <a:latin typeface="+mn-lt"/>
              </a:rPr>
              <a:t>Predviđeni </a:t>
            </a:r>
            <a:r>
              <a:rPr lang="hr-HR" sz="2800" b="1" dirty="0">
                <a:latin typeface="+mn-lt"/>
              </a:rPr>
              <a:t>intenzitet potpore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382B4-9A59-4C19-AEC2-E177451E0D33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452698" cy="614427"/>
          </a:xfrm>
          <a:prstGeom prst="rect">
            <a:avLst/>
          </a:prstGeom>
        </p:spPr>
      </p:pic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36148"/>
              </p:ext>
            </p:extLst>
          </p:nvPr>
        </p:nvGraphicFramePr>
        <p:xfrm>
          <a:off x="514349" y="917876"/>
          <a:ext cx="7872006" cy="3499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759">
                  <a:extLst>
                    <a:ext uri="{9D8B030D-6E8A-4147-A177-3AD203B41FA5}">
                      <a16:colId xmlns:a16="http://schemas.microsoft.com/office/drawing/2014/main" val="3957247981"/>
                    </a:ext>
                  </a:extLst>
                </a:gridCol>
                <a:gridCol w="1170774">
                  <a:extLst>
                    <a:ext uri="{9D8B030D-6E8A-4147-A177-3AD203B41FA5}">
                      <a16:colId xmlns:a16="http://schemas.microsoft.com/office/drawing/2014/main" val="2659241551"/>
                    </a:ext>
                  </a:extLst>
                </a:gridCol>
                <a:gridCol w="1187866">
                  <a:extLst>
                    <a:ext uri="{9D8B030D-6E8A-4147-A177-3AD203B41FA5}">
                      <a16:colId xmlns:a16="http://schemas.microsoft.com/office/drawing/2014/main" val="4244040450"/>
                    </a:ext>
                  </a:extLst>
                </a:gridCol>
                <a:gridCol w="1196411">
                  <a:extLst>
                    <a:ext uri="{9D8B030D-6E8A-4147-A177-3AD203B41FA5}">
                      <a16:colId xmlns:a16="http://schemas.microsoft.com/office/drawing/2014/main" val="2143308229"/>
                    </a:ext>
                  </a:extLst>
                </a:gridCol>
                <a:gridCol w="2105196">
                  <a:extLst>
                    <a:ext uri="{9D8B030D-6E8A-4147-A177-3AD203B41FA5}">
                      <a16:colId xmlns:a16="http://schemas.microsoft.com/office/drawing/2014/main" val="2104043173"/>
                    </a:ext>
                  </a:extLst>
                </a:gridCol>
              </a:tblGrid>
              <a:tr h="8379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>
                          <a:effectLst/>
                        </a:rPr>
                        <a:t>Maksimalni intenzitet potpore iz KF-a prema veličini poduzeća</a:t>
                      </a:r>
                      <a:endParaRPr lang="hr-HR" sz="24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4214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Kategorija postrojenja</a:t>
                      </a:r>
                      <a:endParaRPr lang="hr-HR" sz="18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Mikro i malo poduzeće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Srednje poduzeće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Veliko poduzeće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Program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vrsta potpore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5178988"/>
                  </a:ext>
                </a:extLst>
              </a:tr>
              <a:tr h="1761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Postrojenje za obradu/recikliranje građevnog i/ili krupnog (glomaznog) komunalnog otpada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70% prihvatljivih troškova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60% prihvatljivih troškova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50% prihvatljivih troškova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Program dodjele državnih potpora – potpore za ulaganje u recikliranje i ponovnu uporabu otpada</a:t>
                      </a:r>
                      <a:endParaRPr lang="hr-HR" sz="1600" dirty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925743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84338" y="1522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9372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+mn-lt"/>
                <a:cs typeface="VladaRHSans Med" charset="0"/>
              </a:rPr>
              <a:t>Administrativne informacije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7997" y="1016694"/>
            <a:ext cx="8272130" cy="4195667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B0CB1F"/>
              </a:buClr>
              <a:defRPr/>
            </a:pPr>
            <a:r>
              <a:rPr lang="hr-HR" sz="2200" b="1" dirty="0" smtClean="0">
                <a:latin typeface="+mn-lt"/>
              </a:rPr>
              <a:t>Dostava projektnih prijedloga</a:t>
            </a: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>
                <a:latin typeface="+mn-lt"/>
              </a:rPr>
              <a:t>p</a:t>
            </a:r>
            <a:r>
              <a:rPr lang="hr-HR" sz="2200" dirty="0" smtClean="0">
                <a:latin typeface="+mn-lt"/>
              </a:rPr>
              <a:t>oziv je objavljen 30. siječnja 2020. </a:t>
            </a:r>
            <a:r>
              <a:rPr lang="hr-HR" sz="2200" dirty="0">
                <a:latin typeface="+mn-lt"/>
              </a:rPr>
              <a:t>na </a:t>
            </a:r>
            <a:r>
              <a:rPr lang="hr-HR" sz="2200" dirty="0" smtClean="0">
                <a:latin typeface="+mn-lt"/>
              </a:rPr>
              <a:t>web </a:t>
            </a:r>
            <a:r>
              <a:rPr lang="hr-HR" sz="2200" dirty="0">
                <a:latin typeface="+mn-lt"/>
              </a:rPr>
              <a:t>stranicama </a:t>
            </a:r>
            <a:r>
              <a:rPr lang="hr-HR" sz="2200" dirty="0" smtClean="0">
                <a:latin typeface="+mn-lt"/>
                <a:hlinkClick r:id="rId3"/>
              </a:rPr>
              <a:t>https://efondovi.mrrfeu.hr/</a:t>
            </a:r>
            <a:r>
              <a:rPr lang="hr-HR" sz="2200" dirty="0" smtClean="0">
                <a:latin typeface="+mn-lt"/>
              </a:rPr>
              <a:t> i </a:t>
            </a:r>
            <a:r>
              <a:rPr lang="hr-HR" sz="2200" dirty="0" smtClean="0">
                <a:latin typeface="+mn-lt"/>
                <a:hlinkClick r:id="rId4"/>
              </a:rPr>
              <a:t>www.s</a:t>
            </a:r>
            <a:r>
              <a:rPr lang="hr-H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hlinkClick r:id="rId4"/>
              </a:rPr>
              <a:t>trukturnifondovi.hr</a:t>
            </a:r>
            <a:r>
              <a:rPr lang="hr-H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>
                <a:latin typeface="+mn-lt"/>
              </a:rPr>
              <a:t>d</a:t>
            </a:r>
            <a:r>
              <a:rPr lang="hr-HR" sz="2200" dirty="0" smtClean="0">
                <a:latin typeface="+mn-lt"/>
              </a:rPr>
              <a:t>ostava projektnih </a:t>
            </a:r>
            <a:r>
              <a:rPr lang="hr-HR" sz="2200" dirty="0">
                <a:latin typeface="+mn-lt"/>
              </a:rPr>
              <a:t>prijedloga </a:t>
            </a:r>
            <a:r>
              <a:rPr lang="hr-HR" sz="2200" dirty="0" smtClean="0">
                <a:latin typeface="+mn-lt"/>
              </a:rPr>
              <a:t>počinje </a:t>
            </a:r>
            <a:r>
              <a:rPr lang="hr-HR" sz="22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hr-HR" sz="2200" dirty="0" smtClean="0">
                <a:solidFill>
                  <a:schemeClr val="accent1"/>
                </a:solidFill>
                <a:latin typeface="+mn-lt"/>
              </a:rPr>
              <a:t>. ožujka 2020.</a:t>
            </a:r>
            <a:r>
              <a:rPr lang="hr-HR" sz="2200" dirty="0" smtClean="0">
                <a:latin typeface="+mn-lt"/>
              </a:rPr>
              <a:t>, a rok </a:t>
            </a:r>
            <a:r>
              <a:rPr lang="hr-HR" sz="2200" dirty="0">
                <a:latin typeface="+mn-lt"/>
              </a:rPr>
              <a:t>za podnošenje projektnih prijedloga </a:t>
            </a:r>
            <a:r>
              <a:rPr lang="hr-HR" sz="2200" dirty="0" smtClean="0">
                <a:latin typeface="+mn-lt"/>
              </a:rPr>
              <a:t>istječe </a:t>
            </a:r>
            <a:r>
              <a:rPr lang="hr-HR" sz="2200" dirty="0" smtClean="0">
                <a:solidFill>
                  <a:schemeClr val="accent1"/>
                </a:solidFill>
                <a:latin typeface="+mn-lt"/>
              </a:rPr>
              <a:t>30. studenoga 2020.</a:t>
            </a:r>
            <a:r>
              <a:rPr lang="hr-HR" sz="2200" dirty="0" smtClean="0">
                <a:latin typeface="+mn-lt"/>
              </a:rPr>
              <a:t>, odnosno do iskorištenja sredstava</a:t>
            </a:r>
            <a:endParaRPr lang="hr-HR" sz="2200" i="1" dirty="0"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>
                <a:latin typeface="+mn-lt"/>
              </a:rPr>
              <a:t>p</a:t>
            </a:r>
            <a:r>
              <a:rPr lang="hr-HR" sz="2200" dirty="0" smtClean="0">
                <a:latin typeface="+mn-lt"/>
              </a:rPr>
              <a:t>rojektni </a:t>
            </a:r>
            <a:r>
              <a:rPr lang="hr-HR" sz="2200" dirty="0">
                <a:latin typeface="+mn-lt"/>
              </a:rPr>
              <a:t>prijedlog podnosi </a:t>
            </a:r>
            <a:r>
              <a:rPr lang="hr-HR" sz="2200" dirty="0" smtClean="0">
                <a:latin typeface="+mn-lt"/>
              </a:rPr>
              <a:t>ovlaštena osoba prijavitelja </a:t>
            </a:r>
            <a:r>
              <a:rPr lang="hr-HR" sz="2200" dirty="0">
                <a:latin typeface="+mn-lt"/>
              </a:rPr>
              <a:t>putem sustava </a:t>
            </a:r>
            <a:r>
              <a:rPr lang="hr-HR" sz="2200" dirty="0">
                <a:latin typeface="Calibri" panose="020F0502020204030204" pitchFamily="34" charset="0"/>
                <a:hlinkClick r:id="rId3"/>
              </a:rPr>
              <a:t>https://efondovi.mrrfeu.hr/</a:t>
            </a:r>
            <a:endParaRPr lang="hr-HR" sz="2200" dirty="0" smtClean="0">
              <a:latin typeface="Calibri" panose="020F0502020204030204" pitchFamily="34" charset="0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8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" y="114980"/>
            <a:ext cx="1757958" cy="74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5c3d8ea1-31d6-40da-856a-ae7869ea61fe" origin="userSelected"/>
</file>

<file path=customXml/itemProps1.xml><?xml version="1.0" encoding="utf-8"?>
<ds:datastoreItem xmlns:ds="http://schemas.openxmlformats.org/officeDocument/2006/customXml" ds:itemID="{984C8F3A-D0F4-4E1E-8BEF-2A1F12237AA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3434</TotalTime>
  <Words>2187</Words>
  <Application>Microsoft Office PowerPoint</Application>
  <PresentationFormat>Prikaz na zaslonu (16:9)</PresentationFormat>
  <Paragraphs>229</Paragraphs>
  <Slides>28</Slides>
  <Notes>28</Notes>
  <HiddenSlides>0</HiddenSlides>
  <MMClips>0</MMClips>
  <ScaleCrop>false</ScaleCrop>
  <HeadingPairs>
    <vt:vector size="6" baseType="variant">
      <vt:variant>
        <vt:lpstr>Korišteni fontovi</vt:lpstr>
      </vt:variant>
      <vt:variant>
        <vt:i4>12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28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Gill Sans MT</vt:lpstr>
      <vt:lpstr>Latha</vt:lpstr>
      <vt:lpstr>Neo Sans</vt:lpstr>
      <vt:lpstr>Neo Sans Medium</vt:lpstr>
      <vt:lpstr>Times New Roman</vt:lpstr>
      <vt:lpstr>VladaRHSans Med</vt:lpstr>
      <vt:lpstr>VladaRHSans Reg</vt:lpstr>
      <vt:lpstr>Wingdings</vt:lpstr>
      <vt:lpstr>Default Theme</vt:lpstr>
      <vt:lpstr>1_Default Theme</vt:lpstr>
      <vt:lpstr>PowerPoint prezentacija</vt:lpstr>
      <vt:lpstr>INFORMATIVNA RADIONICA Uvodne napomene</vt:lpstr>
      <vt:lpstr>Izgradnja i opremanje postrojenja za biološku obradu odvojeno sakupljenog biootpada </vt:lpstr>
      <vt:lpstr>Izgradnja i opremanje postrojenja za biološku obradu odvojeno sakupljenog biootpada </vt:lpstr>
      <vt:lpstr>Očekivani rezultati ulaganja (pokazatelji)</vt:lpstr>
      <vt:lpstr>Prihvatljivi prijavitelji</vt:lpstr>
      <vt:lpstr>Raspoloživa bespovratna sredstva po prijavitelju</vt:lpstr>
      <vt:lpstr>Predviđeni intenzitet potpore</vt:lpstr>
      <vt:lpstr>Administrativne informacije</vt:lpstr>
      <vt:lpstr>Prihvatljive aktivnosti u sklopu poziva (I)</vt:lpstr>
      <vt:lpstr>Prihvatljive aktivnosti u sklopu poziva (II)</vt:lpstr>
      <vt:lpstr>Osnovni uvjeti prihvatljivosti (I)</vt:lpstr>
      <vt:lpstr>Osnovni uvjeti prihvatljivosti (II)</vt:lpstr>
      <vt:lpstr>Osnovni uvjeti prihvatljivosti (III)</vt:lpstr>
      <vt:lpstr>Osnovni uvjeti prihvatljivosti (IV)</vt:lpstr>
      <vt:lpstr>Sadržaj projektnog prijedloga (I) </vt:lpstr>
      <vt:lpstr>Sadržaj projektnog prijedloga (II)</vt:lpstr>
      <vt:lpstr>Sadržaj projektnog prijedloga (III)</vt:lpstr>
      <vt:lpstr>Sadržaj projektnog prijedloga (IV)</vt:lpstr>
      <vt:lpstr>Sadržaj projektnog prijedloga (V)</vt:lpstr>
      <vt:lpstr>Sadržaj projektnog prijedloga (VI)</vt:lpstr>
      <vt:lpstr>Sadržaj projektnog prijedloga (VI)</vt:lpstr>
      <vt:lpstr>Uvjeti prihvatljivosti izdataka </vt:lpstr>
      <vt:lpstr>Uvjeti prihvatljivosti izdataka </vt:lpstr>
      <vt:lpstr>Prihvatljive kategorije troškova</vt:lpstr>
      <vt:lpstr>Prihvatljive kategorije troškova</vt:lpstr>
      <vt:lpstr>Pitanja i odgovori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Vedrana Aužina</cp:lastModifiedBy>
  <cp:revision>295</cp:revision>
  <cp:lastPrinted>2020-01-14T12:02:58Z</cp:lastPrinted>
  <dcterms:created xsi:type="dcterms:W3CDTF">2015-09-03T10:38:38Z</dcterms:created>
  <dcterms:modified xsi:type="dcterms:W3CDTF">2020-02-20T07:58:25Z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5bf9e832-23b3-42f8-bb6a-410c7ea25ece</vt:lpwstr>
  </property>
  <property fmtid="{D5CDD505-2E9C-101B-9397-08002B2CF9AE}" pid="3" name="bjDocumentSecurityLabel">
    <vt:lpwstr>Potrebna oznaka nije odabrana - odaberite oznaku iznad da biste promijenili ili odaberite "Nazad" da biste se vratili na uređivanje.</vt:lpwstr>
  </property>
  <property fmtid="{D5CDD505-2E9C-101B-9397-08002B2CF9AE}" pid="4" name="bjSaver">
    <vt:lpwstr>RbAtC4hIxBCAQT5g1RSIz+efkY6emnOx</vt:lpwstr>
  </property>
</Properties>
</file>