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91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9" r:id="rId19"/>
    <p:sldId id="290" r:id="rId20"/>
    <p:sldId id="293" r:id="rId21"/>
    <p:sldId id="292" r:id="rId22"/>
    <p:sldId id="257" r:id="rId23"/>
    <p:sldId id="294" r:id="rId24"/>
    <p:sldId id="295" r:id="rId25"/>
    <p:sldId id="259" r:id="rId26"/>
    <p:sldId id="260" r:id="rId27"/>
    <p:sldId id="261" r:id="rId28"/>
    <p:sldId id="264" r:id="rId29"/>
    <p:sldId id="262" r:id="rId30"/>
    <p:sldId id="265" r:id="rId31"/>
    <p:sldId id="263" r:id="rId32"/>
    <p:sldId id="266" r:id="rId33"/>
    <p:sldId id="267" r:id="rId34"/>
    <p:sldId id="258" r:id="rId35"/>
    <p:sldId id="268" r:id="rId36"/>
    <p:sldId id="271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269" r:id="rId61"/>
    <p:sldId id="270" r:id="rId62"/>
    <p:sldId id="319" r:id="rId63"/>
    <p:sldId id="272" r:id="rId64"/>
    <p:sldId id="320" r:id="rId6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53DC65-5A82-4A76-B90D-39D7CEF14F3D}">
          <p14:sldIdLst>
            <p14:sldId id="256"/>
            <p14:sldId id="273"/>
            <p14:sldId id="274"/>
            <p14:sldId id="291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9"/>
            <p14:sldId id="290"/>
            <p14:sldId id="293"/>
            <p14:sldId id="292"/>
            <p14:sldId id="257"/>
            <p14:sldId id="294"/>
            <p14:sldId id="295"/>
            <p14:sldId id="259"/>
            <p14:sldId id="260"/>
            <p14:sldId id="261"/>
            <p14:sldId id="264"/>
            <p14:sldId id="262"/>
            <p14:sldId id="265"/>
            <p14:sldId id="263"/>
            <p14:sldId id="266"/>
            <p14:sldId id="267"/>
            <p14:sldId id="258"/>
            <p14:sldId id="268"/>
            <p14:sldId id="271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269"/>
            <p14:sldId id="270"/>
            <p14:sldId id="319"/>
            <p14:sldId id="272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safu03\safu\UPIP\UPIP%20SF\SF%20SHARE\2.%20EX-POST%20pregledi%20nabava\PONOVNI%20EX-POST\OPIS_UZORK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safu03\safu\UPIP\UPIP%20SF\SF%20SHARE\2.%20EX-POST%20pregledi%20nabava\PONOVNI%20EX-POST\OPIS_UZORK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safu03\safu\UPIP\UPIP%20SF\PORTFOLIO%20UREDA\Portfolio_OPKK_T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CCFF"/>
            </a:solidFill>
          </c:spPr>
          <c:invertIfNegative val="0"/>
          <c:cat>
            <c:strRef>
              <c:f>Sheet1!$B$4:$B$7</c:f>
              <c:strCache>
                <c:ptCount val="4"/>
                <c:pt idx="0">
                  <c:v>promet </c:v>
                </c:pt>
                <c:pt idx="1">
                  <c:v>kultura</c:v>
                </c:pt>
                <c:pt idx="2">
                  <c:v>studentski domovi</c:v>
                </c:pt>
                <c:pt idx="3">
                  <c:v>znanost</c:v>
                </c:pt>
              </c:strCache>
            </c:strRef>
          </c:cat>
          <c:val>
            <c:numRef>
              <c:f>Sheet1!$C$4:$C$7</c:f>
              <c:numCache>
                <c:formatCode>General</c:formatCode>
                <c:ptCount val="4"/>
                <c:pt idx="0">
                  <c:v>5.4</c:v>
                </c:pt>
                <c:pt idx="1">
                  <c:v>15</c:v>
                </c:pt>
                <c:pt idx="2">
                  <c:v>18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1B-4B5C-8D70-60C07C98D7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8362112"/>
        <c:axId val="98363648"/>
        <c:axId val="0"/>
      </c:bar3DChart>
      <c:catAx>
        <c:axId val="98362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8363648"/>
        <c:crosses val="autoZero"/>
        <c:auto val="1"/>
        <c:lblAlgn val="ctr"/>
        <c:lblOffset val="100"/>
        <c:noMultiLvlLbl val="0"/>
      </c:catAx>
      <c:valAx>
        <c:axId val="98363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362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STATISTIKA!$I$15</c:f>
              <c:strCache>
                <c:ptCount val="1"/>
                <c:pt idx="0">
                  <c:v>broj nabava</c:v>
                </c:pt>
              </c:strCache>
            </c:strRef>
          </c:tx>
          <c:invertIfNegative val="0"/>
          <c:cat>
            <c:strRef>
              <c:f>STATISTIKA!$H$16:$H$18</c:f>
              <c:strCache>
                <c:ptCount val="3"/>
                <c:pt idx="0">
                  <c:v>radovi</c:v>
                </c:pt>
                <c:pt idx="1">
                  <c:v>robe</c:v>
                </c:pt>
                <c:pt idx="2">
                  <c:v>usluge</c:v>
                </c:pt>
              </c:strCache>
            </c:strRef>
          </c:cat>
          <c:val>
            <c:numRef>
              <c:f>STATISTIKA!$I$16:$I$18</c:f>
              <c:numCache>
                <c:formatCode>0%</c:formatCode>
                <c:ptCount val="3"/>
                <c:pt idx="0">
                  <c:v>4.2516268980477223E-2</c:v>
                </c:pt>
                <c:pt idx="1">
                  <c:v>0.19913232104121475</c:v>
                </c:pt>
                <c:pt idx="2">
                  <c:v>0.75835140997830808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86-4ACF-9001-D243C27B3D11}"/>
            </c:ext>
          </c:extLst>
        </c:ser>
        <c:ser>
          <c:idx val="1"/>
          <c:order val="1"/>
          <c:tx>
            <c:strRef>
              <c:f>STATISTIKA!$J$15</c:f>
              <c:strCache>
                <c:ptCount val="1"/>
                <c:pt idx="0">
                  <c:v>vrijednost nabava</c:v>
                </c:pt>
              </c:strCache>
            </c:strRef>
          </c:tx>
          <c:spPr>
            <a:solidFill>
              <a:srgbClr val="00CCFF"/>
            </a:solidFill>
          </c:spPr>
          <c:invertIfNegative val="0"/>
          <c:cat>
            <c:strRef>
              <c:f>STATISTIKA!$H$16:$H$18</c:f>
              <c:strCache>
                <c:ptCount val="3"/>
                <c:pt idx="0">
                  <c:v>radovi</c:v>
                </c:pt>
                <c:pt idx="1">
                  <c:v>robe</c:v>
                </c:pt>
                <c:pt idx="2">
                  <c:v>usluge</c:v>
                </c:pt>
              </c:strCache>
            </c:strRef>
          </c:cat>
          <c:val>
            <c:numRef>
              <c:f>STATISTIKA!$J$16:$J$18</c:f>
              <c:numCache>
                <c:formatCode>0%</c:formatCode>
                <c:ptCount val="3"/>
                <c:pt idx="0">
                  <c:v>0.78364797273649711</c:v>
                </c:pt>
                <c:pt idx="1">
                  <c:v>0.10588765961431652</c:v>
                </c:pt>
                <c:pt idx="2">
                  <c:v>0.11101569591757857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86-4ACF-9001-D243C27B3D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924288"/>
        <c:axId val="102925824"/>
        <c:axId val="0"/>
      </c:bar3DChart>
      <c:catAx>
        <c:axId val="102924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2925824"/>
        <c:crosses val="autoZero"/>
        <c:auto val="1"/>
        <c:lblAlgn val="ctr"/>
        <c:lblOffset val="100"/>
        <c:noMultiLvlLbl val="0"/>
      </c:catAx>
      <c:valAx>
        <c:axId val="1029258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292428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00CCFF"/>
            </a:solidFill>
          </c:spPr>
          <c:invertIfNegative val="0"/>
          <c:cat>
            <c:strRef>
              <c:f>Analiza_2!$B$101:$B$104</c:f>
              <c:strCache>
                <c:ptCount val="4"/>
                <c:pt idx="0">
                  <c:v>znanstveni projekti</c:v>
                </c:pt>
                <c:pt idx="1">
                  <c:v>kulturna baština</c:v>
                </c:pt>
                <c:pt idx="2">
                  <c:v>studentski domovi</c:v>
                </c:pt>
                <c:pt idx="3">
                  <c:v>intervencijski planovi</c:v>
                </c:pt>
              </c:strCache>
            </c:strRef>
          </c:cat>
          <c:val>
            <c:numRef>
              <c:f>Analiza_2!$C$101:$C$104</c:f>
              <c:numCache>
                <c:formatCode>0.00</c:formatCode>
                <c:ptCount val="4"/>
                <c:pt idx="0">
                  <c:v>3.0465753424657533</c:v>
                </c:pt>
                <c:pt idx="1">
                  <c:v>2.3945205479452056</c:v>
                </c:pt>
                <c:pt idx="2">
                  <c:v>2.9835616438356163</c:v>
                </c:pt>
                <c:pt idx="3">
                  <c:v>2.010958904109589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77-432A-8080-6027089512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956416"/>
        <c:axId val="102966400"/>
        <c:axId val="0"/>
      </c:bar3DChart>
      <c:catAx>
        <c:axId val="1029564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02966400"/>
        <c:crosses val="autoZero"/>
        <c:auto val="1"/>
        <c:lblAlgn val="ctr"/>
        <c:lblOffset val="100"/>
        <c:noMultiLvlLbl val="0"/>
      </c:catAx>
      <c:valAx>
        <c:axId val="102966400"/>
        <c:scaling>
          <c:orientation val="minMax"/>
        </c:scaling>
        <c:delete val="0"/>
        <c:axPos val="b"/>
        <c:majorGridlines/>
        <c:numFmt formatCode="0.0" sourceLinked="0"/>
        <c:majorTickMark val="out"/>
        <c:minorTickMark val="none"/>
        <c:tickLblPos val="nextTo"/>
        <c:crossAx val="102956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514251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Naslov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077902"/>
            <a:ext cx="9144000" cy="1053938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11F8A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Podnaslov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232C-292E-4810-B10E-79D8BCAD8752}" type="datetimeFigureOut">
              <a:rPr lang="hr-HR" smtClean="0"/>
              <a:t>12.10.2018.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14A5-A4ED-42DE-B8BC-BD8E94CBEFA6}" type="slidenum">
              <a:rPr lang="hr-HR" smtClean="0"/>
              <a:t>‹#›</a:t>
            </a:fld>
            <a:endParaRPr lang="hr-HR"/>
          </a:p>
        </p:txBody>
      </p:sp>
      <p:pic>
        <p:nvPicPr>
          <p:cNvPr id="9" name="Slika 5" descr="Description: Description: C:\Users\ktatarovic\Desktop\flag_yellow_low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458" y="5568594"/>
            <a:ext cx="533874" cy="35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/>
          <p:cNvSpPr/>
          <p:nvPr userDrawn="1"/>
        </p:nvSpPr>
        <p:spPr>
          <a:xfrm>
            <a:off x="8718332" y="5568594"/>
            <a:ext cx="1334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900" dirty="0">
                <a:solidFill>
                  <a:srgbClr val="111F8A"/>
                </a:solidFill>
              </a:rPr>
              <a:t>Europska unija</a:t>
            </a:r>
          </a:p>
          <a:p>
            <a:pPr algn="l"/>
            <a:r>
              <a:rPr lang="pl-PL" sz="900" dirty="0">
                <a:solidFill>
                  <a:srgbClr val="111F8A"/>
                </a:solidFill>
              </a:rPr>
              <a:t>Zajedno do fondova EU</a:t>
            </a:r>
          </a:p>
        </p:txBody>
      </p:sp>
      <p:pic>
        <p:nvPicPr>
          <p:cNvPr id="11" name="Picture 3" descr="C:\Users\mpesut\Desktop\LOGOTIPI 2014.-2020\LOGOTIPI - OBJAVLJENO NA WEBU\Vizualni identitet - Europski strukturni i investicijski fondovi\ESI logotip_boja_manj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398" y="5484444"/>
            <a:ext cx="1338112" cy="43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9742" y="5582212"/>
            <a:ext cx="1734204" cy="35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avokutnik 1"/>
          <p:cNvSpPr/>
          <p:nvPr userDrawn="1"/>
        </p:nvSpPr>
        <p:spPr>
          <a:xfrm>
            <a:off x="1422598" y="6209735"/>
            <a:ext cx="934680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hr-HR" sz="1050" b="1" dirty="0">
                <a:solidFill>
                  <a:srgbClr val="111F8A"/>
                </a:solidFill>
                <a:latin typeface="Neo Sans" pitchFamily="34" charset="0"/>
              </a:rPr>
              <a:t>Organizacija ovog događaja financira se sredstvima tehničke pomoći iz Operativnog programa Konkurentnost i kohezija, iz Europskog fonda za regionalni razvoj.</a:t>
            </a:r>
          </a:p>
        </p:txBody>
      </p:sp>
      <p:pic>
        <p:nvPicPr>
          <p:cNvPr id="14" name="Picture 13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459" y="5606184"/>
            <a:ext cx="1187049" cy="318195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 userDrawn="1"/>
        </p:nvSpPr>
        <p:spPr>
          <a:xfrm rot="16834836">
            <a:off x="11061935" y="5765716"/>
            <a:ext cx="232042" cy="216378"/>
          </a:xfrm>
          <a:prstGeom prst="rect">
            <a:avLst/>
          </a:prstGeom>
          <a:gradFill>
            <a:gsLst>
              <a:gs pos="0">
                <a:srgbClr val="FF0000">
                  <a:lumMod val="0"/>
                  <a:lumOff val="100000"/>
                </a:srgbClr>
              </a:gs>
              <a:gs pos="100000">
                <a:srgbClr val="FF000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847530" y="6117613"/>
            <a:ext cx="3960000" cy="36000"/>
          </a:xfrm>
          <a:prstGeom prst="rect">
            <a:avLst/>
          </a:prstGeom>
          <a:gradFill>
            <a:gsLst>
              <a:gs pos="0">
                <a:srgbClr val="FF0000">
                  <a:lumMod val="0"/>
                  <a:lumOff val="100000"/>
                </a:srgbClr>
              </a:gs>
              <a:gs pos="100000">
                <a:srgbClr val="FF000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0854978" y="5919802"/>
            <a:ext cx="251234" cy="233811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4305331" y="6081613"/>
            <a:ext cx="3600000" cy="72000"/>
          </a:xfrm>
          <a:prstGeom prst="rect">
            <a:avLst/>
          </a:prstGeom>
          <a:gradFill>
            <a:gsLst>
              <a:gs pos="0">
                <a:srgbClr val="FF0000">
                  <a:lumMod val="0"/>
                  <a:lumOff val="100000"/>
                </a:srgb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7470227" y="6045613"/>
            <a:ext cx="3060000" cy="108000"/>
          </a:xfrm>
          <a:prstGeom prst="rect">
            <a:avLst/>
          </a:prstGeom>
          <a:gradFill>
            <a:gsLst>
              <a:gs pos="0">
                <a:srgbClr val="FF0000">
                  <a:lumMod val="0"/>
                  <a:lumOff val="100000"/>
                </a:srgbClr>
              </a:gs>
              <a:gs pos="100000">
                <a:srgbClr val="FF000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26" name="Picture 2" descr="DRREUF 2018 - v">
            <a:extLst>
              <a:ext uri="{FF2B5EF4-FFF2-40B4-BE49-F238E27FC236}">
                <a16:creationId xmlns:a16="http://schemas.microsoft.com/office/drawing/2014/main" id="{5B30943A-B8DB-4046-B41C-28BBA6438B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3810779" cy="254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1798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232C-292E-4810-B10E-79D8BCAD8752}" type="datetimeFigureOut">
              <a:rPr lang="hr-HR" smtClean="0"/>
              <a:t>12.10.2018.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14A5-A4ED-42DE-B8BC-BD8E94CBEF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134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232C-292E-4810-B10E-79D8BCAD8752}" type="datetimeFigureOut">
              <a:rPr lang="hr-HR" smtClean="0"/>
              <a:t>12.10.2018.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14A5-A4ED-42DE-B8BC-BD8E94CBEF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37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75215" y="365125"/>
            <a:ext cx="8078584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11F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Naslov</a:t>
            </a:r>
          </a:p>
        </p:txBody>
      </p:sp>
      <p:sp>
        <p:nvSpPr>
          <p:cNvPr id="15" name="Rectangle 14"/>
          <p:cNvSpPr/>
          <p:nvPr userDrawn="1"/>
        </p:nvSpPr>
        <p:spPr>
          <a:xfrm rot="16834836">
            <a:off x="11061935" y="5765716"/>
            <a:ext cx="232042" cy="216378"/>
          </a:xfrm>
          <a:prstGeom prst="rect">
            <a:avLst/>
          </a:prstGeom>
          <a:gradFill>
            <a:gsLst>
              <a:gs pos="0">
                <a:srgbClr val="FF0000">
                  <a:lumMod val="0"/>
                  <a:lumOff val="100000"/>
                </a:srgbClr>
              </a:gs>
              <a:gs pos="100000">
                <a:srgbClr val="FF000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47530" y="6117613"/>
            <a:ext cx="3960000" cy="36000"/>
          </a:xfrm>
          <a:prstGeom prst="rect">
            <a:avLst/>
          </a:prstGeom>
          <a:gradFill>
            <a:gsLst>
              <a:gs pos="0">
                <a:srgbClr val="FF0000">
                  <a:lumMod val="0"/>
                  <a:lumOff val="100000"/>
                </a:srgbClr>
              </a:gs>
              <a:gs pos="100000">
                <a:srgbClr val="FF000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0854978" y="5919802"/>
            <a:ext cx="251234" cy="233811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4305331" y="6081613"/>
            <a:ext cx="3600000" cy="72000"/>
          </a:xfrm>
          <a:prstGeom prst="rect">
            <a:avLst/>
          </a:prstGeom>
          <a:gradFill>
            <a:gsLst>
              <a:gs pos="0">
                <a:srgbClr val="FF0000">
                  <a:lumMod val="0"/>
                  <a:lumOff val="100000"/>
                </a:srgb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7470227" y="6045613"/>
            <a:ext cx="3060000" cy="108000"/>
          </a:xfrm>
          <a:prstGeom prst="rect">
            <a:avLst/>
          </a:prstGeom>
          <a:gradFill>
            <a:gsLst>
              <a:gs pos="0">
                <a:srgbClr val="FF0000">
                  <a:lumMod val="0"/>
                  <a:lumOff val="100000"/>
                </a:srgbClr>
              </a:gs>
              <a:gs pos="100000">
                <a:srgbClr val="FF000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2050" name="Picture 2" descr="DRREUF 2018 - v">
            <a:extLst>
              <a:ext uri="{FF2B5EF4-FFF2-40B4-BE49-F238E27FC236}">
                <a16:creationId xmlns:a16="http://schemas.microsoft.com/office/drawing/2014/main" id="{10B41EE4-A8AB-4ED5-8B67-E0C1D3B336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6"/>
            <a:ext cx="3029382" cy="20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57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232C-292E-4810-B10E-79D8BCAD8752}" type="datetimeFigureOut">
              <a:rPr lang="hr-HR" smtClean="0"/>
              <a:t>12.10.2018.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14A5-A4ED-42DE-B8BC-BD8E94CBEF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314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232C-292E-4810-B10E-79D8BCAD8752}" type="datetimeFigureOut">
              <a:rPr lang="hr-HR" smtClean="0"/>
              <a:t>12.10.2018.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14A5-A4ED-42DE-B8BC-BD8E94CBEF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576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232C-292E-4810-B10E-79D8BCAD8752}" type="datetimeFigureOut">
              <a:rPr lang="hr-HR" smtClean="0"/>
              <a:t>12.10.2018.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14A5-A4ED-42DE-B8BC-BD8E94CBEF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849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232C-292E-4810-B10E-79D8BCAD8752}" type="datetimeFigureOut">
              <a:rPr lang="hr-HR" smtClean="0"/>
              <a:t>12.10.2018.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14A5-A4ED-42DE-B8BC-BD8E94CBEF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393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232C-292E-4810-B10E-79D8BCAD8752}" type="datetimeFigureOut">
              <a:rPr lang="hr-HR" smtClean="0"/>
              <a:t>12.10.2018.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14A5-A4ED-42DE-B8BC-BD8E94CBEF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071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232C-292E-4810-B10E-79D8BCAD8752}" type="datetimeFigureOut">
              <a:rPr lang="hr-HR" smtClean="0"/>
              <a:t>12.10.2018.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14A5-A4ED-42DE-B8BC-BD8E94CBEF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464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232C-292E-4810-B10E-79D8BCAD8752}" type="datetimeFigureOut">
              <a:rPr lang="hr-HR" smtClean="0"/>
              <a:t>12.10.2018.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14A5-A4ED-42DE-B8BC-BD8E94CBEF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830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4232C-292E-4810-B10E-79D8BCAD8752}" type="datetimeFigureOut">
              <a:rPr lang="hr-HR" smtClean="0"/>
              <a:t>12.10.2018.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F14A5-A4ED-42DE-B8BC-BD8E94CBEF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12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hr/url?sa=i&amp;rct=j&amp;q=&amp;esrc=s&amp;source=images&amp;cd=&amp;cad=rja&amp;uact=8&amp;ved=2ahUKEwj6pvbpy-fdAhWJY1AKHbm7CxoQjRx6BAgBEAU&amp;url=https://www.proremodeler.com/10-rules-change-orders&amp;psig=AOvVaw3ujPi4lUKAeFGwIvcv-TI1&amp;ust=1538564028675917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hr/url?sa=i&amp;rct=j&amp;q=&amp;esrc=s&amp;source=images&amp;cd=&amp;cad=rja&amp;uact=8&amp;ved=0ahUKEwjwlIX0iMLTAhXFmBoKHai5AtQQjRwIBw&amp;url=http://susannabarlow.com/on-parenting/ten-donts-to-raise-happy-healthy-teenagers/&amp;psig=AFQjCNEdtAkm0NB2iAP3zeTG4vbFWIcUwQ&amp;ust=1493294269778859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safu.hr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hr/url?sa=i&amp;rct=j&amp;q=&amp;esrc=s&amp;source=images&amp;cd=&amp;cad=rja&amp;uact=8&amp;ved=2ahUKEwjP6cnrjMnaAhVSsKQKHYzoDhUQjRx6BAgAEAU&amp;url=http://hibusiness.ca/2017/07/24/10-reasons-you-shouldnt-skip-home-inspection/&amp;psig=AOvVaw2z4meItBMnfYZ-uXXJW7el&amp;ust=1524322193421518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ED0615-EC1F-4538-A98B-6D3F44EF8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9506" y="2118407"/>
            <a:ext cx="9144000" cy="2387600"/>
          </a:xfrm>
        </p:spPr>
        <p:txBody>
          <a:bodyPr>
            <a:normAutofit/>
          </a:bodyPr>
          <a:lstStyle/>
          <a:p>
            <a:r>
              <a:rPr lang="hr-HR" sz="5400" dirty="0"/>
              <a:t>SAFU provjere postupaka nabave i primjeri najčešćih pogrešaka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6CE0EAB3-2954-4DCC-BA8C-8DE63B4FC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5836" y="4543266"/>
            <a:ext cx="9144000" cy="1053938"/>
          </a:xfrm>
        </p:spPr>
        <p:txBody>
          <a:bodyPr/>
          <a:lstStyle/>
          <a:p>
            <a:endParaRPr lang="hr-HR" sz="1050" dirty="0"/>
          </a:p>
          <a:p>
            <a:r>
              <a:rPr lang="hr-HR" sz="1400" dirty="0"/>
              <a:t>Središnja agencija za financiranje i ugovaranje programa i projekata Europske unije</a:t>
            </a:r>
          </a:p>
        </p:txBody>
      </p:sp>
    </p:spTree>
    <p:extLst>
      <p:ext uri="{BB962C8B-B14F-4D97-AF65-F5344CB8AC3E}">
        <p14:creationId xmlns:p14="http://schemas.microsoft.com/office/powerpoint/2010/main" val="2527025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051" y="267155"/>
            <a:ext cx="8078584" cy="1325563"/>
          </a:xfrm>
        </p:spPr>
        <p:txBody>
          <a:bodyPr>
            <a:noAutofit/>
          </a:bodyPr>
          <a:lstStyle/>
          <a:p>
            <a:r>
              <a:rPr lang="hr-HR" dirty="0"/>
              <a:t>Predstavljanje rezultata SAFU</a:t>
            </a:r>
            <a:br>
              <a:rPr lang="hr-HR" sz="3200" dirty="0"/>
            </a:br>
            <a:r>
              <a:rPr lang="hr-HR" sz="2400" dirty="0"/>
              <a:t>Zaštita okoliša i održivost resursa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42" y="1820637"/>
            <a:ext cx="10515600" cy="4572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1800" u="sng" dirty="0">
                <a:solidFill>
                  <a:prstClr val="black"/>
                </a:solidFill>
              </a:rPr>
              <a:t>Promicanje održivog razvoja prirodne baštine </a:t>
            </a:r>
          </a:p>
          <a:p>
            <a:r>
              <a:rPr lang="hr-HR" sz="1800" dirty="0"/>
              <a:t>Potpisano ugovora: 31</a:t>
            </a:r>
          </a:p>
          <a:p>
            <a:r>
              <a:rPr lang="hr-HR" sz="1800" dirty="0"/>
              <a:t>Vrijednost projekata: 544.880.686,85 HRK</a:t>
            </a:r>
          </a:p>
          <a:p>
            <a:pPr lvl="1"/>
            <a:r>
              <a:rPr lang="hr-HR" sz="1400" dirty="0"/>
              <a:t>EU sredstva: 392.232.640,81 (71%)</a:t>
            </a:r>
          </a:p>
          <a:p>
            <a:pPr marL="457200" lvl="1" indent="0">
              <a:buNone/>
            </a:pPr>
            <a:endParaRPr lang="hr-HR" dirty="0"/>
          </a:p>
          <a:p>
            <a:pPr marL="0" indent="0">
              <a:lnSpc>
                <a:spcPct val="100000"/>
              </a:lnSpc>
              <a:buNone/>
            </a:pPr>
            <a:endParaRPr lang="hr-HR" sz="1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135414"/>
              </p:ext>
            </p:extLst>
          </p:nvPr>
        </p:nvGraphicFramePr>
        <p:xfrm>
          <a:off x="889000" y="3224892"/>
          <a:ext cx="9210221" cy="2795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6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614">
                <a:tc>
                  <a:txBody>
                    <a:bodyPr/>
                    <a:lstStyle/>
                    <a:p>
                      <a:r>
                        <a:rPr lang="hr-HR" sz="900" dirty="0"/>
                        <a:t>KORISNICI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6851">
                <a:tc>
                  <a:txBody>
                    <a:bodyPr/>
                    <a:lstStyle/>
                    <a:p>
                      <a:r>
                        <a:rPr lang="hr-HR" sz="900" dirty="0"/>
                        <a:t>1.</a:t>
                      </a:r>
                      <a:r>
                        <a:rPr lang="hr-HR" sz="900" baseline="0" dirty="0"/>
                        <a:t> Javna ustanova za upravljanje zaštićenim dijelovima prirode na području Splitsko-dalmatinske županije ''More i Krš''</a:t>
                      </a:r>
                    </a:p>
                    <a:p>
                      <a:r>
                        <a:rPr lang="hr-HR" sz="900" baseline="0" dirty="0"/>
                        <a:t>2. Javna ustanova za upravljanje Park - šumom "Marjan"</a:t>
                      </a:r>
                    </a:p>
                    <a:p>
                      <a:r>
                        <a:rPr lang="hr-HR" sz="900" baseline="0" dirty="0"/>
                        <a:t>3. Grad Komiža </a:t>
                      </a:r>
                    </a:p>
                    <a:p>
                      <a:r>
                        <a:rPr lang="hr-HR" sz="900" baseline="0" dirty="0"/>
                        <a:t>4. Splitsko-dalmatinska županija</a:t>
                      </a:r>
                    </a:p>
                    <a:p>
                      <a:r>
                        <a:rPr lang="hr-HR" sz="900" baseline="0" dirty="0"/>
                        <a:t>5. Grad Šibenik</a:t>
                      </a:r>
                    </a:p>
                    <a:p>
                      <a:r>
                        <a:rPr lang="hr-HR" sz="900" baseline="0" dirty="0"/>
                        <a:t>6. Grad Drniš </a:t>
                      </a:r>
                    </a:p>
                    <a:p>
                      <a:r>
                        <a:rPr lang="hr-HR" sz="900" baseline="0" dirty="0"/>
                        <a:t>7. Javna ustanova za upravljanje zaštićenim područjima i drugim zaštićenim dijelovima prirode Šibensko - kninske županije – „Priroda”</a:t>
                      </a:r>
                    </a:p>
                    <a:p>
                      <a:r>
                        <a:rPr lang="hr-HR" sz="900" baseline="0" dirty="0"/>
                        <a:t>8. Grad Otok</a:t>
                      </a:r>
                    </a:p>
                    <a:p>
                      <a:r>
                        <a:rPr lang="hr-HR" sz="900" baseline="0" dirty="0"/>
                        <a:t>9. Javna ustanova za upravljanje zaštićenim prirodnim vrijednostima na području općine Rakovica</a:t>
                      </a:r>
                    </a:p>
                    <a:p>
                      <a:r>
                        <a:rPr lang="hr-HR" sz="900" baseline="0" dirty="0"/>
                        <a:t>10. Dubrovačko - neretvanska županija</a:t>
                      </a:r>
                    </a:p>
                    <a:p>
                      <a:r>
                        <a:rPr lang="hr-HR" sz="900" baseline="0" dirty="0"/>
                        <a:t>11. Grad Slunj</a:t>
                      </a:r>
                    </a:p>
                    <a:p>
                      <a:r>
                        <a:rPr lang="hr-HR" sz="900" baseline="0" dirty="0"/>
                        <a:t>12. Grad Garešnica</a:t>
                      </a:r>
                    </a:p>
                    <a:p>
                      <a:r>
                        <a:rPr lang="hr-HR" sz="900" baseline="0" dirty="0"/>
                        <a:t>13. Općina Legrad</a:t>
                      </a:r>
                    </a:p>
                    <a:p>
                      <a:r>
                        <a:rPr lang="hr-HR" sz="900" baseline="0" dirty="0"/>
                        <a:t>14. Sisačko-moslavačka županija</a:t>
                      </a:r>
                    </a:p>
                    <a:p>
                      <a:r>
                        <a:rPr lang="hr-HR" sz="900" baseline="0" dirty="0"/>
                        <a:t>15. Grad Čazma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900" dirty="0">
                          <a:latin typeface="Calibri" panose="020F0502020204030204" pitchFamily="34" charset="0"/>
                        </a:rPr>
                        <a:t>16. </a:t>
                      </a:r>
                      <a:r>
                        <a:rPr lang="vi-VN" sz="900" dirty="0">
                          <a:latin typeface="Calibri" panose="020F0502020204030204" pitchFamily="34" charset="0"/>
                        </a:rPr>
                        <a:t>Grad Gospić</a:t>
                      </a:r>
                    </a:p>
                    <a:p>
                      <a:r>
                        <a:rPr lang="hr-HR" sz="900" dirty="0">
                          <a:latin typeface="Calibri" panose="020F0502020204030204" pitchFamily="34" charset="0"/>
                        </a:rPr>
                        <a:t>17. „</a:t>
                      </a:r>
                      <a:r>
                        <a:rPr lang="vi-VN" sz="900" dirty="0">
                          <a:latin typeface="Calibri" panose="020F0502020204030204" pitchFamily="34" charset="0"/>
                        </a:rPr>
                        <a:t>Međimurska priroda</a:t>
                      </a:r>
                      <a:r>
                        <a:rPr lang="hr-HR" sz="900" dirty="0">
                          <a:latin typeface="Calibri" panose="020F0502020204030204" pitchFamily="34" charset="0"/>
                        </a:rPr>
                        <a:t>”</a:t>
                      </a:r>
                      <a:r>
                        <a:rPr lang="vi-VN" sz="900" dirty="0">
                          <a:latin typeface="Calibri" panose="020F0502020204030204" pitchFamily="34" charset="0"/>
                        </a:rPr>
                        <a:t> - Javna ustanova za zaštitu prirode</a:t>
                      </a:r>
                    </a:p>
                    <a:p>
                      <a:r>
                        <a:rPr lang="hr-HR" sz="900" dirty="0">
                          <a:latin typeface="Calibri" panose="020F0502020204030204" pitchFamily="34" charset="0"/>
                        </a:rPr>
                        <a:t>18. </a:t>
                      </a:r>
                      <a:r>
                        <a:rPr lang="vi-VN" sz="900" dirty="0">
                          <a:latin typeface="Calibri" panose="020F0502020204030204" pitchFamily="34" charset="0"/>
                        </a:rPr>
                        <a:t>Grad Petrinja</a:t>
                      </a:r>
                    </a:p>
                    <a:p>
                      <a:r>
                        <a:rPr lang="hr-HR" sz="900" dirty="0">
                          <a:latin typeface="Calibri" panose="020F0502020204030204" pitchFamily="34" charset="0"/>
                        </a:rPr>
                        <a:t>19. </a:t>
                      </a:r>
                      <a:r>
                        <a:rPr lang="vi-VN" sz="900" dirty="0">
                          <a:latin typeface="Calibri" panose="020F0502020204030204" pitchFamily="34" charset="0"/>
                        </a:rPr>
                        <a:t>Grad Đurđevac</a:t>
                      </a:r>
                    </a:p>
                    <a:p>
                      <a:r>
                        <a:rPr lang="hr-HR" sz="900" dirty="0">
                          <a:latin typeface="Calibri" panose="020F0502020204030204" pitchFamily="34" charset="0"/>
                        </a:rPr>
                        <a:t>20. </a:t>
                      </a:r>
                      <a:r>
                        <a:rPr lang="vi-VN" sz="900" dirty="0">
                          <a:latin typeface="Calibri" panose="020F0502020204030204" pitchFamily="34" charset="0"/>
                        </a:rPr>
                        <a:t>Javna ustanova za upravljanje zaštićenim dijelovima prirode Krapinsko - zagorske županije</a:t>
                      </a:r>
                    </a:p>
                    <a:p>
                      <a:r>
                        <a:rPr lang="hr-HR" sz="900" dirty="0">
                          <a:latin typeface="Calibri" panose="020F0502020204030204" pitchFamily="34" charset="0"/>
                        </a:rPr>
                        <a:t>21. </a:t>
                      </a:r>
                      <a:r>
                        <a:rPr lang="vi-VN" sz="900" dirty="0">
                          <a:latin typeface="Calibri" panose="020F0502020204030204" pitchFamily="34" charset="0"/>
                        </a:rPr>
                        <a:t>Grad Našice</a:t>
                      </a:r>
                    </a:p>
                    <a:p>
                      <a:r>
                        <a:rPr lang="hr-HR" sz="900" dirty="0">
                          <a:latin typeface="Calibri" panose="020F0502020204030204" pitchFamily="34" charset="0"/>
                        </a:rPr>
                        <a:t>22. </a:t>
                      </a:r>
                      <a:r>
                        <a:rPr lang="vi-VN" sz="900" dirty="0">
                          <a:latin typeface="Calibri" panose="020F0502020204030204" pitchFamily="34" charset="0"/>
                        </a:rPr>
                        <a:t>Grad Slatina</a:t>
                      </a:r>
                    </a:p>
                    <a:p>
                      <a:r>
                        <a:rPr lang="hr-HR" sz="900" dirty="0">
                          <a:latin typeface="Calibri" panose="020F0502020204030204" pitchFamily="34" charset="0"/>
                        </a:rPr>
                        <a:t>23. </a:t>
                      </a:r>
                      <a:r>
                        <a:rPr lang="vi-VN" sz="900" dirty="0">
                          <a:latin typeface="Calibri" panose="020F0502020204030204" pitchFamily="34" charset="0"/>
                        </a:rPr>
                        <a:t>Općina Erdut</a:t>
                      </a:r>
                    </a:p>
                    <a:p>
                      <a:r>
                        <a:rPr lang="hr-HR" sz="900" dirty="0">
                          <a:latin typeface="Calibri" panose="020F0502020204030204" pitchFamily="34" charset="0"/>
                        </a:rPr>
                        <a:t>24. </a:t>
                      </a:r>
                      <a:r>
                        <a:rPr lang="vi-VN" sz="900" dirty="0">
                          <a:latin typeface="Calibri" panose="020F0502020204030204" pitchFamily="34" charset="0"/>
                        </a:rPr>
                        <a:t>Grad Pleternica</a:t>
                      </a:r>
                    </a:p>
                    <a:p>
                      <a:r>
                        <a:rPr lang="hr-HR" sz="900" dirty="0">
                          <a:latin typeface="Calibri" panose="020F0502020204030204" pitchFamily="34" charset="0"/>
                        </a:rPr>
                        <a:t>25.</a:t>
                      </a:r>
                      <a:r>
                        <a:rPr lang="hr-HR" sz="900" baseline="0" dirty="0">
                          <a:latin typeface="Calibri" panose="020F0502020204030204" pitchFamily="34" charset="0"/>
                        </a:rPr>
                        <a:t> J</a:t>
                      </a:r>
                      <a:r>
                        <a:rPr lang="vi-VN" sz="900" dirty="0">
                          <a:latin typeface="Calibri" panose="020F0502020204030204" pitchFamily="34" charset="0"/>
                        </a:rPr>
                        <a:t>avna ustanova za upravljanje zaštićenim dijelovima prirode i ekološkom mrežom Virovitičko – podravske županije</a:t>
                      </a:r>
                    </a:p>
                    <a:p>
                      <a:r>
                        <a:rPr lang="hr-HR" sz="900" dirty="0">
                          <a:latin typeface="Calibri" panose="020F0502020204030204" pitchFamily="34" charset="0"/>
                        </a:rPr>
                        <a:t>26. </a:t>
                      </a:r>
                      <a:r>
                        <a:rPr lang="vi-VN" sz="900" dirty="0">
                          <a:latin typeface="Calibri" panose="020F0502020204030204" pitchFamily="34" charset="0"/>
                        </a:rPr>
                        <a:t>Karlovačka županija</a:t>
                      </a:r>
                    </a:p>
                    <a:p>
                      <a:r>
                        <a:rPr lang="hr-HR" sz="900" dirty="0">
                          <a:latin typeface="Calibri" panose="020F0502020204030204" pitchFamily="34" charset="0"/>
                        </a:rPr>
                        <a:t>27. </a:t>
                      </a:r>
                      <a:r>
                        <a:rPr lang="vi-VN" sz="900" dirty="0">
                          <a:latin typeface="Calibri" panose="020F0502020204030204" pitchFamily="34" charset="0"/>
                        </a:rPr>
                        <a:t>Grad Rijeka</a:t>
                      </a:r>
                    </a:p>
                    <a:p>
                      <a:r>
                        <a:rPr lang="hr-HR" sz="900" dirty="0">
                          <a:latin typeface="Calibri" panose="020F0502020204030204" pitchFamily="34" charset="0"/>
                        </a:rPr>
                        <a:t>28. </a:t>
                      </a:r>
                      <a:r>
                        <a:rPr lang="vi-VN" sz="900" dirty="0">
                          <a:latin typeface="Calibri" panose="020F0502020204030204" pitchFamily="34" charset="0"/>
                        </a:rPr>
                        <a:t>Općina Vrsar - Orsera</a:t>
                      </a:r>
                    </a:p>
                    <a:p>
                      <a:r>
                        <a:rPr lang="hr-HR" sz="900" dirty="0">
                          <a:latin typeface="Calibri" panose="020F0502020204030204" pitchFamily="34" charset="0"/>
                        </a:rPr>
                        <a:t>29. </a:t>
                      </a:r>
                      <a:r>
                        <a:rPr lang="vi-VN" sz="900" dirty="0">
                          <a:latin typeface="Calibri" panose="020F0502020204030204" pitchFamily="34" charset="0"/>
                        </a:rPr>
                        <a:t>Općina Pitomača</a:t>
                      </a:r>
                    </a:p>
                    <a:p>
                      <a:r>
                        <a:rPr lang="hr-HR" sz="900" dirty="0">
                          <a:latin typeface="Calibri" panose="020F0502020204030204" pitchFamily="34" charset="0"/>
                        </a:rPr>
                        <a:t>30. </a:t>
                      </a:r>
                      <a:r>
                        <a:rPr lang="vi-VN" sz="900" dirty="0">
                          <a:latin typeface="Calibri" panose="020F0502020204030204" pitchFamily="34" charset="0"/>
                        </a:rPr>
                        <a:t>Javna ustanova Kamenjak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161" y="1512916"/>
            <a:ext cx="2814060" cy="158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13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051" y="267155"/>
            <a:ext cx="8078584" cy="1325563"/>
          </a:xfrm>
        </p:spPr>
        <p:txBody>
          <a:bodyPr>
            <a:noAutofit/>
          </a:bodyPr>
          <a:lstStyle/>
          <a:p>
            <a:r>
              <a:rPr lang="hr-HR" dirty="0"/>
              <a:t>Predstavljanje rezultata SAFU</a:t>
            </a:r>
            <a:br>
              <a:rPr lang="hr-HR" sz="3200" dirty="0"/>
            </a:br>
            <a:r>
              <a:rPr lang="hr-HR" sz="2400" dirty="0"/>
              <a:t>Zaštita okoliša i održivost resursa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42" y="1934937"/>
            <a:ext cx="10515600" cy="4572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1800" u="sng" dirty="0">
                <a:solidFill>
                  <a:prstClr val="black"/>
                </a:solidFill>
              </a:rPr>
              <a:t>Arheološki park Vučedol</a:t>
            </a:r>
          </a:p>
          <a:p>
            <a:r>
              <a:rPr lang="hr-HR" sz="1800" dirty="0"/>
              <a:t>Potpisano ugovora: 1 (Muzej vučedolske kulture)</a:t>
            </a:r>
          </a:p>
          <a:p>
            <a:r>
              <a:rPr lang="hr-HR" sz="1800" dirty="0"/>
              <a:t>Vrijednost projekata: 121.304.417,38 HRK</a:t>
            </a:r>
          </a:p>
          <a:p>
            <a:pPr lvl="1"/>
            <a:r>
              <a:rPr lang="hr-HR" sz="1400" dirty="0"/>
              <a:t>EU sredstva: 99.704.998,82 (82%)</a:t>
            </a:r>
          </a:p>
          <a:p>
            <a:pPr marL="0" lvl="0" indent="0">
              <a:buNone/>
            </a:pPr>
            <a:r>
              <a:rPr lang="pl-PL" sz="1800" u="sng" dirty="0">
                <a:solidFill>
                  <a:prstClr val="black"/>
                </a:solidFill>
              </a:rPr>
              <a:t>ITU RIJEKA - Revitalizacija kompleksa Benčić - Cigleni i T-objekt</a:t>
            </a:r>
          </a:p>
          <a:p>
            <a:r>
              <a:rPr lang="hr-HR" sz="1800" dirty="0"/>
              <a:t>Potpisano ugovora: 1 (Grad Rijeka) </a:t>
            </a:r>
          </a:p>
          <a:p>
            <a:r>
              <a:rPr lang="hr-HR" sz="1800" dirty="0"/>
              <a:t>Vrijednost projekata: 162.123.324,61 HRK</a:t>
            </a:r>
          </a:p>
          <a:p>
            <a:pPr lvl="1"/>
            <a:r>
              <a:rPr lang="hr-HR" sz="1400" dirty="0"/>
              <a:t>EU sredstva: 68.206.564,00 (42%)</a:t>
            </a:r>
          </a:p>
          <a:p>
            <a:pPr marL="0" lvl="0" indent="0">
              <a:buNone/>
            </a:pPr>
            <a:r>
              <a:rPr lang="pl-PL" sz="1800" u="sng" dirty="0">
                <a:solidFill>
                  <a:prstClr val="black"/>
                </a:solidFill>
              </a:rPr>
              <a:t>ITU ZADAR – Centar za mlade i novo urbanističko rješenje za prostor oko Centra</a:t>
            </a:r>
          </a:p>
          <a:p>
            <a:r>
              <a:rPr lang="hr-HR" sz="1800" dirty="0"/>
              <a:t>Potpisano ugovora: 1 (Grad Zadar)</a:t>
            </a:r>
          </a:p>
          <a:p>
            <a:r>
              <a:rPr lang="hr-HR" sz="1800" dirty="0"/>
              <a:t>Vrijednost projekata: 39.870.743,71 HRK</a:t>
            </a:r>
          </a:p>
          <a:p>
            <a:pPr lvl="1"/>
            <a:r>
              <a:rPr lang="hr-HR" sz="1400" dirty="0"/>
              <a:t>EU sredstva: 33.150.000,00 (83%)</a:t>
            </a:r>
          </a:p>
          <a:p>
            <a:pPr marL="457200" lvl="1" indent="0">
              <a:buNone/>
            </a:pPr>
            <a:endParaRPr lang="hr-HR" dirty="0"/>
          </a:p>
          <a:p>
            <a:pPr marL="0" indent="0">
              <a:lnSpc>
                <a:spcPct val="100000"/>
              </a:lnSpc>
              <a:buNone/>
            </a:pPr>
            <a:endParaRPr lang="hr-HR" sz="1400" b="1" dirty="0"/>
          </a:p>
        </p:txBody>
      </p:sp>
    </p:spTree>
    <p:extLst>
      <p:ext uri="{BB962C8B-B14F-4D97-AF65-F5344CB8AC3E}">
        <p14:creationId xmlns:p14="http://schemas.microsoft.com/office/powerpoint/2010/main" val="1830580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051" y="267155"/>
            <a:ext cx="8078584" cy="1325563"/>
          </a:xfrm>
        </p:spPr>
        <p:txBody>
          <a:bodyPr>
            <a:noAutofit/>
          </a:bodyPr>
          <a:lstStyle/>
          <a:p>
            <a:r>
              <a:rPr lang="hr-HR" dirty="0"/>
              <a:t>Predstavljanje rezultata SAFU</a:t>
            </a:r>
            <a:br>
              <a:rPr lang="hr-HR" sz="3200" dirty="0"/>
            </a:br>
            <a:r>
              <a:rPr lang="hr-HR" sz="2400" dirty="0"/>
              <a:t>Povezanost i mobilnost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42" y="1820637"/>
            <a:ext cx="10515600" cy="4572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pl-PL" sz="1800" u="sng" dirty="0">
              <a:solidFill>
                <a:prstClr val="black"/>
              </a:solidFill>
            </a:endParaRPr>
          </a:p>
          <a:p>
            <a:r>
              <a:rPr lang="hr-HR" sz="1800" dirty="0"/>
              <a:t>Potpisano ugovora: 18 </a:t>
            </a:r>
          </a:p>
          <a:p>
            <a:r>
              <a:rPr lang="hr-HR" sz="1800" dirty="0"/>
              <a:t>Vrijednost projekata: 1.401.233.457,76  HRK</a:t>
            </a:r>
          </a:p>
          <a:p>
            <a:pPr lvl="1"/>
            <a:r>
              <a:rPr lang="hr-HR" sz="1400" dirty="0"/>
              <a:t>EU sredstva: 1.092.403.663,31  (77%)</a:t>
            </a:r>
          </a:p>
          <a:p>
            <a:pPr marL="457200" lvl="1" indent="0">
              <a:buNone/>
            </a:pPr>
            <a:endParaRPr lang="hr-HR" dirty="0"/>
          </a:p>
          <a:p>
            <a:pPr marL="0" indent="0">
              <a:lnSpc>
                <a:spcPct val="100000"/>
              </a:lnSpc>
              <a:buNone/>
            </a:pPr>
            <a:endParaRPr lang="hr-HR" sz="1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022167"/>
              </p:ext>
            </p:extLst>
          </p:nvPr>
        </p:nvGraphicFramePr>
        <p:xfrm>
          <a:off x="905328" y="3541487"/>
          <a:ext cx="934085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KORISNICI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9805">
                <a:tc>
                  <a:txBody>
                    <a:bodyPr/>
                    <a:lstStyle/>
                    <a:p>
                      <a:r>
                        <a:rPr lang="hr-HR" sz="1200" baseline="0" dirty="0"/>
                        <a:t>1. Sisačko-moslavačka županija</a:t>
                      </a:r>
                    </a:p>
                    <a:p>
                      <a:r>
                        <a:rPr lang="hr-HR" sz="1200" baseline="0" dirty="0"/>
                        <a:t>2. Bjelovarsko-bilogorska županija </a:t>
                      </a:r>
                    </a:p>
                    <a:p>
                      <a:r>
                        <a:rPr lang="hr-HR" sz="1200" baseline="0" dirty="0"/>
                        <a:t>3. Ministarstvo mora , prometa i infrastrukture, Uprava pomorstva</a:t>
                      </a:r>
                    </a:p>
                    <a:p>
                      <a:r>
                        <a:rPr lang="hr-HR" sz="1200" baseline="0" dirty="0"/>
                        <a:t>4. Županijska lučka uprava Zadar</a:t>
                      </a:r>
                    </a:p>
                    <a:p>
                      <a:r>
                        <a:rPr lang="hr-HR" sz="1200" baseline="0" dirty="0"/>
                        <a:t>5. Promet d.o.o.</a:t>
                      </a:r>
                    </a:p>
                    <a:p>
                      <a:r>
                        <a:rPr lang="hr-HR" sz="1200" baseline="0" dirty="0"/>
                        <a:t>6. Županijska lučka uprava Crikvenica</a:t>
                      </a:r>
                    </a:p>
                    <a:p>
                      <a:r>
                        <a:rPr lang="hr-HR" sz="1200" baseline="0" dirty="0"/>
                        <a:t>7. Polet d.o.o. </a:t>
                      </a:r>
                    </a:p>
                    <a:p>
                      <a:r>
                        <a:rPr lang="hr-HR" sz="1200" baseline="0" dirty="0"/>
                        <a:t>8. HŽ Infrastruktura d.o.o.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baseline="0" dirty="0"/>
                        <a:t>9. Hrvatske ceste d.o.o. – 2 ugovora</a:t>
                      </a:r>
                    </a:p>
                    <a:p>
                      <a:r>
                        <a:rPr lang="hr-HR" sz="1200" baseline="0" dirty="0"/>
                        <a:t>10. Županijska lučka uprava Cres</a:t>
                      </a:r>
                    </a:p>
                    <a:p>
                      <a:r>
                        <a:rPr lang="hr-HR" sz="1200" baseline="0" dirty="0"/>
                        <a:t>11. Grad Vinkovci</a:t>
                      </a:r>
                    </a:p>
                    <a:p>
                      <a:r>
                        <a:rPr lang="hr-HR" sz="1200" baseline="0" dirty="0"/>
                        <a:t>12. Komunalno društvo Autotrolej d.o.o.</a:t>
                      </a:r>
                    </a:p>
                    <a:p>
                      <a:r>
                        <a:rPr lang="hr-HR" sz="1200" baseline="0" dirty="0"/>
                        <a:t>13. Pulapromet d.o.o. – 2 ugovora</a:t>
                      </a:r>
                    </a:p>
                    <a:p>
                      <a:r>
                        <a:rPr lang="hr-HR" sz="1200" baseline="0" dirty="0"/>
                        <a:t>14. Autocesta Rijeka - Zagreb</a:t>
                      </a:r>
                    </a:p>
                    <a:p>
                      <a:r>
                        <a:rPr lang="hr-HR" sz="1200" baseline="0" dirty="0"/>
                        <a:t>15. Libertas Dubrovnik d.o.o.</a:t>
                      </a:r>
                    </a:p>
                    <a:p>
                      <a:r>
                        <a:rPr lang="hr-HR" sz="1200" baseline="0" dirty="0"/>
                        <a:t>16. Liburnija d.o.o.</a:t>
                      </a:r>
                    </a:p>
                    <a:p>
                      <a:endParaRPr lang="hr-HR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131" y="1407018"/>
            <a:ext cx="3172047" cy="202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13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051" y="267155"/>
            <a:ext cx="8078584" cy="1325563"/>
          </a:xfrm>
        </p:spPr>
        <p:txBody>
          <a:bodyPr>
            <a:noAutofit/>
          </a:bodyPr>
          <a:lstStyle/>
          <a:p>
            <a:r>
              <a:rPr lang="hr-HR" dirty="0"/>
              <a:t>Predstavljanje rezultata SAFU</a:t>
            </a:r>
            <a:br>
              <a:rPr lang="hr-HR" sz="3200" dirty="0"/>
            </a:br>
            <a:r>
              <a:rPr lang="hr-HR" sz="2400" dirty="0"/>
              <a:t>Socijalno uključivanje i zdravlje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42" y="1992088"/>
            <a:ext cx="10515600" cy="4572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1800" u="sng" dirty="0">
                <a:solidFill>
                  <a:prstClr val="black"/>
                </a:solidFill>
              </a:rPr>
              <a:t>Poboljšanje isplativosti i pristupa dnevnim bolnicama i/ili dnevnim kirurgijama </a:t>
            </a:r>
          </a:p>
          <a:p>
            <a:r>
              <a:rPr lang="hr-HR" sz="1800" dirty="0"/>
              <a:t>Potpisano ugovora: 4</a:t>
            </a:r>
          </a:p>
          <a:p>
            <a:r>
              <a:rPr lang="hr-HR" sz="1800" dirty="0"/>
              <a:t>Vrijednost projekata: 318.361.717,96 HRK</a:t>
            </a:r>
          </a:p>
          <a:p>
            <a:pPr lvl="1"/>
            <a:r>
              <a:rPr lang="hr-HR" sz="1400" dirty="0"/>
              <a:t>EU sredstva: 316.184.519,3 (99%)</a:t>
            </a:r>
          </a:p>
          <a:p>
            <a:pPr marL="457200" lvl="1" indent="0">
              <a:buNone/>
            </a:pPr>
            <a:endParaRPr lang="hr-HR" dirty="0"/>
          </a:p>
          <a:p>
            <a:pPr marL="0" indent="0">
              <a:lnSpc>
                <a:spcPct val="100000"/>
              </a:lnSpc>
              <a:buNone/>
            </a:pPr>
            <a:endParaRPr lang="hr-HR" sz="1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360670"/>
              </p:ext>
            </p:extLst>
          </p:nvPr>
        </p:nvGraphicFramePr>
        <p:xfrm>
          <a:off x="888999" y="3868059"/>
          <a:ext cx="9300029" cy="146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0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KORISNICI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2380">
                <a:tc>
                  <a:txBody>
                    <a:bodyPr/>
                    <a:lstStyle/>
                    <a:p>
                      <a:r>
                        <a:rPr lang="hr-HR" sz="1200" baseline="0" dirty="0"/>
                        <a:t>1. Klinička bolnica Dubrava</a:t>
                      </a:r>
                    </a:p>
                    <a:p>
                      <a:r>
                        <a:rPr lang="hr-HR" sz="1200" baseline="0" dirty="0"/>
                        <a:t>2. Opća bolnica Šibensko-kninske županije</a:t>
                      </a:r>
                    </a:p>
                    <a:p>
                      <a:r>
                        <a:rPr lang="hr-HR" sz="1200" baseline="0" dirty="0"/>
                        <a:t>3. Ministarstvo zdravstva</a:t>
                      </a:r>
                    </a:p>
                    <a:p>
                      <a:r>
                        <a:rPr lang="hr-HR" sz="1200" baseline="0" dirty="0"/>
                        <a:t>4. Izgradnja i opremanje dnevnih bolnica i dnevnih kirurgija u sklopu KBC-a Osijek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185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051" y="267155"/>
            <a:ext cx="8078584" cy="1325563"/>
          </a:xfrm>
        </p:spPr>
        <p:txBody>
          <a:bodyPr>
            <a:noAutofit/>
          </a:bodyPr>
          <a:lstStyle/>
          <a:p>
            <a:r>
              <a:rPr lang="hr-HR" dirty="0"/>
              <a:t>Predstavljanje rezultata SAFU</a:t>
            </a:r>
            <a:br>
              <a:rPr lang="hr-HR" sz="3200" dirty="0"/>
            </a:br>
            <a:r>
              <a:rPr lang="hr-HR" sz="2400" dirty="0"/>
              <a:t>Socijalno uključivanje i zdravlje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42" y="1812473"/>
            <a:ext cx="10515600" cy="4572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1800" u="sng" dirty="0">
                <a:solidFill>
                  <a:prstClr val="black"/>
                </a:solidFill>
              </a:rPr>
              <a:t>Poboljšanje pristupa primarnoj zdravstvenoj zaštiti s naglaskom na udaljena i deprivirana područja kroz ulaganja u potrebe pružatelja usluga zdravstvene zaštite na primarnoj razini</a:t>
            </a:r>
          </a:p>
          <a:p>
            <a:r>
              <a:rPr lang="hr-HR" sz="1800" dirty="0"/>
              <a:t>Potpisano ugovora: 2 </a:t>
            </a:r>
          </a:p>
          <a:p>
            <a:r>
              <a:rPr lang="hr-HR" sz="1800" dirty="0"/>
              <a:t>Vrijednost projekata: 19.315.220,09 HRK</a:t>
            </a:r>
          </a:p>
          <a:p>
            <a:pPr lvl="1"/>
            <a:r>
              <a:rPr lang="hr-HR" sz="1400" dirty="0"/>
              <a:t>EU sredstva: 15.815.517,30 (81%)</a:t>
            </a:r>
          </a:p>
          <a:p>
            <a:pPr marL="0" lvl="0" indent="0">
              <a:buNone/>
            </a:pPr>
            <a:r>
              <a:rPr lang="pl-PL" sz="1800" u="sng" dirty="0">
                <a:solidFill>
                  <a:prstClr val="black"/>
                </a:solidFill>
              </a:rPr>
              <a:t>Poboljšanje pristupa hitnoj zdravstvenoj zaštiti </a:t>
            </a:r>
          </a:p>
          <a:p>
            <a:r>
              <a:rPr lang="hr-HR" sz="1800" dirty="0"/>
              <a:t>Potpisano ugovora: 2 </a:t>
            </a:r>
          </a:p>
          <a:p>
            <a:r>
              <a:rPr lang="hr-HR" sz="1800" dirty="0"/>
              <a:t>Vrijednost projekata: 50.954.868,75 HRK</a:t>
            </a:r>
          </a:p>
          <a:p>
            <a:pPr lvl="1"/>
            <a:r>
              <a:rPr lang="hr-HR" sz="1400" dirty="0"/>
              <a:t>EU sredstva: 34.500.000,00 (67%)</a:t>
            </a:r>
          </a:p>
          <a:p>
            <a:pPr marL="0" lvl="0" indent="0">
              <a:buNone/>
            </a:pPr>
            <a:r>
              <a:rPr lang="vi-VN" sz="1800" u="sng" dirty="0">
                <a:solidFill>
                  <a:prstClr val="black"/>
                </a:solidFill>
              </a:rPr>
              <a:t>Unaprjeđivanje infrastrukture pružatelja socijalnih usluga djeci i mladima kao podrška procesu deinstitucionalizacije – faza 1</a:t>
            </a:r>
          </a:p>
          <a:p>
            <a:r>
              <a:rPr lang="hr-HR" sz="1800" dirty="0"/>
              <a:t>Potpisano ugovora: 1 (Centar za pružanje usluga u zajednici „Kuća sretnih ciglica”)</a:t>
            </a:r>
          </a:p>
          <a:p>
            <a:r>
              <a:rPr lang="hr-HR" sz="1800" dirty="0"/>
              <a:t>Vrijednost projekata: 10.165.761,04 HRK</a:t>
            </a:r>
          </a:p>
          <a:p>
            <a:pPr lvl="1"/>
            <a:r>
              <a:rPr lang="hr-HR" sz="1400" dirty="0"/>
              <a:t>EU sredstva: 9.687.865,02 (95%)</a:t>
            </a:r>
          </a:p>
          <a:p>
            <a:pPr marL="457200" lvl="1" indent="0">
              <a:buNone/>
            </a:pPr>
            <a:endParaRPr lang="hr-HR" dirty="0"/>
          </a:p>
          <a:p>
            <a:pPr marL="0" indent="0">
              <a:lnSpc>
                <a:spcPct val="100000"/>
              </a:lnSpc>
              <a:buNone/>
            </a:pPr>
            <a:endParaRPr lang="hr-HR" sz="1400" b="1" dirty="0"/>
          </a:p>
        </p:txBody>
      </p:sp>
    </p:spTree>
    <p:extLst>
      <p:ext uri="{BB962C8B-B14F-4D97-AF65-F5344CB8AC3E}">
        <p14:creationId xmlns:p14="http://schemas.microsoft.com/office/powerpoint/2010/main" val="657485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051" y="267155"/>
            <a:ext cx="8078584" cy="1325563"/>
          </a:xfrm>
        </p:spPr>
        <p:txBody>
          <a:bodyPr>
            <a:noAutofit/>
          </a:bodyPr>
          <a:lstStyle/>
          <a:p>
            <a:r>
              <a:rPr lang="hr-HR" dirty="0"/>
              <a:t>Predstavljanje rezultata SAFU</a:t>
            </a:r>
            <a:br>
              <a:rPr lang="hr-HR" sz="3200" dirty="0"/>
            </a:br>
            <a:r>
              <a:rPr lang="hr-HR" sz="2400" dirty="0"/>
              <a:t>Socijalno uključivanje i zdravlje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42" y="1812473"/>
            <a:ext cx="10515600" cy="4572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vi-VN" sz="1800" u="sng" dirty="0">
                <a:solidFill>
                  <a:prstClr val="black"/>
                </a:solidFill>
              </a:rPr>
              <a:t>Unaprjeđivanje infrastrukture centara za socijalnu skrb kao podrška procesu deinstitucionalizacije – faza 1</a:t>
            </a:r>
          </a:p>
          <a:p>
            <a:r>
              <a:rPr lang="hr-HR" sz="1800" dirty="0"/>
              <a:t>Potpisano ugovora: 3 </a:t>
            </a:r>
          </a:p>
          <a:p>
            <a:r>
              <a:rPr lang="hr-HR" sz="1800" dirty="0"/>
              <a:t>Vrijednost projekata: 7.554.908,01 HRK</a:t>
            </a:r>
          </a:p>
          <a:p>
            <a:pPr lvl="1"/>
            <a:r>
              <a:rPr lang="hr-HR" sz="1400" dirty="0"/>
              <a:t>EU sredstva: 7.240.842,75  (95%)</a:t>
            </a:r>
          </a:p>
          <a:p>
            <a:pPr marL="0" lvl="0" indent="0">
              <a:buNone/>
            </a:pPr>
            <a:r>
              <a:rPr lang="vi-VN" sz="1800" u="sng" dirty="0">
                <a:solidFill>
                  <a:prstClr val="black"/>
                </a:solidFill>
              </a:rPr>
              <a:t>Priprema dokumentacije i izgradnja kapaciteta za provedbu Intervencijskih planova malih gradova na ratom pogođenim područjima (Beli Manastir s općinom Darda, Benkovac, Knin, Petrinja i Vukovar)</a:t>
            </a:r>
          </a:p>
          <a:p>
            <a:r>
              <a:rPr lang="hr-HR" sz="1800" dirty="0"/>
              <a:t>Potpisano ugovora: 10 </a:t>
            </a:r>
          </a:p>
          <a:p>
            <a:r>
              <a:rPr lang="hr-HR" sz="1800" dirty="0"/>
              <a:t>Vrijednost projekata: 9.795.287,50 HRK</a:t>
            </a:r>
          </a:p>
          <a:p>
            <a:pPr lvl="1"/>
            <a:r>
              <a:rPr lang="hr-HR" sz="1400" dirty="0"/>
              <a:t>EU sredstva: 8.302.194,37 (84%)</a:t>
            </a:r>
          </a:p>
          <a:p>
            <a:pPr marL="0" lvl="0" indent="0">
              <a:buNone/>
            </a:pPr>
            <a:r>
              <a:rPr lang="vi-VN" sz="1800" u="sng" dirty="0">
                <a:solidFill>
                  <a:prstClr val="black"/>
                </a:solidFill>
              </a:rPr>
              <a:t>Provedba Intervencijskog plana Grada Vukovara</a:t>
            </a:r>
          </a:p>
          <a:p>
            <a:r>
              <a:rPr lang="hr-HR" sz="1800" dirty="0"/>
              <a:t>Potpisano ugovora: 1 (Grad Vukovar)</a:t>
            </a:r>
          </a:p>
          <a:p>
            <a:r>
              <a:rPr lang="hr-HR" sz="1800" dirty="0"/>
              <a:t>Vrijednost projekata: 700.646,25 HRK</a:t>
            </a:r>
          </a:p>
          <a:p>
            <a:pPr lvl="1"/>
            <a:r>
              <a:rPr lang="hr-HR" sz="1400" dirty="0"/>
              <a:t>EU sredstva: 595.549,31 (85%)</a:t>
            </a:r>
          </a:p>
          <a:p>
            <a:pPr marL="457200" lvl="1" indent="0">
              <a:buNone/>
            </a:pPr>
            <a:endParaRPr lang="hr-HR" dirty="0"/>
          </a:p>
          <a:p>
            <a:pPr marL="0" indent="0">
              <a:lnSpc>
                <a:spcPct val="100000"/>
              </a:lnSpc>
              <a:buNone/>
            </a:pPr>
            <a:endParaRPr lang="hr-HR" sz="1400" b="1" dirty="0"/>
          </a:p>
        </p:txBody>
      </p:sp>
    </p:spTree>
    <p:extLst>
      <p:ext uri="{BB962C8B-B14F-4D97-AF65-F5344CB8AC3E}">
        <p14:creationId xmlns:p14="http://schemas.microsoft.com/office/powerpoint/2010/main" val="828045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051" y="267155"/>
            <a:ext cx="8078584" cy="1325563"/>
          </a:xfrm>
        </p:spPr>
        <p:txBody>
          <a:bodyPr>
            <a:noAutofit/>
          </a:bodyPr>
          <a:lstStyle/>
          <a:p>
            <a:r>
              <a:rPr lang="hr-HR" dirty="0"/>
              <a:t>Predstavljanje rezultata SAFU</a:t>
            </a:r>
            <a:br>
              <a:rPr lang="hr-HR" sz="3200" dirty="0"/>
            </a:br>
            <a:r>
              <a:rPr lang="hr-HR" sz="2400" dirty="0"/>
              <a:t>Socijalno uključivanje i zdravlje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213" y="2400302"/>
            <a:ext cx="10515600" cy="317590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vi-VN" sz="1800" u="sng" dirty="0">
                <a:solidFill>
                  <a:prstClr val="black"/>
                </a:solidFill>
              </a:rPr>
              <a:t>Provedba Intervencijskog plana - Beli Manastir s općinom Darda</a:t>
            </a:r>
          </a:p>
          <a:p>
            <a:r>
              <a:rPr lang="hr-HR" sz="1800" dirty="0"/>
              <a:t>Potpisano ugovora: 4 </a:t>
            </a:r>
          </a:p>
          <a:p>
            <a:r>
              <a:rPr lang="hr-HR" sz="1800" dirty="0"/>
              <a:t>Vrijednost projekata: 31.241.888,47 HRK</a:t>
            </a:r>
          </a:p>
          <a:p>
            <a:pPr lvl="1"/>
            <a:r>
              <a:rPr lang="hr-HR" sz="1400" dirty="0"/>
              <a:t>EU sredstva: 24.303.051,31  (77%)</a:t>
            </a:r>
          </a:p>
          <a:p>
            <a:pPr marL="0" lvl="0" indent="0">
              <a:buNone/>
            </a:pPr>
            <a:r>
              <a:rPr lang="vi-VN" sz="1800" u="sng" dirty="0">
                <a:solidFill>
                  <a:prstClr val="black"/>
                </a:solidFill>
              </a:rPr>
              <a:t>Provedba Intervencijskog plana - Petrinja</a:t>
            </a:r>
          </a:p>
          <a:p>
            <a:r>
              <a:rPr lang="hr-HR" sz="1800" dirty="0"/>
              <a:t>Potpisano ugovora: 2</a:t>
            </a:r>
          </a:p>
          <a:p>
            <a:r>
              <a:rPr lang="hr-HR" sz="1800" dirty="0"/>
              <a:t>Vrijednost projekata: 28.288.009,90 HRK</a:t>
            </a:r>
          </a:p>
          <a:p>
            <a:pPr lvl="1"/>
            <a:r>
              <a:rPr lang="hr-HR" sz="1400" dirty="0"/>
              <a:t>EU sredstva: 23.680.379,08 (83%)</a:t>
            </a:r>
            <a:endParaRPr lang="hr-HR" dirty="0"/>
          </a:p>
          <a:p>
            <a:pPr marL="0" indent="0">
              <a:lnSpc>
                <a:spcPct val="100000"/>
              </a:lnSpc>
              <a:buNone/>
            </a:pPr>
            <a:endParaRPr lang="hr-HR" sz="1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41" y="2975479"/>
            <a:ext cx="3901094" cy="260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89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051" y="267155"/>
            <a:ext cx="8078584" cy="1325563"/>
          </a:xfrm>
        </p:spPr>
        <p:txBody>
          <a:bodyPr>
            <a:noAutofit/>
          </a:bodyPr>
          <a:lstStyle/>
          <a:p>
            <a:r>
              <a:rPr lang="hr-HR" dirty="0"/>
              <a:t>Predstavljanje rezultata SAFU</a:t>
            </a:r>
            <a:br>
              <a:rPr lang="hr-HR" sz="3200" dirty="0"/>
            </a:br>
            <a:r>
              <a:rPr lang="hr-HR" sz="2400" dirty="0"/>
              <a:t>Obrazovanje, vještine i cjeloživotno učenje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213" y="2057402"/>
            <a:ext cx="10515600" cy="317590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vi-VN" sz="1800" u="sng" dirty="0">
                <a:solidFill>
                  <a:prstClr val="black"/>
                </a:solidFill>
              </a:rPr>
              <a:t>Modernizacija, unaprjeđenje i proširenje infrastrukture studentskog smještaja za studente u nepovoljnom položaju</a:t>
            </a:r>
          </a:p>
          <a:p>
            <a:r>
              <a:rPr lang="hr-HR" sz="1800" dirty="0"/>
              <a:t>Potpisano ugovora: 2</a:t>
            </a:r>
          </a:p>
          <a:p>
            <a:r>
              <a:rPr lang="hr-HR" sz="1800" dirty="0"/>
              <a:t>Vrijednost projekata: 136.926.530,00 HRK</a:t>
            </a:r>
          </a:p>
          <a:p>
            <a:pPr lvl="1"/>
            <a:r>
              <a:rPr lang="hr-HR" sz="1400" dirty="0"/>
              <a:t>EU sredstva: 99.983.433,38  (73%)</a:t>
            </a:r>
          </a:p>
          <a:p>
            <a:pPr marL="0" indent="0">
              <a:lnSpc>
                <a:spcPct val="100000"/>
              </a:lnSpc>
              <a:buNone/>
            </a:pPr>
            <a:endParaRPr lang="hr-HR" sz="1400" b="1" dirty="0"/>
          </a:p>
          <a:p>
            <a:pPr marL="0" indent="0">
              <a:lnSpc>
                <a:spcPct val="100000"/>
              </a:lnSpc>
              <a:buNone/>
            </a:pPr>
            <a:endParaRPr lang="hr-HR" sz="1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065715"/>
              </p:ext>
            </p:extLst>
          </p:nvPr>
        </p:nvGraphicFramePr>
        <p:xfrm>
          <a:off x="864506" y="4009874"/>
          <a:ext cx="9446987" cy="1087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6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526">
                <a:tc>
                  <a:txBody>
                    <a:bodyPr/>
                    <a:lstStyle/>
                    <a:p>
                      <a:r>
                        <a:rPr lang="hr-HR" dirty="0"/>
                        <a:t>KORISNICI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965">
                <a:tc>
                  <a:txBody>
                    <a:bodyPr/>
                    <a:lstStyle/>
                    <a:p>
                      <a:r>
                        <a:rPr lang="hr-HR" sz="1200" dirty="0"/>
                        <a:t>1. Sveučilište u Splitu</a:t>
                      </a:r>
                    </a:p>
                    <a:p>
                      <a:r>
                        <a:rPr lang="hr-HR" sz="1200" dirty="0"/>
                        <a:t>2. Sveučilište u Zadru</a:t>
                      </a:r>
                    </a:p>
                    <a:p>
                      <a:endParaRPr lang="hr-H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114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051" y="267155"/>
            <a:ext cx="8078584" cy="1325563"/>
          </a:xfrm>
        </p:spPr>
        <p:txBody>
          <a:bodyPr>
            <a:noAutofit/>
          </a:bodyPr>
          <a:lstStyle/>
          <a:p>
            <a:r>
              <a:rPr lang="hr-HR" dirty="0"/>
              <a:t>Predstavljanje rezultata SAFU</a:t>
            </a:r>
            <a:br>
              <a:rPr lang="hr-HR" sz="3200" dirty="0"/>
            </a:br>
            <a:r>
              <a:rPr lang="hr-HR" sz="2400" dirty="0"/>
              <a:t>Tehnička pomoć OP KiK 2014-2020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213" y="2057402"/>
            <a:ext cx="10515600" cy="3175906"/>
          </a:xfrm>
        </p:spPr>
        <p:txBody>
          <a:bodyPr>
            <a:normAutofit/>
          </a:bodyPr>
          <a:lstStyle/>
          <a:p>
            <a:endParaRPr lang="hr-HR" sz="1800" dirty="0"/>
          </a:p>
          <a:p>
            <a:r>
              <a:rPr lang="hr-HR" sz="1800" dirty="0"/>
              <a:t>Potpisano ugovora: 2</a:t>
            </a:r>
          </a:p>
          <a:p>
            <a:r>
              <a:rPr lang="hr-HR" sz="1800" dirty="0"/>
              <a:t>Vrijednost projekata: 12.879.297,12 HRK</a:t>
            </a:r>
          </a:p>
          <a:p>
            <a:pPr lvl="1"/>
            <a:r>
              <a:rPr lang="hr-HR" sz="1400" dirty="0"/>
              <a:t>EU sredstva: 11.646.174,39  (90%)</a:t>
            </a:r>
          </a:p>
          <a:p>
            <a:pPr marL="0" indent="0">
              <a:lnSpc>
                <a:spcPct val="100000"/>
              </a:lnSpc>
              <a:buNone/>
            </a:pPr>
            <a:endParaRPr lang="hr-HR" sz="1400" b="1" dirty="0"/>
          </a:p>
          <a:p>
            <a:pPr marL="0" indent="0">
              <a:lnSpc>
                <a:spcPct val="100000"/>
              </a:lnSpc>
              <a:buNone/>
            </a:pPr>
            <a:endParaRPr lang="hr-HR" sz="1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470024"/>
              </p:ext>
            </p:extLst>
          </p:nvPr>
        </p:nvGraphicFramePr>
        <p:xfrm>
          <a:off x="864506" y="4009874"/>
          <a:ext cx="9446987" cy="1087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6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526">
                <a:tc>
                  <a:txBody>
                    <a:bodyPr/>
                    <a:lstStyle/>
                    <a:p>
                      <a:r>
                        <a:rPr lang="hr-HR" dirty="0"/>
                        <a:t>KORISNICI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965">
                <a:tc>
                  <a:txBody>
                    <a:bodyPr/>
                    <a:lstStyle/>
                    <a:p>
                      <a:r>
                        <a:rPr lang="hr-HR" sz="1200" dirty="0"/>
                        <a:t>1. Ministarstvo državne imovine RH</a:t>
                      </a:r>
                    </a:p>
                    <a:p>
                      <a:r>
                        <a:rPr lang="hr-HR" sz="1200" dirty="0"/>
                        <a:t>2. Fond za zaštitu okoliša i energetsku učinkovitost</a:t>
                      </a:r>
                    </a:p>
                    <a:p>
                      <a:endParaRPr lang="hr-H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69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051" y="267155"/>
            <a:ext cx="8078584" cy="1325563"/>
          </a:xfrm>
        </p:spPr>
        <p:txBody>
          <a:bodyPr>
            <a:noAutofit/>
          </a:bodyPr>
          <a:lstStyle/>
          <a:p>
            <a:r>
              <a:rPr lang="hr-HR" dirty="0"/>
              <a:t>Predstavljanje rezultata SAFU</a:t>
            </a:r>
            <a:br>
              <a:rPr lang="hr-HR" sz="3200" dirty="0"/>
            </a:br>
            <a:r>
              <a:rPr lang="hr-HR" sz="2400" dirty="0"/>
              <a:t>Ex-ante provjera dokumentacije o nabavi u 2018.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213" y="2057402"/>
            <a:ext cx="10515600" cy="3175906"/>
          </a:xfrm>
        </p:spPr>
        <p:txBody>
          <a:bodyPr>
            <a:normAutofit fontScale="92500" lnSpcReduction="10000"/>
          </a:bodyPr>
          <a:lstStyle/>
          <a:p>
            <a:endParaRPr lang="hr-HR" sz="2600" dirty="0"/>
          </a:p>
          <a:p>
            <a:r>
              <a:rPr lang="hr-HR" sz="2600" dirty="0"/>
              <a:t>Tijekom 2018. godine do sada odrađeno je sveukupno preko 230 ex-ante provjera dokumentacija o nabavi, od toga ¾ za projekte iz portfelja SAFU, a ¼ za druga tijela u Sustavu upravljanja i kontrole ESI fondovima.</a:t>
            </a:r>
          </a:p>
          <a:p>
            <a:r>
              <a:rPr lang="hr-HR" sz="2600" dirty="0"/>
              <a:t>Navedeno predstavlja znatno povećanje opsega posla u odnosu na 2017. godinu. U 2018. već sada je pregledano ili je u pregledu gotovo 50% više dokumentacija korisnika iz portfelja SAFU te gotovo peterostruko više dokumentacija korisnika iz portfelja drugih PT2.</a:t>
            </a:r>
          </a:p>
          <a:p>
            <a:r>
              <a:rPr lang="hr-HR" sz="2600" dirty="0"/>
              <a:t>Ukupno povećanje opsega posla ex-ante provjera u 2018. do sada, a u odnosu na cijelu 2017. godinu, je 75%, a taj će postotak do kraja godine nastaviti rasti.</a:t>
            </a:r>
          </a:p>
          <a:p>
            <a:endParaRPr lang="hr-HR" sz="1400" b="1" dirty="0"/>
          </a:p>
          <a:p>
            <a:pPr marL="0" indent="0">
              <a:lnSpc>
                <a:spcPct val="100000"/>
              </a:lnSpc>
              <a:buNone/>
            </a:pPr>
            <a:endParaRPr lang="hr-HR" sz="1400" b="1" dirty="0"/>
          </a:p>
        </p:txBody>
      </p:sp>
    </p:spTree>
    <p:extLst>
      <p:ext uri="{BB962C8B-B14F-4D97-AF65-F5344CB8AC3E}">
        <p14:creationId xmlns:p14="http://schemas.microsoft.com/office/powerpoint/2010/main" val="2870449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3379" y="789669"/>
            <a:ext cx="8078584" cy="1325563"/>
          </a:xfrm>
        </p:spPr>
        <p:txBody>
          <a:bodyPr>
            <a:noAutofit/>
          </a:bodyPr>
          <a:lstStyle/>
          <a:p>
            <a:r>
              <a:rPr lang="hr-HR" dirty="0"/>
              <a:t>Središnja agencija za financiranje i ugovaranje (SAFU)</a:t>
            </a:r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871" y="1956254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hr-HR" sz="1400" b="1" dirty="0"/>
          </a:p>
          <a:p>
            <a:r>
              <a:rPr lang="hr-HR" sz="2400" dirty="0"/>
              <a:t>Unutar sustava provedbe ESI fondova, financijske perspektive 2014. – 2020., SAFU ima ulogu Posredničkog tijela 2 u Operativnom programu „Konkurentnost i kohezija“  </a:t>
            </a:r>
          </a:p>
          <a:p>
            <a:r>
              <a:rPr lang="hr-HR" sz="2400" dirty="0"/>
              <a:t>SAFU je zadužen za: </a:t>
            </a:r>
          </a:p>
          <a:p>
            <a:pPr lvl="1">
              <a:buFont typeface="Arial Narrow" panose="020B0606020202030204" pitchFamily="34" charset="0"/>
              <a:buChar char="–"/>
            </a:pPr>
            <a:r>
              <a:rPr lang="hr-HR" dirty="0"/>
              <a:t>pripremu metodologija za ocjenjivanje kriterija prihvatljivosti </a:t>
            </a:r>
          </a:p>
          <a:p>
            <a:pPr lvl="1">
              <a:buFont typeface="Arial Narrow" panose="020B0606020202030204" pitchFamily="34" charset="0"/>
              <a:buChar char="–"/>
            </a:pPr>
            <a:r>
              <a:rPr lang="hr-HR" dirty="0"/>
              <a:t>provođenje određenih faza postupka odabira projekata </a:t>
            </a:r>
          </a:p>
          <a:p>
            <a:pPr lvl="1">
              <a:buFont typeface="Arial Narrow" panose="020B0606020202030204" pitchFamily="34" charset="0"/>
              <a:buChar char="–"/>
            </a:pPr>
            <a:r>
              <a:rPr lang="hr-HR" dirty="0"/>
              <a:t>kontrolu prihvatljivosti troškova  </a:t>
            </a:r>
          </a:p>
          <a:p>
            <a:pPr lvl="1">
              <a:buFont typeface="Arial Narrow" panose="020B0606020202030204" pitchFamily="34" charset="0"/>
              <a:buChar char="–"/>
            </a:pPr>
            <a:r>
              <a:rPr lang="hr-HR" dirty="0"/>
              <a:t>praćenje provedbe projekata</a:t>
            </a:r>
          </a:p>
          <a:p>
            <a:pPr marL="0" indent="0">
              <a:buNone/>
            </a:pPr>
            <a:r>
              <a:rPr lang="hr-HR" sz="1400" dirty="0">
                <a:solidFill>
                  <a:prstClr val="black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81164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051" y="267155"/>
            <a:ext cx="8078584" cy="1325563"/>
          </a:xfrm>
        </p:spPr>
        <p:txBody>
          <a:bodyPr>
            <a:noAutofit/>
          </a:bodyPr>
          <a:lstStyle/>
          <a:p>
            <a:r>
              <a:rPr lang="hr-HR" dirty="0"/>
              <a:t>Predstavljanje rezultata SAFU</a:t>
            </a:r>
            <a:br>
              <a:rPr lang="hr-HR" sz="3200" dirty="0"/>
            </a:br>
            <a:r>
              <a:rPr lang="hr-HR" sz="2400" dirty="0"/>
              <a:t>Ex-post provjera dokumentacije o nabavi u 2018.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213" y="2057402"/>
            <a:ext cx="10515600" cy="3175906"/>
          </a:xfrm>
        </p:spPr>
        <p:txBody>
          <a:bodyPr>
            <a:normAutofit/>
          </a:bodyPr>
          <a:lstStyle/>
          <a:p>
            <a:endParaRPr lang="hr-HR" sz="2600" dirty="0"/>
          </a:p>
          <a:p>
            <a:r>
              <a:rPr lang="hr-HR" sz="2400" dirty="0"/>
              <a:t>U 2018. godini do danas pregledano je ili je u pregledu ukupno 238 nabava koje su vrijedne gotovo 3,8 milijardi HRK.</a:t>
            </a:r>
          </a:p>
          <a:p>
            <a:endParaRPr lang="hr-HR" sz="2600" dirty="0"/>
          </a:p>
          <a:p>
            <a:endParaRPr lang="hr-HR" sz="1400" b="1" dirty="0"/>
          </a:p>
          <a:p>
            <a:pPr marL="0" indent="0">
              <a:lnSpc>
                <a:spcPct val="100000"/>
              </a:lnSpc>
              <a:buNone/>
            </a:pPr>
            <a:endParaRPr lang="hr-HR" sz="1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923" y="3418713"/>
            <a:ext cx="4039129" cy="242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4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051" y="267155"/>
            <a:ext cx="8078584" cy="1325563"/>
          </a:xfrm>
        </p:spPr>
        <p:txBody>
          <a:bodyPr>
            <a:noAutofit/>
          </a:bodyPr>
          <a:lstStyle/>
          <a:p>
            <a:r>
              <a:rPr lang="hr-HR" dirty="0"/>
              <a:t>Predstavljanje rezultata SAFU</a:t>
            </a:r>
            <a:br>
              <a:rPr lang="hr-HR" sz="3200" dirty="0"/>
            </a:br>
            <a:r>
              <a:rPr lang="hr-HR" sz="2400" dirty="0"/>
              <a:t>Edukacije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49" y="2269673"/>
            <a:ext cx="10515600" cy="3175906"/>
          </a:xfrm>
        </p:spPr>
        <p:txBody>
          <a:bodyPr>
            <a:normAutofit fontScale="92500" lnSpcReduction="10000"/>
          </a:bodyPr>
          <a:lstStyle/>
          <a:p>
            <a:r>
              <a:rPr lang="hr-HR" sz="2600" dirty="0"/>
              <a:t>Redovita organizacija edukacija za djelatnike i korisnike o pravilnoj provedbi projekata u svrhu smanjenja nepravilnosti i financijskih korekcija na projektima:</a:t>
            </a:r>
          </a:p>
          <a:p>
            <a:pPr lvl="1"/>
            <a:r>
              <a:rPr lang="hr-HR" sz="2200" dirty="0"/>
              <a:t>organizirano više od 900 edukacija i radionica </a:t>
            </a:r>
          </a:p>
          <a:p>
            <a:pPr lvl="1"/>
            <a:r>
              <a:rPr lang="hr-HR" sz="2200" dirty="0"/>
              <a:t>više od 350 edukacija organizirano samo za SAFU korisnike</a:t>
            </a:r>
          </a:p>
          <a:p>
            <a:pPr lvl="1"/>
            <a:r>
              <a:rPr lang="hr-HR" sz="2200" dirty="0"/>
              <a:t>više od 18 000 educiranih polaznika.</a:t>
            </a:r>
          </a:p>
          <a:p>
            <a:pPr lvl="1"/>
            <a:endParaRPr lang="hr-HR" dirty="0"/>
          </a:p>
          <a:p>
            <a:r>
              <a:rPr lang="hr-HR" sz="2600" dirty="0"/>
              <a:t>Do kraja 2018. godine:</a:t>
            </a:r>
          </a:p>
          <a:p>
            <a:pPr lvl="1"/>
            <a:r>
              <a:rPr lang="hr-HR" sz="2200" dirty="0"/>
              <a:t>oko 40 edukacija za korisnike s oko 1000 polaznika</a:t>
            </a:r>
          </a:p>
          <a:p>
            <a:pPr lvl="1"/>
            <a:r>
              <a:rPr lang="hr-HR" sz="2200" dirty="0"/>
              <a:t>oko 90 edukacija za djelatnike s oko 1300 polaznika.</a:t>
            </a:r>
          </a:p>
          <a:p>
            <a:pPr lvl="1"/>
            <a:endParaRPr lang="hr-HR" sz="1400" dirty="0"/>
          </a:p>
          <a:p>
            <a:pPr marL="0" indent="0">
              <a:lnSpc>
                <a:spcPct val="100000"/>
              </a:lnSpc>
              <a:buNone/>
            </a:pPr>
            <a:endParaRPr lang="hr-HR" sz="1400" b="1" dirty="0"/>
          </a:p>
          <a:p>
            <a:pPr marL="0" indent="0">
              <a:lnSpc>
                <a:spcPct val="100000"/>
              </a:lnSpc>
              <a:buNone/>
            </a:pPr>
            <a:endParaRPr lang="hr-HR" sz="1400" b="1" dirty="0"/>
          </a:p>
        </p:txBody>
      </p:sp>
    </p:spTree>
    <p:extLst>
      <p:ext uri="{BB962C8B-B14F-4D97-AF65-F5344CB8AC3E}">
        <p14:creationId xmlns:p14="http://schemas.microsoft.com/office/powerpoint/2010/main" val="2223375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SAFU u 2018. godini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871" y="1956254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hr-HR" sz="14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hr-HR" sz="1400" b="1" dirty="0">
                <a:solidFill>
                  <a:prstClr val="black"/>
                </a:solidFill>
              </a:rPr>
              <a:t>Tomislav Petric, ravnatelj</a:t>
            </a:r>
          </a:p>
          <a:p>
            <a:pPr marL="0" lvl="0" indent="0">
              <a:buNone/>
            </a:pPr>
            <a:r>
              <a:rPr lang="hr-HR" sz="1400" b="1" dirty="0">
                <a:solidFill>
                  <a:prstClr val="black"/>
                </a:solidFill>
              </a:rPr>
              <a:t>	</a:t>
            </a:r>
            <a:r>
              <a:rPr lang="hr-HR" sz="1400" dirty="0">
                <a:solidFill>
                  <a:prstClr val="black"/>
                </a:solidFill>
              </a:rPr>
              <a:t>-</a:t>
            </a:r>
            <a:r>
              <a:rPr lang="hr-HR" sz="1400" b="1" dirty="0">
                <a:solidFill>
                  <a:prstClr val="black"/>
                </a:solidFill>
              </a:rPr>
              <a:t> </a:t>
            </a:r>
            <a:r>
              <a:rPr lang="hr-HR" sz="1400" dirty="0">
                <a:solidFill>
                  <a:prstClr val="black"/>
                </a:solidFill>
              </a:rPr>
              <a:t>predstavljanje rezultata i pregled aktivnosti u 2018. godini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r-HR" sz="1400" b="1" dirty="0">
                <a:solidFill>
                  <a:prstClr val="black"/>
                </a:solidFill>
              </a:rPr>
              <a:t>Iva Kovač, pomoćnica ravnatelja, Ured za provedbu ESI fondova (iz područja znanosti i inovacija, informacijske i komunikacijske tehnologije, poslovne konkurentnosti, zaštite okoliša, obrazovanja i tehničke pomoći)</a:t>
            </a:r>
          </a:p>
          <a:p>
            <a:pPr marL="0" lvl="0" indent="0">
              <a:buNone/>
            </a:pPr>
            <a:r>
              <a:rPr lang="hr-HR" sz="1400" b="1" dirty="0">
                <a:solidFill>
                  <a:prstClr val="black"/>
                </a:solidFill>
              </a:rPr>
              <a:t>	</a:t>
            </a:r>
            <a:r>
              <a:rPr lang="hr-HR" sz="1400" dirty="0">
                <a:solidFill>
                  <a:prstClr val="black"/>
                </a:solidFill>
              </a:rPr>
              <a:t>-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r-HR" sz="1400" b="1" dirty="0">
                <a:solidFill>
                  <a:prstClr val="black"/>
                </a:solidFill>
              </a:rPr>
              <a:t>Vedran Težak, pomoćnik ravnatelja, Ured za prethodnu provjeru postupaka nabave i odabira projekata </a:t>
            </a:r>
          </a:p>
          <a:p>
            <a:pPr marL="0" lvl="0" indent="0">
              <a:buNone/>
            </a:pPr>
            <a:r>
              <a:rPr lang="hr-HR" sz="1400" dirty="0">
                <a:solidFill>
                  <a:prstClr val="black"/>
                </a:solidFill>
              </a:rPr>
              <a:t>	-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400" b="1" dirty="0">
                <a:solidFill>
                  <a:prstClr val="black"/>
                </a:solidFill>
              </a:rPr>
              <a:t>Ana-Marija Perović, pomoćnica ravnatelja, Ured za ugovaranje</a:t>
            </a:r>
          </a:p>
          <a:p>
            <a:pPr marL="0" indent="0">
              <a:buNone/>
            </a:pPr>
            <a:r>
              <a:rPr lang="hr-HR" sz="1400" dirty="0">
                <a:solidFill>
                  <a:prstClr val="black"/>
                </a:solidFill>
              </a:rPr>
              <a:t>	- </a:t>
            </a:r>
          </a:p>
        </p:txBody>
      </p:sp>
    </p:spTree>
    <p:extLst>
      <p:ext uri="{BB962C8B-B14F-4D97-AF65-F5344CB8AC3E}">
        <p14:creationId xmlns:p14="http://schemas.microsoft.com/office/powerpoint/2010/main" val="2820885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ED0615-EC1F-4538-A98B-6D3F44EF88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Ex-</a:t>
            </a:r>
            <a:r>
              <a:rPr lang="hr-HR" dirty="0" err="1"/>
              <a:t>ante</a:t>
            </a:r>
            <a:r>
              <a:rPr lang="hr-HR" dirty="0"/>
              <a:t> provjera dokumentacije o nabavi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6CE0EAB3-2954-4DCC-BA8C-8DE63B4FC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7902"/>
            <a:ext cx="9144000" cy="1053938"/>
          </a:xfrm>
        </p:spPr>
        <p:txBody>
          <a:bodyPr/>
          <a:lstStyle/>
          <a:p>
            <a:endParaRPr lang="hr-HR" sz="1050" dirty="0"/>
          </a:p>
          <a:p>
            <a:r>
              <a:rPr lang="hr-HR" dirty="0"/>
              <a:t>Pregled procesa i najvažnijih dijelova dokumentacije</a:t>
            </a:r>
          </a:p>
        </p:txBody>
      </p:sp>
    </p:spTree>
    <p:extLst>
      <p:ext uri="{BB962C8B-B14F-4D97-AF65-F5344CB8AC3E}">
        <p14:creationId xmlns:p14="http://schemas.microsoft.com/office/powerpoint/2010/main" val="2130053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Ex-</a:t>
            </a:r>
            <a:r>
              <a:rPr lang="hr-HR" dirty="0" err="1"/>
              <a:t>ante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hr-HR" sz="1000" b="1" dirty="0"/>
          </a:p>
          <a:p>
            <a:pPr marL="0" indent="0">
              <a:lnSpc>
                <a:spcPct val="100000"/>
              </a:lnSpc>
              <a:buNone/>
            </a:pPr>
            <a:r>
              <a:rPr lang="hr-HR" sz="3200" b="1" dirty="0"/>
              <a:t>Tko? – SAFU</a:t>
            </a:r>
          </a:p>
          <a:p>
            <a:pPr marL="0" indent="0">
              <a:buNone/>
            </a:pPr>
            <a:r>
              <a:rPr lang="hr-HR" sz="3200" dirty="0"/>
              <a:t>(Središnja agencija za financiranje i ugovaranje programa i projekata EU)</a:t>
            </a:r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r>
              <a:rPr lang="hr-HR" sz="3200" b="1" dirty="0"/>
              <a:t>Tko u SAFU? – UPPPNOP</a:t>
            </a:r>
          </a:p>
          <a:p>
            <a:pPr marL="0" indent="0">
              <a:buNone/>
            </a:pPr>
            <a:r>
              <a:rPr lang="hr-HR" sz="3200" dirty="0"/>
              <a:t>(Ured za prethodnu provjeru postupaka nabave i odabira projekata)</a:t>
            </a:r>
          </a:p>
        </p:txBody>
      </p:sp>
    </p:spTree>
    <p:extLst>
      <p:ext uri="{BB962C8B-B14F-4D97-AF65-F5344CB8AC3E}">
        <p14:creationId xmlns:p14="http://schemas.microsoft.com/office/powerpoint/2010/main" val="2900227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Ex-</a:t>
            </a:r>
            <a:r>
              <a:rPr lang="hr-HR" dirty="0" err="1"/>
              <a:t>ante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hr-HR" sz="1000" b="1" dirty="0"/>
          </a:p>
          <a:p>
            <a:pPr marL="0" indent="0">
              <a:lnSpc>
                <a:spcPct val="100000"/>
              </a:lnSpc>
              <a:buNone/>
            </a:pPr>
            <a:r>
              <a:rPr lang="hr-HR" sz="3200" b="1" dirty="0"/>
              <a:t>Što?</a:t>
            </a:r>
          </a:p>
          <a:p>
            <a:pPr marL="0" indent="0">
              <a:buNone/>
            </a:pPr>
            <a:r>
              <a:rPr lang="hr-HR" sz="3200" dirty="0"/>
              <a:t>Provjeriti, utvrditi, savjetovati korisnike vezano uz nabave</a:t>
            </a:r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r>
              <a:rPr lang="hr-HR" sz="3200" b="1" dirty="0"/>
              <a:t>Za koga?</a:t>
            </a:r>
          </a:p>
          <a:p>
            <a:pPr marL="0" indent="0">
              <a:buNone/>
            </a:pPr>
            <a:r>
              <a:rPr lang="hr-HR" sz="3200" dirty="0"/>
              <a:t>Javne naručitelje i </a:t>
            </a:r>
            <a:r>
              <a:rPr lang="hr-HR" sz="3200" dirty="0" err="1"/>
              <a:t>Neobveznike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101738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Ex-</a:t>
            </a:r>
            <a:r>
              <a:rPr lang="hr-HR" dirty="0" err="1"/>
              <a:t>ante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endParaRPr lang="hr-HR" sz="200" b="1" dirty="0"/>
          </a:p>
          <a:p>
            <a:pPr marL="0" indent="0">
              <a:lnSpc>
                <a:spcPct val="100000"/>
              </a:lnSpc>
              <a:buNone/>
            </a:pPr>
            <a:r>
              <a:rPr lang="hr-HR" sz="3200" b="1" dirty="0"/>
              <a:t>Kako?</a:t>
            </a:r>
          </a:p>
          <a:p>
            <a:pPr marL="0" indent="0">
              <a:buNone/>
            </a:pPr>
            <a:r>
              <a:rPr lang="pl-PL" sz="3200" dirty="0"/>
              <a:t>Provjerom dokumentacije o nabavi (DON) i ostalih povezanih dokumenata</a:t>
            </a:r>
          </a:p>
          <a:p>
            <a:pPr marL="0" indent="0">
              <a:buNone/>
            </a:pPr>
            <a:endParaRPr lang="hr-HR" sz="1200" dirty="0"/>
          </a:p>
          <a:p>
            <a:pPr marL="0" indent="0">
              <a:buNone/>
            </a:pPr>
            <a:r>
              <a:rPr lang="hr-HR" sz="3200" b="1" dirty="0"/>
              <a:t>Kada?</a:t>
            </a:r>
          </a:p>
          <a:p>
            <a:pPr marL="0" indent="0">
              <a:buNone/>
            </a:pPr>
            <a:r>
              <a:rPr lang="pt-BR" sz="3200" dirty="0"/>
              <a:t>Prije objave Poziva na nadmetanje</a:t>
            </a:r>
          </a:p>
          <a:p>
            <a:pPr marL="0" indent="0">
              <a:buNone/>
            </a:pPr>
            <a:endParaRPr lang="hr-HR" sz="1200" dirty="0"/>
          </a:p>
          <a:p>
            <a:pPr marL="0" indent="0">
              <a:buNone/>
            </a:pPr>
            <a:r>
              <a:rPr lang="hr-HR" sz="3200" b="1" dirty="0"/>
              <a:t>Koji je rezultat?</a:t>
            </a:r>
          </a:p>
          <a:p>
            <a:pPr marL="0" indent="0">
              <a:buNone/>
            </a:pPr>
            <a:r>
              <a:rPr lang="pl-PL" sz="3200" dirty="0"/>
              <a:t>Preporuke i savjeti za prilagodbu dokumentacije o nabavi</a:t>
            </a:r>
          </a:p>
        </p:txBody>
      </p:sp>
    </p:spTree>
    <p:extLst>
      <p:ext uri="{BB962C8B-B14F-4D97-AF65-F5344CB8AC3E}">
        <p14:creationId xmlns:p14="http://schemas.microsoft.com/office/powerpoint/2010/main" val="554216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Ex-</a:t>
            </a:r>
            <a:r>
              <a:rPr lang="hr-HR" dirty="0" err="1"/>
              <a:t>ante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endParaRPr lang="hr-HR" sz="200" b="1"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r-HR" sz="3200" b="1" dirty="0"/>
              <a:t>Odakle proizlazi potreba?</a:t>
            </a:r>
          </a:p>
          <a:p>
            <a:pPr marL="439738" indent="-439738">
              <a:buFont typeface="Wingdings" panose="05000000000000000000" pitchFamily="2" charset="2"/>
              <a:buChar char="ü"/>
            </a:pPr>
            <a:r>
              <a:rPr lang="hr-HR" sz="3200" dirty="0"/>
              <a:t>Zajednička nacionalna pravila</a:t>
            </a:r>
          </a:p>
          <a:p>
            <a:pPr marL="439738" indent="-439738">
              <a:buFont typeface="Wingdings" panose="05000000000000000000" pitchFamily="2" charset="2"/>
              <a:buChar char="ü"/>
            </a:pPr>
            <a:r>
              <a:rPr lang="hr-HR" sz="3200" dirty="0"/>
              <a:t>Ugovor o dodjeli bespovratnih sredstava</a:t>
            </a:r>
          </a:p>
          <a:p>
            <a:pPr marL="0" indent="0">
              <a:buNone/>
            </a:pPr>
            <a:endParaRPr lang="hr-HR" sz="200" dirty="0"/>
          </a:p>
          <a:p>
            <a:pPr marL="0" indent="0">
              <a:spcAft>
                <a:spcPts val="600"/>
              </a:spcAft>
              <a:buNone/>
            </a:pPr>
            <a:r>
              <a:rPr lang="hr-HR" sz="3200" b="1" dirty="0"/>
              <a:t>Na temelju čega?</a:t>
            </a:r>
          </a:p>
          <a:p>
            <a:pPr marL="439738" indent="-439738">
              <a:buFont typeface="Wingdings" panose="05000000000000000000" pitchFamily="2" charset="2"/>
              <a:buChar char="ü"/>
            </a:pPr>
            <a:r>
              <a:rPr lang="hr-HR" sz="3200" dirty="0"/>
              <a:t>Ugovor o dodjeli bespovratnih sredstava</a:t>
            </a:r>
          </a:p>
          <a:p>
            <a:pPr marL="439738" indent="-439738">
              <a:buFont typeface="Wingdings" panose="05000000000000000000" pitchFamily="2" charset="2"/>
              <a:buChar char="ü"/>
            </a:pPr>
            <a:r>
              <a:rPr lang="hr-HR" sz="3200" dirty="0"/>
              <a:t>Plan nabave</a:t>
            </a:r>
          </a:p>
          <a:p>
            <a:pPr marL="439738" indent="-439738">
              <a:buFont typeface="Wingdings" panose="05000000000000000000" pitchFamily="2" charset="2"/>
              <a:buChar char="ü"/>
            </a:pPr>
            <a:r>
              <a:rPr lang="hr-HR" sz="3200" dirty="0"/>
              <a:t>Kontrolne liste</a:t>
            </a:r>
          </a:p>
        </p:txBody>
      </p:sp>
    </p:spTree>
    <p:extLst>
      <p:ext uri="{BB962C8B-B14F-4D97-AF65-F5344CB8AC3E}">
        <p14:creationId xmlns:p14="http://schemas.microsoft.com/office/powerpoint/2010/main" val="3240044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Ex-</a:t>
            </a:r>
            <a:r>
              <a:rPr lang="hr-HR" dirty="0" err="1"/>
              <a:t>ante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hr-HR" sz="1000" b="1" dirty="0"/>
          </a:p>
          <a:p>
            <a:pPr marL="0" indent="0">
              <a:spcAft>
                <a:spcPts val="1200"/>
              </a:spcAft>
              <a:buNone/>
            </a:pPr>
            <a:r>
              <a:rPr lang="hr-HR" sz="3200" b="1" dirty="0"/>
              <a:t>U skladu s čime?</a:t>
            </a:r>
          </a:p>
          <a:p>
            <a:pPr marL="439738" indent="-43973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3200" dirty="0"/>
              <a:t>Primjenjivo zakonodavstvo (HR i EU)</a:t>
            </a:r>
          </a:p>
          <a:p>
            <a:pPr marL="439738" indent="-43973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3200" dirty="0"/>
              <a:t>Praksa JN</a:t>
            </a:r>
          </a:p>
          <a:p>
            <a:pPr marL="439738" indent="-43973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3200" dirty="0"/>
              <a:t>Nalazi revizije</a:t>
            </a:r>
          </a:p>
          <a:p>
            <a:pPr marL="439738" indent="-439738">
              <a:buFont typeface="Wingdings" panose="05000000000000000000" pitchFamily="2" charset="2"/>
              <a:buChar char="ü"/>
            </a:pPr>
            <a:r>
              <a:rPr lang="hr-HR" sz="3200" dirty="0"/>
              <a:t>Upute nadležnih tijela</a:t>
            </a:r>
          </a:p>
        </p:txBody>
      </p:sp>
    </p:spTree>
    <p:extLst>
      <p:ext uri="{BB962C8B-B14F-4D97-AF65-F5344CB8AC3E}">
        <p14:creationId xmlns:p14="http://schemas.microsoft.com/office/powerpoint/2010/main" val="3363882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Ex-</a:t>
            </a:r>
            <a:r>
              <a:rPr lang="hr-HR" dirty="0" err="1"/>
              <a:t>ante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hr-HR" sz="1000" b="1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hr-HR" sz="3200" b="1" dirty="0"/>
              <a:t>Zašto?</a:t>
            </a:r>
          </a:p>
          <a:p>
            <a:pPr marL="541338" indent="-541338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hr-HR" sz="3200" dirty="0"/>
              <a:t>smanjenje mogućnosti ulaganja prigovora na </a:t>
            </a:r>
            <a:r>
              <a:rPr lang="hr-HR" sz="3200" dirty="0" err="1"/>
              <a:t>DoN</a:t>
            </a:r>
            <a:endParaRPr lang="hr-HR" sz="3200" dirty="0"/>
          </a:p>
          <a:p>
            <a:pPr marL="541338" indent="-541338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hr-HR" sz="3200" dirty="0"/>
              <a:t>smanjenje vjerojatnosti nastanka poteškoća u postupku pregleda i ocjene ponuda, ugovaranju i izvršenju ugovora o nabavi</a:t>
            </a:r>
          </a:p>
          <a:p>
            <a:pPr marL="541338" indent="-541338">
              <a:buFont typeface="Wingdings" panose="05000000000000000000" pitchFamily="2" charset="2"/>
              <a:buChar char="v"/>
            </a:pPr>
            <a:r>
              <a:rPr lang="hr-HR" sz="3200" dirty="0"/>
              <a:t>osiguravanje poštivanja načela javne nabave</a:t>
            </a:r>
          </a:p>
        </p:txBody>
      </p:sp>
    </p:spTree>
    <p:extLst>
      <p:ext uri="{BB962C8B-B14F-4D97-AF65-F5344CB8AC3E}">
        <p14:creationId xmlns:p14="http://schemas.microsoft.com/office/powerpoint/2010/main" val="165251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051" y="267155"/>
            <a:ext cx="8078584" cy="1325563"/>
          </a:xfrm>
        </p:spPr>
        <p:txBody>
          <a:bodyPr>
            <a:noAutofit/>
          </a:bodyPr>
          <a:lstStyle/>
          <a:p>
            <a:r>
              <a:rPr lang="hr-HR" dirty="0"/>
              <a:t>Predstavljanje rezultata SAFU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378" y="1804309"/>
            <a:ext cx="10515600" cy="4572000"/>
          </a:xfrm>
        </p:spPr>
        <p:txBody>
          <a:bodyPr>
            <a:normAutofit lnSpcReduction="10000"/>
          </a:bodyPr>
          <a:lstStyle/>
          <a:p>
            <a:r>
              <a:rPr lang="hr-HR" sz="2400" dirty="0"/>
              <a:t>Broj potpisanih ugovora u 2018. godini: </a:t>
            </a:r>
            <a:r>
              <a:rPr lang="hr-HR" sz="2400" dirty="0">
                <a:solidFill>
                  <a:srgbClr val="FF0000"/>
                </a:solidFill>
              </a:rPr>
              <a:t>129</a:t>
            </a:r>
          </a:p>
          <a:p>
            <a:pPr lvl="1"/>
            <a:r>
              <a:rPr lang="hr-HR" sz="1900" dirty="0"/>
              <a:t>PO 1 - Jačanje gospodarstva primjenom istraživanja i inovacija: </a:t>
            </a:r>
            <a:r>
              <a:rPr lang="pl-PL" sz="1800" dirty="0"/>
              <a:t>27</a:t>
            </a:r>
          </a:p>
          <a:p>
            <a:pPr lvl="1"/>
            <a:r>
              <a:rPr lang="pl-PL" sz="1900" dirty="0"/>
              <a:t>PO 2</a:t>
            </a:r>
            <a:r>
              <a:rPr lang="pl-PL" sz="1800" dirty="0"/>
              <a:t> – </a:t>
            </a:r>
            <a:r>
              <a:rPr lang="pl-PL" sz="1900" dirty="0"/>
              <a:t>Korištenje informacijskih i komunikacijskih tehnologija</a:t>
            </a:r>
            <a:r>
              <a:rPr lang="pl-PL" sz="1800" dirty="0"/>
              <a:t>: 5</a:t>
            </a:r>
          </a:p>
          <a:p>
            <a:pPr lvl="1"/>
            <a:r>
              <a:rPr lang="hr-HR" sz="1900" dirty="0"/>
              <a:t>PO 3 - Poslovna konkurentnost: 5</a:t>
            </a:r>
          </a:p>
          <a:p>
            <a:pPr lvl="1"/>
            <a:r>
              <a:rPr lang="hr-HR" sz="1900" dirty="0"/>
              <a:t>PO 6 - Zaštita okoliša i održivost resursa: 41</a:t>
            </a:r>
          </a:p>
          <a:p>
            <a:pPr lvl="1"/>
            <a:r>
              <a:rPr lang="hr-HR" sz="1900" dirty="0"/>
              <a:t>PO 7- Povezanost i mobilnost: 18</a:t>
            </a:r>
          </a:p>
          <a:p>
            <a:pPr lvl="1"/>
            <a:r>
              <a:rPr lang="hr-HR" sz="1900" dirty="0"/>
              <a:t>PO 8 - Socijalno uključivanje i zdravlje: 29</a:t>
            </a:r>
          </a:p>
          <a:p>
            <a:pPr lvl="1"/>
            <a:r>
              <a:rPr lang="hr-HR" sz="1900" dirty="0"/>
              <a:t>PO 09 - Obrazovanje, vještine i cjeloživotno učenje: 2</a:t>
            </a:r>
          </a:p>
          <a:p>
            <a:pPr lvl="1"/>
            <a:r>
              <a:rPr lang="hr-HR" sz="1900" dirty="0"/>
              <a:t>PO 10 - Tehnička pomoć OP KiK 2014-2020: 2</a:t>
            </a:r>
          </a:p>
          <a:p>
            <a:r>
              <a:rPr lang="hr-HR" sz="2400" dirty="0">
                <a:solidFill>
                  <a:prstClr val="black"/>
                </a:solidFill>
              </a:rPr>
              <a:t>Ukupna vrijednost projekata potpisanih u 2018. godini: </a:t>
            </a:r>
            <a:r>
              <a:rPr lang="hr-HR" sz="2400" dirty="0">
                <a:solidFill>
                  <a:srgbClr val="FF0000"/>
                </a:solidFill>
              </a:rPr>
              <a:t>4.696.415.491,82 HRK</a:t>
            </a:r>
          </a:p>
          <a:p>
            <a:pPr lvl="1"/>
            <a:r>
              <a:rPr lang="hr-HR" sz="2000" dirty="0"/>
              <a:t>EU sredstva: 3.861.743.161,81 HRK (82%)</a:t>
            </a:r>
          </a:p>
          <a:p>
            <a:pPr lvl="0"/>
            <a:r>
              <a:rPr lang="hr-HR" sz="2400" dirty="0">
                <a:solidFill>
                  <a:prstClr val="black"/>
                </a:solidFill>
              </a:rPr>
              <a:t>Trenutno u provedbi ugovora u okviru OP-a Konkurentnost i kohezija: </a:t>
            </a:r>
            <a:r>
              <a:rPr lang="hr-HR" sz="2400" dirty="0">
                <a:solidFill>
                  <a:srgbClr val="FF0000"/>
                </a:solidFill>
              </a:rPr>
              <a:t>380</a:t>
            </a:r>
          </a:p>
          <a:p>
            <a:pPr lvl="0"/>
            <a:r>
              <a:rPr lang="hr-HR" sz="2400" dirty="0">
                <a:solidFill>
                  <a:prstClr val="black"/>
                </a:solidFill>
              </a:rPr>
              <a:t>Broj zaposlenih: </a:t>
            </a:r>
            <a:r>
              <a:rPr lang="hr-HR" sz="2400" dirty="0">
                <a:solidFill>
                  <a:srgbClr val="FF0000"/>
                </a:solidFill>
              </a:rPr>
              <a:t>262 </a:t>
            </a:r>
            <a:r>
              <a:rPr lang="hr-HR" sz="2400" dirty="0"/>
              <a:t>(do 300 do kraja 2018. godine)</a:t>
            </a:r>
            <a:endParaRPr lang="hr-HR" sz="2400" dirty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hr-HR" sz="1400" b="1" dirty="0"/>
          </a:p>
        </p:txBody>
      </p:sp>
    </p:spTree>
    <p:extLst>
      <p:ext uri="{BB962C8B-B14F-4D97-AF65-F5344CB8AC3E}">
        <p14:creationId xmlns:p14="http://schemas.microsoft.com/office/powerpoint/2010/main" val="3436442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Ex-</a:t>
            </a:r>
            <a:r>
              <a:rPr lang="hr-HR" dirty="0" err="1"/>
              <a:t>ante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hr-HR" sz="3600" b="1" dirty="0"/>
          </a:p>
          <a:p>
            <a:pPr marL="541338" indent="-541338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hr-HR" sz="3200" dirty="0"/>
              <a:t>u konačnici djelovanje na manji broj nepravilnosti i posljedično manji broj korekcija prilikom ex-post verifikacije nabava</a:t>
            </a:r>
          </a:p>
          <a:p>
            <a:pPr marL="541338" indent="-541338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hr-HR" sz="3200" dirty="0"/>
              <a:t>usustavljivanje prakse postupanja</a:t>
            </a:r>
          </a:p>
          <a:p>
            <a:pPr marL="541338" indent="-541338">
              <a:buFont typeface="Wingdings" panose="05000000000000000000" pitchFamily="2" charset="2"/>
              <a:buChar char="v"/>
            </a:pPr>
            <a:r>
              <a:rPr lang="hr-HR" sz="3200" dirty="0"/>
              <a:t>smanjenje rizika naknadnog utvrđivanja nepravilnosti putem revizijskih nalaza</a:t>
            </a:r>
          </a:p>
          <a:p>
            <a:pPr marL="541338" indent="-541338">
              <a:buFont typeface="Wingdings" panose="05000000000000000000" pitchFamily="2" charset="2"/>
              <a:buChar char="v"/>
            </a:pPr>
            <a:r>
              <a:rPr lang="hr-HR" sz="3200" dirty="0"/>
              <a:t>smanjenje rizika po sustav</a:t>
            </a:r>
          </a:p>
        </p:txBody>
      </p:sp>
    </p:spTree>
    <p:extLst>
      <p:ext uri="{BB962C8B-B14F-4D97-AF65-F5344CB8AC3E}">
        <p14:creationId xmlns:p14="http://schemas.microsoft.com/office/powerpoint/2010/main" val="2874840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Ex-</a:t>
            </a:r>
            <a:r>
              <a:rPr lang="hr-HR" dirty="0" err="1"/>
              <a:t>ante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hr-HR" sz="1000" b="1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hr-HR" sz="3200" b="1" dirty="0"/>
              <a:t>Kronologija relevantnih dijelova projektnog ciklusa?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3200" dirty="0"/>
              <a:t>Potpisan ugovor o dodjeli bespovratnih sredstava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3200" dirty="0"/>
              <a:t>Finaliziran projektni plan nabave (PPN)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3200" dirty="0"/>
              <a:t>Pripremljena analiza rizika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3200" dirty="0"/>
              <a:t>Popis nabava koje ulaze u uzorak za ex-</a:t>
            </a:r>
            <a:r>
              <a:rPr lang="hr-HR" sz="3200" dirty="0" err="1"/>
              <a:t>ante</a:t>
            </a:r>
            <a:r>
              <a:rPr lang="hr-HR" sz="3200" dirty="0"/>
              <a:t> provjeru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3200" dirty="0"/>
              <a:t>Provjera sukladno vremenskom planu i spremnosti korisnika</a:t>
            </a:r>
          </a:p>
        </p:txBody>
      </p:sp>
    </p:spTree>
    <p:extLst>
      <p:ext uri="{BB962C8B-B14F-4D97-AF65-F5344CB8AC3E}">
        <p14:creationId xmlns:p14="http://schemas.microsoft.com/office/powerpoint/2010/main" val="2039706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Ex-</a:t>
            </a:r>
            <a:r>
              <a:rPr lang="hr-HR" dirty="0" err="1"/>
              <a:t>ante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hr-HR" sz="400" b="1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hr-HR" sz="3200" b="1" dirty="0"/>
              <a:t>Kriteriji za analizu rizika?</a:t>
            </a:r>
          </a:p>
          <a:p>
            <a:pPr marL="541338" indent="-541338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541338" algn="l"/>
              </a:tabLst>
            </a:pPr>
            <a:r>
              <a:rPr lang="hr-HR" sz="3200" dirty="0"/>
              <a:t>procijenjena vrijednost nabave (PVN)</a:t>
            </a:r>
          </a:p>
          <a:p>
            <a:pPr marL="541338" indent="-541338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541338" algn="l"/>
              </a:tabLst>
            </a:pPr>
            <a:r>
              <a:rPr lang="hr-HR" sz="3200" dirty="0"/>
              <a:t>složenost postupka nabave i kompleksnost predmeta nabave</a:t>
            </a:r>
          </a:p>
          <a:p>
            <a:pPr marL="541338" indent="-541338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541338" algn="l"/>
              </a:tabLst>
            </a:pPr>
            <a:r>
              <a:rPr lang="hr-HR" sz="3200" dirty="0"/>
              <a:t>učinak odabranog postupka na provedbu same nabave</a:t>
            </a:r>
          </a:p>
          <a:p>
            <a:pPr marL="541338" indent="-541338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541338" algn="l"/>
              </a:tabLst>
            </a:pPr>
            <a:r>
              <a:rPr lang="hr-HR" sz="3200" dirty="0"/>
              <a:t>tehničko i stručno iskustvo korisnika</a:t>
            </a:r>
          </a:p>
          <a:p>
            <a:pPr marL="541338" indent="-541338">
              <a:buFont typeface="Wingdings" panose="05000000000000000000" pitchFamily="2" charset="2"/>
              <a:buChar char="v"/>
              <a:tabLst>
                <a:tab pos="541338" algn="l"/>
              </a:tabLst>
            </a:pPr>
            <a:r>
              <a:rPr lang="hr-HR" sz="3200" dirty="0"/>
              <a:t>nepravilnosti utvrđene u ranijim postupcima nabave</a:t>
            </a:r>
          </a:p>
        </p:txBody>
      </p:sp>
    </p:spTree>
    <p:extLst>
      <p:ext uri="{BB962C8B-B14F-4D97-AF65-F5344CB8AC3E}">
        <p14:creationId xmlns:p14="http://schemas.microsoft.com/office/powerpoint/2010/main" val="5333500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Kriteriji</a:t>
            </a:r>
            <a:r>
              <a:rPr lang="es-ES" dirty="0"/>
              <a:t> </a:t>
            </a:r>
            <a:r>
              <a:rPr lang="es-ES" dirty="0" err="1"/>
              <a:t>za</a:t>
            </a:r>
            <a:r>
              <a:rPr lang="es-ES" dirty="0"/>
              <a:t> ex-ante </a:t>
            </a:r>
            <a:r>
              <a:rPr lang="es-ES" dirty="0" err="1"/>
              <a:t>provjeru</a:t>
            </a:r>
            <a:br>
              <a:rPr lang="hr-HR" dirty="0"/>
            </a:br>
            <a:r>
              <a:rPr lang="es-ES" dirty="0"/>
              <a:t>(ESF, EFRR, KF)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62666"/>
            <a:ext cx="10457124" cy="393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401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1000" b="1" dirty="0"/>
          </a:p>
          <a:p>
            <a:pPr marL="0" indent="0">
              <a:spcAft>
                <a:spcPts val="1200"/>
              </a:spcAft>
              <a:buNone/>
            </a:pPr>
            <a:r>
              <a:rPr lang="hr-HR" sz="3200" b="1" dirty="0"/>
              <a:t>Glavne točke provjere?</a:t>
            </a:r>
          </a:p>
          <a:p>
            <a:pPr marL="439738" indent="-43973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3200" dirty="0"/>
              <a:t>Određivanje procijenjene vrijednosti nabave i predmeta nabave</a:t>
            </a:r>
          </a:p>
          <a:p>
            <a:pPr marL="439738" indent="-43973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3200" dirty="0"/>
              <a:t>Prethodna analiza tržišta</a:t>
            </a:r>
          </a:p>
          <a:p>
            <a:pPr marL="439738" indent="-43973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3200" dirty="0"/>
              <a:t>Rokovi</a:t>
            </a:r>
          </a:p>
          <a:p>
            <a:pPr marL="439738" indent="-439738">
              <a:buFont typeface="Wingdings" panose="05000000000000000000" pitchFamily="2" charset="2"/>
              <a:buChar char="ü"/>
            </a:pPr>
            <a:r>
              <a:rPr lang="hr-HR" sz="3200" dirty="0"/>
              <a:t>Sadržaj DON prema ZJN2016 i Pravilniku o dokumentaciji o nabavi te ponudi u postupcima javne nabave</a:t>
            </a:r>
          </a:p>
          <a:p>
            <a:pPr marL="0" indent="0">
              <a:buNone/>
            </a:pPr>
            <a:endParaRPr lang="hr-HR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Dijelovi </a:t>
            </a:r>
            <a:r>
              <a:rPr lang="hr-HR" dirty="0" err="1"/>
              <a:t>DoN</a:t>
            </a:r>
            <a:r>
              <a:rPr lang="hr-HR" dirty="0"/>
              <a:t> od kritične važnosti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4498214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b="1" dirty="0"/>
          </a:p>
          <a:p>
            <a:pPr marL="439738" indent="-43973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3200" dirty="0"/>
              <a:t>Tehničke specifikacije predmeta nabave</a:t>
            </a:r>
          </a:p>
          <a:p>
            <a:pPr marL="439738" indent="-43973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3200" dirty="0"/>
              <a:t>Kriteriji za kvalitativni odabir gospodarskog subjekta</a:t>
            </a:r>
          </a:p>
          <a:p>
            <a:pPr marL="439738" indent="-43973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3200" dirty="0"/>
              <a:t>Kriteriji za odabir ponude</a:t>
            </a:r>
          </a:p>
          <a:p>
            <a:pPr marL="439738" indent="-43973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3200" dirty="0"/>
              <a:t>Prijedlog ugovora</a:t>
            </a:r>
          </a:p>
          <a:p>
            <a:pPr marL="439738" indent="-43973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3200" dirty="0"/>
              <a:t>Troškovnici</a:t>
            </a:r>
          </a:p>
          <a:p>
            <a:pPr marL="0" indent="0">
              <a:buNone/>
            </a:pPr>
            <a:endParaRPr lang="hr-HR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Dijelovi </a:t>
            </a:r>
            <a:r>
              <a:rPr lang="hr-HR" dirty="0" err="1"/>
              <a:t>DoN</a:t>
            </a:r>
            <a:r>
              <a:rPr lang="hr-HR" dirty="0"/>
              <a:t> od kritične važnosti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2135004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AEED0615-EC1F-4538-A98B-6D3F44EF8889}"/>
              </a:ext>
            </a:extLst>
          </p:cNvPr>
          <p:cNvSpPr txBox="1">
            <a:spLocks/>
          </p:cNvSpPr>
          <p:nvPr/>
        </p:nvSpPr>
        <p:spPr>
          <a:xfrm>
            <a:off x="1524000" y="151425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11F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r-HR" dirty="0"/>
              <a:t>Zahvaljujem na pažnji, pitanja?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6CE0EAB3-2954-4DCC-BA8C-8DE63B4FC5B7}"/>
              </a:ext>
            </a:extLst>
          </p:cNvPr>
          <p:cNvSpPr txBox="1">
            <a:spLocks/>
          </p:cNvSpPr>
          <p:nvPr/>
        </p:nvSpPr>
        <p:spPr>
          <a:xfrm>
            <a:off x="1524000" y="4639732"/>
            <a:ext cx="9448800" cy="11006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r-HR" dirty="0">
                <a:solidFill>
                  <a:schemeClr val="bg1">
                    <a:lumMod val="65000"/>
                  </a:schemeClr>
                </a:solidFill>
              </a:rPr>
              <a:t>Vedran Težak</a:t>
            </a:r>
          </a:p>
          <a:p>
            <a:pPr marL="0" indent="0" algn="r">
              <a:buNone/>
            </a:pPr>
            <a:r>
              <a:rPr lang="hr-HR" dirty="0">
                <a:solidFill>
                  <a:schemeClr val="bg1">
                    <a:lumMod val="65000"/>
                  </a:schemeClr>
                </a:solidFill>
              </a:rPr>
              <a:t>pomoćnik ravnatelja</a:t>
            </a:r>
          </a:p>
          <a:p>
            <a:pPr marL="0" indent="0" algn="r">
              <a:buNone/>
            </a:pPr>
            <a:r>
              <a:rPr lang="hr-HR" dirty="0">
                <a:solidFill>
                  <a:schemeClr val="bg1">
                    <a:lumMod val="65000"/>
                  </a:schemeClr>
                </a:solidFill>
              </a:rPr>
              <a:t>Ured za prethodnu provjeru postupaka nabave i odabira projekata, SAFU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81020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ED0615-EC1F-4538-A98B-6D3F44EF88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PROVEDBA PROJEKTA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CE0EAB3-2954-4DCC-BA8C-8DE63B4FC5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/>
              <a:t>provjere postupaka nabave i primjeri najčešćih pogrešaka </a:t>
            </a:r>
            <a:r>
              <a:rPr lang="hr-H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888353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Provedba projekata – statistički pregled osnovnih podataka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SAFU u ovom trenutku okviru OP-a Konkurentnost i kohezija ima u provedbi </a:t>
            </a:r>
            <a:r>
              <a:rPr lang="hr-HR" b="1" dirty="0"/>
              <a:t>400 projekata </a:t>
            </a:r>
            <a:r>
              <a:rPr lang="hr-HR" dirty="0"/>
              <a:t>ukupne vrijednosti preko </a:t>
            </a:r>
            <a:r>
              <a:rPr lang="hr-HR" b="1" dirty="0"/>
              <a:t>17,9 milijardi HRK </a:t>
            </a:r>
            <a:r>
              <a:rPr lang="hr-HR" dirty="0"/>
              <a:t>ukupnih prihvatljivih troškova, od čega se preko 16,2 milijarde kuna odnosi na bespovratna sredstva</a:t>
            </a:r>
          </a:p>
          <a:p>
            <a:r>
              <a:rPr lang="hr-HR" dirty="0"/>
              <a:t>U prosjeku jedan projekt ima oko </a:t>
            </a:r>
            <a:r>
              <a:rPr lang="hr-HR" b="1" dirty="0"/>
              <a:t>20 nabava</a:t>
            </a:r>
            <a:r>
              <a:rPr lang="hr-HR" dirty="0"/>
              <a:t>,</a:t>
            </a:r>
          </a:p>
          <a:p>
            <a:pPr marL="182563" indent="0">
              <a:buNone/>
            </a:pPr>
            <a:r>
              <a:rPr lang="hr-HR" dirty="0"/>
              <a:t> međutim ovisno o vrsti projekata to može </a:t>
            </a:r>
          </a:p>
          <a:p>
            <a:pPr marL="266700" indent="0">
              <a:buNone/>
            </a:pPr>
            <a:r>
              <a:rPr lang="hr-HR" dirty="0"/>
              <a:t>varirati od svega par nabava do preko 100 </a:t>
            </a:r>
          </a:p>
          <a:p>
            <a:pPr marL="266700" indent="0">
              <a:buNone/>
            </a:pPr>
            <a:r>
              <a:rPr lang="hr-HR" dirty="0"/>
              <a:t>nabava po projektu</a:t>
            </a:r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7209905" y="3453939"/>
          <a:ext cx="4045528" cy="215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53053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odnosu na vrstu predmeta nabave, u prosjeku nabave </a:t>
            </a:r>
            <a:r>
              <a:rPr lang="hr-HR" b="1" dirty="0"/>
              <a:t>radova</a:t>
            </a:r>
            <a:r>
              <a:rPr lang="hr-HR" dirty="0"/>
              <a:t> čine brojčano 4% svih nabava, no njihova vrijednost čini oko </a:t>
            </a:r>
            <a:r>
              <a:rPr lang="hr-HR" b="1" dirty="0"/>
              <a:t>78%</a:t>
            </a:r>
            <a:r>
              <a:rPr lang="hr-HR" dirty="0"/>
              <a:t> vrijednosti troškova projekta</a:t>
            </a:r>
          </a:p>
          <a:p>
            <a:r>
              <a:rPr lang="hr-HR" dirty="0"/>
              <a:t>Brojčano u prosjeku nabave </a:t>
            </a:r>
            <a:r>
              <a:rPr lang="hr-HR" b="1" dirty="0"/>
              <a:t>roba</a:t>
            </a:r>
            <a:r>
              <a:rPr lang="hr-HR" dirty="0"/>
              <a:t> (opreme) </a:t>
            </a:r>
          </a:p>
          <a:p>
            <a:pPr marL="266700" indent="0">
              <a:buNone/>
            </a:pPr>
            <a:r>
              <a:rPr lang="hr-HR" dirty="0"/>
              <a:t>čine oko </a:t>
            </a:r>
            <a:r>
              <a:rPr lang="hr-HR" b="1" dirty="0"/>
              <a:t>20% svih nabava</a:t>
            </a:r>
            <a:r>
              <a:rPr lang="hr-HR" dirty="0"/>
              <a:t>, dok nabave </a:t>
            </a:r>
            <a:r>
              <a:rPr lang="hr-HR" b="1" dirty="0"/>
              <a:t>usluga </a:t>
            </a:r>
          </a:p>
          <a:p>
            <a:pPr marL="266700" indent="0">
              <a:buNone/>
            </a:pPr>
            <a:r>
              <a:rPr lang="hr-HR" b="1" dirty="0"/>
              <a:t>čine oko 76% </a:t>
            </a:r>
            <a:r>
              <a:rPr lang="hr-HR" dirty="0"/>
              <a:t>svih nabava te je za obje vrste </a:t>
            </a:r>
          </a:p>
          <a:p>
            <a:pPr marL="266700" indent="0">
              <a:buNone/>
            </a:pPr>
            <a:r>
              <a:rPr lang="hr-HR" dirty="0"/>
              <a:t>predmeta nabave </a:t>
            </a:r>
            <a:r>
              <a:rPr lang="hr-HR" b="1" dirty="0"/>
              <a:t>vrijednosni udio u projektu</a:t>
            </a:r>
          </a:p>
          <a:p>
            <a:pPr marL="266700" indent="0">
              <a:buNone/>
            </a:pPr>
            <a:r>
              <a:rPr lang="hr-HR" b="1" dirty="0"/>
              <a:t>oko 11%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Provedba projekata – statistički pregled osnovnih podataka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7401098" y="30549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9786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051" y="267155"/>
            <a:ext cx="8078584" cy="1325563"/>
          </a:xfrm>
        </p:spPr>
        <p:txBody>
          <a:bodyPr>
            <a:noAutofit/>
          </a:bodyPr>
          <a:lstStyle/>
          <a:p>
            <a:r>
              <a:rPr lang="hr-HR" dirty="0"/>
              <a:t>Predstavljanje rezultata SAFU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214" y="1959430"/>
            <a:ext cx="10515600" cy="4065812"/>
          </a:xfrm>
        </p:spPr>
        <p:txBody>
          <a:bodyPr>
            <a:normAutofit/>
          </a:bodyPr>
          <a:lstStyle/>
          <a:p>
            <a:r>
              <a:rPr lang="hr-HR" sz="2400" dirty="0"/>
              <a:t>Broj potpisanih ugovora u OPKK: </a:t>
            </a:r>
            <a:r>
              <a:rPr lang="hr-HR" sz="2400" dirty="0">
                <a:solidFill>
                  <a:srgbClr val="FF0000"/>
                </a:solidFill>
              </a:rPr>
              <a:t>398</a:t>
            </a:r>
          </a:p>
          <a:p>
            <a:r>
              <a:rPr lang="hr-HR" sz="2400" dirty="0">
                <a:solidFill>
                  <a:prstClr val="black"/>
                </a:solidFill>
              </a:rPr>
              <a:t>Ukupna vrijednost ugovora: </a:t>
            </a:r>
            <a:r>
              <a:rPr lang="hr-HR" sz="2400" dirty="0">
                <a:solidFill>
                  <a:srgbClr val="FF0000"/>
                </a:solidFill>
              </a:rPr>
              <a:t>20.257.958.865,76</a:t>
            </a:r>
            <a:r>
              <a:rPr lang="hr-HR" sz="2400" dirty="0">
                <a:solidFill>
                  <a:prstClr val="black"/>
                </a:solidFill>
              </a:rPr>
              <a:t> </a:t>
            </a:r>
            <a:r>
              <a:rPr lang="hr-HR" sz="2400" dirty="0">
                <a:solidFill>
                  <a:srgbClr val="FF0000"/>
                </a:solidFill>
              </a:rPr>
              <a:t>HRK</a:t>
            </a:r>
          </a:p>
          <a:p>
            <a:pPr lvl="1"/>
            <a:r>
              <a:rPr lang="hr-HR" sz="2000" dirty="0"/>
              <a:t>EU sredstva: 15.501.125.608,38 HRK (76%)</a:t>
            </a:r>
            <a:endParaRPr lang="hr-HR" sz="2400" dirty="0"/>
          </a:p>
          <a:p>
            <a:r>
              <a:rPr lang="hr-HR" sz="2400" dirty="0"/>
              <a:t>Preostalo za ugovoriti po Prioritetnim osima:</a:t>
            </a:r>
            <a:endParaRPr lang="hr-HR" sz="2400" dirty="0">
              <a:solidFill>
                <a:srgbClr val="FF0000"/>
              </a:solidFill>
            </a:endParaRPr>
          </a:p>
          <a:p>
            <a:pPr lvl="1"/>
            <a:r>
              <a:rPr lang="hr-HR" sz="1900" dirty="0"/>
              <a:t>PO 1 - Jačanje gospodarstva primjenom istraživanja i inovacija: </a:t>
            </a:r>
            <a:r>
              <a:rPr lang="pl-PL" sz="1800" dirty="0"/>
              <a:t>1.729.411.569,25 HRK</a:t>
            </a:r>
          </a:p>
          <a:p>
            <a:pPr lvl="1"/>
            <a:r>
              <a:rPr lang="pl-PL" sz="1900" dirty="0"/>
              <a:t>PO 2</a:t>
            </a:r>
            <a:r>
              <a:rPr lang="pl-PL" sz="1800" dirty="0"/>
              <a:t> – </a:t>
            </a:r>
            <a:r>
              <a:rPr lang="pl-PL" sz="1900" dirty="0"/>
              <a:t>Korištenje informacijskih i komunikacijskih tehnologija</a:t>
            </a:r>
            <a:r>
              <a:rPr lang="pl-PL" sz="1800" dirty="0"/>
              <a:t>: 2.112.881.795,39 HRK</a:t>
            </a:r>
          </a:p>
          <a:p>
            <a:pPr lvl="1"/>
            <a:r>
              <a:rPr lang="hr-HR" sz="1900" dirty="0"/>
              <a:t>PO 6 - Zaštita okoliša i održivost resursa: 383.917.682,92 HRK</a:t>
            </a:r>
          </a:p>
          <a:p>
            <a:pPr lvl="1"/>
            <a:r>
              <a:rPr lang="hr-HR" sz="1900" dirty="0"/>
              <a:t>PO 7- Povezanost i mobilnost: 2.838.292.059,12 HRK</a:t>
            </a:r>
          </a:p>
          <a:p>
            <a:pPr lvl="1"/>
            <a:r>
              <a:rPr lang="hr-HR" sz="1900" dirty="0"/>
              <a:t>PO 8 - Socijalno uključivanje i zdravlje: 828.427.631,81 HRK</a:t>
            </a:r>
          </a:p>
          <a:p>
            <a:pPr lvl="1"/>
            <a:r>
              <a:rPr lang="hr-HR" sz="1900" dirty="0"/>
              <a:t>PO 09 - Obrazovanje, vještine i cjeloživotno učenje: 614.491.973,74 HRK</a:t>
            </a:r>
          </a:p>
          <a:p>
            <a:pPr lvl="1"/>
            <a:r>
              <a:rPr lang="hr-HR" sz="1900" dirty="0"/>
              <a:t>PO 10 - Tehnička pomoć OP KiK 2014-2020: 42.709.525,42 HRK</a:t>
            </a:r>
          </a:p>
          <a:p>
            <a:pPr lvl="1"/>
            <a:endParaRPr lang="hr-HR" sz="1900" dirty="0"/>
          </a:p>
          <a:p>
            <a:pPr marL="0" indent="0">
              <a:lnSpc>
                <a:spcPct val="100000"/>
              </a:lnSpc>
              <a:buNone/>
            </a:pPr>
            <a:endParaRPr lang="hr-HR" sz="1400" b="1" dirty="0"/>
          </a:p>
        </p:txBody>
      </p:sp>
    </p:spTree>
    <p:extLst>
      <p:ext uri="{BB962C8B-B14F-4D97-AF65-F5344CB8AC3E}">
        <p14:creationId xmlns:p14="http://schemas.microsoft.com/office/powerpoint/2010/main" val="6621639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Provedba projekata – statistički pregled osnovnih podataka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38200" y="2133195"/>
            <a:ext cx="10515600" cy="3544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Trajanje razdoblja provedbe projekta je u </a:t>
            </a:r>
          </a:p>
          <a:p>
            <a:pPr marL="0" indent="266700">
              <a:buNone/>
            </a:pPr>
            <a:r>
              <a:rPr lang="hr-HR" dirty="0"/>
              <a:t>prosjeku oko 2,5-3 godine, ovisno o vrsti </a:t>
            </a:r>
          </a:p>
          <a:p>
            <a:pPr marL="0" indent="266700">
              <a:buNone/>
            </a:pPr>
            <a:r>
              <a:rPr lang="hr-HR" dirty="0"/>
              <a:t>projekata</a:t>
            </a:r>
          </a:p>
          <a:p>
            <a:r>
              <a:rPr lang="hr-HR" dirty="0"/>
              <a:t>Infrastrukturni projekti i projekti </a:t>
            </a:r>
          </a:p>
          <a:p>
            <a:pPr marL="0" indent="266700">
              <a:buNone/>
            </a:pPr>
            <a:r>
              <a:rPr lang="hr-HR" dirty="0"/>
              <a:t>znanstveno-istraživačkog područja </a:t>
            </a:r>
          </a:p>
          <a:p>
            <a:pPr marL="0" indent="266700">
              <a:buNone/>
            </a:pPr>
            <a:r>
              <a:rPr lang="hr-HR" dirty="0"/>
              <a:t>traju u prosjeku preko 3 godine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6611389" y="253379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26863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Provedba projekata – kako se pripremiti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623888" indent="-623888">
              <a:buFont typeface="Wingdings" panose="05000000000000000000" pitchFamily="2" charset="2"/>
              <a:buChar char="ü"/>
            </a:pPr>
            <a:r>
              <a:rPr lang="hr-HR" dirty="0"/>
              <a:t>Unaprijed se upoznati sa svim odredbama ugovora o dodjeli bespovratnih sredstava – </a:t>
            </a:r>
            <a:r>
              <a:rPr lang="hr-HR" b="1" dirty="0"/>
              <a:t>posebni i opći uvjeti, </a:t>
            </a:r>
            <a:r>
              <a:rPr lang="hr-HR" b="1" dirty="0" err="1"/>
              <a:t>NOJN</a:t>
            </a:r>
            <a:endParaRPr lang="hr-HR" b="1" dirty="0"/>
          </a:p>
          <a:p>
            <a:pPr marL="623888" indent="-623888">
              <a:buFont typeface="Wingdings" panose="05000000000000000000" pitchFamily="2" charset="2"/>
              <a:buChar char="ü"/>
            </a:pPr>
            <a:r>
              <a:rPr lang="hr-HR" dirty="0"/>
              <a:t>Angažirati potrebne ljudske, materijalne i financijske resurse</a:t>
            </a:r>
          </a:p>
          <a:p>
            <a:pPr marL="623888" indent="-623888">
              <a:buFont typeface="Wingdings" panose="05000000000000000000" pitchFamily="2" charset="2"/>
              <a:buChar char="ü"/>
            </a:pPr>
            <a:r>
              <a:rPr lang="hr-HR" dirty="0"/>
              <a:t>Osigurati novčani tijek za projektne troškove (uključujući i </a:t>
            </a:r>
          </a:p>
          <a:p>
            <a:pPr marL="623888" indent="0">
              <a:buNone/>
            </a:pPr>
            <a:r>
              <a:rPr lang="hr-HR" dirty="0"/>
              <a:t>eventualne neprihvatljive troškove)</a:t>
            </a:r>
          </a:p>
          <a:p>
            <a:pPr marL="623888" indent="-623888">
              <a:buFont typeface="Wingdings" panose="05000000000000000000" pitchFamily="2" charset="2"/>
              <a:buChar char="ü"/>
            </a:pPr>
            <a:r>
              <a:rPr lang="hr-HR" dirty="0"/>
              <a:t>Pravovremeno započeti s provedbom aktivnosti</a:t>
            </a:r>
          </a:p>
          <a:p>
            <a:pPr marL="623888" indent="-623888">
              <a:buFont typeface="Wingdings" panose="05000000000000000000" pitchFamily="2" charset="2"/>
              <a:buChar char="ü"/>
            </a:pPr>
            <a:r>
              <a:rPr lang="hr-HR" dirty="0"/>
              <a:t>Potpisom ugovora korisnik preuzima odgovornost za uspješnu provedbu svog projekta te započinje nadzor provedbe projekata od strane PT2</a:t>
            </a:r>
          </a:p>
          <a:p>
            <a:pPr marL="623888" indent="-623888">
              <a:buFont typeface="Wingdings" panose="05000000000000000000" pitchFamily="2" charset="2"/>
              <a:buChar char="ü"/>
            </a:pPr>
            <a:endParaRPr lang="hr-HR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569" y="2611061"/>
            <a:ext cx="2195600" cy="207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3558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Provedba projekata – izazovi u provedbi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29888" y="2180706"/>
            <a:ext cx="10515600" cy="349452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 </a:t>
            </a:r>
            <a:r>
              <a:rPr lang="hr-HR" b="1" dirty="0"/>
              <a:t>Prolongacija trajanja </a:t>
            </a:r>
            <a:r>
              <a:rPr lang="hr-HR" dirty="0"/>
              <a:t>provedbe projekta       važna </a:t>
            </a:r>
          </a:p>
          <a:p>
            <a:pPr marL="449263" indent="0">
              <a:buNone/>
            </a:pPr>
            <a:r>
              <a:rPr lang="hr-HR" dirty="0"/>
              <a:t>pravovremena komunikacija sa SAFU       priprema dodatka</a:t>
            </a:r>
          </a:p>
          <a:p>
            <a:pPr marL="449263" indent="0">
              <a:buNone/>
            </a:pPr>
            <a:r>
              <a:rPr lang="hr-HR" dirty="0"/>
              <a:t>ugovoru o bespovratnim sredstvima</a:t>
            </a:r>
          </a:p>
          <a:p>
            <a:pPr marL="357188" indent="-357188">
              <a:buFont typeface="Wingdings" panose="05000000000000000000" pitchFamily="2" charset="2"/>
              <a:buChar char="v"/>
            </a:pPr>
            <a:r>
              <a:rPr lang="hr-HR" b="1" dirty="0"/>
              <a:t>Izmjene</a:t>
            </a:r>
            <a:r>
              <a:rPr lang="hr-HR" dirty="0"/>
              <a:t> u aktivnostima i/ili proračunu projekta        pri procjenjivanju opravdanosti važni elementi su </a:t>
            </a:r>
            <a:r>
              <a:rPr lang="hr-HR" b="1" dirty="0"/>
              <a:t>nužnost i nepredvidivost </a:t>
            </a:r>
            <a:r>
              <a:rPr lang="hr-HR" dirty="0"/>
              <a:t>izmjena       izmjene ne smiju dovoditi u pitanje zaključke postupka dodjele bespovratnih sredstava       važna pravovremena komunikacija sa SAFU       Obavijest o manjoj izmjeni ili priprema dodatka ugovoru o bespovratnim sredstvima</a:t>
            </a:r>
          </a:p>
          <a:p>
            <a:pPr marL="357188" indent="-357188">
              <a:buFont typeface="Wingdings" panose="05000000000000000000" pitchFamily="2" charset="2"/>
              <a:buChar char="v"/>
            </a:pPr>
            <a:endParaRPr lang="hr-HR" dirty="0"/>
          </a:p>
          <a:p>
            <a:pPr>
              <a:buFont typeface="Wingdings" panose="05000000000000000000" pitchFamily="2" charset="2"/>
              <a:buChar char="v"/>
            </a:pPr>
            <a:endParaRPr lang="hr-HR" dirty="0"/>
          </a:p>
        </p:txBody>
      </p:sp>
      <p:sp>
        <p:nvSpPr>
          <p:cNvPr id="2" name="Right Arrow 1"/>
          <p:cNvSpPr/>
          <p:nvPr/>
        </p:nvSpPr>
        <p:spPr>
          <a:xfrm>
            <a:off x="6321828" y="2701636"/>
            <a:ext cx="357448" cy="199506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ight Arrow 4"/>
          <p:cNvSpPr/>
          <p:nvPr/>
        </p:nvSpPr>
        <p:spPr>
          <a:xfrm>
            <a:off x="7430193" y="3660372"/>
            <a:ext cx="357448" cy="199506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ight Arrow 5"/>
          <p:cNvSpPr/>
          <p:nvPr/>
        </p:nvSpPr>
        <p:spPr>
          <a:xfrm>
            <a:off x="6759629" y="2330335"/>
            <a:ext cx="357448" cy="199506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ight Arrow 6"/>
          <p:cNvSpPr/>
          <p:nvPr/>
        </p:nvSpPr>
        <p:spPr>
          <a:xfrm>
            <a:off x="10040391" y="3995653"/>
            <a:ext cx="357448" cy="199506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ight Arrow 8"/>
          <p:cNvSpPr/>
          <p:nvPr/>
        </p:nvSpPr>
        <p:spPr>
          <a:xfrm>
            <a:off x="2664229" y="4732715"/>
            <a:ext cx="357448" cy="199506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ight Arrow 9"/>
          <p:cNvSpPr/>
          <p:nvPr/>
        </p:nvSpPr>
        <p:spPr>
          <a:xfrm>
            <a:off x="8956966" y="4732715"/>
            <a:ext cx="357448" cy="199506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Slikovni rezultat za changes in projec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322" y="1640379"/>
            <a:ext cx="2632364" cy="157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6601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Provedba projekata – izazovi u provedbi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29888" y="2180706"/>
            <a:ext cx="10515600" cy="34945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 </a:t>
            </a:r>
            <a:r>
              <a:rPr lang="hr-HR" b="1" dirty="0"/>
              <a:t>nabava </a:t>
            </a:r>
            <a:r>
              <a:rPr lang="hr-HR" dirty="0"/>
              <a:t>- pravovremena priprema dokumentacije za objavu nabave te provedba postupka, sklapanje ugovora i provedba ugovora o nabavi       usklađenje s odredbama ugovora o bespovratnim sredstvima; ex-ante pregled</a:t>
            </a:r>
          </a:p>
          <a:p>
            <a:pPr marL="357188" indent="-357188">
              <a:buFont typeface="Wingdings" panose="05000000000000000000" pitchFamily="2" charset="2"/>
              <a:buChar char="v"/>
            </a:pPr>
            <a:r>
              <a:rPr lang="hr-HR" dirty="0"/>
              <a:t>provođenje </a:t>
            </a:r>
            <a:r>
              <a:rPr lang="hr-HR" b="1" dirty="0"/>
              <a:t>građevinskih radova </a:t>
            </a:r>
            <a:r>
              <a:rPr lang="hr-HR" dirty="0"/>
              <a:t>u skladu s početnim planovima i ugovorom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 Osigurati da </a:t>
            </a:r>
            <a:r>
              <a:rPr lang="hr-HR" b="1" dirty="0"/>
              <a:t>partner</a:t>
            </a:r>
            <a:r>
              <a:rPr lang="hr-HR" dirty="0"/>
              <a:t> poštuje sve ugovorne obveze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 </a:t>
            </a:r>
            <a:r>
              <a:rPr lang="hr-HR" b="1" dirty="0"/>
              <a:t>Sistematizirana pohrana dokumentacije </a:t>
            </a:r>
            <a:r>
              <a:rPr lang="hr-HR" dirty="0"/>
              <a:t>projekta, </a:t>
            </a:r>
            <a:r>
              <a:rPr lang="hr-HR" b="1" dirty="0"/>
              <a:t>pravovremena i sveobuhvatna dostava dokumentacije u SAFU</a:t>
            </a:r>
            <a:r>
              <a:rPr lang="hr-HR" dirty="0"/>
              <a:t> na pregled</a:t>
            </a:r>
          </a:p>
          <a:p>
            <a:pPr>
              <a:buFont typeface="Wingdings" panose="05000000000000000000" pitchFamily="2" charset="2"/>
              <a:buChar char="v"/>
            </a:pPr>
            <a:endParaRPr lang="hr-HR" dirty="0"/>
          </a:p>
        </p:txBody>
      </p:sp>
      <p:sp>
        <p:nvSpPr>
          <p:cNvPr id="11" name="Right Arrow 10"/>
          <p:cNvSpPr/>
          <p:nvPr/>
        </p:nvSpPr>
        <p:spPr>
          <a:xfrm>
            <a:off x="10117971" y="2732117"/>
            <a:ext cx="357448" cy="199506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35681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Provedba projekata – izazovi u provedbi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29888" y="2180706"/>
            <a:ext cx="10515600" cy="34945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 </a:t>
            </a:r>
            <a:r>
              <a:rPr lang="hr-HR" b="1" dirty="0"/>
              <a:t>nepravilnosti </a:t>
            </a:r>
            <a:r>
              <a:rPr lang="hr-HR" dirty="0"/>
              <a:t>- odstupanja od redovne procedure koja imaju ili bi mogle imati učinak na nacionalni proračun i/ili proračun Unije</a:t>
            </a:r>
          </a:p>
          <a:p>
            <a:pPr marL="804863" lvl="2">
              <a:spcBef>
                <a:spcPts val="1000"/>
              </a:spcBef>
            </a:pPr>
            <a:r>
              <a:rPr lang="hr-HR" sz="2400" dirty="0"/>
              <a:t>Utvrđene nepravilnosti mogu rezultirati:</a:t>
            </a:r>
          </a:p>
          <a:p>
            <a:pPr marL="1262063" lvl="3">
              <a:spcBef>
                <a:spcPts val="1000"/>
              </a:spcBef>
            </a:pPr>
            <a:r>
              <a:rPr lang="hr-HR" sz="2200" dirty="0"/>
              <a:t>Određivanjem jasnog financijskog učinka – može se procijeniti točan iznos neprihvatljivih troškova</a:t>
            </a:r>
          </a:p>
          <a:p>
            <a:pPr marL="1262063" lvl="3">
              <a:spcBef>
                <a:spcPts val="1000"/>
              </a:spcBef>
            </a:pPr>
            <a:r>
              <a:rPr lang="hr-HR" sz="2200" dirty="0"/>
              <a:t>Nejasnim financijskim učinkom – utvrđuje se opseg primjene paušalnog iznosa – u slučaju povrede odredbi o javnoj nabavi: Smjernice za utvrđivanje financijskih ispravaka (korekcije u %)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>
              <a:buFont typeface="Wingdings" panose="05000000000000000000" pitchFamily="2" charset="2"/>
              <a:buChar char="v"/>
            </a:pPr>
            <a:endParaRPr lang="hr-HR" dirty="0"/>
          </a:p>
        </p:txBody>
      </p:sp>
      <p:pic>
        <p:nvPicPr>
          <p:cNvPr id="5" name="Picture 2" descr="Slikovni rezultat za dont'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35" y="3786365"/>
            <a:ext cx="1652426" cy="175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7543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Provedba projekata – izazovi u provedbi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29888" y="2180706"/>
            <a:ext cx="10515600" cy="3494520"/>
          </a:xfrm>
        </p:spPr>
        <p:txBody>
          <a:bodyPr>
            <a:normAutofit/>
          </a:bodyPr>
          <a:lstStyle/>
          <a:p>
            <a:pPr marL="3175" lvl="2" indent="0">
              <a:spcBef>
                <a:spcPts val="1000"/>
              </a:spcBef>
              <a:buNone/>
            </a:pPr>
            <a:r>
              <a:rPr lang="hr-HR" sz="2800" dirty="0"/>
              <a:t> Primjeri nepravilnosti:</a:t>
            </a:r>
          </a:p>
          <a:p>
            <a:pPr marL="3175" lvl="2" indent="0">
              <a:spcBef>
                <a:spcPts val="1000"/>
              </a:spcBef>
              <a:buNone/>
            </a:pPr>
            <a:endParaRPr lang="hr-HR" sz="2800" dirty="0"/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hr-HR" sz="2800" dirty="0"/>
              <a:t>Korištenje </a:t>
            </a:r>
            <a:r>
              <a:rPr lang="hr-HR" sz="2800" dirty="0" err="1"/>
              <a:t>brand</a:t>
            </a:r>
            <a:r>
              <a:rPr lang="hr-HR" sz="2800" dirty="0"/>
              <a:t> </a:t>
            </a:r>
            <a:r>
              <a:rPr lang="hr-HR" sz="2800" dirty="0" err="1"/>
              <a:t>name</a:t>
            </a:r>
            <a:r>
              <a:rPr lang="hr-HR" sz="2800" dirty="0"/>
              <a:t> u DoN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hr-HR" sz="2800" dirty="0"/>
              <a:t>Nepravilan postupak nabave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hr-HR" sz="2800" dirty="0"/>
              <a:t>Dodaci ugovorima o nabavi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hr-HR" sz="2800" dirty="0"/>
              <a:t>Restriktivne odredbe DoN-a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>
              <a:buFont typeface="Wingdings" panose="05000000000000000000" pitchFamily="2" charset="2"/>
              <a:buChar char="v"/>
            </a:pPr>
            <a:endParaRPr lang="hr-H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948" y="2296388"/>
            <a:ext cx="2692235" cy="269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0200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Provedba projekata – SAFU kao oslonac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29888" y="2180706"/>
            <a:ext cx="10515600" cy="3494520"/>
          </a:xfrm>
        </p:spPr>
        <p:txBody>
          <a:bodyPr>
            <a:normAutofit lnSpcReduction="10000"/>
          </a:bodyPr>
          <a:lstStyle/>
          <a:p>
            <a:r>
              <a:rPr lang="hr-HR" dirty="0"/>
              <a:t>Dodjela </a:t>
            </a:r>
            <a:r>
              <a:rPr lang="hr-HR" b="1" dirty="0"/>
              <a:t>voditelja projekta </a:t>
            </a:r>
            <a:r>
              <a:rPr lang="hr-HR" dirty="0"/>
              <a:t>po potpisu ugovora o dodjeli bespovratnih sredstava</a:t>
            </a:r>
          </a:p>
          <a:p>
            <a:r>
              <a:rPr lang="hr-HR" dirty="0"/>
              <a:t>Održavanje </a:t>
            </a:r>
            <a:r>
              <a:rPr lang="hr-HR" b="1" dirty="0"/>
              <a:t>radionica</a:t>
            </a:r>
            <a:r>
              <a:rPr lang="hr-HR" dirty="0"/>
              <a:t> u svim fazama provedbe projekta</a:t>
            </a:r>
          </a:p>
          <a:p>
            <a:r>
              <a:rPr lang="hr-HR" dirty="0"/>
              <a:t>Od 2015. – do 1.10.2018. za korisnike iz </a:t>
            </a:r>
            <a:r>
              <a:rPr lang="hr-HR" dirty="0" err="1"/>
              <a:t>OPKK</a:t>
            </a:r>
            <a:r>
              <a:rPr lang="hr-HR" dirty="0"/>
              <a:t>, za prioritetne osi u nadležnosti SAFU, organizirano je i održano 79 edukacija o provedbi projekata na kojima je sudjelovalo više od 2000 korisnika </a:t>
            </a:r>
          </a:p>
          <a:p>
            <a:r>
              <a:rPr lang="hr-HR" dirty="0"/>
              <a:t>7 regionalnih edukacija (Dubrovnik, Šibenik, Virovitica, </a:t>
            </a:r>
          </a:p>
          <a:p>
            <a:pPr marL="182563" indent="0">
              <a:buNone/>
            </a:pPr>
            <a:r>
              <a:rPr lang="hr-HR" dirty="0"/>
              <a:t> Pula, Karlovac, Garešnica i Split)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624" y="2709950"/>
            <a:ext cx="2643057" cy="221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579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Provedba projekata – SAFU kao oslonac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29888" y="2180705"/>
            <a:ext cx="10515600" cy="3796146"/>
          </a:xfrm>
        </p:spPr>
        <p:txBody>
          <a:bodyPr>
            <a:normAutofit/>
          </a:bodyPr>
          <a:lstStyle/>
          <a:p>
            <a:r>
              <a:rPr lang="hr-HR" dirty="0"/>
              <a:t>Unaprijed uputiti korisnike u najčešće probleme iz prakse koji mogu dovesti do neprihvatljivih troškova</a:t>
            </a:r>
          </a:p>
          <a:p>
            <a:r>
              <a:rPr lang="hr-HR" dirty="0">
                <a:hlinkClick r:id="rId2"/>
              </a:rPr>
              <a:t>www.safu.hr</a:t>
            </a:r>
            <a:r>
              <a:rPr lang="hr-HR" dirty="0"/>
              <a:t> </a:t>
            </a:r>
          </a:p>
          <a:p>
            <a:pPr lvl="1"/>
            <a:r>
              <a:rPr lang="hr-HR" dirty="0"/>
              <a:t>Priručnik za korisnike</a:t>
            </a:r>
          </a:p>
          <a:p>
            <a:pPr lvl="1"/>
            <a:r>
              <a:rPr lang="hr-HR" dirty="0"/>
              <a:t>Brošura za korisnike</a:t>
            </a:r>
          </a:p>
          <a:p>
            <a:pPr lvl="1"/>
            <a:r>
              <a:rPr lang="hr-HR" dirty="0"/>
              <a:t>E-brošura „Korak po korak”</a:t>
            </a:r>
          </a:p>
          <a:p>
            <a:pPr lvl="1"/>
            <a:r>
              <a:rPr lang="hr-HR" dirty="0"/>
              <a:t>SAFU bilten (iskustva drugih korisnika)</a:t>
            </a:r>
          </a:p>
          <a:p>
            <a:pPr lvl="1"/>
            <a:r>
              <a:rPr lang="hr-HR" dirty="0"/>
              <a:t>Česta pitanja i odgovori</a:t>
            </a:r>
          </a:p>
          <a:p>
            <a:pPr lvl="1"/>
            <a:r>
              <a:rPr lang="hr-HR" dirty="0"/>
              <a:t>Razne upute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4" t="6661" r="13504" b="14901"/>
          <a:stretch/>
        </p:blipFill>
        <p:spPr bwMode="auto">
          <a:xfrm>
            <a:off x="6198430" y="2709333"/>
            <a:ext cx="4887054" cy="29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2027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Provedba projekata – terenske provjere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29888" y="2180706"/>
            <a:ext cx="10515600" cy="3494520"/>
          </a:xfrm>
        </p:spPr>
        <p:txBody>
          <a:bodyPr>
            <a:normAutofit lnSpcReduction="10000"/>
          </a:bodyPr>
          <a:lstStyle/>
          <a:p>
            <a:pPr marL="4763" lvl="1">
              <a:spcBef>
                <a:spcPts val="1000"/>
              </a:spcBef>
              <a:buNone/>
            </a:pPr>
            <a:r>
              <a:rPr lang="hr-HR" sz="2800" b="1" dirty="0"/>
              <a:t>Terenske kontrole</a:t>
            </a:r>
          </a:p>
          <a:p>
            <a:pPr marL="1346200" lvl="2" indent="-274638">
              <a:spcBef>
                <a:spcPts val="1000"/>
              </a:spcBef>
            </a:pPr>
            <a:r>
              <a:rPr lang="hr-HR" sz="2800" dirty="0"/>
              <a:t>Minimalno jednom tijekom perioda provedbe projekta, ovisno o kompleksnosti</a:t>
            </a:r>
          </a:p>
          <a:p>
            <a:pPr marL="1346200" lvl="2" indent="-274638">
              <a:spcBef>
                <a:spcPts val="1000"/>
              </a:spcBef>
            </a:pPr>
            <a:r>
              <a:rPr lang="hr-HR" sz="2800" dirty="0"/>
              <a:t>Uvid u stvarno stanje na terenu</a:t>
            </a:r>
          </a:p>
          <a:p>
            <a:pPr marL="1346200" lvl="2" indent="-274638">
              <a:spcBef>
                <a:spcPts val="1000"/>
              </a:spcBef>
            </a:pPr>
            <a:r>
              <a:rPr lang="hr-HR" sz="2800" dirty="0"/>
              <a:t>Usporedba dostavljenih dokumenata/dokaza s izvornicima – dokumentacije o provedenim nabavama, računovodstvene evidencije, građevinske knjige, izvještaji s održanih edukacija, izrađeni </a:t>
            </a:r>
            <a:r>
              <a:rPr lang="hr-HR" sz="2800" dirty="0" err="1"/>
              <a:t>outputi</a:t>
            </a:r>
            <a:r>
              <a:rPr lang="hr-HR" sz="2800" dirty="0"/>
              <a:t>, osiguranje mjera vidljivosti projekta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Picture 2" descr="Slikovni rezultat za inspec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19" y="3254706"/>
            <a:ext cx="1629495" cy="218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0192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ED0615-EC1F-4538-A98B-6D3F44EF88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 post provjera nabave</a:t>
            </a:r>
            <a:endParaRPr lang="hr-HR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CE0EAB3-2954-4DCC-BA8C-8DE63B4FC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7902"/>
            <a:ext cx="9144000" cy="671898"/>
          </a:xfrm>
        </p:spPr>
        <p:txBody>
          <a:bodyPr>
            <a:normAutofit fontScale="92500"/>
          </a:bodyPr>
          <a:lstStyle/>
          <a:p>
            <a:r>
              <a:rPr lang="hr-HR" b="1" dirty="0"/>
              <a:t>Provjere postupaka nabave i primjeri najčešćih pogrešaka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9949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051" y="267155"/>
            <a:ext cx="8078584" cy="1325563"/>
          </a:xfrm>
        </p:spPr>
        <p:txBody>
          <a:bodyPr>
            <a:noAutofit/>
          </a:bodyPr>
          <a:lstStyle/>
          <a:p>
            <a:r>
              <a:rPr lang="hr-HR" dirty="0"/>
              <a:t>Predstavljanje rezultata SAFU</a:t>
            </a:r>
            <a:br>
              <a:rPr lang="hr-HR" sz="3200" dirty="0"/>
            </a:br>
            <a:r>
              <a:rPr lang="hr-HR" sz="2400" dirty="0"/>
              <a:t>Jačanje gospodarstva primjenom istraživanja i inovacija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378" y="1861459"/>
            <a:ext cx="10515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u="sng" dirty="0"/>
              <a:t>Ulaganje u organizacijsku reformu i infrastrukturu sektora istraživanja, razvoja i inovacija</a:t>
            </a:r>
          </a:p>
          <a:p>
            <a:r>
              <a:rPr lang="hr-HR" sz="2000" dirty="0"/>
              <a:t>Potpisano ugovora: 19</a:t>
            </a:r>
          </a:p>
          <a:p>
            <a:r>
              <a:rPr lang="hr-HR" sz="2000" dirty="0"/>
              <a:t>Vrijednost projekata: 892.908.791,28 HRK</a:t>
            </a:r>
          </a:p>
          <a:p>
            <a:pPr lvl="1"/>
            <a:r>
              <a:rPr lang="hr-HR" sz="1600" dirty="0"/>
              <a:t>EU sredstva: 866.380.287,15 HRK (97%)</a:t>
            </a:r>
          </a:p>
          <a:p>
            <a:pPr marL="457200" lvl="1" indent="0">
              <a:buNone/>
            </a:pPr>
            <a:endParaRPr lang="hr-HR" dirty="0"/>
          </a:p>
          <a:p>
            <a:pPr marL="0" indent="0">
              <a:lnSpc>
                <a:spcPct val="100000"/>
              </a:lnSpc>
              <a:buNone/>
            </a:pPr>
            <a:endParaRPr lang="hr-HR" sz="1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738968"/>
              </p:ext>
            </p:extLst>
          </p:nvPr>
        </p:nvGraphicFramePr>
        <p:xfrm>
          <a:off x="816428" y="3526972"/>
          <a:ext cx="9290958" cy="233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4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6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746">
                <a:tc>
                  <a:txBody>
                    <a:bodyPr/>
                    <a:lstStyle/>
                    <a:p>
                      <a:r>
                        <a:rPr lang="hr-HR" dirty="0"/>
                        <a:t>KORISNICI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3960">
                <a:tc>
                  <a:txBody>
                    <a:bodyPr/>
                    <a:lstStyle/>
                    <a:p>
                      <a:r>
                        <a:rPr lang="hr-HR" sz="1200" dirty="0"/>
                        <a:t>1. Sveučilište</a:t>
                      </a:r>
                      <a:r>
                        <a:rPr lang="hr-HR" sz="1200" baseline="0" dirty="0"/>
                        <a:t> u Splitu, </a:t>
                      </a:r>
                      <a:r>
                        <a:rPr lang="nn-NO" sz="1200" baseline="0" dirty="0"/>
                        <a:t>Fakultet građevinarstva, arhitekture i</a:t>
                      </a:r>
                      <a:r>
                        <a:rPr lang="hr-HR" sz="1200" baseline="0" dirty="0"/>
                        <a:t> </a:t>
                      </a:r>
                      <a:r>
                        <a:rPr lang="nn-NO" sz="1200" baseline="0" dirty="0"/>
                        <a:t>geodezije</a:t>
                      </a:r>
                      <a:endParaRPr lang="hr-HR" sz="1200" dirty="0"/>
                    </a:p>
                    <a:p>
                      <a:r>
                        <a:rPr lang="hr-HR" sz="1200" dirty="0"/>
                        <a:t>2.</a:t>
                      </a:r>
                      <a:r>
                        <a:rPr lang="hr-HR" sz="1200" baseline="0" dirty="0"/>
                        <a:t> Sveučilište u Splitu</a:t>
                      </a:r>
                    </a:p>
                    <a:p>
                      <a:r>
                        <a:rPr lang="hr-HR" sz="1200" dirty="0"/>
                        <a:t>3. Veleučilište u Karlovcu</a:t>
                      </a:r>
                    </a:p>
                    <a:p>
                      <a:r>
                        <a:rPr lang="hr-HR" sz="1200" dirty="0"/>
                        <a:t>4.</a:t>
                      </a:r>
                      <a:r>
                        <a:rPr lang="hr-HR" sz="1200" baseline="0" dirty="0"/>
                        <a:t> Rudarsko geološko-naftni fakultet</a:t>
                      </a:r>
                    </a:p>
                    <a:p>
                      <a:r>
                        <a:rPr lang="hr-HR" sz="1200" dirty="0"/>
                        <a:t>5. Virovitičko-podravska županija </a:t>
                      </a:r>
                    </a:p>
                    <a:p>
                      <a:r>
                        <a:rPr lang="hr-HR" sz="1200" dirty="0"/>
                        <a:t>6. Sveučilište u Zagrebu, Prirodoslovno-matematički fakultet – </a:t>
                      </a:r>
                      <a:r>
                        <a:rPr lang="hr-HR" sz="1200" b="1" dirty="0"/>
                        <a:t>2 ugovora</a:t>
                      </a:r>
                    </a:p>
                    <a:p>
                      <a:r>
                        <a:rPr lang="hr-HR" sz="1200" dirty="0"/>
                        <a:t>7.</a:t>
                      </a:r>
                      <a:r>
                        <a:rPr lang="hr-HR" sz="1200" baseline="0" dirty="0"/>
                        <a:t> KBC Osijek</a:t>
                      </a:r>
                    </a:p>
                    <a:p>
                      <a:r>
                        <a:rPr lang="hr-HR" sz="1200" dirty="0"/>
                        <a:t>8. Sveučilište</a:t>
                      </a:r>
                      <a:r>
                        <a:rPr lang="hr-HR" sz="1200" baseline="0" dirty="0"/>
                        <a:t> u Zagrebu, </a:t>
                      </a:r>
                      <a:r>
                        <a:rPr lang="hr-HR" sz="1200" dirty="0"/>
                        <a:t>Fakultet strojarstva i brodogradnje – </a:t>
                      </a:r>
                      <a:r>
                        <a:rPr lang="hr-HR" sz="1200" b="1" dirty="0"/>
                        <a:t>2 ugovora</a:t>
                      </a:r>
                    </a:p>
                    <a:p>
                      <a:r>
                        <a:rPr lang="hr-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 Sveučilište u Zagrebu, Tekstilno - tehnološki fakultet</a:t>
                      </a:r>
                    </a:p>
                    <a:p>
                      <a:endParaRPr lang="hr-H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baseline="0" dirty="0"/>
                        <a:t>10. Nastavni zavod za javno zdravstvo dr. Andrija Štampar</a:t>
                      </a:r>
                    </a:p>
                    <a:p>
                      <a:r>
                        <a:rPr lang="hr-HR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 Međimursko veleučilište u Čakovcu</a:t>
                      </a:r>
                    </a:p>
                    <a:p>
                      <a:r>
                        <a:rPr lang="hr-HR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 Prehrambeno-biotehnološki fakultet</a:t>
                      </a:r>
                    </a:p>
                    <a:p>
                      <a:r>
                        <a:rPr lang="hr-HR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 </a:t>
                      </a:r>
                      <a:r>
                        <a:rPr lang="sv-SE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Institut za medicinska istraživanja i medicinu rada</a:t>
                      </a:r>
                    </a:p>
                    <a:p>
                      <a:r>
                        <a:rPr lang="hr-HR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 Međimurska županija</a:t>
                      </a:r>
                    </a:p>
                    <a:p>
                      <a:r>
                        <a:rPr lang="hr-HR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 Klinički bolnički centar Sestre milosrdnice</a:t>
                      </a:r>
                    </a:p>
                    <a:p>
                      <a:r>
                        <a:rPr lang="hr-HR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 Institut za antropologiju</a:t>
                      </a:r>
                    </a:p>
                    <a:p>
                      <a:r>
                        <a:rPr lang="hr-HR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 Institut za fiziku</a:t>
                      </a:r>
                      <a:endParaRPr lang="vi-VN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r-HR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5655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300" b="1" dirty="0">
                <a:solidFill>
                  <a:srgbClr val="111F8A"/>
                </a:solidFill>
              </a:rPr>
              <a:t>ŠTO?</a:t>
            </a:r>
          </a:p>
          <a:p>
            <a:pPr marL="0" lvl="0" indent="0" algn="just">
              <a:buNone/>
            </a:pPr>
            <a:r>
              <a:rPr lang="hr-HR" sz="3300" dirty="0">
                <a:solidFill>
                  <a:srgbClr val="111F8A"/>
                </a:solidFill>
              </a:rPr>
              <a:t>- sveobuhvatna provjera provedene </a:t>
            </a:r>
          </a:p>
          <a:p>
            <a:pPr marL="0" lvl="0" indent="0" algn="just">
              <a:buNone/>
            </a:pPr>
            <a:r>
              <a:rPr lang="hr-HR" sz="3300" dirty="0">
                <a:solidFill>
                  <a:srgbClr val="111F8A"/>
                </a:solidFill>
              </a:rPr>
              <a:t>nabave </a:t>
            </a:r>
            <a:r>
              <a:rPr lang="hr-HR" altLang="sr-Latn-RS" sz="3300" dirty="0">
                <a:solidFill>
                  <a:srgbClr val="111F8A"/>
                </a:solidFill>
              </a:rPr>
              <a:t>prema primjenjivim pravilima   </a:t>
            </a:r>
          </a:p>
          <a:p>
            <a:pPr marL="0" lvl="0" indent="0" algn="just">
              <a:buNone/>
            </a:pPr>
            <a:r>
              <a:rPr lang="hr-HR" altLang="sr-Latn-RS" sz="3300" dirty="0">
                <a:solidFill>
                  <a:srgbClr val="111F8A"/>
                </a:solidFill>
              </a:rPr>
              <a:t> </a:t>
            </a:r>
          </a:p>
          <a:p>
            <a:pPr marL="0" lvl="0" indent="0" algn="just">
              <a:buNone/>
            </a:pPr>
            <a:r>
              <a:rPr lang="hr-HR" altLang="sr-Latn-RS" sz="3300" dirty="0">
                <a:solidFill>
                  <a:srgbClr val="111F8A"/>
                </a:solidFill>
              </a:rPr>
              <a:t>- provodi se u svrhu nadoknade sredstava </a:t>
            </a:r>
          </a:p>
          <a:p>
            <a:pPr marL="0" lvl="0" indent="0" algn="just">
              <a:buNone/>
            </a:pPr>
            <a:r>
              <a:rPr lang="hr-HR" altLang="sr-Latn-RS" sz="3300" dirty="0">
                <a:solidFill>
                  <a:srgbClr val="111F8A"/>
                </a:solidFill>
              </a:rPr>
              <a:t>korisnicima za izdatke temeljem ugovora o bespovratnim sredstvima</a:t>
            </a:r>
          </a:p>
          <a:p>
            <a:pPr marL="0" indent="0">
              <a:buNone/>
            </a:pPr>
            <a:endParaRPr lang="hr-HR" sz="3300" dirty="0">
              <a:solidFill>
                <a:srgbClr val="111F8A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81744" y="365126"/>
            <a:ext cx="8472055" cy="132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11F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r-HR" sz="4400" b="1" dirty="0">
                <a:ea typeface="Tahoma" panose="020B0604030504040204" pitchFamily="34" charset="0"/>
              </a:rPr>
              <a:t>Ex post provjera nabave</a:t>
            </a:r>
          </a:p>
          <a:p>
            <a:pPr algn="ctr"/>
            <a:r>
              <a:rPr lang="hr-HR" sz="3300" i="1" dirty="0">
                <a:ea typeface="Tahoma" panose="020B0604030504040204" pitchFamily="34" charset="0"/>
              </a:rPr>
              <a:t>- </a:t>
            </a:r>
            <a:r>
              <a:rPr lang="hr-HR" sz="3300" dirty="0">
                <a:ea typeface="Tahoma" panose="020B0604030504040204" pitchFamily="34" charset="0"/>
              </a:rPr>
              <a:t>uvodne napomene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46" y="265906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81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300" b="1" dirty="0">
                <a:solidFill>
                  <a:srgbClr val="111F8A"/>
                </a:solidFill>
              </a:rPr>
              <a:t>PREDMET?</a:t>
            </a:r>
          </a:p>
          <a:p>
            <a:pPr marL="0" indent="0">
              <a:buNone/>
            </a:pPr>
            <a:endParaRPr lang="hr-HR" dirty="0">
              <a:solidFill>
                <a:srgbClr val="111F8A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rgbClr val="111F8A"/>
                </a:solidFill>
              </a:rPr>
              <a:t>- nabave obveznika javne nabave (u skladu s ZJN  i Direktivama – opća, sektorska)</a:t>
            </a:r>
          </a:p>
          <a:p>
            <a:pPr marL="0" indent="0">
              <a:buNone/>
            </a:pPr>
            <a:endParaRPr lang="hr-HR" dirty="0">
              <a:solidFill>
                <a:srgbClr val="111F8A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rgbClr val="111F8A"/>
                </a:solidFill>
              </a:rPr>
              <a:t>- nabave neobveznika javne nabave (u skladu s prilogom ugovora o dodjeli bespovratnih sredstava)</a:t>
            </a:r>
          </a:p>
          <a:p>
            <a:pPr marL="0" lvl="0" indent="0" algn="just">
              <a:buNone/>
            </a:pPr>
            <a:endParaRPr lang="hr-HR" altLang="sr-Latn-RS" sz="3300" dirty="0">
              <a:solidFill>
                <a:srgbClr val="111F8A"/>
              </a:solidFill>
            </a:endParaRPr>
          </a:p>
          <a:p>
            <a:pPr marL="0" indent="0">
              <a:buNone/>
            </a:pPr>
            <a:endParaRPr lang="hr-HR" sz="3300" dirty="0">
              <a:solidFill>
                <a:srgbClr val="111F8A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81744" y="365126"/>
            <a:ext cx="8472055" cy="11419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11F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r-HR" sz="4400" b="1" dirty="0">
                <a:ea typeface="Tahoma" panose="020B0604030504040204" pitchFamily="34" charset="0"/>
              </a:rPr>
              <a:t>Ex post provjera nabave</a:t>
            </a:r>
          </a:p>
          <a:p>
            <a:pPr algn="ctr"/>
            <a:r>
              <a:rPr lang="hr-HR" sz="3300" i="1" dirty="0">
                <a:ea typeface="Tahoma" panose="020B0604030504040204" pitchFamily="34" charset="0"/>
              </a:rPr>
              <a:t>- </a:t>
            </a:r>
            <a:r>
              <a:rPr lang="hr-HR" sz="3300" dirty="0">
                <a:ea typeface="Tahoma" panose="020B0604030504040204" pitchFamily="34" charset="0"/>
              </a:rPr>
              <a:t>uvodne napomene</a:t>
            </a:r>
          </a:p>
        </p:txBody>
      </p:sp>
    </p:spTree>
    <p:extLst>
      <p:ext uri="{BB962C8B-B14F-4D97-AF65-F5344CB8AC3E}">
        <p14:creationId xmlns:p14="http://schemas.microsoft.com/office/powerpoint/2010/main" val="37754221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700" b="1" dirty="0">
                <a:solidFill>
                  <a:srgbClr val="111F8A"/>
                </a:solidFill>
              </a:rPr>
              <a:t>TEMELJ:</a:t>
            </a:r>
          </a:p>
          <a:p>
            <a:pPr marL="0" lvl="0" indent="0" defTabSz="4572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buNone/>
            </a:pPr>
            <a:r>
              <a:rPr lang="hr-HR" altLang="sr-Latn-RS" sz="3600" u="sng" dirty="0">
                <a:solidFill>
                  <a:srgbClr val="171796"/>
                </a:solidFill>
                <a:latin typeface="VladaRHSans Reg" charset="0"/>
                <a:ea typeface="MS PGothic" pitchFamily="34" charset="-128"/>
                <a:cs typeface="VladaRHSans Reg" charset="0"/>
              </a:rPr>
              <a:t>Čl</a:t>
            </a:r>
            <a:r>
              <a:rPr lang="en-US" altLang="sr-Latn-RS" sz="3600" u="sng" dirty="0">
                <a:solidFill>
                  <a:srgbClr val="171796"/>
                </a:solidFill>
                <a:latin typeface="VladaRHSans Reg" charset="0"/>
                <a:ea typeface="MS PGothic" pitchFamily="34" charset="-128"/>
                <a:cs typeface="VladaRHSans Reg" charset="0"/>
              </a:rPr>
              <a:t>. 125 (4) i (5) CPR</a:t>
            </a:r>
            <a:r>
              <a:rPr lang="hr-HR" altLang="sr-Latn-RS" sz="3600" u="sng" dirty="0">
                <a:solidFill>
                  <a:srgbClr val="171796"/>
                </a:solidFill>
                <a:latin typeface="VladaRHSans Reg" charset="0"/>
                <a:ea typeface="MS PGothic" pitchFamily="34" charset="-128"/>
                <a:cs typeface="VladaRHSans Reg" charset="0"/>
              </a:rPr>
              <a:t> (Uredba 1303/2013):</a:t>
            </a:r>
          </a:p>
          <a:p>
            <a:pPr marL="0" lvl="0" indent="0" defTabSz="457200">
              <a:spcBef>
                <a:spcPts val="575"/>
              </a:spcBef>
              <a:buClr>
                <a:srgbClr val="FFED00"/>
              </a:buClr>
              <a:buNone/>
            </a:pPr>
            <a:r>
              <a:rPr lang="hr-HR" altLang="sr-Latn-RS" sz="2900" dirty="0">
                <a:solidFill>
                  <a:srgbClr val="171796"/>
                </a:solidFill>
                <a:latin typeface="VladaRHSans Reg" charset="0"/>
                <a:ea typeface="MS PGothic" pitchFamily="34" charset="-128"/>
                <a:cs typeface="VladaRHSans Reg" charset="0"/>
              </a:rPr>
              <a:t>(4) </a:t>
            </a:r>
            <a:r>
              <a:rPr lang="en-US" altLang="sr-Latn-RS" sz="2900" dirty="0">
                <a:solidFill>
                  <a:srgbClr val="171796"/>
                </a:solidFill>
                <a:latin typeface="VladaRHSans Reg" charset="0"/>
                <a:ea typeface="MS PGothic" pitchFamily="34" charset="-128"/>
                <a:cs typeface="VladaRHSans Reg" charset="0"/>
              </a:rPr>
              <a:t>U </a:t>
            </a:r>
            <a:r>
              <a:rPr lang="hr-HR" altLang="sr-Latn-RS" sz="2900" dirty="0">
                <a:solidFill>
                  <a:srgbClr val="171796"/>
                </a:solidFill>
                <a:latin typeface="VladaRHSans Reg" charset="0"/>
                <a:ea typeface="MS PGothic" pitchFamily="34" charset="-128"/>
                <a:cs typeface="VladaRHSans Reg" charset="0"/>
              </a:rPr>
              <a:t>pogledu financijskog upravljanja i kontrole operativnog programa, upravljačko</a:t>
            </a:r>
          </a:p>
          <a:p>
            <a:pPr marL="404813" lvl="0" indent="0" defTabSz="457200">
              <a:spcBef>
                <a:spcPts val="575"/>
              </a:spcBef>
              <a:buClr>
                <a:srgbClr val="FFED00"/>
              </a:buClr>
              <a:buNone/>
            </a:pPr>
            <a:r>
              <a:rPr lang="hr-HR" altLang="sr-Latn-RS" sz="2900" dirty="0">
                <a:solidFill>
                  <a:srgbClr val="171796"/>
                </a:solidFill>
                <a:latin typeface="VladaRHSans Reg" charset="0"/>
                <a:ea typeface="MS PGothic" pitchFamily="34" charset="-128"/>
                <a:cs typeface="VladaRHSans Reg" charset="0"/>
              </a:rPr>
              <a:t>tijelo:</a:t>
            </a:r>
          </a:p>
          <a:p>
            <a:pPr marL="0" lvl="0" indent="0" defTabSz="457200">
              <a:spcBef>
                <a:spcPts val="575"/>
              </a:spcBef>
              <a:buClr>
                <a:srgbClr val="FFED00"/>
              </a:buClr>
              <a:buNone/>
            </a:pPr>
            <a:r>
              <a:rPr lang="hr-HR" altLang="sr-Latn-RS" sz="2900" dirty="0">
                <a:solidFill>
                  <a:srgbClr val="171796"/>
                </a:solidFill>
                <a:latin typeface="VladaRHSans Reg" charset="0"/>
                <a:ea typeface="MS PGothic" pitchFamily="34" charset="-128"/>
                <a:cs typeface="VladaRHSans Reg" charset="0"/>
              </a:rPr>
              <a:t>(a) provjerava da su sufinancirani proizvodi i usluge dostavljeni te da su izdaci koje</a:t>
            </a:r>
          </a:p>
          <a:p>
            <a:pPr marL="404813" lvl="0" indent="0" defTabSz="457200">
              <a:spcBef>
                <a:spcPts val="575"/>
              </a:spcBef>
              <a:buClr>
                <a:srgbClr val="FFED00"/>
              </a:buClr>
              <a:buNone/>
            </a:pPr>
            <a:r>
              <a:rPr lang="hr-HR" altLang="sr-Latn-RS" sz="2900" dirty="0">
                <a:solidFill>
                  <a:srgbClr val="171796"/>
                </a:solidFill>
                <a:latin typeface="VladaRHSans Reg" charset="0"/>
                <a:ea typeface="MS PGothic" pitchFamily="34" charset="-128"/>
                <a:cs typeface="VladaRHSans Reg" charset="0"/>
              </a:rPr>
              <a:t>korisnici prijavljuju plaćeni, te da su u skladu s primjenjivim pravom, s operativnim programom i da ispunjavaju uvjete kojima se podržava operacija</a:t>
            </a:r>
            <a:r>
              <a:rPr lang="en-US" altLang="sr-Latn-RS" sz="2900" dirty="0">
                <a:solidFill>
                  <a:srgbClr val="171796"/>
                </a:solidFill>
                <a:latin typeface="VladaRHSans Reg" charset="0"/>
                <a:ea typeface="MS PGothic" pitchFamily="34" charset="-128"/>
                <a:cs typeface="VladaRHSans Reg" charset="0"/>
              </a:rPr>
              <a:t>;</a:t>
            </a:r>
            <a:endParaRPr lang="hr-HR" altLang="sr-Latn-RS" sz="2900" dirty="0">
              <a:solidFill>
                <a:srgbClr val="171796"/>
              </a:solidFill>
              <a:latin typeface="VladaRHSans Reg" charset="0"/>
              <a:ea typeface="MS PGothic" pitchFamily="34" charset="-128"/>
              <a:cs typeface="VladaRHSans Reg" charset="0"/>
            </a:endParaRPr>
          </a:p>
          <a:p>
            <a:pPr marL="0" lvl="0" indent="0" defTabSz="457200">
              <a:spcBef>
                <a:spcPts val="575"/>
              </a:spcBef>
              <a:buClr>
                <a:srgbClr val="FFED00"/>
              </a:buClr>
              <a:buNone/>
            </a:pPr>
            <a:r>
              <a:rPr lang="hr-HR" altLang="sr-Latn-RS" sz="2900" dirty="0">
                <a:solidFill>
                  <a:srgbClr val="171796"/>
                </a:solidFill>
                <a:latin typeface="VladaRHSans Reg" charset="0"/>
                <a:ea typeface="MS PGothic" pitchFamily="34" charset="-128"/>
                <a:cs typeface="VladaRHSans Reg" charset="0"/>
              </a:rPr>
              <a:t> </a:t>
            </a:r>
          </a:p>
          <a:p>
            <a:pPr marL="0" lvl="0" indent="0" defTabSz="457200">
              <a:spcBef>
                <a:spcPts val="575"/>
              </a:spcBef>
              <a:buClr>
                <a:srgbClr val="FFED00"/>
              </a:buClr>
              <a:buNone/>
            </a:pPr>
            <a:r>
              <a:rPr lang="hr-HR" altLang="sr-Latn-RS" sz="2900" dirty="0">
                <a:solidFill>
                  <a:srgbClr val="171796"/>
                </a:solidFill>
                <a:latin typeface="VladaRHSans Reg" charset="0"/>
                <a:ea typeface="MS PGothic" pitchFamily="34" charset="-128"/>
                <a:cs typeface="VladaRHSans Reg" charset="0"/>
              </a:rPr>
              <a:t>(5) Provjere iz stavka 4. uključuju sljedeće postupke:</a:t>
            </a:r>
          </a:p>
          <a:p>
            <a:pPr marL="404813" lvl="0" indent="-404813" defTabSz="457200">
              <a:spcBef>
                <a:spcPts val="575"/>
              </a:spcBef>
              <a:buClr>
                <a:srgbClr val="FFED00"/>
              </a:buClr>
              <a:buNone/>
            </a:pPr>
            <a:r>
              <a:rPr lang="hr-HR" altLang="sr-Latn-RS" sz="2900" dirty="0">
                <a:solidFill>
                  <a:srgbClr val="171796"/>
                </a:solidFill>
                <a:latin typeface="VladaRHSans Reg" charset="0"/>
                <a:ea typeface="MS PGothic" pitchFamily="34" charset="-128"/>
                <a:cs typeface="VladaRHSans Reg" charset="0"/>
              </a:rPr>
              <a:t>(a) administrativne provjere svih zahtjeva za nadoknadom izdataka koje su dostavili korisnici;</a:t>
            </a:r>
          </a:p>
          <a:p>
            <a:pPr marL="0" lvl="0" indent="0" defTabSz="457200">
              <a:spcBef>
                <a:spcPts val="575"/>
              </a:spcBef>
              <a:buClr>
                <a:srgbClr val="FFED00"/>
              </a:buClr>
              <a:buNone/>
            </a:pPr>
            <a:r>
              <a:rPr lang="hr-HR" altLang="sr-Latn-RS" sz="2900" dirty="0">
                <a:solidFill>
                  <a:srgbClr val="171796"/>
                </a:solidFill>
                <a:latin typeface="VladaRHSans Reg" charset="0"/>
                <a:ea typeface="MS PGothic" pitchFamily="34" charset="-128"/>
                <a:cs typeface="VladaRHSans Reg" charset="0"/>
              </a:rPr>
              <a:t>(b) provjere operacija na licu mjesta.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81744" y="365126"/>
            <a:ext cx="8472055" cy="10403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11F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r-HR" sz="4400" b="1" dirty="0">
                <a:ea typeface="Tahoma" panose="020B0604030504040204" pitchFamily="34" charset="0"/>
              </a:rPr>
              <a:t>Ex post provjera nabave</a:t>
            </a:r>
          </a:p>
          <a:p>
            <a:pPr algn="ctr"/>
            <a:r>
              <a:rPr lang="hr-HR" sz="3300" i="1" dirty="0">
                <a:ea typeface="Tahoma" panose="020B0604030504040204" pitchFamily="34" charset="0"/>
              </a:rPr>
              <a:t>- </a:t>
            </a:r>
            <a:r>
              <a:rPr lang="hr-HR" sz="3300" dirty="0">
                <a:ea typeface="Tahoma" panose="020B0604030504040204" pitchFamily="34" charset="0"/>
              </a:rPr>
              <a:t>uvodne napomene</a:t>
            </a:r>
          </a:p>
        </p:txBody>
      </p:sp>
    </p:spTree>
    <p:extLst>
      <p:ext uri="{BB962C8B-B14F-4D97-AF65-F5344CB8AC3E}">
        <p14:creationId xmlns:p14="http://schemas.microsoft.com/office/powerpoint/2010/main" val="17611060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3300" b="1" dirty="0">
                <a:solidFill>
                  <a:srgbClr val="111F8A"/>
                </a:solidFill>
              </a:rPr>
              <a:t>KAKO?</a:t>
            </a:r>
          </a:p>
          <a:p>
            <a:r>
              <a:rPr lang="hr-HR" dirty="0">
                <a:solidFill>
                  <a:srgbClr val="111F8A"/>
                </a:solidFill>
              </a:rPr>
              <a:t>detaljne kontrolne liste koje obuhvaćaju </a:t>
            </a:r>
          </a:p>
          <a:p>
            <a:pPr marL="0" indent="0">
              <a:buNone/>
            </a:pPr>
            <a:r>
              <a:rPr lang="hr-HR" dirty="0">
                <a:solidFill>
                  <a:srgbClr val="111F8A"/>
                </a:solidFill>
              </a:rPr>
              <a:t>osnovne institute ZJN               </a:t>
            </a:r>
          </a:p>
          <a:p>
            <a:pPr marL="271463" indent="0">
              <a:buNone/>
            </a:pPr>
            <a:endParaRPr lang="hr-HR" dirty="0">
              <a:solidFill>
                <a:srgbClr val="111F8A"/>
              </a:solidFill>
            </a:endParaRPr>
          </a:p>
          <a:p>
            <a:r>
              <a:rPr lang="hr-HR" dirty="0">
                <a:solidFill>
                  <a:srgbClr val="111F8A"/>
                </a:solidFill>
              </a:rPr>
              <a:t>detaljne kontrolne liste koje obuhvaćaju </a:t>
            </a:r>
          </a:p>
          <a:p>
            <a:pPr marL="0" indent="0">
              <a:buNone/>
            </a:pPr>
            <a:r>
              <a:rPr lang="hr-HR" dirty="0">
                <a:solidFill>
                  <a:srgbClr val="111F8A"/>
                </a:solidFill>
              </a:rPr>
              <a:t>osnovne uvjete propisane prilogom za NOJN</a:t>
            </a:r>
          </a:p>
          <a:p>
            <a:pPr marL="0" indent="0">
              <a:buNone/>
            </a:pPr>
            <a:endParaRPr lang="hr-HR" dirty="0">
              <a:solidFill>
                <a:srgbClr val="111F8A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rgbClr val="111F8A"/>
                </a:solidFill>
              </a:rPr>
              <a:t>Ključno: suradnja s korisnikom / pojašnjenja </a:t>
            </a:r>
          </a:p>
          <a:p>
            <a:pPr marL="177800" indent="0">
              <a:buNone/>
            </a:pPr>
            <a:endParaRPr lang="hr-HR" dirty="0">
              <a:solidFill>
                <a:srgbClr val="111F8A"/>
              </a:solidFill>
            </a:endParaRPr>
          </a:p>
          <a:p>
            <a:pPr marL="0" indent="0">
              <a:buNone/>
            </a:pPr>
            <a:endParaRPr lang="hr-HR" dirty="0">
              <a:solidFill>
                <a:srgbClr val="111F8A"/>
              </a:solidFill>
            </a:endParaRPr>
          </a:p>
          <a:p>
            <a:pPr marL="0" indent="0">
              <a:buNone/>
            </a:pPr>
            <a:endParaRPr lang="hr-HR" dirty="0">
              <a:solidFill>
                <a:srgbClr val="111F8A"/>
              </a:solidFill>
            </a:endParaRPr>
          </a:p>
          <a:p>
            <a:pPr marL="0" lvl="0" indent="0" algn="just">
              <a:buNone/>
            </a:pPr>
            <a:endParaRPr lang="hr-HR" altLang="sr-Latn-RS" sz="3300" dirty="0">
              <a:solidFill>
                <a:srgbClr val="111F8A"/>
              </a:solidFill>
            </a:endParaRPr>
          </a:p>
          <a:p>
            <a:pPr marL="0" indent="0">
              <a:buNone/>
            </a:pPr>
            <a:endParaRPr lang="hr-HR" sz="3300" dirty="0">
              <a:solidFill>
                <a:srgbClr val="111F8A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81744" y="365126"/>
            <a:ext cx="8472055" cy="11419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11F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r-HR" sz="4400" b="1" dirty="0">
                <a:ea typeface="Tahoma" panose="020B0604030504040204" pitchFamily="34" charset="0"/>
              </a:rPr>
              <a:t>Ex post provjera nabave</a:t>
            </a:r>
          </a:p>
          <a:p>
            <a:pPr algn="ctr"/>
            <a:r>
              <a:rPr lang="hr-HR" sz="3300" i="1" dirty="0">
                <a:ea typeface="Tahoma" panose="020B0604030504040204" pitchFamily="34" charset="0"/>
              </a:rPr>
              <a:t>- </a:t>
            </a:r>
            <a:r>
              <a:rPr lang="hr-HR" sz="3300" dirty="0">
                <a:ea typeface="Tahoma" panose="020B0604030504040204" pitchFamily="34" charset="0"/>
              </a:rPr>
              <a:t>uvodne napomene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771" y="1905000"/>
            <a:ext cx="4236028" cy="3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279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sz="3100" b="1" dirty="0">
                <a:solidFill>
                  <a:srgbClr val="111F8A"/>
                </a:solidFill>
              </a:rPr>
              <a:t>ŠTO OBUHVAĆA?</a:t>
            </a:r>
          </a:p>
          <a:p>
            <a:r>
              <a:rPr lang="hr-HR" altLang="sr-Latn-RS" sz="3000" dirty="0">
                <a:solidFill>
                  <a:srgbClr val="111F8A"/>
                </a:solidFill>
              </a:rPr>
              <a:t>općenito o nabavi u kontekstu ugovora o dodjeli bespovratnih sredstava</a:t>
            </a:r>
          </a:p>
          <a:p>
            <a:pPr marL="0" indent="0" defTabSz="457200">
              <a:spcBef>
                <a:spcPts val="575"/>
              </a:spcBef>
              <a:buNone/>
            </a:pPr>
            <a:endParaRPr lang="hr-HR" altLang="sr-Latn-RS" sz="3000" dirty="0">
              <a:solidFill>
                <a:srgbClr val="111F8A"/>
              </a:solidFill>
            </a:endParaRPr>
          </a:p>
          <a:p>
            <a:pPr defTabSz="457200">
              <a:spcBef>
                <a:spcPts val="575"/>
              </a:spcBef>
            </a:pPr>
            <a:r>
              <a:rPr lang="hr-HR" altLang="sr-Latn-RS" sz="3000" dirty="0">
                <a:solidFill>
                  <a:srgbClr val="111F8A"/>
                </a:solidFill>
              </a:rPr>
              <a:t>odabir postupka</a:t>
            </a:r>
          </a:p>
          <a:p>
            <a:pPr marL="0" indent="0" defTabSz="457200">
              <a:spcBef>
                <a:spcPts val="575"/>
              </a:spcBef>
              <a:buNone/>
            </a:pPr>
            <a:endParaRPr lang="hr-HR" altLang="sr-Latn-RS" sz="3000" dirty="0">
              <a:solidFill>
                <a:srgbClr val="111F8A"/>
              </a:solidFill>
            </a:endParaRPr>
          </a:p>
          <a:p>
            <a:pPr defTabSz="457200">
              <a:spcBef>
                <a:spcPts val="575"/>
              </a:spcBef>
            </a:pPr>
            <a:r>
              <a:rPr lang="hr-HR" altLang="sr-Latn-RS" sz="3000" dirty="0">
                <a:solidFill>
                  <a:srgbClr val="111F8A"/>
                </a:solidFill>
              </a:rPr>
              <a:t>sukob interesa (revizorski trag o svim osobama koje sudjeluju u postupku + izjave + web + objava u DoN-u)</a:t>
            </a:r>
          </a:p>
          <a:p>
            <a:pPr marL="0" indent="0" defTabSz="457200">
              <a:spcBef>
                <a:spcPts val="575"/>
              </a:spcBef>
              <a:buNone/>
            </a:pPr>
            <a:endParaRPr lang="hr-HR" altLang="sr-Latn-RS" sz="3000" dirty="0">
              <a:solidFill>
                <a:srgbClr val="111F8A"/>
              </a:solidFill>
            </a:endParaRPr>
          </a:p>
          <a:p>
            <a:pPr defTabSz="457200">
              <a:spcBef>
                <a:spcPts val="575"/>
              </a:spcBef>
            </a:pPr>
            <a:r>
              <a:rPr lang="hr-HR" altLang="sr-Latn-RS" sz="3000" dirty="0">
                <a:solidFill>
                  <a:srgbClr val="111F8A"/>
                </a:solidFill>
              </a:rPr>
              <a:t>dokumentacija o nabavi (DoN) - pregled dokumentacije uključuje i pitanja i odgovore (pojašnjenja prije isteka roka za dostavu ponuda) i međusobnu usporedbu u slučaju dvostupanjskog postupka</a:t>
            </a:r>
          </a:p>
          <a:p>
            <a:pPr marL="0" indent="0" defTabSz="457200">
              <a:spcBef>
                <a:spcPts val="575"/>
              </a:spcBef>
              <a:buNone/>
            </a:pPr>
            <a:endParaRPr lang="hr-HR" altLang="sr-Latn-RS" sz="3000" dirty="0">
              <a:solidFill>
                <a:srgbClr val="111F8A"/>
              </a:solidFill>
            </a:endParaRPr>
          </a:p>
          <a:p>
            <a:pPr defTabSz="457200">
              <a:spcBef>
                <a:spcPts val="575"/>
              </a:spcBef>
            </a:pPr>
            <a:r>
              <a:rPr lang="hr-HR" altLang="sr-Latn-RS" sz="3000" dirty="0">
                <a:solidFill>
                  <a:srgbClr val="111F8A"/>
                </a:solidFill>
              </a:rPr>
              <a:t>rokovi</a:t>
            </a:r>
          </a:p>
          <a:p>
            <a:pPr marL="0" indent="0" defTabSz="457200">
              <a:spcBef>
                <a:spcPts val="575"/>
              </a:spcBef>
              <a:buNone/>
            </a:pPr>
            <a:endParaRPr lang="hr-HR" altLang="sr-Latn-RS" dirty="0">
              <a:solidFill>
                <a:srgbClr val="171796"/>
              </a:solidFill>
              <a:latin typeface="VladaRHSans Reg" charset="0"/>
              <a:ea typeface="MS PGothic" pitchFamily="34" charset="-128"/>
              <a:cs typeface="VladaRHSans Reg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81744" y="365126"/>
            <a:ext cx="8472055" cy="12520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11F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r-HR" sz="4400" b="1" dirty="0">
                <a:ea typeface="Tahoma" panose="020B0604030504040204" pitchFamily="34" charset="0"/>
              </a:rPr>
              <a:t>Ex post provjera nabave</a:t>
            </a:r>
          </a:p>
          <a:p>
            <a:pPr algn="ctr"/>
            <a:r>
              <a:rPr lang="hr-HR" sz="3300" i="1" dirty="0">
                <a:ea typeface="Tahoma" panose="020B0604030504040204" pitchFamily="34" charset="0"/>
              </a:rPr>
              <a:t>- </a:t>
            </a:r>
            <a:r>
              <a:rPr lang="hr-HR" sz="3300" dirty="0">
                <a:ea typeface="Tahoma" panose="020B0604030504040204" pitchFamily="34" charset="0"/>
              </a:rPr>
              <a:t>uvodne napomene</a:t>
            </a:r>
          </a:p>
        </p:txBody>
      </p:sp>
    </p:spTree>
    <p:extLst>
      <p:ext uri="{BB962C8B-B14F-4D97-AF65-F5344CB8AC3E}">
        <p14:creationId xmlns:p14="http://schemas.microsoft.com/office/powerpoint/2010/main" val="12984992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r-HR" sz="5300" b="1" dirty="0">
                <a:solidFill>
                  <a:srgbClr val="111F8A"/>
                </a:solidFill>
              </a:rPr>
              <a:t>ŠTO OBUHVAĆA?</a:t>
            </a:r>
          </a:p>
          <a:p>
            <a:pPr marL="0" lvl="0" indent="0" defTabSz="457200">
              <a:lnSpc>
                <a:spcPct val="110000"/>
              </a:lnSpc>
              <a:spcBef>
                <a:spcPts val="575"/>
              </a:spcBef>
              <a:buNone/>
            </a:pPr>
            <a:endParaRPr lang="hr-HR" altLang="sr-Latn-RS" sz="3600" dirty="0">
              <a:solidFill>
                <a:srgbClr val="171796"/>
              </a:solidFill>
              <a:latin typeface="VladaRHSans Reg" charset="0"/>
              <a:ea typeface="MS PGothic" pitchFamily="34" charset="-128"/>
              <a:cs typeface="VladaRHSans Reg" charset="0"/>
            </a:endParaRPr>
          </a:p>
          <a:p>
            <a:pPr lvl="0" defTabSz="457200">
              <a:spcBef>
                <a:spcPts val="575"/>
              </a:spcBef>
            </a:pPr>
            <a:r>
              <a:rPr lang="hr-HR" altLang="sr-Latn-RS" sz="5100" dirty="0">
                <a:solidFill>
                  <a:srgbClr val="111F8A"/>
                </a:solidFill>
              </a:rPr>
              <a:t>postupak pregleda i ocjene (sve zaprimljene ponude)</a:t>
            </a:r>
          </a:p>
          <a:p>
            <a:pPr marL="0" lvl="0" indent="0" defTabSz="457200">
              <a:spcBef>
                <a:spcPts val="575"/>
              </a:spcBef>
              <a:buFont typeface="Arial" panose="020B0604020202020204" pitchFamily="34" charset="0"/>
              <a:buNone/>
            </a:pPr>
            <a:endParaRPr lang="hr-HR" altLang="sr-Latn-RS" sz="5100" dirty="0">
              <a:solidFill>
                <a:srgbClr val="111F8A"/>
              </a:solidFill>
            </a:endParaRPr>
          </a:p>
          <a:p>
            <a:pPr lvl="0" defTabSz="457200">
              <a:spcBef>
                <a:spcPts val="575"/>
              </a:spcBef>
            </a:pPr>
            <a:r>
              <a:rPr lang="hr-HR" altLang="sr-Latn-RS" sz="5100" dirty="0">
                <a:solidFill>
                  <a:srgbClr val="111F8A"/>
                </a:solidFill>
              </a:rPr>
              <a:t>sklapanje ugovora i popratne radnje (dostave jamstava propisanih DoN-om)</a:t>
            </a:r>
          </a:p>
          <a:p>
            <a:pPr marL="0" lvl="0" indent="0" defTabSz="457200">
              <a:spcBef>
                <a:spcPts val="575"/>
              </a:spcBef>
              <a:buFont typeface="Arial" panose="020B0604020202020204" pitchFamily="34" charset="0"/>
              <a:buNone/>
            </a:pPr>
            <a:endParaRPr lang="hr-HR" altLang="sr-Latn-RS" sz="5100" dirty="0">
              <a:solidFill>
                <a:srgbClr val="111F8A"/>
              </a:solidFill>
            </a:endParaRPr>
          </a:p>
          <a:p>
            <a:pPr lvl="0" defTabSz="457200">
              <a:spcBef>
                <a:spcPts val="575"/>
              </a:spcBef>
            </a:pPr>
            <a:r>
              <a:rPr lang="hr-HR" altLang="sr-Latn-RS" sz="5100" dirty="0">
                <a:solidFill>
                  <a:srgbClr val="111F8A"/>
                </a:solidFill>
              </a:rPr>
              <a:t>dostave eventualnih ovlaštenja propisanih kao posebni uvjeti   </a:t>
            </a:r>
          </a:p>
          <a:p>
            <a:pPr marL="0" lvl="0" indent="0" defTabSz="457200">
              <a:spcBef>
                <a:spcPts val="575"/>
              </a:spcBef>
              <a:buFont typeface="Arial" panose="020B0604020202020204" pitchFamily="34" charset="0"/>
              <a:buNone/>
            </a:pPr>
            <a:r>
              <a:rPr lang="hr-HR" altLang="sr-Latn-RS" sz="5100" dirty="0">
                <a:solidFill>
                  <a:srgbClr val="111F8A"/>
                </a:solidFill>
              </a:rPr>
              <a:t>                           </a:t>
            </a:r>
          </a:p>
          <a:p>
            <a:pPr defTabSz="457200">
              <a:spcBef>
                <a:spcPts val="575"/>
              </a:spcBef>
            </a:pPr>
            <a:r>
              <a:rPr lang="hr-HR" altLang="sr-Latn-RS" sz="5100" dirty="0">
                <a:solidFill>
                  <a:srgbClr val="111F8A"/>
                </a:solidFill>
              </a:rPr>
              <a:t>ugovori i dodatci ugovorima kada postoje </a:t>
            </a:r>
          </a:p>
          <a:p>
            <a:pPr marL="0" indent="0" defTabSz="457200">
              <a:spcBef>
                <a:spcPts val="575"/>
              </a:spcBef>
              <a:buFont typeface="Arial" panose="020B0604020202020204" pitchFamily="34" charset="0"/>
              <a:buNone/>
            </a:pPr>
            <a:endParaRPr lang="hr-HR" altLang="sr-Latn-RS" sz="5100" dirty="0">
              <a:solidFill>
                <a:srgbClr val="111F8A"/>
              </a:solidFill>
            </a:endParaRPr>
          </a:p>
          <a:p>
            <a:pPr defTabSz="457200">
              <a:spcBef>
                <a:spcPts val="575"/>
              </a:spcBef>
            </a:pPr>
            <a:r>
              <a:rPr lang="hr-HR" altLang="sr-Latn-RS" sz="5100" dirty="0">
                <a:solidFill>
                  <a:srgbClr val="111F8A"/>
                </a:solidFill>
              </a:rPr>
              <a:t>eventualne odluke DKOM-a po predmetnoj nabavi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81744" y="365127"/>
            <a:ext cx="8472055" cy="11334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11F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r-HR" sz="4400" b="1" dirty="0">
                <a:ea typeface="Tahoma" panose="020B0604030504040204" pitchFamily="34" charset="0"/>
              </a:rPr>
              <a:t>Ex post provjera nabave</a:t>
            </a:r>
          </a:p>
          <a:p>
            <a:pPr algn="ctr"/>
            <a:r>
              <a:rPr lang="hr-HR" sz="3300" i="1" dirty="0">
                <a:ea typeface="Tahoma" panose="020B0604030504040204" pitchFamily="34" charset="0"/>
              </a:rPr>
              <a:t>- </a:t>
            </a:r>
            <a:r>
              <a:rPr lang="hr-HR" sz="3300" dirty="0">
                <a:ea typeface="Tahoma" panose="020B0604030504040204" pitchFamily="34" charset="0"/>
              </a:rPr>
              <a:t>uvodne napomene</a:t>
            </a:r>
          </a:p>
        </p:txBody>
      </p:sp>
    </p:spTree>
    <p:extLst>
      <p:ext uri="{BB962C8B-B14F-4D97-AF65-F5344CB8AC3E}">
        <p14:creationId xmlns:p14="http://schemas.microsoft.com/office/powerpoint/2010/main" val="40689836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hr-HR" sz="5300" b="1" u="sng" dirty="0">
                <a:solidFill>
                  <a:srgbClr val="111F8A"/>
                </a:solidFill>
              </a:rPr>
              <a:t>Dokumentacija o nabavi</a:t>
            </a:r>
          </a:p>
          <a:p>
            <a:pPr lvl="0" defTabSz="457200">
              <a:spcBef>
                <a:spcPts val="575"/>
              </a:spcBef>
            </a:pPr>
            <a:r>
              <a:rPr lang="hr-HR" altLang="sr-Latn-RS" sz="5100" dirty="0">
                <a:solidFill>
                  <a:srgbClr val="111F8A"/>
                </a:solidFill>
              </a:rPr>
              <a:t>prekomjerni zahtjevi (ESPD + dodatna dokumentacija odmah u ponudi)</a:t>
            </a:r>
          </a:p>
          <a:p>
            <a:pPr marL="0" lvl="0" indent="0" defTabSz="457200">
              <a:spcBef>
                <a:spcPts val="575"/>
              </a:spcBef>
              <a:buFont typeface="Arial" panose="020B0604020202020204" pitchFamily="34" charset="0"/>
              <a:buNone/>
            </a:pPr>
            <a:endParaRPr lang="hr-HR" altLang="sr-Latn-RS" sz="5100" dirty="0">
              <a:solidFill>
                <a:srgbClr val="111F8A"/>
              </a:solidFill>
            </a:endParaRPr>
          </a:p>
          <a:p>
            <a:pPr lvl="0" defTabSz="457200">
              <a:spcBef>
                <a:spcPts val="575"/>
              </a:spcBef>
            </a:pPr>
            <a:r>
              <a:rPr lang="hr-HR" altLang="sr-Latn-RS" sz="5100" dirty="0">
                <a:solidFill>
                  <a:srgbClr val="111F8A"/>
                </a:solidFill>
              </a:rPr>
              <a:t>odvraćajući utjecaj kriterija za odabir gospodarskog subjekta </a:t>
            </a:r>
          </a:p>
          <a:p>
            <a:pPr marL="271463" lvl="0" indent="0" defTabSz="457200">
              <a:spcBef>
                <a:spcPts val="575"/>
              </a:spcBef>
              <a:buNone/>
            </a:pPr>
            <a:r>
              <a:rPr lang="hr-HR" altLang="sr-Latn-RS" sz="5100" dirty="0">
                <a:solidFill>
                  <a:srgbClr val="111F8A"/>
                </a:solidFill>
              </a:rPr>
              <a:t>(uvijek minimalni !; neopterećeni izvorom financiranja!</a:t>
            </a:r>
          </a:p>
          <a:p>
            <a:pPr marL="271463" lvl="0" indent="0" defTabSz="457200">
              <a:spcBef>
                <a:spcPts val="575"/>
              </a:spcBef>
              <a:buNone/>
            </a:pPr>
            <a:r>
              <a:rPr lang="hr-HR" altLang="sr-Latn-RS" sz="5100" dirty="0">
                <a:solidFill>
                  <a:srgbClr val="111F8A"/>
                </a:solidFill>
              </a:rPr>
              <a:t>nacionalni zahtjevi po RH legislativi                      u provedbu ugovora)</a:t>
            </a:r>
          </a:p>
          <a:p>
            <a:pPr marL="177800" lvl="0" indent="0" defTabSz="457200">
              <a:spcBef>
                <a:spcPts val="575"/>
              </a:spcBef>
              <a:buFont typeface="Arial" panose="020B0604020202020204" pitchFamily="34" charset="0"/>
              <a:buNone/>
            </a:pPr>
            <a:endParaRPr lang="hr-HR" altLang="sr-Latn-RS" sz="5100" dirty="0">
              <a:solidFill>
                <a:srgbClr val="111F8A"/>
              </a:solidFill>
            </a:endParaRPr>
          </a:p>
          <a:p>
            <a:pPr lvl="0" defTabSz="457200">
              <a:spcBef>
                <a:spcPts val="575"/>
              </a:spcBef>
            </a:pPr>
            <a:r>
              <a:rPr lang="hr-HR" altLang="sr-Latn-RS" sz="5100" dirty="0">
                <a:solidFill>
                  <a:srgbClr val="111F8A"/>
                </a:solidFill>
              </a:rPr>
              <a:t>Kriteriji za odabir ponude </a:t>
            </a:r>
          </a:p>
          <a:p>
            <a:pPr marL="0" lvl="0" indent="0" defTabSz="457200">
              <a:spcBef>
                <a:spcPts val="575"/>
              </a:spcBef>
              <a:buFont typeface="Arial" panose="020B0604020202020204" pitchFamily="34" charset="0"/>
              <a:buNone/>
            </a:pPr>
            <a:r>
              <a:rPr lang="hr-HR" altLang="sr-Latn-RS" sz="5100" dirty="0">
                <a:solidFill>
                  <a:srgbClr val="111F8A"/>
                </a:solidFill>
              </a:rPr>
              <a:t>    (povezani s predmetom nabave; omogućuju učinkovito nadmetanje i pregled i ocjenu)</a:t>
            </a:r>
          </a:p>
          <a:p>
            <a:pPr marL="0" lvl="0" indent="0" defTabSz="457200">
              <a:spcBef>
                <a:spcPts val="575"/>
              </a:spcBef>
              <a:buFont typeface="Arial" panose="020B0604020202020204" pitchFamily="34" charset="0"/>
              <a:buNone/>
            </a:pPr>
            <a:r>
              <a:rPr lang="hr-HR" altLang="sr-Latn-RS" sz="5100" dirty="0">
                <a:solidFill>
                  <a:srgbClr val="111F8A"/>
                </a:solidFill>
              </a:rPr>
              <a:t>                       </a:t>
            </a:r>
          </a:p>
          <a:p>
            <a:pPr lvl="0" defTabSz="457200">
              <a:spcBef>
                <a:spcPts val="575"/>
              </a:spcBef>
            </a:pPr>
            <a:r>
              <a:rPr lang="hr-HR" altLang="sr-Latn-RS" sz="5100" dirty="0">
                <a:solidFill>
                  <a:srgbClr val="111F8A"/>
                </a:solidFill>
              </a:rPr>
              <a:t>neujednačeni dijelovi dokumentacije (DoN </a:t>
            </a:r>
            <a:r>
              <a:rPr lang="hr-HR" altLang="sr-Latn-RS" sz="5100" dirty="0" err="1">
                <a:solidFill>
                  <a:srgbClr val="111F8A"/>
                </a:solidFill>
              </a:rPr>
              <a:t>vs</a:t>
            </a:r>
            <a:r>
              <a:rPr lang="hr-HR" altLang="sr-Latn-RS" sz="5100" dirty="0">
                <a:solidFill>
                  <a:srgbClr val="111F8A"/>
                </a:solidFill>
              </a:rPr>
              <a:t>. prilozi)</a:t>
            </a:r>
          </a:p>
          <a:p>
            <a:pPr marL="0" indent="0" defTabSz="457200">
              <a:spcBef>
                <a:spcPts val="575"/>
              </a:spcBef>
              <a:buFont typeface="Arial" panose="020B0604020202020204" pitchFamily="34" charset="0"/>
              <a:buNone/>
            </a:pPr>
            <a:endParaRPr lang="hr-HR" altLang="sr-Latn-RS" sz="5100" dirty="0">
              <a:solidFill>
                <a:srgbClr val="111F8A"/>
              </a:solidFill>
            </a:endParaRPr>
          </a:p>
          <a:p>
            <a:pPr defTabSz="457200">
              <a:spcBef>
                <a:spcPts val="575"/>
              </a:spcBef>
            </a:pPr>
            <a:r>
              <a:rPr lang="hr-HR" altLang="sr-Latn-RS" sz="5100" dirty="0">
                <a:solidFill>
                  <a:srgbClr val="111F8A"/>
                </a:solidFill>
              </a:rPr>
              <a:t>jednakovrijednost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81744" y="365127"/>
            <a:ext cx="8472055" cy="11334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11F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r-HR" sz="4400" b="1" dirty="0">
                <a:ea typeface="Tahoma" panose="020B0604030504040204" pitchFamily="34" charset="0"/>
              </a:rPr>
              <a:t>Ex post provjera nabave</a:t>
            </a:r>
          </a:p>
          <a:p>
            <a:pPr algn="ctr"/>
            <a:r>
              <a:rPr lang="hr-HR" sz="3300" i="1" dirty="0">
                <a:ea typeface="Tahoma" panose="020B0604030504040204" pitchFamily="34" charset="0"/>
              </a:rPr>
              <a:t>- </a:t>
            </a:r>
            <a:r>
              <a:rPr lang="hr-HR" sz="3300" dirty="0">
                <a:ea typeface="Tahoma" panose="020B0604030504040204" pitchFamily="34" charset="0"/>
              </a:rPr>
              <a:t>najčešće pogreške</a:t>
            </a:r>
          </a:p>
        </p:txBody>
      </p:sp>
      <p:sp>
        <p:nvSpPr>
          <p:cNvPr id="6" name="Right Arrow 5"/>
          <p:cNvSpPr/>
          <p:nvPr/>
        </p:nvSpPr>
        <p:spPr>
          <a:xfrm flipV="1">
            <a:off x="5198533" y="3539065"/>
            <a:ext cx="1295400" cy="237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3873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hr-HR" sz="5300" b="1" u="sng" dirty="0">
              <a:solidFill>
                <a:srgbClr val="111F8A"/>
              </a:solidFill>
            </a:endParaRPr>
          </a:p>
          <a:p>
            <a:pPr marL="0" indent="0">
              <a:buNone/>
            </a:pPr>
            <a:r>
              <a:rPr lang="hr-HR" sz="5300" b="1" u="sng" dirty="0">
                <a:solidFill>
                  <a:srgbClr val="111F8A"/>
                </a:solidFill>
              </a:rPr>
              <a:t>Pregled i ocjena </a:t>
            </a:r>
          </a:p>
          <a:p>
            <a:pPr marL="0" indent="0">
              <a:buNone/>
            </a:pPr>
            <a:endParaRPr lang="hr-HR" sz="5300" b="1" u="sng" dirty="0">
              <a:solidFill>
                <a:srgbClr val="111F8A"/>
              </a:solidFill>
            </a:endParaRPr>
          </a:p>
          <a:p>
            <a:pPr defTabSz="457200">
              <a:spcBef>
                <a:spcPts val="575"/>
              </a:spcBef>
            </a:pPr>
            <a:r>
              <a:rPr lang="hr-HR" altLang="sr-Latn-RS" sz="5500" dirty="0">
                <a:solidFill>
                  <a:srgbClr val="111F8A"/>
                </a:solidFill>
              </a:rPr>
              <a:t>Sukob interesa: </a:t>
            </a:r>
          </a:p>
          <a:p>
            <a:pPr marL="271463" indent="0" defTabSz="457200">
              <a:spcBef>
                <a:spcPts val="575"/>
              </a:spcBef>
              <a:buNone/>
            </a:pPr>
            <a:r>
              <a:rPr lang="hr-HR" altLang="en-US" sz="5500" dirty="0">
                <a:cs typeface="VladaRHSans Reg" charset="0"/>
              </a:rPr>
              <a:t>nije osiguran revizorski trag – da li je </a:t>
            </a:r>
            <a:r>
              <a:rPr lang="hr-HR" altLang="en-US" sz="5500" i="1" dirty="0">
                <a:cs typeface="VladaRHSans Reg" charset="0"/>
              </a:rPr>
              <a:t>provjereno (ne)postojanje okolnosti vezanih uz sukob interesa prema čl. 80. ZJN ? </a:t>
            </a:r>
            <a:r>
              <a:rPr lang="hr-HR" altLang="en-US" sz="5500" dirty="0">
                <a:cs typeface="VladaRHSans Reg" charset="0"/>
              </a:rPr>
              <a:t>– izjave nisu dostavljene na uvid, u DoN-u i na internetskim stranicama nisu navedeni gospodarski subjekti s kojima postoji sukob interesa</a:t>
            </a:r>
          </a:p>
          <a:p>
            <a:pPr marL="0" lvl="0" indent="0" defTabSz="457200">
              <a:spcBef>
                <a:spcPts val="575"/>
              </a:spcBef>
              <a:buFont typeface="Arial" panose="020B0604020202020204" pitchFamily="34" charset="0"/>
              <a:buNone/>
            </a:pPr>
            <a:endParaRPr lang="hr-HR" altLang="sr-Latn-RS" sz="5500" dirty="0">
              <a:solidFill>
                <a:srgbClr val="111F8A"/>
              </a:solidFill>
            </a:endParaRPr>
          </a:p>
          <a:p>
            <a:pPr marL="271463" indent="-271463" algn="just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hr-HR" altLang="en-US" sz="5500" dirty="0">
                <a:solidFill>
                  <a:srgbClr val="111F8A"/>
                </a:solidFill>
              </a:rPr>
              <a:t>Zapisnik o javnom otvaranju ponuda: </a:t>
            </a:r>
          </a:p>
          <a:p>
            <a:pPr marL="541338" indent="-269875" algn="just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hr-HR" altLang="en-US" sz="5500" dirty="0">
                <a:cs typeface="VladaRHSans Reg" charset="0"/>
              </a:rPr>
              <a:t>u skladu s  Pravilnikom o dokumentaciji o nabavi te ponudi u postupcima jn (NN 65/2017)?</a:t>
            </a:r>
          </a:p>
          <a:p>
            <a:pPr marL="541338" indent="-269875" algn="just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hr-HR" altLang="en-US" sz="5500" dirty="0">
                <a:cs typeface="VladaRHSans Reg" charset="0"/>
              </a:rPr>
              <a:t>nedostaju nužni dijelovi Zapisnika (minimalan sadržaj - čl.2. Pravilnika; npr. procijenjena vrijednost nabave / grupa predmeta nabave; pogrešno naveden broj zaprimljenih ponuda)</a:t>
            </a:r>
          </a:p>
          <a:p>
            <a:pPr marL="0" indent="0" defTabSz="457200">
              <a:spcBef>
                <a:spcPts val="575"/>
              </a:spcBef>
              <a:buFont typeface="Arial" panose="020B0604020202020204" pitchFamily="34" charset="0"/>
              <a:buNone/>
            </a:pPr>
            <a:endParaRPr lang="hr-HR" altLang="sr-Latn-RS" sz="5100" dirty="0">
              <a:solidFill>
                <a:srgbClr val="111F8A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81744" y="365127"/>
            <a:ext cx="8472055" cy="11334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11F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r-HR" sz="4400" b="1" dirty="0">
                <a:ea typeface="Tahoma" panose="020B0604030504040204" pitchFamily="34" charset="0"/>
              </a:rPr>
              <a:t>Ex post provjera nabave</a:t>
            </a:r>
          </a:p>
          <a:p>
            <a:pPr algn="ctr"/>
            <a:r>
              <a:rPr lang="hr-HR" sz="3300" i="1" dirty="0">
                <a:ea typeface="Tahoma" panose="020B0604030504040204" pitchFamily="34" charset="0"/>
              </a:rPr>
              <a:t>- </a:t>
            </a:r>
            <a:r>
              <a:rPr lang="hr-HR" sz="3300" dirty="0">
                <a:ea typeface="Tahoma" panose="020B0604030504040204" pitchFamily="34" charset="0"/>
              </a:rPr>
              <a:t>najčešće pogreške</a:t>
            </a:r>
          </a:p>
        </p:txBody>
      </p:sp>
    </p:spTree>
    <p:extLst>
      <p:ext uri="{BB962C8B-B14F-4D97-AF65-F5344CB8AC3E}">
        <p14:creationId xmlns:p14="http://schemas.microsoft.com/office/powerpoint/2010/main" val="8839064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r-HR" b="1" u="sng" dirty="0">
                <a:solidFill>
                  <a:srgbClr val="111F8A"/>
                </a:solidFill>
              </a:rPr>
              <a:t>Pregled i ocjena</a:t>
            </a:r>
          </a:p>
          <a:p>
            <a:r>
              <a:rPr lang="hr-HR" altLang="sr-Latn-RS" dirty="0">
                <a:solidFill>
                  <a:srgbClr val="111F8A"/>
                </a:solidFill>
              </a:rPr>
              <a:t>pojašnjenja:</a:t>
            </a:r>
          </a:p>
          <a:p>
            <a:pPr marL="785813" indent="-514350" defTabSz="457200">
              <a:spcBef>
                <a:spcPts val="575"/>
              </a:spcBef>
              <a:buFont typeface="+mj-lt"/>
              <a:buAutoNum type="romanLcPeriod"/>
              <a:tabLst>
                <a:tab pos="271463" algn="l"/>
              </a:tabLst>
            </a:pPr>
            <a:r>
              <a:rPr lang="hr-HR" altLang="en-US" sz="2200" dirty="0">
                <a:cs typeface="VladaRHSans Reg" charset="0"/>
              </a:rPr>
              <a:t>selektivno korištenje instituta (jednako postupanje)</a:t>
            </a:r>
          </a:p>
          <a:p>
            <a:pPr marL="785813" indent="-514350" algn="just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romanLcPeriod"/>
              <a:tabLst>
                <a:tab pos="271463" algn="l"/>
              </a:tabLst>
            </a:pPr>
            <a:r>
              <a:rPr lang="hr-HR" altLang="en-US" sz="2200" dirty="0">
                <a:cs typeface="VladaRHSans Reg" charset="0"/>
              </a:rPr>
              <a:t>zamjena čl. 293.           čl. 263. ZJN 2016</a:t>
            </a:r>
          </a:p>
          <a:p>
            <a:pPr marL="785813" indent="-514350" algn="just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romanLcPeriod"/>
              <a:tabLst>
                <a:tab pos="271463" algn="l"/>
              </a:tabLst>
            </a:pPr>
            <a:r>
              <a:rPr lang="hr-HR" altLang="en-US" sz="2200" dirty="0">
                <a:cs typeface="VladaRHSans Reg" charset="0"/>
              </a:rPr>
              <a:t>narušavanje načela ekonomične jn i razmjernosti (izbjegavanje pojašnjavanja) </a:t>
            </a:r>
          </a:p>
          <a:p>
            <a:pPr marL="785813" indent="-514350" algn="just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romanLcPeriod"/>
              <a:tabLst>
                <a:tab pos="271463" algn="l"/>
              </a:tabLst>
            </a:pPr>
            <a:r>
              <a:rPr lang="hr-HR" altLang="en-US" sz="2200" dirty="0">
                <a:cs typeface="VladaRHSans Reg" charset="0"/>
              </a:rPr>
              <a:t>nekorištenje instituta - nedostatak obrazloženja u Zapisniku o pregledu i ocjeni ponuda (čl.293.st.2. ZJN 2016)</a:t>
            </a:r>
          </a:p>
          <a:p>
            <a:pPr marL="785813" indent="-514350" algn="just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romanLcPeriod"/>
              <a:tabLst>
                <a:tab pos="271463" algn="l"/>
              </a:tabLst>
            </a:pPr>
            <a:r>
              <a:rPr lang="hr-HR" altLang="en-US" sz="2200" dirty="0">
                <a:cs typeface="VladaRHSans Reg" charset="0"/>
              </a:rPr>
              <a:t>upućivanje uopćenih i paušanih zahtjeva za pojašnjenje</a:t>
            </a:r>
          </a:p>
          <a:p>
            <a:pPr marL="271463" indent="0" algn="just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hr-HR" altLang="sr-Latn-RS" sz="3500" dirty="0">
              <a:cs typeface="VladaRHSans Reg" charset="0"/>
            </a:endParaRPr>
          </a:p>
          <a:p>
            <a:pPr marL="271463" indent="0" algn="just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hr-HR" altLang="sr-Latn-RS" sz="3500" dirty="0">
              <a:cs typeface="VladaRHSans Reg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81744" y="365127"/>
            <a:ext cx="8472055" cy="11334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11F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r-HR" sz="4400" b="1" dirty="0">
                <a:ea typeface="Tahoma" panose="020B0604030504040204" pitchFamily="34" charset="0"/>
              </a:rPr>
              <a:t>Ex post provjera nabave</a:t>
            </a:r>
          </a:p>
          <a:p>
            <a:pPr algn="ctr"/>
            <a:r>
              <a:rPr lang="hr-HR" sz="3300" i="1" dirty="0">
                <a:ea typeface="Tahoma" panose="020B0604030504040204" pitchFamily="34" charset="0"/>
              </a:rPr>
              <a:t>- </a:t>
            </a:r>
            <a:r>
              <a:rPr lang="hr-HR" sz="3300" dirty="0">
                <a:ea typeface="Tahoma" panose="020B0604030504040204" pitchFamily="34" charset="0"/>
              </a:rPr>
              <a:t>najčešće pogreške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457477" y="3288770"/>
            <a:ext cx="508000" cy="98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120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r-HR" b="1" u="sng" dirty="0">
                <a:solidFill>
                  <a:srgbClr val="111F8A"/>
                </a:solidFill>
              </a:rPr>
              <a:t>Pregled i ocjena</a:t>
            </a:r>
          </a:p>
          <a:p>
            <a:r>
              <a:rPr lang="hr-HR" altLang="sr-Latn-RS" dirty="0">
                <a:solidFill>
                  <a:srgbClr val="111F8A"/>
                </a:solidFill>
              </a:rPr>
              <a:t>Jamstvo za ozbiljnost ponude:</a:t>
            </a:r>
          </a:p>
          <a:p>
            <a:pPr marL="785813" indent="-514350" defTabSz="457200">
              <a:spcBef>
                <a:spcPts val="575"/>
              </a:spcBef>
              <a:buFont typeface="+mj-lt"/>
              <a:buAutoNum type="romanLcPeriod"/>
              <a:tabLst>
                <a:tab pos="271463" algn="l"/>
              </a:tabLst>
            </a:pPr>
            <a:r>
              <a:rPr lang="hr-HR" altLang="en-US" sz="2200" dirty="0">
                <a:cs typeface="VladaRHSans Reg" charset="0"/>
              </a:rPr>
              <a:t>moguće pojašnjavati (ali ne ako nedostaje u potpunosti – </a:t>
            </a:r>
            <a:r>
              <a:rPr lang="hr-HR" altLang="en-US" sz="2000" dirty="0"/>
              <a:t>čl.20. st.8. </a:t>
            </a:r>
            <a:r>
              <a:rPr lang="hr-HR" altLang="en-US" sz="2200" dirty="0">
                <a:cs typeface="VladaRHSans Reg" charset="0"/>
              </a:rPr>
              <a:t>Pravilnik!)</a:t>
            </a:r>
          </a:p>
          <a:p>
            <a:pPr marL="785813" indent="-514350" algn="just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romanLcPeriod"/>
              <a:tabLst>
                <a:tab pos="271463" algn="l"/>
              </a:tabLst>
            </a:pPr>
            <a:r>
              <a:rPr lang="hr-HR" altLang="en-US" sz="2200" dirty="0">
                <a:cs typeface="VladaRHSans Reg" charset="0"/>
              </a:rPr>
              <a:t>trajanje (propust u produženju trajanja – čl. 307. st.5.  ZJN 2016)</a:t>
            </a:r>
          </a:p>
          <a:p>
            <a:pPr marL="271463" indent="0" algn="just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hr-HR" altLang="sr-Latn-RS" sz="3500" dirty="0">
              <a:cs typeface="VladaRHSans Reg" charset="0"/>
            </a:endParaRPr>
          </a:p>
          <a:p>
            <a:pPr algn="just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hr-HR" altLang="sr-Latn-RS" dirty="0">
                <a:solidFill>
                  <a:srgbClr val="111F8A"/>
                </a:solidFill>
              </a:rPr>
              <a:t>Troškovnici: </a:t>
            </a:r>
          </a:p>
          <a:p>
            <a:pPr marL="785813" indent="-514350" algn="just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hr-HR" altLang="en-US" sz="2200" dirty="0">
                <a:cs typeface="VladaRHSans Reg" charset="0"/>
              </a:rPr>
              <a:t>ponuditelj nije popunio troškovnik sukladno uvjetima DoN-a, nije iskazao jedinične cijene po stavkama troškovnika; mijenjao je količinu i jedinicu mjere u troškovniku (nezaključani troškovnici!)</a:t>
            </a:r>
          </a:p>
          <a:p>
            <a:pPr marL="785813" indent="-514350" algn="just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hr-HR" altLang="en-US" sz="2200" dirty="0">
                <a:cs typeface="VladaRHSans Reg" charset="0"/>
              </a:rPr>
              <a:t>nisu traženi ispravci računskih pogrešaka</a:t>
            </a:r>
          </a:p>
          <a:p>
            <a:pPr marL="785813" indent="-514350" algn="just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romanLcPeriod"/>
            </a:pPr>
            <a:endParaRPr lang="hr-HR" altLang="en-US" sz="2200" dirty="0">
              <a:cs typeface="VladaRHSans Reg" charset="0"/>
            </a:endParaRPr>
          </a:p>
          <a:p>
            <a:pPr marL="271463" indent="0" algn="just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hr-HR" altLang="sr-Latn-RS" sz="3500" dirty="0">
              <a:cs typeface="VladaRHSans Reg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81744" y="365127"/>
            <a:ext cx="8472055" cy="11334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11F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r-HR" sz="4400" b="1" dirty="0">
                <a:ea typeface="Tahoma" panose="020B0604030504040204" pitchFamily="34" charset="0"/>
              </a:rPr>
              <a:t>Ex post provjera nabave</a:t>
            </a:r>
          </a:p>
          <a:p>
            <a:pPr algn="ctr"/>
            <a:r>
              <a:rPr lang="hr-HR" sz="3300" i="1" dirty="0">
                <a:ea typeface="Tahoma" panose="020B0604030504040204" pitchFamily="34" charset="0"/>
              </a:rPr>
              <a:t>- </a:t>
            </a:r>
            <a:r>
              <a:rPr lang="hr-HR" sz="3300" dirty="0">
                <a:ea typeface="Tahoma" panose="020B0604030504040204" pitchFamily="34" charset="0"/>
              </a:rPr>
              <a:t>najčešće pogreške</a:t>
            </a:r>
          </a:p>
        </p:txBody>
      </p:sp>
    </p:spTree>
    <p:extLst>
      <p:ext uri="{BB962C8B-B14F-4D97-AF65-F5344CB8AC3E}">
        <p14:creationId xmlns:p14="http://schemas.microsoft.com/office/powerpoint/2010/main" val="3708246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051" y="267155"/>
            <a:ext cx="8078584" cy="1325563"/>
          </a:xfrm>
        </p:spPr>
        <p:txBody>
          <a:bodyPr>
            <a:noAutofit/>
          </a:bodyPr>
          <a:lstStyle/>
          <a:p>
            <a:r>
              <a:rPr lang="hr-HR" dirty="0"/>
              <a:t>Predstavljanje rezultata SAFU</a:t>
            </a:r>
            <a:br>
              <a:rPr lang="hr-HR" sz="3200" dirty="0"/>
            </a:br>
            <a:r>
              <a:rPr lang="hr-HR" sz="2400" dirty="0"/>
              <a:t>Jačanje gospodarstva primjenom istraživanja i inovacija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035" y="1668929"/>
            <a:ext cx="10515600" cy="4572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1800" u="sng" dirty="0">
                <a:solidFill>
                  <a:prstClr val="black"/>
                </a:solidFill>
              </a:rPr>
              <a:t>Centar za napredne laserske tehnike - CALT</a:t>
            </a:r>
          </a:p>
          <a:p>
            <a:r>
              <a:rPr lang="hr-HR" sz="1800" dirty="0"/>
              <a:t>Potpisano ugovora: 1 (Institut za fiziku)</a:t>
            </a:r>
          </a:p>
          <a:p>
            <a:r>
              <a:rPr lang="hr-HR" sz="1800" dirty="0"/>
              <a:t>Vrijednost projekata: 121.304.417,38 HRK</a:t>
            </a:r>
          </a:p>
          <a:p>
            <a:pPr lvl="1"/>
            <a:r>
              <a:rPr lang="hr-HR" sz="1400" dirty="0"/>
              <a:t>EU sredstva: 121.297.812,38 (99%)</a:t>
            </a:r>
          </a:p>
          <a:p>
            <a:pPr marL="0" lvl="0" indent="0">
              <a:buNone/>
            </a:pPr>
            <a:r>
              <a:rPr lang="pl-PL" sz="1800" u="sng" dirty="0">
                <a:solidFill>
                  <a:prstClr val="black"/>
                </a:solidFill>
              </a:rPr>
              <a:t>Razvoj i jačanje sinergija s horizontalnim aktivnostima programa OBZOR 2020: Twinning i ERA Chairs</a:t>
            </a:r>
          </a:p>
          <a:p>
            <a:r>
              <a:rPr lang="hr-HR" sz="1800" dirty="0"/>
              <a:t>Potpisano ugovora: 6 </a:t>
            </a:r>
          </a:p>
          <a:p>
            <a:r>
              <a:rPr lang="hr-HR" sz="1800" dirty="0"/>
              <a:t>Vrijednost projekata: 8.903.864,00 HRK</a:t>
            </a:r>
          </a:p>
          <a:p>
            <a:pPr lvl="1"/>
            <a:r>
              <a:rPr lang="hr-HR" sz="1400" dirty="0"/>
              <a:t>EU sredstva: 8.903.864,00 (100%)</a:t>
            </a:r>
          </a:p>
          <a:p>
            <a:pPr marL="0" lvl="0" indent="0">
              <a:buNone/>
            </a:pPr>
            <a:r>
              <a:rPr lang="pl-PL" sz="1800" u="sng" dirty="0">
                <a:solidFill>
                  <a:prstClr val="black"/>
                </a:solidFill>
              </a:rPr>
              <a:t>Hrvatski znanstveni i obrazovni oblak (HR-ZOO)</a:t>
            </a:r>
          </a:p>
          <a:p>
            <a:r>
              <a:rPr lang="hr-HR" sz="1800" dirty="0"/>
              <a:t>Potpisano ugovora: 1 (Sveučilište u Zagrebu, Sveučilišni računski centar (Srce))</a:t>
            </a:r>
          </a:p>
          <a:p>
            <a:r>
              <a:rPr lang="hr-HR" sz="1800" dirty="0"/>
              <a:t>Vrijednost projekata: 196.802.438,11 HRK</a:t>
            </a:r>
          </a:p>
          <a:p>
            <a:pPr lvl="1"/>
            <a:r>
              <a:rPr lang="hr-HR" sz="1400" dirty="0"/>
              <a:t>EU sredstva: 196.802.438,11 (100%)</a:t>
            </a:r>
          </a:p>
          <a:p>
            <a:pPr marL="457200" lvl="1" indent="0">
              <a:buNone/>
            </a:pPr>
            <a:endParaRPr lang="hr-HR" dirty="0"/>
          </a:p>
          <a:p>
            <a:pPr marL="0" indent="0">
              <a:lnSpc>
                <a:spcPct val="100000"/>
              </a:lnSpc>
              <a:buNone/>
            </a:pPr>
            <a:endParaRPr lang="hr-HR" sz="1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830" y="3549536"/>
            <a:ext cx="3192087" cy="212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22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r-HR" b="1" u="sng" dirty="0">
                <a:solidFill>
                  <a:srgbClr val="111F8A"/>
                </a:solidFill>
              </a:rPr>
              <a:t>Pregled i ocjena</a:t>
            </a:r>
          </a:p>
          <a:p>
            <a:pPr marL="0" indent="0">
              <a:buNone/>
            </a:pPr>
            <a:endParaRPr lang="hr-HR" b="1" u="sng" dirty="0">
              <a:solidFill>
                <a:srgbClr val="111F8A"/>
              </a:solidFill>
            </a:endParaRPr>
          </a:p>
          <a:p>
            <a:r>
              <a:rPr lang="hr-HR" altLang="sr-Latn-RS" dirty="0">
                <a:solidFill>
                  <a:srgbClr val="111F8A"/>
                </a:solidFill>
              </a:rPr>
              <a:t>Zapisnik o pregledu i ocjeni:</a:t>
            </a:r>
          </a:p>
          <a:p>
            <a:pPr marL="785813" indent="-514350" defTabSz="457200">
              <a:spcBef>
                <a:spcPts val="575"/>
              </a:spcBef>
              <a:buFont typeface="+mj-lt"/>
              <a:buAutoNum type="romanLcPeriod"/>
              <a:tabLst>
                <a:tab pos="271463" algn="l"/>
              </a:tabLst>
            </a:pPr>
            <a:r>
              <a:rPr lang="hr-HR" altLang="en-US" sz="2200" dirty="0">
                <a:cs typeface="VladaRHSans Reg" charset="0"/>
              </a:rPr>
              <a:t>nedostaje minimalni sadržaj </a:t>
            </a:r>
          </a:p>
          <a:p>
            <a:pPr marL="785813" indent="-514350" algn="just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romanLcPeriod"/>
              <a:tabLst>
                <a:tab pos="271463" algn="l"/>
              </a:tabLst>
            </a:pPr>
            <a:r>
              <a:rPr lang="hr-HR" altLang="en-US" sz="2200" dirty="0">
                <a:cs typeface="VladaRHSans Reg" charset="0"/>
              </a:rPr>
              <a:t>nije potpisan od svih članova povjerenstva / nema bilješke u smislu čl. 29. Pravilnika</a:t>
            </a:r>
          </a:p>
          <a:p>
            <a:pPr marL="785813" indent="-514350" algn="just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romanLcPeriod"/>
              <a:tabLst>
                <a:tab pos="271463" algn="l"/>
              </a:tabLst>
            </a:pPr>
            <a:r>
              <a:rPr lang="hr-HR" altLang="en-US" sz="2200" dirty="0">
                <a:cs typeface="VladaRHSans Reg" charset="0"/>
              </a:rPr>
              <a:t>nema podataka o pojašnjavanju / upotpunjavanju</a:t>
            </a:r>
          </a:p>
          <a:p>
            <a:pPr marL="785813" indent="-514350" algn="just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romanLcPeriod"/>
              <a:tabLst>
                <a:tab pos="271463" algn="l"/>
              </a:tabLst>
            </a:pPr>
            <a:r>
              <a:rPr lang="hr-HR" altLang="en-US" sz="2200" dirty="0">
                <a:cs typeface="VladaRHSans Reg" charset="0"/>
              </a:rPr>
              <a:t>nisu objavljeni svi prilozi            </a:t>
            </a:r>
          </a:p>
          <a:p>
            <a:pPr marL="271463" indent="0" algn="just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hr-HR" altLang="en-US" sz="2200" dirty="0">
              <a:cs typeface="VladaRHSans Reg" charset="0"/>
            </a:endParaRPr>
          </a:p>
          <a:p>
            <a:pPr marL="271463" indent="0" algn="just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hr-HR" altLang="sr-Latn-RS" sz="3500" dirty="0">
              <a:cs typeface="VladaRHSans Reg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81744" y="365127"/>
            <a:ext cx="8472055" cy="11334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11F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r-HR" sz="4400" b="1" dirty="0">
                <a:ea typeface="Tahoma" panose="020B0604030504040204" pitchFamily="34" charset="0"/>
              </a:rPr>
              <a:t>Ex post provjera nabave</a:t>
            </a:r>
          </a:p>
          <a:p>
            <a:pPr algn="ctr"/>
            <a:r>
              <a:rPr lang="hr-HR" sz="3300" i="1" dirty="0">
                <a:ea typeface="Tahoma" panose="020B0604030504040204" pitchFamily="34" charset="0"/>
              </a:rPr>
              <a:t>- </a:t>
            </a:r>
            <a:r>
              <a:rPr lang="hr-HR" sz="3300" dirty="0">
                <a:ea typeface="Tahoma" panose="020B0604030504040204" pitchFamily="34" charset="0"/>
              </a:rPr>
              <a:t>najčešće pogreške</a:t>
            </a:r>
          </a:p>
        </p:txBody>
      </p:sp>
    </p:spTree>
    <p:extLst>
      <p:ext uri="{BB962C8B-B14F-4D97-AF65-F5344CB8AC3E}">
        <p14:creationId xmlns:p14="http://schemas.microsoft.com/office/powerpoint/2010/main" val="946750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r-HR" b="1" u="sng" dirty="0">
                <a:solidFill>
                  <a:srgbClr val="111F8A"/>
                </a:solidFill>
              </a:rPr>
              <a:t>Pregled i ocjena</a:t>
            </a:r>
          </a:p>
          <a:p>
            <a:pPr marL="0" indent="0">
              <a:buNone/>
            </a:pPr>
            <a:endParaRPr lang="hr-HR" b="1" u="sng" dirty="0">
              <a:solidFill>
                <a:srgbClr val="111F8A"/>
              </a:solidFill>
            </a:endParaRPr>
          </a:p>
          <a:p>
            <a:r>
              <a:rPr lang="hr-HR" altLang="sr-Latn-RS" dirty="0">
                <a:solidFill>
                  <a:srgbClr val="111F8A"/>
                </a:solidFill>
              </a:rPr>
              <a:t>Ažurirani popratni dokumenti (</a:t>
            </a:r>
            <a:r>
              <a:rPr lang="hr-HR" altLang="sr-Latn-RS" i="1" dirty="0" err="1">
                <a:solidFill>
                  <a:srgbClr val="111F8A"/>
                </a:solidFill>
              </a:rPr>
              <a:t>apd</a:t>
            </a:r>
            <a:r>
              <a:rPr lang="hr-HR" altLang="sr-Latn-RS" dirty="0">
                <a:solidFill>
                  <a:srgbClr val="111F8A"/>
                </a:solidFill>
              </a:rPr>
              <a:t>):</a:t>
            </a:r>
          </a:p>
          <a:p>
            <a:pPr marL="785813" indent="-514350" defTabSz="457200">
              <a:spcBef>
                <a:spcPts val="575"/>
              </a:spcBef>
              <a:buFont typeface="+mj-lt"/>
              <a:buAutoNum type="romanLcPeriod"/>
              <a:tabLst>
                <a:tab pos="271463" algn="l"/>
              </a:tabLst>
            </a:pPr>
            <a:r>
              <a:rPr lang="hr-HR" altLang="en-US" sz="2200" dirty="0">
                <a:cs typeface="VladaRHSans Reg" charset="0"/>
              </a:rPr>
              <a:t>nisu traženi uopće (VV; kada je tako određeno u DoN-u; Naručitelj se predomislio nakon poslanog zahtjeva)</a:t>
            </a:r>
          </a:p>
          <a:p>
            <a:pPr marL="785813" indent="-514350" algn="just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romanLcPeriod"/>
              <a:tabLst>
                <a:tab pos="271463" algn="l"/>
              </a:tabLst>
            </a:pPr>
            <a:r>
              <a:rPr lang="hr-HR" altLang="en-US" sz="2200" dirty="0">
                <a:cs typeface="VladaRHSans Reg" charset="0"/>
              </a:rPr>
              <a:t>polovično pregledani (ne za sve članove zajednice ili podugovaratelje!)</a:t>
            </a:r>
          </a:p>
          <a:p>
            <a:pPr marL="785813" indent="-514350" algn="just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romanLcPeriod"/>
              <a:tabLst>
                <a:tab pos="271463" algn="l"/>
              </a:tabLst>
            </a:pPr>
            <a:r>
              <a:rPr lang="hr-HR" altLang="en-US" sz="2200" dirty="0">
                <a:cs typeface="VladaRHSans Reg" charset="0"/>
              </a:rPr>
              <a:t>nisu valjani (datum - oboriva presumpcija za razloge isključenja iz čl.265. st.1. ZJN 2016)</a:t>
            </a:r>
          </a:p>
          <a:p>
            <a:pPr marL="785813" indent="-514350" algn="just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romanLcPeriod"/>
              <a:tabLst>
                <a:tab pos="271463" algn="l"/>
              </a:tabLst>
            </a:pPr>
            <a:r>
              <a:rPr lang="hr-HR" altLang="en-US" sz="2200" dirty="0">
                <a:cs typeface="VladaRHSans Reg" charset="0"/>
              </a:rPr>
              <a:t>pojašnjavanje </a:t>
            </a:r>
            <a:r>
              <a:rPr lang="hr-HR" altLang="en-US" sz="2200" i="1" dirty="0" err="1">
                <a:cs typeface="VladaRHSans Reg" charset="0"/>
              </a:rPr>
              <a:t>apd</a:t>
            </a:r>
            <a:r>
              <a:rPr lang="hr-HR" altLang="en-US" sz="2200" i="1" dirty="0">
                <a:cs typeface="VladaRHSans Reg" charset="0"/>
              </a:rPr>
              <a:t> </a:t>
            </a:r>
            <a:r>
              <a:rPr lang="hr-HR" altLang="en-US" sz="2200" dirty="0">
                <a:cs typeface="VladaRHSans Reg" charset="0"/>
              </a:rPr>
              <a:t>je institut različit od pojašnjavanja ponuda sukladno čl. 293. ZJN 2016</a:t>
            </a:r>
          </a:p>
          <a:p>
            <a:pPr marL="785813" indent="-514350" algn="just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romanLcPeriod"/>
              <a:tabLst>
                <a:tab pos="271463" algn="l"/>
              </a:tabLst>
            </a:pPr>
            <a:r>
              <a:rPr lang="hr-HR" altLang="en-US" sz="2200" dirty="0">
                <a:cs typeface="VladaRHSans Reg" charset="0"/>
              </a:rPr>
              <a:t>problem s </a:t>
            </a:r>
            <a:r>
              <a:rPr lang="hr-HR" altLang="en-US" sz="2200" i="1" dirty="0" err="1">
                <a:cs typeface="VladaRHSans Reg" charset="0"/>
              </a:rPr>
              <a:t>apd</a:t>
            </a:r>
            <a:r>
              <a:rPr lang="hr-HR" altLang="en-US" sz="2200" i="1" dirty="0">
                <a:cs typeface="VladaRHSans Reg" charset="0"/>
              </a:rPr>
              <a:t>                       </a:t>
            </a:r>
            <a:r>
              <a:rPr lang="hr-HR" altLang="en-US" sz="2200" dirty="0">
                <a:cs typeface="VladaRHSans Reg" charset="0"/>
              </a:rPr>
              <a:t>problem s odabirom! (zakonska obveza ponovnog rangiranja)</a:t>
            </a:r>
          </a:p>
          <a:p>
            <a:pPr marL="271463" indent="0" algn="just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hr-HR" altLang="en-US" sz="2200" dirty="0">
              <a:cs typeface="VladaRHSans Reg" charset="0"/>
            </a:endParaRPr>
          </a:p>
          <a:p>
            <a:pPr marL="271463" indent="0" algn="just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hr-HR" altLang="sr-Latn-RS" sz="3500" dirty="0">
              <a:cs typeface="VladaRHSans Reg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81744" y="365127"/>
            <a:ext cx="8472055" cy="11334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11F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r-HR" sz="4400" b="1" dirty="0">
                <a:ea typeface="Tahoma" panose="020B0604030504040204" pitchFamily="34" charset="0"/>
              </a:rPr>
              <a:t>Ex post provjera nabave</a:t>
            </a:r>
          </a:p>
          <a:p>
            <a:pPr algn="ctr"/>
            <a:r>
              <a:rPr lang="hr-HR" sz="3300" i="1" dirty="0">
                <a:ea typeface="Tahoma" panose="020B0604030504040204" pitchFamily="34" charset="0"/>
              </a:rPr>
              <a:t>- </a:t>
            </a:r>
            <a:r>
              <a:rPr lang="hr-HR" sz="3300" dirty="0">
                <a:ea typeface="Tahoma" panose="020B0604030504040204" pitchFamily="34" charset="0"/>
              </a:rPr>
              <a:t>najčešće pogreške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369733" y="5308600"/>
            <a:ext cx="1066800" cy="1219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2731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r-HR" b="1" u="sng" dirty="0">
                <a:solidFill>
                  <a:srgbClr val="111F8A"/>
                </a:solidFill>
              </a:rPr>
              <a:t>Pregled i ocjena</a:t>
            </a:r>
          </a:p>
          <a:p>
            <a:pPr marL="0" indent="0">
              <a:buNone/>
            </a:pPr>
            <a:endParaRPr lang="hr-HR" b="1" u="sng" dirty="0">
              <a:solidFill>
                <a:srgbClr val="111F8A"/>
              </a:solidFill>
            </a:endParaRPr>
          </a:p>
          <a:p>
            <a:r>
              <a:rPr lang="hr-HR" altLang="sr-Latn-RS" dirty="0">
                <a:solidFill>
                  <a:srgbClr val="111F8A"/>
                </a:solidFill>
              </a:rPr>
              <a:t>Sklapanje ugovora o javnoj nabavi:</a:t>
            </a:r>
          </a:p>
          <a:p>
            <a:pPr marL="785813" indent="-514350" defTabSz="457200">
              <a:spcBef>
                <a:spcPts val="575"/>
              </a:spcBef>
              <a:buFont typeface="+mj-lt"/>
              <a:buAutoNum type="romanLcPeriod"/>
              <a:tabLst>
                <a:tab pos="271463" algn="l"/>
              </a:tabLst>
            </a:pPr>
            <a:r>
              <a:rPr lang="hr-HR" altLang="en-US" sz="2200" dirty="0">
                <a:cs typeface="VladaRHSans Reg" charset="0"/>
              </a:rPr>
              <a:t>nije sklopljen u skladu s DoN-om ili ponudom (bitni uvjeti ugovora!)</a:t>
            </a:r>
          </a:p>
          <a:p>
            <a:pPr marL="785813" indent="-514350" algn="just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romanLcPeriod"/>
              <a:tabLst>
                <a:tab pos="271463" algn="l"/>
              </a:tabLst>
            </a:pPr>
            <a:r>
              <a:rPr lang="hr-HR" altLang="en-US" sz="2200" dirty="0">
                <a:cs typeface="VladaRHSans Reg" charset="0"/>
              </a:rPr>
              <a:t>posebni uvjeti po DoN-u prije potpisa nisu ispunjeni </a:t>
            </a:r>
          </a:p>
          <a:p>
            <a:pPr marL="785813" indent="-514350" algn="just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romanLcPeriod"/>
              <a:tabLst>
                <a:tab pos="271463" algn="l"/>
              </a:tabLst>
            </a:pPr>
            <a:r>
              <a:rPr lang="hr-HR" altLang="en-US" sz="2200" u="sng" dirty="0">
                <a:cs typeface="VladaRHSans Reg" charset="0"/>
              </a:rPr>
              <a:t>pribavljanje jamstava za uredno ispunjenje i ostala tražena jamstva </a:t>
            </a:r>
          </a:p>
          <a:p>
            <a:pPr marL="804863" indent="0" algn="just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tabLst>
                <a:tab pos="804863" algn="l"/>
              </a:tabLst>
            </a:pPr>
            <a:r>
              <a:rPr lang="hr-HR" altLang="en-US" sz="2200" dirty="0">
                <a:cs typeface="VladaRHSans Reg" charset="0"/>
              </a:rPr>
              <a:t>(kašnjenje, nisu valjana – bitni uvjeti ugovora!)                                              </a:t>
            </a:r>
          </a:p>
          <a:p>
            <a:pPr marL="271463" indent="0" algn="just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hr-HR" altLang="en-US" sz="2200" dirty="0">
              <a:cs typeface="VladaRHSans Reg" charset="0"/>
            </a:endParaRPr>
          </a:p>
          <a:p>
            <a:pPr marL="271463" indent="0" algn="just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hr-HR" altLang="sr-Latn-RS" sz="3500" dirty="0">
              <a:cs typeface="VladaRHSans Reg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81744" y="365127"/>
            <a:ext cx="8472055" cy="11334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11F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r-HR" sz="4400" b="1" dirty="0">
                <a:ea typeface="Tahoma" panose="020B0604030504040204" pitchFamily="34" charset="0"/>
              </a:rPr>
              <a:t>Ex post provjera nabave</a:t>
            </a:r>
          </a:p>
          <a:p>
            <a:pPr algn="ctr"/>
            <a:r>
              <a:rPr lang="hr-HR" sz="3300" i="1" dirty="0">
                <a:ea typeface="Tahoma" panose="020B0604030504040204" pitchFamily="34" charset="0"/>
              </a:rPr>
              <a:t>- </a:t>
            </a:r>
            <a:r>
              <a:rPr lang="hr-HR" sz="3300" dirty="0">
                <a:ea typeface="Tahoma" panose="020B0604030504040204" pitchFamily="34" charset="0"/>
              </a:rPr>
              <a:t>najčešće pogreške</a:t>
            </a:r>
          </a:p>
        </p:txBody>
      </p:sp>
    </p:spTree>
    <p:extLst>
      <p:ext uri="{BB962C8B-B14F-4D97-AF65-F5344CB8AC3E}">
        <p14:creationId xmlns:p14="http://schemas.microsoft.com/office/powerpoint/2010/main" val="33939273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41338" lvl="0" indent="0">
              <a:buNone/>
            </a:pPr>
            <a:r>
              <a:rPr lang="hr-HR" b="1" u="sng" dirty="0">
                <a:solidFill>
                  <a:srgbClr val="111F8A"/>
                </a:solidFill>
              </a:rPr>
              <a:t>Tko kontrolira kontrolora? </a:t>
            </a:r>
            <a:r>
              <a:rPr lang="hr-HR" altLang="sr-Latn-RS" dirty="0">
                <a:solidFill>
                  <a:srgbClr val="171796"/>
                </a:solidFill>
                <a:ea typeface="MS PGothic" pitchFamily="34" charset="-128"/>
                <a:cs typeface="VladaRHSans Reg" charset="0"/>
              </a:rPr>
              <a:t>(kako nastaje praksa) </a:t>
            </a:r>
          </a:p>
          <a:p>
            <a:pPr marL="541338" lvl="0" indent="0" defTabSz="457200">
              <a:spcBef>
                <a:spcPts val="575"/>
              </a:spcBef>
              <a:buClr>
                <a:srgbClr val="FFED00"/>
              </a:buClr>
              <a:buNone/>
            </a:pPr>
            <a:endParaRPr lang="hr-HR" altLang="sr-Latn-RS" dirty="0">
              <a:solidFill>
                <a:srgbClr val="171796"/>
              </a:solidFill>
              <a:ea typeface="MS PGothic" pitchFamily="34" charset="-128"/>
              <a:cs typeface="VladaRHSans Reg" charset="0"/>
            </a:endParaRPr>
          </a:p>
          <a:p>
            <a:pPr marL="541338" lvl="0" indent="0" defTabSz="457200">
              <a:spcBef>
                <a:spcPts val="575"/>
              </a:spcBef>
              <a:buClr>
                <a:srgbClr val="FFED00"/>
              </a:buClr>
              <a:buNone/>
            </a:pPr>
            <a:r>
              <a:rPr lang="hr-HR" altLang="sr-Latn-RS" sz="2200" b="1" dirty="0">
                <a:solidFill>
                  <a:srgbClr val="171796"/>
                </a:solidFill>
                <a:ea typeface="MS PGothic" pitchFamily="34" charset="-128"/>
                <a:cs typeface="VladaRHSans Reg" charset="0"/>
              </a:rPr>
              <a:t>UT</a:t>
            </a:r>
            <a:r>
              <a:rPr lang="hr-HR" altLang="sr-Latn-RS" sz="2200" dirty="0">
                <a:solidFill>
                  <a:srgbClr val="171796"/>
                </a:solidFill>
                <a:ea typeface="MS PGothic" pitchFamily="34" charset="-128"/>
                <a:cs typeface="VladaRHSans Reg" charset="0"/>
              </a:rPr>
              <a:t>: - nalazi PRS (provjere na razini sustava)                          </a:t>
            </a:r>
          </a:p>
          <a:p>
            <a:pPr marL="541338" lvl="0" indent="0" defTabSz="457200">
              <a:spcBef>
                <a:spcPts val="575"/>
              </a:spcBef>
              <a:buClr>
                <a:srgbClr val="FFED00"/>
              </a:buClr>
              <a:buNone/>
            </a:pPr>
            <a:r>
              <a:rPr lang="hr-HR" altLang="sr-Latn-RS" sz="2200" dirty="0">
                <a:solidFill>
                  <a:srgbClr val="171796"/>
                </a:solidFill>
                <a:ea typeface="MS PGothic" pitchFamily="34" charset="-128"/>
                <a:cs typeface="VladaRHSans Reg" charset="0"/>
              </a:rPr>
              <a:t>       - ZNP</a:t>
            </a:r>
          </a:p>
          <a:p>
            <a:pPr marL="541338" lvl="0" indent="0" defTabSz="457200">
              <a:spcBef>
                <a:spcPts val="575"/>
              </a:spcBef>
              <a:buClr>
                <a:srgbClr val="FFED00"/>
              </a:buClr>
              <a:buNone/>
            </a:pPr>
            <a:r>
              <a:rPr lang="hr-HR" altLang="sr-Latn-RS" sz="2200" dirty="0">
                <a:solidFill>
                  <a:srgbClr val="171796"/>
                </a:solidFill>
                <a:ea typeface="MS PGothic" pitchFamily="34" charset="-128"/>
                <a:cs typeface="VladaRHSans Reg" charset="0"/>
              </a:rPr>
              <a:t>       - upute                                                      </a:t>
            </a:r>
          </a:p>
          <a:p>
            <a:pPr marL="541338" lvl="0" indent="0" defTabSz="457200">
              <a:spcBef>
                <a:spcPts val="575"/>
              </a:spcBef>
              <a:buClr>
                <a:srgbClr val="FFED00"/>
              </a:buClr>
              <a:buNone/>
            </a:pPr>
            <a:r>
              <a:rPr lang="hr-HR" altLang="sr-Latn-RS" sz="2200" b="1" dirty="0">
                <a:solidFill>
                  <a:srgbClr val="171796"/>
                </a:solidFill>
                <a:ea typeface="MS PGothic" pitchFamily="34" charset="-128"/>
                <a:cs typeface="VladaRHSans Reg" charset="0"/>
              </a:rPr>
              <a:t>ARPA</a:t>
            </a:r>
            <a:r>
              <a:rPr lang="hr-HR" altLang="sr-Latn-RS" sz="2200" dirty="0">
                <a:solidFill>
                  <a:srgbClr val="171796"/>
                </a:solidFill>
                <a:ea typeface="MS PGothic" pitchFamily="34" charset="-128"/>
                <a:cs typeface="VladaRHSans Reg" charset="0"/>
              </a:rPr>
              <a:t> </a:t>
            </a:r>
          </a:p>
          <a:p>
            <a:pPr marL="541338" lvl="0" indent="0" defTabSz="457200">
              <a:spcBef>
                <a:spcPts val="575"/>
              </a:spcBef>
              <a:buClr>
                <a:srgbClr val="FFED00"/>
              </a:buClr>
              <a:buNone/>
            </a:pPr>
            <a:r>
              <a:rPr lang="hr-HR" altLang="sr-Latn-RS" sz="2200" b="1" dirty="0">
                <a:solidFill>
                  <a:srgbClr val="171796"/>
                </a:solidFill>
                <a:ea typeface="MS PGothic" pitchFamily="34" charset="-128"/>
                <a:cs typeface="VladaRHSans Reg" charset="0"/>
              </a:rPr>
              <a:t>EK</a:t>
            </a:r>
            <a:r>
              <a:rPr lang="hr-HR" altLang="sr-Latn-RS" sz="2200" dirty="0">
                <a:solidFill>
                  <a:srgbClr val="171796"/>
                </a:solidFill>
                <a:ea typeface="MS PGothic" pitchFamily="34" charset="-128"/>
                <a:cs typeface="VladaRHSans Reg" charset="0"/>
              </a:rPr>
              <a:t> </a:t>
            </a:r>
          </a:p>
          <a:p>
            <a:pPr marL="541338" lvl="0" indent="0" defTabSz="457200">
              <a:spcBef>
                <a:spcPts val="575"/>
              </a:spcBef>
              <a:buClr>
                <a:srgbClr val="FFED00"/>
              </a:buClr>
              <a:buNone/>
            </a:pPr>
            <a:r>
              <a:rPr lang="hr-HR" altLang="sr-Latn-RS" sz="2200" b="1" dirty="0">
                <a:solidFill>
                  <a:srgbClr val="171796"/>
                </a:solidFill>
                <a:ea typeface="MS PGothic" pitchFamily="34" charset="-128"/>
                <a:cs typeface="VladaRHSans Reg" charset="0"/>
              </a:rPr>
              <a:t>Court </a:t>
            </a:r>
            <a:r>
              <a:rPr lang="en-US" altLang="sr-Latn-RS" sz="2200" b="1" dirty="0">
                <a:solidFill>
                  <a:srgbClr val="171796"/>
                </a:solidFill>
                <a:ea typeface="MS PGothic" pitchFamily="34" charset="-128"/>
                <a:cs typeface="VladaRHSans Reg" charset="0"/>
              </a:rPr>
              <a:t>of Auditors </a:t>
            </a:r>
            <a:r>
              <a:rPr lang="hr-HR" altLang="sr-Latn-RS" sz="2200" dirty="0">
                <a:solidFill>
                  <a:srgbClr val="171796"/>
                </a:solidFill>
                <a:ea typeface="MS PGothic" pitchFamily="34" charset="-128"/>
                <a:cs typeface="VladaRHSans Reg" charset="0"/>
              </a:rPr>
              <a:t>(Revizorski sud)</a:t>
            </a:r>
          </a:p>
          <a:p>
            <a:pPr marL="541338" lvl="0" indent="0" defTabSz="457200">
              <a:spcBef>
                <a:spcPts val="575"/>
              </a:spcBef>
              <a:buClr>
                <a:srgbClr val="FFED00"/>
              </a:buClr>
              <a:buNone/>
            </a:pPr>
            <a:r>
              <a:rPr lang="hr-HR" altLang="sr-Latn-RS" sz="2200" b="1" dirty="0">
                <a:solidFill>
                  <a:srgbClr val="171796"/>
                </a:solidFill>
                <a:ea typeface="MS PGothic" pitchFamily="34" charset="-128"/>
                <a:cs typeface="VladaRHSans Reg" charset="0"/>
              </a:rPr>
              <a:t>Ministarstvo financija </a:t>
            </a:r>
            <a:r>
              <a:rPr lang="hr-HR" altLang="sr-Latn-RS" sz="2200" dirty="0">
                <a:solidFill>
                  <a:srgbClr val="171796"/>
                </a:solidFill>
                <a:ea typeface="MS PGothic" pitchFamily="34" charset="-128"/>
                <a:cs typeface="VladaRHSans Reg" charset="0"/>
              </a:rPr>
              <a:t>(Tijelo za ovjeravanje)</a:t>
            </a:r>
            <a:endParaRPr lang="en-US" altLang="sr-Latn-RS" sz="2200" dirty="0">
              <a:solidFill>
                <a:srgbClr val="171796"/>
              </a:solidFill>
              <a:ea typeface="MS PGothic" pitchFamily="34" charset="-128"/>
              <a:cs typeface="VladaRHSans Reg" charset="0"/>
            </a:endParaRPr>
          </a:p>
          <a:p>
            <a:pPr marL="541338" indent="0">
              <a:buNone/>
            </a:pPr>
            <a:r>
              <a:rPr lang="hr-HR" sz="2200" b="1" dirty="0">
                <a:solidFill>
                  <a:srgbClr val="111F8A"/>
                </a:solidFill>
              </a:rPr>
              <a:t>DUR</a:t>
            </a:r>
          </a:p>
          <a:p>
            <a:pPr marL="271463" indent="0" algn="just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hr-HR" altLang="sr-Latn-RS" sz="3500" dirty="0">
              <a:cs typeface="VladaRHSans Reg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81744" y="365127"/>
            <a:ext cx="8472055" cy="11334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11F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r-HR" sz="4400" b="1" dirty="0">
                <a:ea typeface="Tahoma" panose="020B0604030504040204" pitchFamily="34" charset="0"/>
              </a:rPr>
              <a:t>Ex post provjera nabave</a:t>
            </a:r>
          </a:p>
          <a:p>
            <a:pPr algn="ctr"/>
            <a:r>
              <a:rPr lang="hr-HR" sz="3300" i="1" dirty="0">
                <a:ea typeface="Tahoma" panose="020B0604030504040204" pitchFamily="34" charset="0"/>
              </a:rPr>
              <a:t>- </a:t>
            </a:r>
            <a:r>
              <a:rPr lang="hr-HR" sz="3300" dirty="0">
                <a:ea typeface="Tahoma" panose="020B0604030504040204" pitchFamily="34" charset="0"/>
              </a:rPr>
              <a:t>na kraju</a:t>
            </a:r>
          </a:p>
        </p:txBody>
      </p:sp>
      <p:pic>
        <p:nvPicPr>
          <p:cNvPr id="5" name="Picture 5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49" y="2771775"/>
            <a:ext cx="2474383" cy="288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440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0401"/>
            <a:ext cx="10515600" cy="3606800"/>
          </a:xfrm>
          <a:ln>
            <a:solidFill>
              <a:srgbClr val="111F8A"/>
            </a:solidFill>
          </a:ln>
        </p:spPr>
        <p:txBody>
          <a:bodyPr>
            <a:noAutofit/>
          </a:bodyPr>
          <a:lstStyle/>
          <a:p>
            <a:pPr marL="0" indent="0" algn="ctr">
              <a:spcBef>
                <a:spcPts val="2250"/>
              </a:spcBef>
              <a:buNone/>
            </a:pPr>
            <a:r>
              <a:rPr lang="hr-HR" sz="2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Zahvaljujemo na pažnji!</a:t>
            </a:r>
          </a:p>
          <a:p>
            <a:pPr marL="0" indent="0" algn="ctr">
              <a:spcBef>
                <a:spcPts val="2250"/>
              </a:spcBef>
              <a:buNone/>
            </a:pPr>
            <a:r>
              <a:rPr lang="hr-HR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Tomislav Petric</a:t>
            </a:r>
            <a:r>
              <a:rPr lang="hr-HR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hr-HR" sz="2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ravnatelj</a:t>
            </a:r>
          </a:p>
          <a:p>
            <a:pPr marL="0" indent="0" algn="ctr">
              <a:buNone/>
            </a:pPr>
            <a:r>
              <a:rPr lang="hr-HR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Vedran Težak</a:t>
            </a:r>
            <a:r>
              <a:rPr lang="hr-HR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hr-HR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pomoćnik ravnatelja u Uredu za prethodnu provjeru postupaka nabave i odabira projekata</a:t>
            </a:r>
          </a:p>
          <a:p>
            <a:pPr marL="0" indent="0" algn="ctr">
              <a:buNone/>
            </a:pPr>
            <a:r>
              <a:rPr lang="hr-HR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Iva Kovač</a:t>
            </a:r>
            <a:r>
              <a:rPr lang="hr-HR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v.d. pomoćnica ravnatelja u Uredu za provedbu ESI fondova </a:t>
            </a:r>
          </a:p>
          <a:p>
            <a:pPr marL="0" indent="0" algn="ctr">
              <a:buNone/>
            </a:pPr>
            <a:r>
              <a:rPr lang="hr-HR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Ana-Marija Perović</a:t>
            </a:r>
            <a:r>
              <a:rPr lang="hr-HR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hr-HR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pomoćnica ravnatelja u Uredu za ugovaranje</a:t>
            </a:r>
          </a:p>
          <a:p>
            <a:pPr marL="4763" lvl="1" indent="0" algn="ctr">
              <a:buNone/>
            </a:pPr>
            <a:endParaRPr lang="hr-HR" sz="2000" b="1" dirty="0">
              <a:solidFill>
                <a:srgbClr val="25338B"/>
              </a:solidFill>
              <a:hlinkClick r:id="" action="ppaction://noaction"/>
            </a:endParaRPr>
          </a:p>
          <a:p>
            <a:pPr marL="4763" lvl="1" indent="0" algn="ctr">
              <a:buNone/>
            </a:pPr>
            <a:r>
              <a:rPr lang="hr-HR" sz="2000" b="1" dirty="0">
                <a:solidFill>
                  <a:srgbClr val="25338B"/>
                </a:solidFill>
                <a:hlinkClick r:id="" action="ppaction://noaction"/>
              </a:rPr>
              <a:t>www.safu.hr</a:t>
            </a:r>
            <a:endParaRPr lang="hr-HR" altLang="sr-Latn-RS" sz="3500" dirty="0">
              <a:cs typeface="VladaRHSans Reg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81744" y="365127"/>
            <a:ext cx="8472055" cy="11334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11F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r-HR" sz="3000" b="1" dirty="0"/>
              <a:t>SAFU provjere postupaka nabave i primjeri najčešćih pogrešaka</a:t>
            </a:r>
            <a:endParaRPr lang="hr-HR" sz="3000" dirty="0"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39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051" y="267155"/>
            <a:ext cx="8078584" cy="1325563"/>
          </a:xfrm>
        </p:spPr>
        <p:txBody>
          <a:bodyPr>
            <a:noAutofit/>
          </a:bodyPr>
          <a:lstStyle/>
          <a:p>
            <a:r>
              <a:rPr lang="hr-HR" dirty="0"/>
              <a:t>Predstavljanje rezultata SAFU</a:t>
            </a:r>
            <a:br>
              <a:rPr lang="hr-HR" sz="3200" dirty="0"/>
            </a:br>
            <a:r>
              <a:rPr lang="hr-HR" sz="2400" dirty="0"/>
              <a:t>Korištenje informacijskih i komunikacijskih tehnologija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42" y="1820637"/>
            <a:ext cx="10515600" cy="4572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pl-PL" sz="1800" u="sng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pl-PL" sz="1800" u="sng" dirty="0">
                <a:solidFill>
                  <a:prstClr val="black"/>
                </a:solidFill>
              </a:rPr>
              <a:t>Razvoj e-usluga</a:t>
            </a:r>
          </a:p>
          <a:p>
            <a:r>
              <a:rPr lang="hr-HR" sz="1800" dirty="0"/>
              <a:t>Potpisano ugovora: 5 </a:t>
            </a:r>
          </a:p>
          <a:p>
            <a:r>
              <a:rPr lang="hr-HR" sz="1800" dirty="0"/>
              <a:t>Vrijednost projekata: 159.720.408,53 HRK</a:t>
            </a:r>
          </a:p>
          <a:p>
            <a:pPr lvl="1"/>
            <a:r>
              <a:rPr lang="hr-HR" sz="1400" dirty="0"/>
              <a:t>EU sredstva: 135.315.139,72  (85%)</a:t>
            </a:r>
          </a:p>
          <a:p>
            <a:pPr marL="457200" lvl="1" indent="0">
              <a:buNone/>
            </a:pPr>
            <a:endParaRPr lang="hr-HR" dirty="0"/>
          </a:p>
          <a:p>
            <a:pPr marL="0" indent="0">
              <a:lnSpc>
                <a:spcPct val="100000"/>
              </a:lnSpc>
              <a:buNone/>
            </a:pPr>
            <a:endParaRPr lang="hr-HR" sz="1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059185"/>
              </p:ext>
            </p:extLst>
          </p:nvPr>
        </p:nvGraphicFramePr>
        <p:xfrm>
          <a:off x="872671" y="4093391"/>
          <a:ext cx="9340850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KORISNICI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459">
                <a:tc>
                  <a:txBody>
                    <a:bodyPr/>
                    <a:lstStyle/>
                    <a:p>
                      <a:r>
                        <a:rPr lang="hr-HR" sz="1200" baseline="0" dirty="0"/>
                        <a:t>1. Hrvatski zavod za zdravstveno osiguranje</a:t>
                      </a:r>
                    </a:p>
                    <a:p>
                      <a:r>
                        <a:rPr lang="hr-HR" sz="1200" baseline="0" dirty="0"/>
                        <a:t>2. Državna geodetska uprava – </a:t>
                      </a:r>
                      <a:r>
                        <a:rPr lang="hr-HR" sz="1200" b="1" baseline="0" dirty="0"/>
                        <a:t>3 ugovora</a:t>
                      </a:r>
                    </a:p>
                    <a:p>
                      <a:r>
                        <a:rPr lang="hr-HR" sz="1200" b="0" baseline="0" dirty="0"/>
                        <a:t>3. Hrvatska gospodarska komora</a:t>
                      </a:r>
                    </a:p>
                    <a:p>
                      <a:endParaRPr lang="hr-HR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38" y="1621332"/>
            <a:ext cx="3787783" cy="220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15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051" y="267155"/>
            <a:ext cx="8078584" cy="1325563"/>
          </a:xfrm>
        </p:spPr>
        <p:txBody>
          <a:bodyPr>
            <a:noAutofit/>
          </a:bodyPr>
          <a:lstStyle/>
          <a:p>
            <a:r>
              <a:rPr lang="hr-HR" dirty="0"/>
              <a:t>Predstavljanje rezultata SAFU</a:t>
            </a:r>
            <a:br>
              <a:rPr lang="hr-HR" sz="3200" dirty="0"/>
            </a:br>
            <a:r>
              <a:rPr lang="hr-HR" sz="2400" dirty="0"/>
              <a:t>Poslovna konkurentnost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42" y="1820637"/>
            <a:ext cx="10515600" cy="4572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pl-PL" sz="1800" u="sng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pl-PL" sz="1800" u="sng" dirty="0">
                <a:solidFill>
                  <a:prstClr val="black"/>
                </a:solidFill>
              </a:rPr>
              <a:t>Razvoj poslovne infrastrukture</a:t>
            </a:r>
          </a:p>
          <a:p>
            <a:r>
              <a:rPr lang="hr-HR" sz="1800" dirty="0"/>
              <a:t>Potpisano ugovora: 5 </a:t>
            </a:r>
          </a:p>
          <a:p>
            <a:r>
              <a:rPr lang="hr-HR" sz="1800" dirty="0"/>
              <a:t>Vrijednost projekata: 82.931.824,97 HRK</a:t>
            </a:r>
          </a:p>
          <a:p>
            <a:pPr lvl="1"/>
            <a:r>
              <a:rPr lang="hr-HR" sz="1400" dirty="0"/>
              <a:t>EU sredstva: 56.576.581,05   (68%)</a:t>
            </a:r>
          </a:p>
          <a:p>
            <a:pPr marL="457200" lvl="1" indent="0">
              <a:buNone/>
            </a:pPr>
            <a:endParaRPr lang="hr-HR" dirty="0"/>
          </a:p>
          <a:p>
            <a:pPr marL="0" indent="0">
              <a:lnSpc>
                <a:spcPct val="100000"/>
              </a:lnSpc>
              <a:buNone/>
            </a:pPr>
            <a:endParaRPr lang="hr-HR" sz="1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478960"/>
              </p:ext>
            </p:extLst>
          </p:nvPr>
        </p:nvGraphicFramePr>
        <p:xfrm>
          <a:off x="872671" y="4093391"/>
          <a:ext cx="934085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KORISNICI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459">
                <a:tc>
                  <a:txBody>
                    <a:bodyPr/>
                    <a:lstStyle/>
                    <a:p>
                      <a:r>
                        <a:rPr lang="hr-HR" sz="1200" baseline="0" dirty="0"/>
                        <a:t>1. Grad Biograd na Moru</a:t>
                      </a:r>
                    </a:p>
                    <a:p>
                      <a:r>
                        <a:rPr lang="hr-HR" sz="1200" baseline="0" dirty="0"/>
                        <a:t>2. Grad Sisak</a:t>
                      </a:r>
                      <a:endParaRPr lang="hr-HR" sz="1200" b="1" baseline="0" dirty="0"/>
                    </a:p>
                    <a:p>
                      <a:r>
                        <a:rPr lang="hr-HR" sz="1200" b="0" baseline="0" dirty="0"/>
                        <a:t>3. Grad Pazin</a:t>
                      </a:r>
                    </a:p>
                    <a:p>
                      <a:r>
                        <a:rPr lang="hr-HR" sz="1200" b="0" baseline="0" dirty="0"/>
                        <a:t>4. Ustanova za razvoj kompetencija, inovacija i specijalizacije Zadarske županije „INOVAcija”</a:t>
                      </a:r>
                    </a:p>
                    <a:p>
                      <a:r>
                        <a:rPr lang="hr-HR" sz="1200" b="0" baseline="0" dirty="0"/>
                        <a:t>5. Centar za inovacije i poduzetništvo d.o.o.</a:t>
                      </a:r>
                    </a:p>
                    <a:p>
                      <a:endParaRPr lang="hr-HR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204" y="1592718"/>
            <a:ext cx="3720317" cy="232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58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051" y="267155"/>
            <a:ext cx="8078584" cy="1325563"/>
          </a:xfrm>
        </p:spPr>
        <p:txBody>
          <a:bodyPr>
            <a:noAutofit/>
          </a:bodyPr>
          <a:lstStyle/>
          <a:p>
            <a:r>
              <a:rPr lang="hr-HR" dirty="0"/>
              <a:t>Predstavljanje rezultata SAFU</a:t>
            </a:r>
            <a:br>
              <a:rPr lang="hr-HR" sz="3200" dirty="0"/>
            </a:br>
            <a:r>
              <a:rPr lang="hr-HR" sz="2400" dirty="0"/>
              <a:t>Zaštita okoliša i održivost resursa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42" y="1820637"/>
            <a:ext cx="10515600" cy="4572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pl-PL" sz="1800" u="sng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pl-PL" sz="1800" u="sng" dirty="0">
                <a:solidFill>
                  <a:prstClr val="black"/>
                </a:solidFill>
              </a:rPr>
              <a:t>Promicanje održivog korištenja prirodne baštine u nacionalnim parkovima i parkovima prirode</a:t>
            </a:r>
          </a:p>
          <a:p>
            <a:r>
              <a:rPr lang="hr-HR" sz="1800" dirty="0"/>
              <a:t>Potpisano ugovora: 7 </a:t>
            </a:r>
          </a:p>
          <a:p>
            <a:r>
              <a:rPr lang="hr-HR" sz="1800" dirty="0"/>
              <a:t>Vrijednost projekata: 342.251.401,02  HRK</a:t>
            </a:r>
          </a:p>
          <a:p>
            <a:pPr lvl="1"/>
            <a:r>
              <a:rPr lang="hr-HR" sz="1400" dirty="0"/>
              <a:t>EU sredstva: 238.829.646,25  (70%)</a:t>
            </a:r>
          </a:p>
          <a:p>
            <a:pPr marL="457200" lvl="1" indent="0">
              <a:buNone/>
            </a:pPr>
            <a:endParaRPr lang="hr-HR" dirty="0"/>
          </a:p>
          <a:p>
            <a:pPr marL="0" indent="0">
              <a:lnSpc>
                <a:spcPct val="100000"/>
              </a:lnSpc>
              <a:buNone/>
            </a:pPr>
            <a:endParaRPr lang="hr-HR" sz="1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966275"/>
              </p:ext>
            </p:extLst>
          </p:nvPr>
        </p:nvGraphicFramePr>
        <p:xfrm>
          <a:off x="864506" y="3938269"/>
          <a:ext cx="934085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KORISNICI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459">
                <a:tc>
                  <a:txBody>
                    <a:bodyPr/>
                    <a:lstStyle/>
                    <a:p>
                      <a:r>
                        <a:rPr lang="hr-HR" sz="1200" baseline="0" dirty="0"/>
                        <a:t>1. Javna ustanova „Nacionalni park Paklenica”</a:t>
                      </a:r>
                    </a:p>
                    <a:p>
                      <a:r>
                        <a:rPr lang="hr-HR" sz="1200" baseline="0" dirty="0"/>
                        <a:t>2. Javna ustanova „Nacionalni park Krka”</a:t>
                      </a:r>
                    </a:p>
                    <a:p>
                      <a:r>
                        <a:rPr lang="hr-HR" sz="1200" baseline="0" dirty="0"/>
                        <a:t>3. Javna ustanova „Park prirode Velebit”</a:t>
                      </a:r>
                    </a:p>
                    <a:p>
                      <a:r>
                        <a:rPr lang="hr-HR" sz="1200" baseline="0" dirty="0"/>
                        <a:t>4. Javna ustanova „Park prirode Biokovo”</a:t>
                      </a:r>
                    </a:p>
                    <a:p>
                      <a:r>
                        <a:rPr lang="hr-HR" sz="1200" baseline="0" dirty="0"/>
                        <a:t>5. Javna ustanova „Park prirode Vransko jezero”</a:t>
                      </a:r>
                    </a:p>
                    <a:p>
                      <a:r>
                        <a:rPr lang="hr-HR" sz="1200" baseline="0" dirty="0"/>
                        <a:t>6. Javna ustanova „Park prirode Žumberak - Samoborsko gorje”</a:t>
                      </a:r>
                    </a:p>
                    <a:p>
                      <a:r>
                        <a:rPr lang="hr-HR" sz="1200" baseline="0" dirty="0"/>
                        <a:t>7. Javna ustanova „Nacionalni park Mljet”</a:t>
                      </a:r>
                    </a:p>
                    <a:p>
                      <a:endParaRPr lang="hr-HR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688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3868</Words>
  <Application>Microsoft Office PowerPoint</Application>
  <PresentationFormat>Widescreen</PresentationFormat>
  <Paragraphs>599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5" baseType="lpstr">
      <vt:lpstr>MS PGothic</vt:lpstr>
      <vt:lpstr>Arial</vt:lpstr>
      <vt:lpstr>Arial Black</vt:lpstr>
      <vt:lpstr>Arial Narrow</vt:lpstr>
      <vt:lpstr>Calibri</vt:lpstr>
      <vt:lpstr>Calibri Light</vt:lpstr>
      <vt:lpstr>Neo Sans</vt:lpstr>
      <vt:lpstr>Tahoma</vt:lpstr>
      <vt:lpstr>VladaRHSans Reg</vt:lpstr>
      <vt:lpstr>Wingdings</vt:lpstr>
      <vt:lpstr>Office Theme</vt:lpstr>
      <vt:lpstr>SAFU provjere postupaka nabave i primjeri najčešćih pogrešaka</vt:lpstr>
      <vt:lpstr>Središnja agencija za financiranje i ugovaranje (SAFU)  </vt:lpstr>
      <vt:lpstr>Predstavljanje rezultata SAFU </vt:lpstr>
      <vt:lpstr>Predstavljanje rezultata SAFU </vt:lpstr>
      <vt:lpstr>Predstavljanje rezultata SAFU Jačanje gospodarstva primjenom istraživanja i inovacija</vt:lpstr>
      <vt:lpstr>Predstavljanje rezultata SAFU Jačanje gospodarstva primjenom istraživanja i inovacija</vt:lpstr>
      <vt:lpstr>Predstavljanje rezultata SAFU Korištenje informacijskih i komunikacijskih tehnologija</vt:lpstr>
      <vt:lpstr>Predstavljanje rezultata SAFU Poslovna konkurentnost</vt:lpstr>
      <vt:lpstr>Predstavljanje rezultata SAFU Zaštita okoliša i održivost resursa </vt:lpstr>
      <vt:lpstr>Predstavljanje rezultata SAFU Zaštita okoliša i održivost resursa </vt:lpstr>
      <vt:lpstr>Predstavljanje rezultata SAFU Zaštita okoliša i održivost resursa </vt:lpstr>
      <vt:lpstr>Predstavljanje rezultata SAFU Povezanost i mobilnost</vt:lpstr>
      <vt:lpstr>Predstavljanje rezultata SAFU Socijalno uključivanje i zdravlje</vt:lpstr>
      <vt:lpstr>Predstavljanje rezultata SAFU Socijalno uključivanje i zdravlje</vt:lpstr>
      <vt:lpstr>Predstavljanje rezultata SAFU Socijalno uključivanje i zdravlje</vt:lpstr>
      <vt:lpstr>Predstavljanje rezultata SAFU Socijalno uključivanje i zdravlje</vt:lpstr>
      <vt:lpstr>Predstavljanje rezultata SAFU Obrazovanje, vještine i cjeloživotno učenje</vt:lpstr>
      <vt:lpstr>Predstavljanje rezultata SAFU Tehnička pomoć OP KiK 2014-2020</vt:lpstr>
      <vt:lpstr>Predstavljanje rezultata SAFU Ex-ante provjera dokumentacije o nabavi u 2018.</vt:lpstr>
      <vt:lpstr>Predstavljanje rezultata SAFU Ex-post provjera dokumentacije o nabavi u 2018.</vt:lpstr>
      <vt:lpstr>Predstavljanje rezultata SAFU Edukacije</vt:lpstr>
      <vt:lpstr>SAFU u 2018. godini</vt:lpstr>
      <vt:lpstr>Ex-ante provjera dokumentacije o nabavi</vt:lpstr>
      <vt:lpstr>Ex-ante</vt:lpstr>
      <vt:lpstr>Ex-ante</vt:lpstr>
      <vt:lpstr>Ex-ante</vt:lpstr>
      <vt:lpstr>Ex-ante</vt:lpstr>
      <vt:lpstr>Ex-ante</vt:lpstr>
      <vt:lpstr>Ex-ante</vt:lpstr>
      <vt:lpstr>Ex-ante</vt:lpstr>
      <vt:lpstr>Ex-ante</vt:lpstr>
      <vt:lpstr>Ex-ante</vt:lpstr>
      <vt:lpstr>Kriteriji za ex-ante provjeru (ESF, EFRR, KF)</vt:lpstr>
      <vt:lpstr>Dijelovi DoN od kritične važnosti</vt:lpstr>
      <vt:lpstr>Dijelovi DoN od kritične važnosti</vt:lpstr>
      <vt:lpstr>PowerPoint Presentation</vt:lpstr>
      <vt:lpstr>PROVEDBA PROJEKTA</vt:lpstr>
      <vt:lpstr>Provedba projekata – statistički pregled osnovnih podataka</vt:lpstr>
      <vt:lpstr>Provedba projekata – statistički pregled osnovnih podataka</vt:lpstr>
      <vt:lpstr>Provedba projekata – statistički pregled osnovnih podataka</vt:lpstr>
      <vt:lpstr>Provedba projekata – kako se pripremiti</vt:lpstr>
      <vt:lpstr>Provedba projekata – izazovi u provedbi</vt:lpstr>
      <vt:lpstr>Provedba projekata – izazovi u provedbi</vt:lpstr>
      <vt:lpstr>Provedba projekata – izazovi u provedbi</vt:lpstr>
      <vt:lpstr>Provedba projekata – izazovi u provedbi</vt:lpstr>
      <vt:lpstr>Provedba projekata – SAFU kao oslonac</vt:lpstr>
      <vt:lpstr>Provedba projekata – SAFU kao oslonac</vt:lpstr>
      <vt:lpstr>Provedba projekata – terenske provjere</vt:lpstr>
      <vt:lpstr>Ex post provjera nabave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Bože Čolak</dc:creator>
  <cp:lastModifiedBy>Eva Lučić Robić</cp:lastModifiedBy>
  <cp:revision>77</cp:revision>
  <dcterms:created xsi:type="dcterms:W3CDTF">2017-08-31T11:25:42Z</dcterms:created>
  <dcterms:modified xsi:type="dcterms:W3CDTF">2018-10-12T13:20:45Z</dcterms:modified>
</cp:coreProperties>
</file>