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3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4" r:id="rId20"/>
    <p:sldId id="445" r:id="rId21"/>
    <p:sldId id="446" r:id="rId22"/>
    <p:sldId id="447" r:id="rId23"/>
    <p:sldId id="443" r:id="rId24"/>
    <p:sldId id="448" r:id="rId25"/>
  </p:sldIdLst>
  <p:sldSz cx="12192000" cy="6858000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43"/>
    <a:srgbClr val="5A8B39"/>
    <a:srgbClr val="87BF61"/>
    <a:srgbClr val="74CA8D"/>
    <a:srgbClr val="4DB17B"/>
    <a:srgbClr val="6FC1C1"/>
    <a:srgbClr val="45B664"/>
    <a:srgbClr val="C5FFE1"/>
    <a:srgbClr val="D3E7E2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25FEF-F121-49B6-A681-12037CC6E3A7}" v="534" dt="2018-06-15T08:23:08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4" autoAdjust="0"/>
    <p:restoredTop sz="94245" autoAdjust="0"/>
  </p:normalViewPr>
  <p:slideViewPr>
    <p:cSldViewPr snapToGrid="0">
      <p:cViewPr varScale="1">
        <p:scale>
          <a:sx n="109" d="100"/>
          <a:sy n="109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jana Bravić" userId="c26efa15-11cf-4f7b-8cfe-57143d687995" providerId="ADAL" clId="{07625FEF-F121-49B6-A681-12037CC6E3A7}"/>
    <pc:docChg chg="undo redo custSel modSld sldOrd">
      <pc:chgData name="Dijana Bravić" userId="c26efa15-11cf-4f7b-8cfe-57143d687995" providerId="ADAL" clId="{07625FEF-F121-49B6-A681-12037CC6E3A7}" dt="2018-06-15T08:23:08.425" v="530" actId="1076"/>
      <pc:docMkLst>
        <pc:docMk/>
      </pc:docMkLst>
      <pc:sldChg chg="modSp">
        <pc:chgData name="Dijana Bravić" userId="c26efa15-11cf-4f7b-8cfe-57143d687995" providerId="ADAL" clId="{07625FEF-F121-49B6-A681-12037CC6E3A7}" dt="2018-06-15T07:29:02.462" v="5" actId="1076"/>
        <pc:sldMkLst>
          <pc:docMk/>
          <pc:sldMk cId="152373856" sldId="333"/>
        </pc:sldMkLst>
        <pc:spChg chg="mod">
          <ac:chgData name="Dijana Bravić" userId="c26efa15-11cf-4f7b-8cfe-57143d687995" providerId="ADAL" clId="{07625FEF-F121-49B6-A681-12037CC6E3A7}" dt="2018-06-15T07:29:02.462" v="5" actId="1076"/>
          <ac:spMkLst>
            <pc:docMk/>
            <pc:sldMk cId="152373856" sldId="333"/>
            <ac:spMk id="11" creationId="{00000000-0000-0000-0000-000000000000}"/>
          </ac:spMkLst>
        </pc:spChg>
      </pc:sldChg>
      <pc:sldChg chg="modSp">
        <pc:chgData name="Dijana Bravić" userId="c26efa15-11cf-4f7b-8cfe-57143d687995" providerId="ADAL" clId="{07625FEF-F121-49B6-A681-12037CC6E3A7}" dt="2018-06-15T07:30:49.966" v="66" actId="1076"/>
        <pc:sldMkLst>
          <pc:docMk/>
          <pc:sldMk cId="3519935776" sldId="426"/>
        </pc:sldMkLst>
        <pc:spChg chg="mod">
          <ac:chgData name="Dijana Bravić" userId="c26efa15-11cf-4f7b-8cfe-57143d687995" providerId="ADAL" clId="{07625FEF-F121-49B6-A681-12037CC6E3A7}" dt="2018-06-15T07:30:20.629" v="60" actId="1076"/>
          <ac:spMkLst>
            <pc:docMk/>
            <pc:sldMk cId="3519935776" sldId="426"/>
            <ac:spMk id="20" creationId="{1911B788-CF9D-4082-AAFB-E8EFC2959BD4}"/>
          </ac:spMkLst>
        </pc:spChg>
        <pc:spChg chg="mod">
          <ac:chgData name="Dijana Bravić" userId="c26efa15-11cf-4f7b-8cfe-57143d687995" providerId="ADAL" clId="{07625FEF-F121-49B6-A681-12037CC6E3A7}" dt="2018-06-15T07:30:49.966" v="66" actId="1076"/>
          <ac:spMkLst>
            <pc:docMk/>
            <pc:sldMk cId="3519935776" sldId="426"/>
            <ac:spMk id="21" creationId="{9D6EBDC3-DC0B-4430-B94B-A0D20C89367A}"/>
          </ac:spMkLst>
        </pc:spChg>
        <pc:spChg chg="mod">
          <ac:chgData name="Dijana Bravić" userId="c26efa15-11cf-4f7b-8cfe-57143d687995" providerId="ADAL" clId="{07625FEF-F121-49B6-A681-12037CC6E3A7}" dt="2018-06-15T07:30:10.693" v="59" actId="1076"/>
          <ac:spMkLst>
            <pc:docMk/>
            <pc:sldMk cId="3519935776" sldId="426"/>
            <ac:spMk id="22" creationId="{DC2AB0B9-68F6-46B7-B23D-1ABF9390E9C7}"/>
          </ac:spMkLst>
        </pc:spChg>
        <pc:spChg chg="mod">
          <ac:chgData name="Dijana Bravić" userId="c26efa15-11cf-4f7b-8cfe-57143d687995" providerId="ADAL" clId="{07625FEF-F121-49B6-A681-12037CC6E3A7}" dt="2018-06-15T07:30:45.405" v="65" actId="1076"/>
          <ac:spMkLst>
            <pc:docMk/>
            <pc:sldMk cId="3519935776" sldId="426"/>
            <ac:spMk id="24" creationId="{370732CA-1778-4D21-860B-BA8D486BBB32}"/>
          </ac:spMkLst>
        </pc:spChg>
        <pc:picChg chg="mod">
          <ac:chgData name="Dijana Bravić" userId="c26efa15-11cf-4f7b-8cfe-57143d687995" providerId="ADAL" clId="{07625FEF-F121-49B6-A681-12037CC6E3A7}" dt="2018-06-15T07:30:08.766" v="58" actId="1076"/>
          <ac:picMkLst>
            <pc:docMk/>
            <pc:sldMk cId="3519935776" sldId="426"/>
            <ac:picMk id="23" creationId="{ACD4618A-0835-40CB-974D-D09615772C99}"/>
          </ac:picMkLst>
        </pc:picChg>
      </pc:sldChg>
      <pc:sldChg chg="modSp">
        <pc:chgData name="Dijana Bravić" userId="c26efa15-11cf-4f7b-8cfe-57143d687995" providerId="ADAL" clId="{07625FEF-F121-49B6-A681-12037CC6E3A7}" dt="2018-06-15T07:32:40.550" v="67" actId="207"/>
        <pc:sldMkLst>
          <pc:docMk/>
          <pc:sldMk cId="2508197624" sldId="432"/>
        </pc:sldMkLst>
        <pc:spChg chg="mod">
          <ac:chgData name="Dijana Bravić" userId="c26efa15-11cf-4f7b-8cfe-57143d687995" providerId="ADAL" clId="{07625FEF-F121-49B6-A681-12037CC6E3A7}" dt="2018-06-15T07:32:40.550" v="67" actId="207"/>
          <ac:spMkLst>
            <pc:docMk/>
            <pc:sldMk cId="2508197624" sldId="432"/>
            <ac:spMk id="2" creationId="{ABFB1921-DE9F-4445-B74E-5065B582D8B4}"/>
          </ac:spMkLst>
        </pc:spChg>
      </pc:sldChg>
      <pc:sldChg chg="modSp">
        <pc:chgData name="Dijana Bravić" userId="c26efa15-11cf-4f7b-8cfe-57143d687995" providerId="ADAL" clId="{07625FEF-F121-49B6-A681-12037CC6E3A7}" dt="2018-06-15T08:20:39.508" v="493" actId="20577"/>
        <pc:sldMkLst>
          <pc:docMk/>
          <pc:sldMk cId="1275420789" sldId="433"/>
        </pc:sldMkLst>
        <pc:spChg chg="mod">
          <ac:chgData name="Dijana Bravić" userId="c26efa15-11cf-4f7b-8cfe-57143d687995" providerId="ADAL" clId="{07625FEF-F121-49B6-A681-12037CC6E3A7}" dt="2018-06-15T07:38:15.044" v="89" actId="1076"/>
          <ac:spMkLst>
            <pc:docMk/>
            <pc:sldMk cId="1275420789" sldId="433"/>
            <ac:spMk id="44" creationId="{ACA96CA5-36A3-44FD-BCCB-952806F0F095}"/>
          </ac:spMkLst>
        </pc:spChg>
        <pc:spChg chg="mod">
          <ac:chgData name="Dijana Bravić" userId="c26efa15-11cf-4f7b-8cfe-57143d687995" providerId="ADAL" clId="{07625FEF-F121-49B6-A681-12037CC6E3A7}" dt="2018-06-15T08:20:39.508" v="493" actId="20577"/>
          <ac:spMkLst>
            <pc:docMk/>
            <pc:sldMk cId="1275420789" sldId="433"/>
            <ac:spMk id="50" creationId="{D6F8094D-DD67-4C6D-8334-F539A2D23C39}"/>
          </ac:spMkLst>
        </pc:spChg>
        <pc:spChg chg="mod">
          <ac:chgData name="Dijana Bravić" userId="c26efa15-11cf-4f7b-8cfe-57143d687995" providerId="ADAL" clId="{07625FEF-F121-49B6-A681-12037CC6E3A7}" dt="2018-06-15T07:41:48.348" v="90" actId="20577"/>
          <ac:spMkLst>
            <pc:docMk/>
            <pc:sldMk cId="1275420789" sldId="433"/>
            <ac:spMk id="59" creationId="{B3C28EC4-967A-4C2C-9762-469002609273}"/>
          </ac:spMkLst>
        </pc:spChg>
      </pc:sldChg>
      <pc:sldChg chg="addSp delSp modSp">
        <pc:chgData name="Dijana Bravić" userId="c26efa15-11cf-4f7b-8cfe-57143d687995" providerId="ADAL" clId="{07625FEF-F121-49B6-A681-12037CC6E3A7}" dt="2018-06-15T07:43:56.203" v="106" actId="20577"/>
        <pc:sldMkLst>
          <pc:docMk/>
          <pc:sldMk cId="938327680" sldId="435"/>
        </pc:sldMkLst>
        <pc:spChg chg="add">
          <ac:chgData name="Dijana Bravić" userId="c26efa15-11cf-4f7b-8cfe-57143d687995" providerId="ADAL" clId="{07625FEF-F121-49B6-A681-12037CC6E3A7}" dt="2018-06-15T07:43:24.290" v="94"/>
          <ac:spMkLst>
            <pc:docMk/>
            <pc:sldMk cId="938327680" sldId="435"/>
            <ac:spMk id="10" creationId="{AA9B6F91-F674-4D94-B3C3-18D66A2EE714}"/>
          </ac:spMkLst>
        </pc:spChg>
        <pc:spChg chg="mod">
          <ac:chgData name="Dijana Bravić" userId="c26efa15-11cf-4f7b-8cfe-57143d687995" providerId="ADAL" clId="{07625FEF-F121-49B6-A681-12037CC6E3A7}" dt="2018-06-15T07:43:56.203" v="106" actId="20577"/>
          <ac:spMkLst>
            <pc:docMk/>
            <pc:sldMk cId="938327680" sldId="435"/>
            <ac:spMk id="47" creationId="{D3E9985F-9FF0-4067-A983-E9ADF23C9FA8}"/>
          </ac:spMkLst>
        </pc:spChg>
        <pc:spChg chg="del mod">
          <ac:chgData name="Dijana Bravić" userId="c26efa15-11cf-4f7b-8cfe-57143d687995" providerId="ADAL" clId="{07625FEF-F121-49B6-A681-12037CC6E3A7}" dt="2018-06-15T07:43:23.185" v="93" actId="478"/>
          <ac:spMkLst>
            <pc:docMk/>
            <pc:sldMk cId="938327680" sldId="435"/>
            <ac:spMk id="48" creationId="{A1F16BB5-C566-4EA2-86EB-F9C4CA32E13A}"/>
          </ac:spMkLst>
        </pc:spChg>
      </pc:sldChg>
      <pc:sldChg chg="addSp delSp modSp mod">
        <pc:chgData name="Dijana Bravić" userId="c26efa15-11cf-4f7b-8cfe-57143d687995" providerId="ADAL" clId="{07625FEF-F121-49B6-A681-12037CC6E3A7}" dt="2018-06-15T08:04:12.640" v="222" actId="27918"/>
        <pc:sldMkLst>
          <pc:docMk/>
          <pc:sldMk cId="824857770" sldId="436"/>
        </pc:sldMkLst>
        <pc:grpChg chg="mod">
          <ac:chgData name="Dijana Bravić" userId="c26efa15-11cf-4f7b-8cfe-57143d687995" providerId="ADAL" clId="{07625FEF-F121-49B6-A681-12037CC6E3A7}" dt="2018-06-15T07:51:12.871" v="116" actId="1076"/>
          <ac:grpSpMkLst>
            <pc:docMk/>
            <pc:sldMk cId="824857770" sldId="436"/>
            <ac:grpSpMk id="11" creationId="{A8018410-F499-4ACE-BB60-61B5F1035E7C}"/>
          </ac:grpSpMkLst>
        </pc:grpChg>
        <pc:graphicFrameChg chg="del">
          <ac:chgData name="Dijana Bravić" userId="c26efa15-11cf-4f7b-8cfe-57143d687995" providerId="ADAL" clId="{07625FEF-F121-49B6-A681-12037CC6E3A7}" dt="2018-06-15T07:50:32.641" v="107" actId="478"/>
          <ac:graphicFrameMkLst>
            <pc:docMk/>
            <pc:sldMk cId="824857770" sldId="436"/>
            <ac:graphicFrameMk id="37" creationId="{B8F09391-D63E-4005-B2DF-B4C5CBCB6F0D}"/>
          </ac:graphicFrameMkLst>
        </pc:graphicFrameChg>
        <pc:graphicFrameChg chg="add mod">
          <ac:chgData name="Dijana Bravić" userId="c26efa15-11cf-4f7b-8cfe-57143d687995" providerId="ADAL" clId="{07625FEF-F121-49B6-A681-12037CC6E3A7}" dt="2018-06-15T07:54:15.377" v="126" actId="1076"/>
          <ac:graphicFrameMkLst>
            <pc:docMk/>
            <pc:sldMk cId="824857770" sldId="436"/>
            <ac:graphicFrameMk id="40" creationId="{C834FB2B-761A-4154-A3D2-F00293802CB6}"/>
          </ac:graphicFrameMkLst>
        </pc:graphicFrameChg>
      </pc:sldChg>
      <pc:sldChg chg="modSp">
        <pc:chgData name="Dijana Bravić" userId="c26efa15-11cf-4f7b-8cfe-57143d687995" providerId="ADAL" clId="{07625FEF-F121-49B6-A681-12037CC6E3A7}" dt="2018-06-15T07:54:45.911" v="129" actId="20577"/>
        <pc:sldMkLst>
          <pc:docMk/>
          <pc:sldMk cId="3777118638" sldId="441"/>
        </pc:sldMkLst>
        <pc:spChg chg="mod">
          <ac:chgData name="Dijana Bravić" userId="c26efa15-11cf-4f7b-8cfe-57143d687995" providerId="ADAL" clId="{07625FEF-F121-49B6-A681-12037CC6E3A7}" dt="2018-06-15T07:54:45.911" v="129" actId="20577"/>
          <ac:spMkLst>
            <pc:docMk/>
            <pc:sldMk cId="3777118638" sldId="441"/>
            <ac:spMk id="23" creationId="{C7EDDA85-F566-4412-AA6D-8F43798FD040}"/>
          </ac:spMkLst>
        </pc:spChg>
      </pc:sldChg>
      <pc:sldChg chg="addSp delSp modSp ord">
        <pc:chgData name="Dijana Bravić" userId="c26efa15-11cf-4f7b-8cfe-57143d687995" providerId="ADAL" clId="{07625FEF-F121-49B6-A681-12037CC6E3A7}" dt="2018-06-15T08:23:08.425" v="530" actId="1076"/>
        <pc:sldMkLst>
          <pc:docMk/>
          <pc:sldMk cId="53661108" sldId="443"/>
        </pc:sldMkLst>
        <pc:spChg chg="add mod">
          <ac:chgData name="Dijana Bravić" userId="c26efa15-11cf-4f7b-8cfe-57143d687995" providerId="ADAL" clId="{07625FEF-F121-49B6-A681-12037CC6E3A7}" dt="2018-06-15T08:04:20.691" v="224" actId="207"/>
          <ac:spMkLst>
            <pc:docMk/>
            <pc:sldMk cId="53661108" sldId="443"/>
            <ac:spMk id="11" creationId="{E2F3537D-EDE8-4177-A70A-042B34F0D785}"/>
          </ac:spMkLst>
        </pc:spChg>
        <pc:spChg chg="del">
          <ac:chgData name="Dijana Bravić" userId="c26efa15-11cf-4f7b-8cfe-57143d687995" providerId="ADAL" clId="{07625FEF-F121-49B6-A681-12037CC6E3A7}" dt="2018-06-15T08:04:07.630" v="219" actId="478"/>
          <ac:spMkLst>
            <pc:docMk/>
            <pc:sldMk cId="53661108" sldId="443"/>
            <ac:spMk id="20" creationId="{22F00931-EEFF-447B-806F-A54648C2DAFF}"/>
          </ac:spMkLst>
        </pc:spChg>
        <pc:graphicFrameChg chg="add mod">
          <ac:chgData name="Dijana Bravić" userId="c26efa15-11cf-4f7b-8cfe-57143d687995" providerId="ADAL" clId="{07625FEF-F121-49B6-A681-12037CC6E3A7}" dt="2018-06-15T08:21:46.627" v="500" actId="1076"/>
          <ac:graphicFrameMkLst>
            <pc:docMk/>
            <pc:sldMk cId="53661108" sldId="443"/>
            <ac:graphicFrameMk id="10" creationId="{A910EC18-A5CF-4F2C-8F6D-3015FAF91CA8}"/>
          </ac:graphicFrameMkLst>
        </pc:graphicFrameChg>
        <pc:graphicFrameChg chg="add mod">
          <ac:chgData name="Dijana Bravić" userId="c26efa15-11cf-4f7b-8cfe-57143d687995" providerId="ADAL" clId="{07625FEF-F121-49B6-A681-12037CC6E3A7}" dt="2018-06-15T08:21:46.627" v="500" actId="1076"/>
          <ac:graphicFrameMkLst>
            <pc:docMk/>
            <pc:sldMk cId="53661108" sldId="443"/>
            <ac:graphicFrameMk id="12" creationId="{DE48DC0D-D08E-4E2C-8B49-664978F857F9}"/>
          </ac:graphicFrameMkLst>
        </pc:graphicFrameChg>
        <pc:graphicFrameChg chg="mod">
          <ac:chgData name="Dijana Bravić" userId="c26efa15-11cf-4f7b-8cfe-57143d687995" providerId="ADAL" clId="{07625FEF-F121-49B6-A681-12037CC6E3A7}" dt="2018-06-15T08:21:46.627" v="500" actId="1076"/>
          <ac:graphicFrameMkLst>
            <pc:docMk/>
            <pc:sldMk cId="53661108" sldId="443"/>
            <ac:graphicFrameMk id="21" creationId="{428D9EDB-486B-480D-BA57-FAB13C189CEE}"/>
          </ac:graphicFrameMkLst>
        </pc:graphicFrameChg>
        <pc:picChg chg="add mod">
          <ac:chgData name="Dijana Bravić" userId="c26efa15-11cf-4f7b-8cfe-57143d687995" providerId="ADAL" clId="{07625FEF-F121-49B6-A681-12037CC6E3A7}" dt="2018-06-15T08:23:08.425" v="530" actId="1076"/>
          <ac:picMkLst>
            <pc:docMk/>
            <pc:sldMk cId="53661108" sldId="443"/>
            <ac:picMk id="13" creationId="{9181FE16-B971-4EF4-AAED-5BD3658854C2}"/>
          </ac:picMkLst>
        </pc:picChg>
        <pc:picChg chg="add del">
          <ac:chgData name="Dijana Bravić" userId="c26efa15-11cf-4f7b-8cfe-57143d687995" providerId="ADAL" clId="{07625FEF-F121-49B6-A681-12037CC6E3A7}" dt="2018-06-15T08:21:51.083" v="502" actId="478"/>
          <ac:picMkLst>
            <pc:docMk/>
            <pc:sldMk cId="53661108" sldId="443"/>
            <ac:picMk id="14" creationId="{A8E2CAB9-A66A-49E7-84B0-8B00F45A1EB5}"/>
          </ac:picMkLst>
        </pc:picChg>
        <pc:picChg chg="add del">
          <ac:chgData name="Dijana Bravić" userId="c26efa15-11cf-4f7b-8cfe-57143d687995" providerId="ADAL" clId="{07625FEF-F121-49B6-A681-12037CC6E3A7}" dt="2018-06-15T08:21:49.195" v="501" actId="478"/>
          <ac:picMkLst>
            <pc:docMk/>
            <pc:sldMk cId="53661108" sldId="443"/>
            <ac:picMk id="18" creationId="{E3131344-7204-4B31-B4BD-5100BA5D360A}"/>
          </ac:picMkLst>
        </pc:picChg>
        <pc:picChg chg="add mod">
          <ac:chgData name="Dijana Bravić" userId="c26efa15-11cf-4f7b-8cfe-57143d687995" providerId="ADAL" clId="{07625FEF-F121-49B6-A681-12037CC6E3A7}" dt="2018-06-15T08:23:04.217" v="526" actId="1076"/>
          <ac:picMkLst>
            <pc:docMk/>
            <pc:sldMk cId="53661108" sldId="443"/>
            <ac:picMk id="19" creationId="{09FDDCF2-7B22-4013-ACA4-30D1512D8529}"/>
          </ac:picMkLst>
        </pc:picChg>
        <pc:picChg chg="del">
          <ac:chgData name="Dijana Bravić" userId="c26efa15-11cf-4f7b-8cfe-57143d687995" providerId="ADAL" clId="{07625FEF-F121-49B6-A681-12037CC6E3A7}" dt="2018-06-15T08:01:50.073" v="208"/>
          <ac:picMkLst>
            <pc:docMk/>
            <pc:sldMk cId="53661108" sldId="443"/>
            <ac:picMk id="22" creationId="{CCEF036C-864E-40A6-9386-592946DFB38E}"/>
          </ac:picMkLst>
        </pc:picChg>
        <pc:picChg chg="del">
          <ac:chgData name="Dijana Bravić" userId="c26efa15-11cf-4f7b-8cfe-57143d687995" providerId="ADAL" clId="{07625FEF-F121-49B6-A681-12037CC6E3A7}" dt="2018-06-15T08:01:50.073" v="208"/>
          <ac:picMkLst>
            <pc:docMk/>
            <pc:sldMk cId="53661108" sldId="443"/>
            <ac:picMk id="23" creationId="{E37A8138-6F6F-4C06-9DE6-33B42F3CB712}"/>
          </ac:picMkLst>
        </pc:picChg>
        <pc:picChg chg="del">
          <ac:chgData name="Dijana Bravić" userId="c26efa15-11cf-4f7b-8cfe-57143d687995" providerId="ADAL" clId="{07625FEF-F121-49B6-A681-12037CC6E3A7}" dt="2018-06-15T08:01:50.073" v="208"/>
          <ac:picMkLst>
            <pc:docMk/>
            <pc:sldMk cId="53661108" sldId="443"/>
            <ac:picMk id="24" creationId="{CA19CC23-2650-4FE6-9EA6-65DA4445FB08}"/>
          </ac:picMkLst>
        </pc:picChg>
        <pc:picChg chg="add mod">
          <ac:chgData name="Dijana Bravić" userId="c26efa15-11cf-4f7b-8cfe-57143d687995" providerId="ADAL" clId="{07625FEF-F121-49B6-A681-12037CC6E3A7}" dt="2018-06-15T08:23:07.529" v="529" actId="1076"/>
          <ac:picMkLst>
            <pc:docMk/>
            <pc:sldMk cId="53661108" sldId="443"/>
            <ac:picMk id="25" creationId="{36BD84BA-BC53-43CA-A3D2-FEF84F66FFC0}"/>
          </ac:picMkLst>
        </pc:picChg>
      </pc:sldChg>
      <pc:sldChg chg="modSp">
        <pc:chgData name="Dijana Bravić" userId="c26efa15-11cf-4f7b-8cfe-57143d687995" providerId="ADAL" clId="{07625FEF-F121-49B6-A681-12037CC6E3A7}" dt="2018-06-15T08:00:50.890" v="200" actId="1076"/>
        <pc:sldMkLst>
          <pc:docMk/>
          <pc:sldMk cId="1095510488" sldId="444"/>
        </pc:sldMkLst>
        <pc:spChg chg="mod">
          <ac:chgData name="Dijana Bravić" userId="c26efa15-11cf-4f7b-8cfe-57143d687995" providerId="ADAL" clId="{07625FEF-F121-49B6-A681-12037CC6E3A7}" dt="2018-06-15T07:56:21.321" v="143" actId="1076"/>
          <ac:spMkLst>
            <pc:docMk/>
            <pc:sldMk cId="1095510488" sldId="444"/>
            <ac:spMk id="10" creationId="{2AE60911-743C-46B2-91E8-3D39B888492F}"/>
          </ac:spMkLst>
        </pc:spChg>
        <pc:spChg chg="mod">
          <ac:chgData name="Dijana Bravić" userId="c26efa15-11cf-4f7b-8cfe-57143d687995" providerId="ADAL" clId="{07625FEF-F121-49B6-A681-12037CC6E3A7}" dt="2018-06-15T08:00:50.890" v="200" actId="1076"/>
          <ac:spMkLst>
            <pc:docMk/>
            <pc:sldMk cId="1095510488" sldId="444"/>
            <ac:spMk id="12" creationId="{F6226935-7291-4E74-9051-428E452E49B2}"/>
          </ac:spMkLst>
        </pc:spChg>
        <pc:spChg chg="mod ord">
          <ac:chgData name="Dijana Bravić" userId="c26efa15-11cf-4f7b-8cfe-57143d687995" providerId="ADAL" clId="{07625FEF-F121-49B6-A681-12037CC6E3A7}" dt="2018-06-15T08:00:47.494" v="199" actId="166"/>
          <ac:spMkLst>
            <pc:docMk/>
            <pc:sldMk cId="1095510488" sldId="444"/>
            <ac:spMk id="13" creationId="{570D4C06-9628-4D5F-A6BC-F299D93CD524}"/>
          </ac:spMkLst>
        </pc:spChg>
        <pc:spChg chg="mod">
          <ac:chgData name="Dijana Bravić" userId="c26efa15-11cf-4f7b-8cfe-57143d687995" providerId="ADAL" clId="{07625FEF-F121-49B6-A681-12037CC6E3A7}" dt="2018-06-15T08:00:38.154" v="197" actId="1076"/>
          <ac:spMkLst>
            <pc:docMk/>
            <pc:sldMk cId="1095510488" sldId="444"/>
            <ac:spMk id="14" creationId="{DFF0D53A-7328-4C43-AD44-E37176FD176E}"/>
          </ac:spMkLst>
        </pc:spChg>
        <pc:spChg chg="mod ord">
          <ac:chgData name="Dijana Bravić" userId="c26efa15-11cf-4f7b-8cfe-57143d687995" providerId="ADAL" clId="{07625FEF-F121-49B6-A681-12037CC6E3A7}" dt="2018-06-15T07:59:30.521" v="182" actId="1076"/>
          <ac:spMkLst>
            <pc:docMk/>
            <pc:sldMk cId="1095510488" sldId="444"/>
            <ac:spMk id="18" creationId="{8FA3B5DB-C3B0-415D-9BA1-2961D660CAC7}"/>
          </ac:spMkLst>
        </pc:spChg>
        <pc:spChg chg="mod">
          <ac:chgData name="Dijana Bravić" userId="c26efa15-11cf-4f7b-8cfe-57143d687995" providerId="ADAL" clId="{07625FEF-F121-49B6-A681-12037CC6E3A7}" dt="2018-06-15T08:00:15.001" v="193" actId="1076"/>
          <ac:spMkLst>
            <pc:docMk/>
            <pc:sldMk cId="1095510488" sldId="444"/>
            <ac:spMk id="19" creationId="{ED4126A5-5708-430F-80D1-D4558F9B1B61}"/>
          </ac:spMkLst>
        </pc:spChg>
        <pc:spChg chg="mod">
          <ac:chgData name="Dijana Bravić" userId="c26efa15-11cf-4f7b-8cfe-57143d687995" providerId="ADAL" clId="{07625FEF-F121-49B6-A681-12037CC6E3A7}" dt="2018-06-15T07:56:34.098" v="147" actId="1076"/>
          <ac:spMkLst>
            <pc:docMk/>
            <pc:sldMk cId="1095510488" sldId="444"/>
            <ac:spMk id="25" creationId="{07B123C4-0516-40A6-8CD4-EE66E14D1FCA}"/>
          </ac:spMkLst>
        </pc:spChg>
        <pc:spChg chg="mod">
          <ac:chgData name="Dijana Bravić" userId="c26efa15-11cf-4f7b-8cfe-57143d687995" providerId="ADAL" clId="{07625FEF-F121-49B6-A681-12037CC6E3A7}" dt="2018-06-15T07:56:03.329" v="137" actId="1076"/>
          <ac:spMkLst>
            <pc:docMk/>
            <pc:sldMk cId="1095510488" sldId="444"/>
            <ac:spMk id="26" creationId="{FE477F2B-0A3A-4870-803C-70204772CAB7}"/>
          </ac:spMkLst>
        </pc:spChg>
        <pc:spChg chg="mod">
          <ac:chgData name="Dijana Bravić" userId="c26efa15-11cf-4f7b-8cfe-57143d687995" providerId="ADAL" clId="{07625FEF-F121-49B6-A681-12037CC6E3A7}" dt="2018-06-15T07:56:24.081" v="144" actId="1076"/>
          <ac:spMkLst>
            <pc:docMk/>
            <pc:sldMk cId="1095510488" sldId="444"/>
            <ac:spMk id="27" creationId="{7799CA00-B561-4FD1-AADD-B5992D2DF4E0}"/>
          </ac:spMkLst>
        </pc:spChg>
        <pc:spChg chg="mod">
          <ac:chgData name="Dijana Bravić" userId="c26efa15-11cf-4f7b-8cfe-57143d687995" providerId="ADAL" clId="{07625FEF-F121-49B6-A681-12037CC6E3A7}" dt="2018-06-15T07:56:38.673" v="148" actId="1076"/>
          <ac:spMkLst>
            <pc:docMk/>
            <pc:sldMk cId="1095510488" sldId="444"/>
            <ac:spMk id="28" creationId="{910935AD-9ED8-44A6-8A81-7D4882876777}"/>
          </ac:spMkLst>
        </pc:spChg>
        <pc:spChg chg="mod ord">
          <ac:chgData name="Dijana Bravić" userId="c26efa15-11cf-4f7b-8cfe-57143d687995" providerId="ADAL" clId="{07625FEF-F121-49B6-A681-12037CC6E3A7}" dt="2018-06-15T07:58:04.870" v="168" actId="167"/>
          <ac:spMkLst>
            <pc:docMk/>
            <pc:sldMk cId="1095510488" sldId="444"/>
            <ac:spMk id="29" creationId="{2FD354F0-D082-4C5A-9B31-20FA15E7FB71}"/>
          </ac:spMkLst>
        </pc:spChg>
        <pc:spChg chg="mod">
          <ac:chgData name="Dijana Bravić" userId="c26efa15-11cf-4f7b-8cfe-57143d687995" providerId="ADAL" clId="{07625FEF-F121-49B6-A681-12037CC6E3A7}" dt="2018-06-15T07:59:58.833" v="189" actId="1076"/>
          <ac:spMkLst>
            <pc:docMk/>
            <pc:sldMk cId="1095510488" sldId="444"/>
            <ac:spMk id="30" creationId="{9BE8375B-7359-4861-A6A4-46BD748051B7}"/>
          </ac:spMkLst>
        </pc:spChg>
        <pc:grpChg chg="mod">
          <ac:chgData name="Dijana Bravić" userId="c26efa15-11cf-4f7b-8cfe-57143d687995" providerId="ADAL" clId="{07625FEF-F121-49B6-A681-12037CC6E3A7}" dt="2018-06-15T07:57:40.105" v="162" actId="1076"/>
          <ac:grpSpMkLst>
            <pc:docMk/>
            <pc:sldMk cId="1095510488" sldId="444"/>
            <ac:grpSpMk id="31" creationId="{219E0D20-63B6-4310-8E23-6A8909AB04D3}"/>
          </ac:grpSpMkLst>
        </pc:grpChg>
      </pc:sldChg>
      <pc:sldChg chg="addSp delSp">
        <pc:chgData name="Dijana Bravić" userId="c26efa15-11cf-4f7b-8cfe-57143d687995" providerId="ADAL" clId="{07625FEF-F121-49B6-A681-12037CC6E3A7}" dt="2018-06-15T08:21:36.126" v="498"/>
        <pc:sldMkLst>
          <pc:docMk/>
          <pc:sldMk cId="984827154" sldId="448"/>
        </pc:sldMkLst>
        <pc:picChg chg="add del">
          <ac:chgData name="Dijana Bravić" userId="c26efa15-11cf-4f7b-8cfe-57143d687995" providerId="ADAL" clId="{07625FEF-F121-49B6-A681-12037CC6E3A7}" dt="2018-06-15T08:21:36.126" v="498"/>
          <ac:picMkLst>
            <pc:docMk/>
            <pc:sldMk cId="984827154" sldId="448"/>
            <ac:picMk id="7" creationId="{B8194433-F753-4A71-AFA7-F0CB3A4869FB}"/>
          </ac:picMkLst>
        </pc:picChg>
        <pc:picChg chg="add del">
          <ac:chgData name="Dijana Bravić" userId="c26efa15-11cf-4f7b-8cfe-57143d687995" providerId="ADAL" clId="{07625FEF-F121-49B6-A681-12037CC6E3A7}" dt="2018-06-15T08:21:36.126" v="498"/>
          <ac:picMkLst>
            <pc:docMk/>
            <pc:sldMk cId="984827154" sldId="448"/>
            <ac:picMk id="8" creationId="{13E03C51-5AB8-4E40-9857-CE1B372DEEED}"/>
          </ac:picMkLst>
        </pc:picChg>
        <pc:picChg chg="add del">
          <ac:chgData name="Dijana Bravić" userId="c26efa15-11cf-4f7b-8cfe-57143d687995" providerId="ADAL" clId="{07625FEF-F121-49B6-A681-12037CC6E3A7}" dt="2018-06-15T08:21:36.126" v="498"/>
          <ac:picMkLst>
            <pc:docMk/>
            <pc:sldMk cId="984827154" sldId="448"/>
            <ac:picMk id="9" creationId="{5AB58617-6DAA-4FF2-936F-CC712C456BF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gipu365-my.sharepoint.com/personal/dijana_bravic_mgipu_hr/Documents/Desktop/20180613_OOP%204c1.4_Izvjestaj%20za%20P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53148615443905"/>
          <c:y val="3.5550114115231346E-2"/>
          <c:w val="0.83875119741321158"/>
          <c:h val="0.764119087372466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List1!$C$1</c:f>
              <c:strCache>
                <c:ptCount val="1"/>
                <c:pt idx="0">
                  <c:v>BROJ PRIJAVA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4c1.2. JAVNE</c:v>
                </c:pt>
                <c:pt idx="1">
                  <c:v>4c1.1. JAVNE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209</c:v>
                </c:pt>
                <c:pt idx="1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2-4AD9-A795-3D2D79F8F35D}"/>
            </c:ext>
          </c:extLst>
        </c:ser>
        <c:ser>
          <c:idx val="1"/>
          <c:order val="1"/>
          <c:tx>
            <c:strRef>
              <c:f>List1!$B$1</c:f>
              <c:strCache>
                <c:ptCount val="1"/>
                <c:pt idx="0">
                  <c:v>BROJ UGOVORA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4c1.2. JAVNE</c:v>
                </c:pt>
                <c:pt idx="1">
                  <c:v>4c1.1. JAVNE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2-4AD9-A795-3D2D79F8F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1286800"/>
        <c:axId val="1421275152"/>
      </c:barChart>
      <c:catAx>
        <c:axId val="142128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21275152"/>
        <c:crosses val="autoZero"/>
        <c:auto val="1"/>
        <c:lblAlgn val="ctr"/>
        <c:lblOffset val="100"/>
        <c:noMultiLvlLbl val="0"/>
      </c:catAx>
      <c:valAx>
        <c:axId val="1421275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2128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95455605571464"/>
          <c:y val="0.89651227126275601"/>
          <c:w val="0.76825429670169731"/>
          <c:h val="9.5915819447524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anchor="t" anchorCtr="0"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2809333410462E-2"/>
          <c:y val="3.9626883252025416E-2"/>
          <c:w val="0.87282651309872761"/>
          <c:h val="0.737786105317022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BROJ PRIJAVA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4c2.2.</c:v>
                </c:pt>
                <c:pt idx="1">
                  <c:v>4c1.3.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649</c:v>
                </c:pt>
                <c:pt idx="1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B-48C8-ADC9-14C3981AA9E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BROJ PRIHVAĆENIH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DB-48C8-ADC9-14C3981AA9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4c2.2.</c:v>
                </c:pt>
                <c:pt idx="1">
                  <c:v>4c1.3.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600</c:v>
                </c:pt>
                <c:pt idx="1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B-48C8-ADC9-14C3981AA9E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BROJ UGOVORA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4c2.2.</c:v>
                </c:pt>
                <c:pt idx="1">
                  <c:v>4c1.3.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576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B-48C8-ADC9-14C3981AA9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7535488"/>
        <c:axId val="837532864"/>
      </c:barChart>
      <c:catAx>
        <c:axId val="83753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37532864"/>
        <c:crosses val="autoZero"/>
        <c:auto val="1"/>
        <c:lblAlgn val="ctr"/>
        <c:lblOffset val="100"/>
        <c:noMultiLvlLbl val="0"/>
      </c:catAx>
      <c:valAx>
        <c:axId val="83753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3753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25632575133552"/>
          <c:y val="1.3161897384499839E-2"/>
          <c:w val="0.56563283132214859"/>
          <c:h val="0.90537084555553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rgbClr val="008F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List1!$A$2:$A$8</c:f>
              <c:strCache>
                <c:ptCount val="7"/>
                <c:pt idx="0">
                  <c:v>ŠKOLSTVO I ZNANOST</c:v>
                </c:pt>
                <c:pt idx="1">
                  <c:v>KULTURA</c:v>
                </c:pt>
                <c:pt idx="2">
                  <c:v>ZDRAVSTVO I SOCIJALNA SKRB</c:v>
                </c:pt>
                <c:pt idx="3">
                  <c:v>UPRAVA I PRAVOSUĐE</c:v>
                </c:pt>
                <c:pt idx="4">
                  <c:v>SPORT</c:v>
                </c:pt>
                <c:pt idx="5">
                  <c:v>ZAŠTITA I SPAŠAVANJE</c:v>
                </c:pt>
                <c:pt idx="6">
                  <c:v>MJEŠOVITA NAMJENA I OSTALO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166</c:v>
                </c:pt>
                <c:pt idx="1">
                  <c:v>85</c:v>
                </c:pt>
                <c:pt idx="2">
                  <c:v>77</c:v>
                </c:pt>
                <c:pt idx="3">
                  <c:v>40</c:v>
                </c:pt>
                <c:pt idx="4">
                  <c:v>36</c:v>
                </c:pt>
                <c:pt idx="5">
                  <c:v>32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D-4A57-B5AF-04D19D9EB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01888"/>
        <c:axId val="56439936"/>
      </c:barChart>
      <c:catAx>
        <c:axId val="56101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56439936"/>
        <c:crosses val="autoZero"/>
        <c:auto val="1"/>
        <c:lblAlgn val="ctr"/>
        <c:lblOffset val="100"/>
        <c:noMultiLvlLbl val="0"/>
      </c:catAx>
      <c:valAx>
        <c:axId val="56439936"/>
        <c:scaling>
          <c:orientation val="minMax"/>
          <c:max val="2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5610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'IZV 1'!$C$17</c:f>
              <c:strCache>
                <c:ptCount val="1"/>
                <c:pt idx="0">
                  <c:v>REGISTRIRANO</c:v>
                </c:pt>
              </c:strCache>
            </c:strRef>
          </c:tx>
          <c:spPr>
            <a:solidFill>
              <a:srgbClr val="008F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'IZV 1'!$B$18:$B$38</c:f>
              <c:strCache>
                <c:ptCount val="21"/>
                <c:pt idx="0">
                  <c:v>I Zagrebačka</c:v>
                </c:pt>
                <c:pt idx="1">
                  <c:v>II Krapinsko-zagorska</c:v>
                </c:pt>
                <c:pt idx="2">
                  <c:v>III Sisačko-moslavačka</c:v>
                </c:pt>
                <c:pt idx="3">
                  <c:v>IV Karlovačka</c:v>
                </c:pt>
                <c:pt idx="4">
                  <c:v>V Varaždinska</c:v>
                </c:pt>
                <c:pt idx="5">
                  <c:v>VI Koprivničko-križevačka</c:v>
                </c:pt>
                <c:pt idx="6">
                  <c:v>VII Bjelovarsko-bilogorska</c:v>
                </c:pt>
                <c:pt idx="7">
                  <c:v>VIII Primorsko-goranska</c:v>
                </c:pt>
                <c:pt idx="8">
                  <c:v>IX Ličko-senjska</c:v>
                </c:pt>
                <c:pt idx="9">
                  <c:v>X Virovitičko-podravska</c:v>
                </c:pt>
                <c:pt idx="10">
                  <c:v>XI Požeško-slavonska</c:v>
                </c:pt>
                <c:pt idx="11">
                  <c:v>XII Brodsko-posavska</c:v>
                </c:pt>
                <c:pt idx="12">
                  <c:v>XIII Zadarska</c:v>
                </c:pt>
                <c:pt idx="13">
                  <c:v>XIV Osječko-baranjska</c:v>
                </c:pt>
                <c:pt idx="14">
                  <c:v>XV Šibensko-kninska</c:v>
                </c:pt>
                <c:pt idx="15">
                  <c:v>XVI Vukovarsko-srijemska</c:v>
                </c:pt>
                <c:pt idx="16">
                  <c:v>XVII Splitsko-dalmatinska</c:v>
                </c:pt>
                <c:pt idx="17">
                  <c:v>XVIII Istarska</c:v>
                </c:pt>
                <c:pt idx="18">
                  <c:v>XIX Dubrovačko-neretvanska</c:v>
                </c:pt>
                <c:pt idx="19">
                  <c:v>XX Međimurska</c:v>
                </c:pt>
                <c:pt idx="20">
                  <c:v>XXI Grad Zagreb</c:v>
                </c:pt>
              </c:strCache>
            </c:strRef>
          </c:cat>
          <c:val>
            <c:numRef>
              <c:f>'IZV 1'!$C$18:$C$38</c:f>
              <c:numCache>
                <c:formatCode>#,##0_ ;\-#,##0\ </c:formatCode>
                <c:ptCount val="2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17</c:v>
                </c:pt>
                <c:pt idx="4">
                  <c:v>23</c:v>
                </c:pt>
                <c:pt idx="5">
                  <c:v>18</c:v>
                </c:pt>
                <c:pt idx="6">
                  <c:v>50</c:v>
                </c:pt>
                <c:pt idx="7">
                  <c:v>14</c:v>
                </c:pt>
                <c:pt idx="8">
                  <c:v>9</c:v>
                </c:pt>
                <c:pt idx="9">
                  <c:v>31</c:v>
                </c:pt>
                <c:pt idx="10">
                  <c:v>41</c:v>
                </c:pt>
                <c:pt idx="11">
                  <c:v>33</c:v>
                </c:pt>
                <c:pt idx="12">
                  <c:v>3</c:v>
                </c:pt>
                <c:pt idx="13">
                  <c:v>77</c:v>
                </c:pt>
                <c:pt idx="14">
                  <c:v>3</c:v>
                </c:pt>
                <c:pt idx="15">
                  <c:v>13</c:v>
                </c:pt>
                <c:pt idx="16">
                  <c:v>9</c:v>
                </c:pt>
                <c:pt idx="17">
                  <c:v>7</c:v>
                </c:pt>
                <c:pt idx="18">
                  <c:v>10</c:v>
                </c:pt>
                <c:pt idx="19">
                  <c:v>16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7-4E61-8200-C33325F9F3C6}"/>
            </c:ext>
          </c:extLst>
        </c:ser>
        <c:ser>
          <c:idx val="1"/>
          <c:order val="1"/>
          <c:tx>
            <c:strRef>
              <c:f>'IZV 1'!$D$17</c:f>
              <c:strCache>
                <c:ptCount val="1"/>
                <c:pt idx="0">
                  <c:v>ODOBRENO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'IZV 1'!$B$18:$B$38</c:f>
              <c:strCache>
                <c:ptCount val="21"/>
                <c:pt idx="0">
                  <c:v>I Zagrebačka</c:v>
                </c:pt>
                <c:pt idx="1">
                  <c:v>II Krapinsko-zagorska</c:v>
                </c:pt>
                <c:pt idx="2">
                  <c:v>III Sisačko-moslavačka</c:v>
                </c:pt>
                <c:pt idx="3">
                  <c:v>IV Karlovačka</c:v>
                </c:pt>
                <c:pt idx="4">
                  <c:v>V Varaždinska</c:v>
                </c:pt>
                <c:pt idx="5">
                  <c:v>VI Koprivničko-križevačka</c:v>
                </c:pt>
                <c:pt idx="6">
                  <c:v>VII Bjelovarsko-bilogorska</c:v>
                </c:pt>
                <c:pt idx="7">
                  <c:v>VIII Primorsko-goranska</c:v>
                </c:pt>
                <c:pt idx="8">
                  <c:v>IX Ličko-senjska</c:v>
                </c:pt>
                <c:pt idx="9">
                  <c:v>X Virovitičko-podravska</c:v>
                </c:pt>
                <c:pt idx="10">
                  <c:v>XI Požeško-slavonska</c:v>
                </c:pt>
                <c:pt idx="11">
                  <c:v>XII Brodsko-posavska</c:v>
                </c:pt>
                <c:pt idx="12">
                  <c:v>XIII Zadarska</c:v>
                </c:pt>
                <c:pt idx="13">
                  <c:v>XIV Osječko-baranjska</c:v>
                </c:pt>
                <c:pt idx="14">
                  <c:v>XV Šibensko-kninska</c:v>
                </c:pt>
                <c:pt idx="15">
                  <c:v>XVI Vukovarsko-srijemska</c:v>
                </c:pt>
                <c:pt idx="16">
                  <c:v>XVII Splitsko-dalmatinska</c:v>
                </c:pt>
                <c:pt idx="17">
                  <c:v>XVIII Istarska</c:v>
                </c:pt>
                <c:pt idx="18">
                  <c:v>XIX Dubrovačko-neretvanska</c:v>
                </c:pt>
                <c:pt idx="19">
                  <c:v>XX Međimurska</c:v>
                </c:pt>
                <c:pt idx="20">
                  <c:v>XXI Grad Zagreb</c:v>
                </c:pt>
              </c:strCache>
            </c:strRef>
          </c:cat>
          <c:val>
            <c:numRef>
              <c:f>'IZV 1'!$D$18:$D$38</c:f>
              <c:numCache>
                <c:formatCode>#,##0_ ;\-#,##0\ </c:formatCode>
                <c:ptCount val="21"/>
                <c:pt idx="0">
                  <c:v>12</c:v>
                </c:pt>
                <c:pt idx="1">
                  <c:v>9</c:v>
                </c:pt>
                <c:pt idx="2">
                  <c:v>14</c:v>
                </c:pt>
                <c:pt idx="3">
                  <c:v>7</c:v>
                </c:pt>
                <c:pt idx="4">
                  <c:v>23</c:v>
                </c:pt>
                <c:pt idx="5">
                  <c:v>8</c:v>
                </c:pt>
                <c:pt idx="6">
                  <c:v>40</c:v>
                </c:pt>
                <c:pt idx="7">
                  <c:v>12</c:v>
                </c:pt>
                <c:pt idx="8">
                  <c:v>6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  <c:pt idx="12">
                  <c:v>3</c:v>
                </c:pt>
                <c:pt idx="13">
                  <c:v>42</c:v>
                </c:pt>
                <c:pt idx="14">
                  <c:v>2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7-4E61-8200-C33325F9F3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320400"/>
        <c:axId val="368320728"/>
      </c:barChart>
      <c:catAx>
        <c:axId val="36832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8320728"/>
        <c:crosses val="autoZero"/>
        <c:auto val="1"/>
        <c:lblAlgn val="ctr"/>
        <c:lblOffset val="100"/>
        <c:noMultiLvlLbl val="0"/>
      </c:catAx>
      <c:valAx>
        <c:axId val="368320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83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6365A-E53A-4FCD-A234-3DE3FAAC33AF}" type="doc">
      <dgm:prSet loTypeId="urn:microsoft.com/office/officeart/2005/8/layout/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93E1C3A1-8372-448B-8D4F-91C8257CAF2F}">
      <dgm:prSet phldrT="[Tekst]" custT="1"/>
      <dgm:spPr>
        <a:solidFill>
          <a:srgbClr val="008F43"/>
        </a:solidFill>
      </dgm:spPr>
      <dgm:t>
        <a:bodyPr/>
        <a:lstStyle/>
        <a:p>
          <a:pPr>
            <a:lnSpc>
              <a:spcPct val="100000"/>
            </a:lnSpc>
          </a:pPr>
          <a:r>
            <a:rPr lang="hr-HR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UKUPNO</a:t>
          </a:r>
          <a:r>
            <a:rPr lang="hr-HR" sz="20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hr-HR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BESPOVRATNA SREDSTVA</a:t>
          </a:r>
        </a:p>
        <a:p>
          <a:pPr>
            <a:lnSpc>
              <a:spcPct val="100000"/>
            </a:lnSpc>
          </a:pPr>
          <a:r>
            <a:rPr lang="hr-HR" sz="2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311 M EUR</a:t>
          </a:r>
          <a:endParaRPr lang="hr-HR" sz="2800" dirty="0">
            <a:latin typeface="+mn-lt"/>
          </a:endParaRPr>
        </a:p>
      </dgm:t>
    </dgm:pt>
    <dgm:pt modelId="{3C304828-AD47-4F3A-B108-C3C7AEAA0188}" type="parTrans" cxnId="{3EE81DD7-635C-4B1A-94C5-3F85821E4754}">
      <dgm:prSet/>
      <dgm:spPr/>
      <dgm:t>
        <a:bodyPr/>
        <a:lstStyle/>
        <a:p>
          <a:endParaRPr lang="hr-HR"/>
        </a:p>
      </dgm:t>
    </dgm:pt>
    <dgm:pt modelId="{2FB64141-1009-4F1E-B8A3-9817E69C61D4}" type="sibTrans" cxnId="{3EE81DD7-635C-4B1A-94C5-3F85821E4754}">
      <dgm:prSet/>
      <dgm:spPr>
        <a:solidFill>
          <a:srgbClr val="008F43"/>
        </a:solidFill>
      </dgm:spPr>
      <dgm:t>
        <a:bodyPr/>
        <a:lstStyle/>
        <a:p>
          <a:endParaRPr lang="hr-HR"/>
        </a:p>
      </dgm:t>
    </dgm:pt>
    <dgm:pt modelId="{8B5D56E9-94B1-46FF-A67A-83A1FAFED240}">
      <dgm:prSet phldrT="[Tekst]" custT="1"/>
      <dgm:spPr>
        <a:solidFill>
          <a:srgbClr val="008F43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hr-HR" sz="20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BESPOVRATNA </a:t>
          </a:r>
          <a:r>
            <a:rPr lang="hr-HR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SREDSTVA</a:t>
          </a:r>
        </a:p>
        <a:p>
          <a:pPr>
            <a:lnSpc>
              <a:spcPct val="100000"/>
            </a:lnSpc>
          </a:pPr>
          <a:r>
            <a:rPr lang="hr-HR" sz="2000" b="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REZERVIRANO</a:t>
          </a:r>
          <a:endParaRPr lang="hr-HR" sz="2000" b="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lnSpc>
              <a:spcPct val="100000"/>
            </a:lnSpc>
          </a:pPr>
          <a:r>
            <a:rPr lang="hr-H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222,5 M EUR</a:t>
          </a:r>
          <a:endParaRPr lang="hr-HR" sz="2800" dirty="0">
            <a:latin typeface="+mn-lt"/>
          </a:endParaRPr>
        </a:p>
      </dgm:t>
    </dgm:pt>
    <dgm:pt modelId="{DEC4ADF2-0371-42B2-AD83-61AEE6212AAF}" type="parTrans" cxnId="{8FB5FCE1-2B25-4259-9636-ABE13ACE4C33}">
      <dgm:prSet/>
      <dgm:spPr/>
      <dgm:t>
        <a:bodyPr/>
        <a:lstStyle/>
        <a:p>
          <a:endParaRPr lang="hr-HR"/>
        </a:p>
      </dgm:t>
    </dgm:pt>
    <dgm:pt modelId="{AF82A36F-86BD-43E8-9C42-3D0D037F0EA8}" type="sibTrans" cxnId="{8FB5FCE1-2B25-4259-9636-ABE13ACE4C33}">
      <dgm:prSet/>
      <dgm:spPr>
        <a:solidFill>
          <a:srgbClr val="008F43"/>
        </a:solidFill>
      </dgm:spPr>
      <dgm:t>
        <a:bodyPr/>
        <a:lstStyle/>
        <a:p>
          <a:endParaRPr lang="hr-HR"/>
        </a:p>
      </dgm:t>
    </dgm:pt>
    <dgm:pt modelId="{A8866A06-0C06-4E62-A970-EC05A8292ECD}">
      <dgm:prSet phldrT="[Tekst]" custT="1"/>
      <dgm:spPr>
        <a:solidFill>
          <a:srgbClr val="008F43">
            <a:alpha val="7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hr-HR" sz="28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UKUPNO REZERVIRANO </a:t>
          </a:r>
          <a:r>
            <a:rPr lang="hr-HR" sz="2800" b="1" kern="1200" dirty="0">
              <a:solidFill>
                <a:srgbClr val="FFFF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247,5 M EUR</a:t>
          </a:r>
        </a:p>
      </dgm:t>
    </dgm:pt>
    <dgm:pt modelId="{37804E63-19EA-4CAC-9F42-9BAF9AE8F81D}" type="parTrans" cxnId="{65E56040-1FAE-4393-AFC0-7453E586FF88}">
      <dgm:prSet/>
      <dgm:spPr/>
      <dgm:t>
        <a:bodyPr/>
        <a:lstStyle/>
        <a:p>
          <a:endParaRPr lang="hr-HR"/>
        </a:p>
      </dgm:t>
    </dgm:pt>
    <dgm:pt modelId="{35B702A9-858E-48DA-8DE9-48A0B37AE19F}" type="sibTrans" cxnId="{65E56040-1FAE-4393-AFC0-7453E586FF88}">
      <dgm:prSet/>
      <dgm:spPr>
        <a:solidFill>
          <a:srgbClr val="008F43"/>
        </a:solidFill>
      </dgm:spPr>
      <dgm:t>
        <a:bodyPr/>
        <a:lstStyle/>
        <a:p>
          <a:endParaRPr lang="hr-HR"/>
        </a:p>
      </dgm:t>
    </dgm:pt>
    <dgm:pt modelId="{73538059-08FC-4C74-8CB1-07D81184BCAC}">
      <dgm:prSet phldrT="[Tekst]" custT="1"/>
      <dgm:spPr>
        <a:solidFill>
          <a:srgbClr val="008F43">
            <a:alpha val="5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hr-HR" sz="28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POSTOTAK</a:t>
          </a:r>
          <a:r>
            <a:rPr lang="hr-H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>
            <a:lnSpc>
              <a:spcPct val="100000"/>
            </a:lnSpc>
          </a:pPr>
          <a:r>
            <a:rPr lang="hr-H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80%</a:t>
          </a:r>
          <a:endParaRPr lang="hr-HR" sz="2800" dirty="0">
            <a:latin typeface="+mn-lt"/>
          </a:endParaRPr>
        </a:p>
      </dgm:t>
    </dgm:pt>
    <dgm:pt modelId="{4E9E7928-92FF-4E7F-B5FD-FAFB547CBA14}" type="parTrans" cxnId="{753B33F7-3BD0-459A-85B4-6C8F8EEA4FC4}">
      <dgm:prSet/>
      <dgm:spPr/>
      <dgm:t>
        <a:bodyPr/>
        <a:lstStyle/>
        <a:p>
          <a:endParaRPr lang="hr-HR"/>
        </a:p>
      </dgm:t>
    </dgm:pt>
    <dgm:pt modelId="{67CC2E5C-FAC1-4A05-B5C7-1B2ABAAA1AF2}" type="sibTrans" cxnId="{753B33F7-3BD0-459A-85B4-6C8F8EEA4FC4}">
      <dgm:prSet/>
      <dgm:spPr/>
      <dgm:t>
        <a:bodyPr/>
        <a:lstStyle/>
        <a:p>
          <a:endParaRPr lang="hr-HR"/>
        </a:p>
      </dgm:t>
    </dgm:pt>
    <dgm:pt modelId="{0BD53EDC-BEA2-437F-AE71-85C83AA210E5}">
      <dgm:prSet custT="1"/>
      <dgm:spPr>
        <a:solidFill>
          <a:srgbClr val="008F43">
            <a:alpha val="8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hr-HR" sz="28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FINANCIJSKI INSTRUMENTI </a:t>
          </a:r>
          <a:r>
            <a:rPr lang="hr-HR" sz="2800" b="1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25 M EUR</a:t>
          </a:r>
          <a:endParaRPr lang="hr-HR" sz="2800" dirty="0">
            <a:latin typeface="+mn-lt"/>
          </a:endParaRPr>
        </a:p>
      </dgm:t>
    </dgm:pt>
    <dgm:pt modelId="{7FB18636-342E-4F1A-8A80-75393507D521}" type="parTrans" cxnId="{2DF0EAAF-934C-410C-B6ED-D279FCB72ED3}">
      <dgm:prSet/>
      <dgm:spPr/>
      <dgm:t>
        <a:bodyPr/>
        <a:lstStyle/>
        <a:p>
          <a:endParaRPr lang="hr-HR"/>
        </a:p>
      </dgm:t>
    </dgm:pt>
    <dgm:pt modelId="{0C271E82-73B2-48C0-BC9F-DB1F601F53F0}" type="sibTrans" cxnId="{2DF0EAAF-934C-410C-B6ED-D279FCB72ED3}">
      <dgm:prSet/>
      <dgm:spPr>
        <a:solidFill>
          <a:srgbClr val="008F43"/>
        </a:solidFill>
      </dgm:spPr>
      <dgm:t>
        <a:bodyPr/>
        <a:lstStyle/>
        <a:p>
          <a:endParaRPr lang="hr-HR"/>
        </a:p>
      </dgm:t>
    </dgm:pt>
    <dgm:pt modelId="{465A1719-8D0B-4BA5-9B98-009B63F258D2}" type="pres">
      <dgm:prSet presAssocID="{EEA6365A-E53A-4FCD-A234-3DE3FAAC33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B6AF0A-3BA5-4E3B-9E18-A89515698513}" type="pres">
      <dgm:prSet presAssocID="{93E1C3A1-8372-448B-8D4F-91C8257CAF2F}" presName="node" presStyleLbl="node1" presStyleIdx="0" presStyleCnt="5" custScaleX="179256" custScaleY="193406" custLinFactNeighborY="-27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C05144-44A0-421B-9200-65A9B2585379}" type="pres">
      <dgm:prSet presAssocID="{2FB64141-1009-4F1E-B8A3-9817E69C61D4}" presName="sibTrans" presStyleLbl="sibTrans2D1" presStyleIdx="0" presStyleCnt="4" custScaleX="161927" custScaleY="100622"/>
      <dgm:spPr/>
      <dgm:t>
        <a:bodyPr/>
        <a:lstStyle/>
        <a:p>
          <a:endParaRPr lang="hr-HR"/>
        </a:p>
      </dgm:t>
    </dgm:pt>
    <dgm:pt modelId="{C327A735-F796-4229-9CF2-D7FADE979E10}" type="pres">
      <dgm:prSet presAssocID="{2FB64141-1009-4F1E-B8A3-9817E69C61D4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10F82D38-DA21-4B25-B8E1-220641F33328}" type="pres">
      <dgm:prSet presAssocID="{8B5D56E9-94B1-46FF-A67A-83A1FAFED240}" presName="node" presStyleLbl="node1" presStyleIdx="1" presStyleCnt="5" custScaleX="179256" custScaleY="193406" custLinFactNeighborY="-27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3CFA0E-8232-424A-B53B-318AC235BC9D}" type="pres">
      <dgm:prSet presAssocID="{AF82A36F-86BD-43E8-9C42-3D0D037F0EA8}" presName="sibTrans" presStyleLbl="sibTrans2D1" presStyleIdx="1" presStyleCnt="4" custScaleX="161927" custScaleY="100622"/>
      <dgm:spPr/>
      <dgm:t>
        <a:bodyPr/>
        <a:lstStyle/>
        <a:p>
          <a:endParaRPr lang="hr-HR"/>
        </a:p>
      </dgm:t>
    </dgm:pt>
    <dgm:pt modelId="{DAA55964-D17C-4C74-9FB7-0BD593FE67D0}" type="pres">
      <dgm:prSet presAssocID="{AF82A36F-86BD-43E8-9C42-3D0D037F0EA8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1633FE79-3194-45C4-BDDA-741DE2896FED}" type="pres">
      <dgm:prSet presAssocID="{0BD53EDC-BEA2-437F-AE71-85C83AA210E5}" presName="node" presStyleLbl="node1" presStyleIdx="2" presStyleCnt="5" custScaleX="179256" custScaleY="19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435EE1-72EB-4367-869C-276C5E586C3B}" type="pres">
      <dgm:prSet presAssocID="{0C271E82-73B2-48C0-BC9F-DB1F601F53F0}" presName="sibTrans" presStyleLbl="sibTrans2D1" presStyleIdx="2" presStyleCnt="4" custScaleX="161927" custScaleY="100622"/>
      <dgm:spPr/>
      <dgm:t>
        <a:bodyPr/>
        <a:lstStyle/>
        <a:p>
          <a:endParaRPr lang="hr-HR"/>
        </a:p>
      </dgm:t>
    </dgm:pt>
    <dgm:pt modelId="{A32CF9FA-159E-4296-B754-B2E4102D15CD}" type="pres">
      <dgm:prSet presAssocID="{0C271E82-73B2-48C0-BC9F-DB1F601F53F0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AB3B9A32-4E41-4162-A0D9-2D62872557B8}" type="pres">
      <dgm:prSet presAssocID="{A8866A06-0C06-4E62-A970-EC05A8292ECD}" presName="node" presStyleLbl="node1" presStyleIdx="3" presStyleCnt="5" custScaleX="179256" custScaleY="19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B5C1BF-426F-4C69-87FD-EA15FC0712D6}" type="pres">
      <dgm:prSet presAssocID="{35B702A9-858E-48DA-8DE9-48A0B37AE19F}" presName="sibTrans" presStyleLbl="sibTrans2D1" presStyleIdx="3" presStyleCnt="4" custScaleX="161927" custScaleY="100622"/>
      <dgm:spPr/>
      <dgm:t>
        <a:bodyPr/>
        <a:lstStyle/>
        <a:p>
          <a:endParaRPr lang="hr-HR"/>
        </a:p>
      </dgm:t>
    </dgm:pt>
    <dgm:pt modelId="{D7ADC741-749E-4781-B76C-D95427CF4F5A}" type="pres">
      <dgm:prSet presAssocID="{35B702A9-858E-48DA-8DE9-48A0B37AE19F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8A6E73F9-5522-42F7-A2A9-D4495031ABF1}" type="pres">
      <dgm:prSet presAssocID="{73538059-08FC-4C74-8CB1-07D81184BCAC}" presName="node" presStyleLbl="node1" presStyleIdx="4" presStyleCnt="5" custScaleX="179256" custScaleY="193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0D5CBD-123C-4391-BBD2-915709CF797F}" type="presOf" srcId="{93E1C3A1-8372-448B-8D4F-91C8257CAF2F}" destId="{62B6AF0A-3BA5-4E3B-9E18-A89515698513}" srcOrd="0" destOrd="0" presId="urn:microsoft.com/office/officeart/2005/8/layout/process5"/>
    <dgm:cxn modelId="{753B33F7-3BD0-459A-85B4-6C8F8EEA4FC4}" srcId="{EEA6365A-E53A-4FCD-A234-3DE3FAAC33AF}" destId="{73538059-08FC-4C74-8CB1-07D81184BCAC}" srcOrd="4" destOrd="0" parTransId="{4E9E7928-92FF-4E7F-B5FD-FAFB547CBA14}" sibTransId="{67CC2E5C-FAC1-4A05-B5C7-1B2ABAAA1AF2}"/>
    <dgm:cxn modelId="{2DF0EAAF-934C-410C-B6ED-D279FCB72ED3}" srcId="{EEA6365A-E53A-4FCD-A234-3DE3FAAC33AF}" destId="{0BD53EDC-BEA2-437F-AE71-85C83AA210E5}" srcOrd="2" destOrd="0" parTransId="{7FB18636-342E-4F1A-8A80-75393507D521}" sibTransId="{0C271E82-73B2-48C0-BC9F-DB1F601F53F0}"/>
    <dgm:cxn modelId="{55A5B256-24FA-4699-B5BA-6618A4041AA0}" type="presOf" srcId="{0C271E82-73B2-48C0-BC9F-DB1F601F53F0}" destId="{08435EE1-72EB-4367-869C-276C5E586C3B}" srcOrd="0" destOrd="0" presId="urn:microsoft.com/office/officeart/2005/8/layout/process5"/>
    <dgm:cxn modelId="{762F3693-9108-4BEA-866E-5CA07C126C7F}" type="presOf" srcId="{35B702A9-858E-48DA-8DE9-48A0B37AE19F}" destId="{ACB5C1BF-426F-4C69-87FD-EA15FC0712D6}" srcOrd="0" destOrd="0" presId="urn:microsoft.com/office/officeart/2005/8/layout/process5"/>
    <dgm:cxn modelId="{1F5D8523-5CB2-442F-A4E1-1DBAAE2792E7}" type="presOf" srcId="{AF82A36F-86BD-43E8-9C42-3D0D037F0EA8}" destId="{DAA55964-D17C-4C74-9FB7-0BD593FE67D0}" srcOrd="1" destOrd="0" presId="urn:microsoft.com/office/officeart/2005/8/layout/process5"/>
    <dgm:cxn modelId="{8CD20F20-6F4A-4DEB-B951-B702844C0AAC}" type="presOf" srcId="{EEA6365A-E53A-4FCD-A234-3DE3FAAC33AF}" destId="{465A1719-8D0B-4BA5-9B98-009B63F258D2}" srcOrd="0" destOrd="0" presId="urn:microsoft.com/office/officeart/2005/8/layout/process5"/>
    <dgm:cxn modelId="{65E56040-1FAE-4393-AFC0-7453E586FF88}" srcId="{EEA6365A-E53A-4FCD-A234-3DE3FAAC33AF}" destId="{A8866A06-0C06-4E62-A970-EC05A8292ECD}" srcOrd="3" destOrd="0" parTransId="{37804E63-19EA-4CAC-9F42-9BAF9AE8F81D}" sibTransId="{35B702A9-858E-48DA-8DE9-48A0B37AE19F}"/>
    <dgm:cxn modelId="{C7DD98DB-224F-4F89-B368-E8C1AFD310E8}" type="presOf" srcId="{0BD53EDC-BEA2-437F-AE71-85C83AA210E5}" destId="{1633FE79-3194-45C4-BDDA-741DE2896FED}" srcOrd="0" destOrd="0" presId="urn:microsoft.com/office/officeart/2005/8/layout/process5"/>
    <dgm:cxn modelId="{CAB4C8A1-AD83-4550-9100-589CD6368092}" type="presOf" srcId="{2FB64141-1009-4F1E-B8A3-9817E69C61D4}" destId="{C327A735-F796-4229-9CF2-D7FADE979E10}" srcOrd="1" destOrd="0" presId="urn:microsoft.com/office/officeart/2005/8/layout/process5"/>
    <dgm:cxn modelId="{7F4C0CF8-EDD3-4A20-8016-A372FBE59D5A}" type="presOf" srcId="{AF82A36F-86BD-43E8-9C42-3D0D037F0EA8}" destId="{513CFA0E-8232-424A-B53B-318AC235BC9D}" srcOrd="0" destOrd="0" presId="urn:microsoft.com/office/officeart/2005/8/layout/process5"/>
    <dgm:cxn modelId="{3EE81DD7-635C-4B1A-94C5-3F85821E4754}" srcId="{EEA6365A-E53A-4FCD-A234-3DE3FAAC33AF}" destId="{93E1C3A1-8372-448B-8D4F-91C8257CAF2F}" srcOrd="0" destOrd="0" parTransId="{3C304828-AD47-4F3A-B108-C3C7AEAA0188}" sibTransId="{2FB64141-1009-4F1E-B8A3-9817E69C61D4}"/>
    <dgm:cxn modelId="{580F3257-8B95-47EC-BA99-53067F20DC56}" type="presOf" srcId="{35B702A9-858E-48DA-8DE9-48A0B37AE19F}" destId="{D7ADC741-749E-4781-B76C-D95427CF4F5A}" srcOrd="1" destOrd="0" presId="urn:microsoft.com/office/officeart/2005/8/layout/process5"/>
    <dgm:cxn modelId="{2BB2746F-04FA-4F78-B0DB-5F74EB8EE298}" type="presOf" srcId="{0C271E82-73B2-48C0-BC9F-DB1F601F53F0}" destId="{A32CF9FA-159E-4296-B754-B2E4102D15CD}" srcOrd="1" destOrd="0" presId="urn:microsoft.com/office/officeart/2005/8/layout/process5"/>
    <dgm:cxn modelId="{8FB5FCE1-2B25-4259-9636-ABE13ACE4C33}" srcId="{EEA6365A-E53A-4FCD-A234-3DE3FAAC33AF}" destId="{8B5D56E9-94B1-46FF-A67A-83A1FAFED240}" srcOrd="1" destOrd="0" parTransId="{DEC4ADF2-0371-42B2-AD83-61AEE6212AAF}" sibTransId="{AF82A36F-86BD-43E8-9C42-3D0D037F0EA8}"/>
    <dgm:cxn modelId="{9BC5B06A-0A47-4F90-9F1A-886A0F587D90}" type="presOf" srcId="{8B5D56E9-94B1-46FF-A67A-83A1FAFED240}" destId="{10F82D38-DA21-4B25-B8E1-220641F33328}" srcOrd="0" destOrd="0" presId="urn:microsoft.com/office/officeart/2005/8/layout/process5"/>
    <dgm:cxn modelId="{95B10EA1-E034-423A-A7C4-A701B0282364}" type="presOf" srcId="{A8866A06-0C06-4E62-A970-EC05A8292ECD}" destId="{AB3B9A32-4E41-4162-A0D9-2D62872557B8}" srcOrd="0" destOrd="0" presId="urn:microsoft.com/office/officeart/2005/8/layout/process5"/>
    <dgm:cxn modelId="{37CC02B4-0C2B-494E-B724-E4A386111B14}" type="presOf" srcId="{2FB64141-1009-4F1E-B8A3-9817E69C61D4}" destId="{C8C05144-44A0-421B-9200-65A9B2585379}" srcOrd="0" destOrd="0" presId="urn:microsoft.com/office/officeart/2005/8/layout/process5"/>
    <dgm:cxn modelId="{1D56B39B-10FA-48AF-A2F6-D6A65697B2E8}" type="presOf" srcId="{73538059-08FC-4C74-8CB1-07D81184BCAC}" destId="{8A6E73F9-5522-42F7-A2A9-D4495031ABF1}" srcOrd="0" destOrd="0" presId="urn:microsoft.com/office/officeart/2005/8/layout/process5"/>
    <dgm:cxn modelId="{13530279-A64E-440E-A6F1-A04D63E1C12C}" type="presParOf" srcId="{465A1719-8D0B-4BA5-9B98-009B63F258D2}" destId="{62B6AF0A-3BA5-4E3B-9E18-A89515698513}" srcOrd="0" destOrd="0" presId="urn:microsoft.com/office/officeart/2005/8/layout/process5"/>
    <dgm:cxn modelId="{7553B8D7-6833-46A1-AE4B-006F73E29AC9}" type="presParOf" srcId="{465A1719-8D0B-4BA5-9B98-009B63F258D2}" destId="{C8C05144-44A0-421B-9200-65A9B2585379}" srcOrd="1" destOrd="0" presId="urn:microsoft.com/office/officeart/2005/8/layout/process5"/>
    <dgm:cxn modelId="{1E950FC4-13D4-4F0D-8E5E-FB017E279478}" type="presParOf" srcId="{C8C05144-44A0-421B-9200-65A9B2585379}" destId="{C327A735-F796-4229-9CF2-D7FADE979E10}" srcOrd="0" destOrd="0" presId="urn:microsoft.com/office/officeart/2005/8/layout/process5"/>
    <dgm:cxn modelId="{4A6E3F61-851A-4848-AC2F-F3D72372924B}" type="presParOf" srcId="{465A1719-8D0B-4BA5-9B98-009B63F258D2}" destId="{10F82D38-DA21-4B25-B8E1-220641F33328}" srcOrd="2" destOrd="0" presId="urn:microsoft.com/office/officeart/2005/8/layout/process5"/>
    <dgm:cxn modelId="{CC6B6435-42AC-4B41-BC3F-758F5F17E00C}" type="presParOf" srcId="{465A1719-8D0B-4BA5-9B98-009B63F258D2}" destId="{513CFA0E-8232-424A-B53B-318AC235BC9D}" srcOrd="3" destOrd="0" presId="urn:microsoft.com/office/officeart/2005/8/layout/process5"/>
    <dgm:cxn modelId="{CEE68B4F-504D-45B0-8C4E-89DDD82F6A91}" type="presParOf" srcId="{513CFA0E-8232-424A-B53B-318AC235BC9D}" destId="{DAA55964-D17C-4C74-9FB7-0BD593FE67D0}" srcOrd="0" destOrd="0" presId="urn:microsoft.com/office/officeart/2005/8/layout/process5"/>
    <dgm:cxn modelId="{BE9F4091-D94F-466B-A43A-73B8245BE0F7}" type="presParOf" srcId="{465A1719-8D0B-4BA5-9B98-009B63F258D2}" destId="{1633FE79-3194-45C4-BDDA-741DE2896FED}" srcOrd="4" destOrd="0" presId="urn:microsoft.com/office/officeart/2005/8/layout/process5"/>
    <dgm:cxn modelId="{91B98B9C-CC05-4A7C-9E38-2FE752FDE1F2}" type="presParOf" srcId="{465A1719-8D0B-4BA5-9B98-009B63F258D2}" destId="{08435EE1-72EB-4367-869C-276C5E586C3B}" srcOrd="5" destOrd="0" presId="urn:microsoft.com/office/officeart/2005/8/layout/process5"/>
    <dgm:cxn modelId="{E90444EA-3C21-41F6-857A-4D4F54E52403}" type="presParOf" srcId="{08435EE1-72EB-4367-869C-276C5E586C3B}" destId="{A32CF9FA-159E-4296-B754-B2E4102D15CD}" srcOrd="0" destOrd="0" presId="urn:microsoft.com/office/officeart/2005/8/layout/process5"/>
    <dgm:cxn modelId="{00AC3DF9-1C22-4ACC-A41E-D7CC5BD44A3E}" type="presParOf" srcId="{465A1719-8D0B-4BA5-9B98-009B63F258D2}" destId="{AB3B9A32-4E41-4162-A0D9-2D62872557B8}" srcOrd="6" destOrd="0" presId="urn:microsoft.com/office/officeart/2005/8/layout/process5"/>
    <dgm:cxn modelId="{650818E1-12F1-4752-B3BB-701A3B37B869}" type="presParOf" srcId="{465A1719-8D0B-4BA5-9B98-009B63F258D2}" destId="{ACB5C1BF-426F-4C69-87FD-EA15FC0712D6}" srcOrd="7" destOrd="0" presId="urn:microsoft.com/office/officeart/2005/8/layout/process5"/>
    <dgm:cxn modelId="{CF50C158-1CB9-4793-8F0B-576F7211D28B}" type="presParOf" srcId="{ACB5C1BF-426F-4C69-87FD-EA15FC0712D6}" destId="{D7ADC741-749E-4781-B76C-D95427CF4F5A}" srcOrd="0" destOrd="0" presId="urn:microsoft.com/office/officeart/2005/8/layout/process5"/>
    <dgm:cxn modelId="{C3E0BBA5-E74B-441A-B9BA-3D1D6AF8A2A3}" type="presParOf" srcId="{465A1719-8D0B-4BA5-9B98-009B63F258D2}" destId="{8A6E73F9-5522-42F7-A2A9-D4495031ABF1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3686D-EE3F-4CEF-8332-D18C0BB0AC09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3A2102A4-35B0-4C27-AA74-78EDFA34B994}">
      <dgm:prSet phldrT="[Tekst]"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zbog niske prolaznosti u pilotima</a:t>
          </a:r>
        </a:p>
      </dgm:t>
    </dgm:pt>
    <dgm:pt modelId="{4C2FEA29-3E05-45D9-9CBE-D56AF4057BBA}" type="sibTrans" cxnId="{83A60FEE-AA66-405E-BB78-D614F60517F3}">
      <dgm:prSet/>
      <dgm:spPr/>
      <dgm:t>
        <a:bodyPr/>
        <a:lstStyle/>
        <a:p>
          <a:endParaRPr lang="hr-HR"/>
        </a:p>
      </dgm:t>
    </dgm:pt>
    <dgm:pt modelId="{C7AEEF0D-5901-4B4B-B04E-19C34362A2A4}" type="parTrans" cxnId="{83A60FEE-AA66-405E-BB78-D614F60517F3}">
      <dgm:prSet/>
      <dgm:spPr/>
      <dgm:t>
        <a:bodyPr/>
        <a:lstStyle/>
        <a:p>
          <a:endParaRPr lang="hr-HR"/>
        </a:p>
      </dgm:t>
    </dgm:pt>
    <dgm:pt modelId="{775F4C6C-5B5C-4799-8A75-53894335CBF7}">
      <dgm:prSet phldrT="[Tekst]"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uvedena stručna podrška u novim pozivima</a:t>
          </a:r>
        </a:p>
      </dgm:t>
    </dgm:pt>
    <dgm:pt modelId="{20F10D6A-D356-4ACB-A073-CAFD087420FB}" type="sibTrans" cxnId="{F53A1CC0-BF50-45BB-8449-5B6476F21750}">
      <dgm:prSet/>
      <dgm:spPr/>
      <dgm:t>
        <a:bodyPr/>
        <a:lstStyle/>
        <a:p>
          <a:endParaRPr lang="hr-HR"/>
        </a:p>
      </dgm:t>
    </dgm:pt>
    <dgm:pt modelId="{A04013C4-60ED-498A-A6D6-4402F47231B2}" type="parTrans" cxnId="{F53A1CC0-BF50-45BB-8449-5B6476F21750}">
      <dgm:prSet/>
      <dgm:spPr/>
      <dgm:t>
        <a:bodyPr/>
        <a:lstStyle/>
        <a:p>
          <a:endParaRPr lang="hr-HR"/>
        </a:p>
      </dgm:t>
    </dgm:pt>
    <dgm:pt modelId="{92B54599-30BB-4F6A-939B-3C992A718704}" type="pres">
      <dgm:prSet presAssocID="{5653686D-EE3F-4CEF-8332-D18C0BB0AC0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E2CAF09-1F95-49AD-A645-D88591E17BD8}" type="pres">
      <dgm:prSet presAssocID="{3A2102A4-35B0-4C27-AA74-78EDFA34B994}" presName="Accent1" presStyleCnt="0"/>
      <dgm:spPr/>
    </dgm:pt>
    <dgm:pt modelId="{FB00BEF3-E964-4CC0-97BB-C12C58DF3BFF}" type="pres">
      <dgm:prSet presAssocID="{3A2102A4-35B0-4C27-AA74-78EDFA34B994}" presName="Accent" presStyleLbl="node1" presStyleIdx="0" presStyleCnt="2"/>
      <dgm:spPr/>
    </dgm:pt>
    <dgm:pt modelId="{43CCDE83-C254-4EA7-BFC6-6EECE5786C9C}" type="pres">
      <dgm:prSet presAssocID="{3A2102A4-35B0-4C27-AA74-78EDFA34B994}" presName="Parent1" presStyleLbl="revTx" presStyleIdx="0" presStyleCnt="2" custScaleX="287062" custLinFactY="-100000" custLinFactNeighborX="-21393" custLinFactNeighborY="-1226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E1D5A-3154-4271-A03B-301937984405}" type="pres">
      <dgm:prSet presAssocID="{775F4C6C-5B5C-4799-8A75-53894335CBF7}" presName="Accent2" presStyleCnt="0"/>
      <dgm:spPr/>
    </dgm:pt>
    <dgm:pt modelId="{C7F1BCB2-B907-4C4A-8538-D5FC7D0F9E33}" type="pres">
      <dgm:prSet presAssocID="{775F4C6C-5B5C-4799-8A75-53894335CBF7}" presName="Accent" presStyleLbl="node1" presStyleIdx="1" presStyleCnt="2" custLinFactNeighborX="-1186" custLinFactNeighborY="1923"/>
      <dgm:spPr/>
    </dgm:pt>
    <dgm:pt modelId="{C6D46EDA-2065-40EE-87FC-5C9F0639E31C}" type="pres">
      <dgm:prSet presAssocID="{775F4C6C-5B5C-4799-8A75-53894335CBF7}" presName="Parent2" presStyleLbl="revTx" presStyleIdx="1" presStyleCnt="2" custScaleX="323415" custLinFactX="19936" custLinFactY="100000" custLinFactNeighborX="100000" custLinFactNeighborY="118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53A1CC0-BF50-45BB-8449-5B6476F21750}" srcId="{5653686D-EE3F-4CEF-8332-D18C0BB0AC09}" destId="{775F4C6C-5B5C-4799-8A75-53894335CBF7}" srcOrd="1" destOrd="0" parTransId="{A04013C4-60ED-498A-A6D6-4402F47231B2}" sibTransId="{20F10D6A-D356-4ACB-A073-CAFD087420FB}"/>
    <dgm:cxn modelId="{639A64B0-BAD1-4050-B7BE-8D80E91D9342}" type="presOf" srcId="{3A2102A4-35B0-4C27-AA74-78EDFA34B994}" destId="{43CCDE83-C254-4EA7-BFC6-6EECE5786C9C}" srcOrd="0" destOrd="0" presId="urn:microsoft.com/office/officeart/2009/layout/CircleArrowProcess"/>
    <dgm:cxn modelId="{702EAC79-4E41-44EC-9B9A-E71E4CD6047C}" type="presOf" srcId="{5653686D-EE3F-4CEF-8332-D18C0BB0AC09}" destId="{92B54599-30BB-4F6A-939B-3C992A718704}" srcOrd="0" destOrd="0" presId="urn:microsoft.com/office/officeart/2009/layout/CircleArrowProcess"/>
    <dgm:cxn modelId="{83A60FEE-AA66-405E-BB78-D614F60517F3}" srcId="{5653686D-EE3F-4CEF-8332-D18C0BB0AC09}" destId="{3A2102A4-35B0-4C27-AA74-78EDFA34B994}" srcOrd="0" destOrd="0" parTransId="{C7AEEF0D-5901-4B4B-B04E-19C34362A2A4}" sibTransId="{4C2FEA29-3E05-45D9-9CBE-D56AF4057BBA}"/>
    <dgm:cxn modelId="{2AB70DCC-FC6B-43C0-B716-CCC077915CF3}" type="presOf" srcId="{775F4C6C-5B5C-4799-8A75-53894335CBF7}" destId="{C6D46EDA-2065-40EE-87FC-5C9F0639E31C}" srcOrd="0" destOrd="0" presId="urn:microsoft.com/office/officeart/2009/layout/CircleArrowProcess"/>
    <dgm:cxn modelId="{F5500858-ED25-4D4A-BE1C-EDAFFF7144A9}" type="presParOf" srcId="{92B54599-30BB-4F6A-939B-3C992A718704}" destId="{9E2CAF09-1F95-49AD-A645-D88591E17BD8}" srcOrd="0" destOrd="0" presId="urn:microsoft.com/office/officeart/2009/layout/CircleArrowProcess"/>
    <dgm:cxn modelId="{80FF7157-995C-4810-8EDA-B1157C939696}" type="presParOf" srcId="{9E2CAF09-1F95-49AD-A645-D88591E17BD8}" destId="{FB00BEF3-E964-4CC0-97BB-C12C58DF3BFF}" srcOrd="0" destOrd="0" presId="urn:microsoft.com/office/officeart/2009/layout/CircleArrowProcess"/>
    <dgm:cxn modelId="{DE97904E-3466-48EA-9C19-D10F63197382}" type="presParOf" srcId="{92B54599-30BB-4F6A-939B-3C992A718704}" destId="{43CCDE83-C254-4EA7-BFC6-6EECE5786C9C}" srcOrd="1" destOrd="0" presId="urn:microsoft.com/office/officeart/2009/layout/CircleArrowProcess"/>
    <dgm:cxn modelId="{71E4C4DF-7BA9-4AD8-B841-2758C54DA327}" type="presParOf" srcId="{92B54599-30BB-4F6A-939B-3C992A718704}" destId="{337E1D5A-3154-4271-A03B-301937984405}" srcOrd="2" destOrd="0" presId="urn:microsoft.com/office/officeart/2009/layout/CircleArrowProcess"/>
    <dgm:cxn modelId="{E4EE3F6C-85DF-4C62-A5F4-7ABBF16B1D67}" type="presParOf" srcId="{337E1D5A-3154-4271-A03B-301937984405}" destId="{C7F1BCB2-B907-4C4A-8538-D5FC7D0F9E33}" srcOrd="0" destOrd="0" presId="urn:microsoft.com/office/officeart/2009/layout/CircleArrowProcess"/>
    <dgm:cxn modelId="{F9BFA370-896B-43E5-B943-04E0ECF481D1}" type="presParOf" srcId="{92B54599-30BB-4F6A-939B-3C992A718704}" destId="{C6D46EDA-2065-40EE-87FC-5C9F0639E31C}" srcOrd="3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C6853-61CE-406E-AEB8-88D38784F180}" type="doc">
      <dgm:prSet loTypeId="urn:microsoft.com/office/officeart/2005/8/layout/matrix3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44A751D6-A815-4C63-B133-31DB2C82EB50}">
      <dgm:prSet phldrT="[Tekst]"/>
      <dgm:spPr>
        <a:solidFill>
          <a:srgbClr val="008F43"/>
        </a:solidFill>
      </dgm:spPr>
      <dgm:t>
        <a:bodyPr/>
        <a:lstStyle/>
        <a:p>
          <a:r>
            <a:rPr lang="hr-HR" dirty="0"/>
            <a:t>FI za uspješne Prijavitelje</a:t>
          </a:r>
        </a:p>
      </dgm:t>
    </dgm:pt>
    <dgm:pt modelId="{1B48F907-6A7B-45A7-B529-7D54D869C031}" type="parTrans" cxnId="{5DADCC32-6C68-4B36-B75A-6478D4C1A77C}">
      <dgm:prSet/>
      <dgm:spPr/>
      <dgm:t>
        <a:bodyPr/>
        <a:lstStyle/>
        <a:p>
          <a:endParaRPr lang="hr-HR"/>
        </a:p>
      </dgm:t>
    </dgm:pt>
    <dgm:pt modelId="{9BFB2642-7403-49C4-A586-18856812DD86}" type="sibTrans" cxnId="{5DADCC32-6C68-4B36-B75A-6478D4C1A77C}">
      <dgm:prSet/>
      <dgm:spPr/>
      <dgm:t>
        <a:bodyPr/>
        <a:lstStyle/>
        <a:p>
          <a:endParaRPr lang="hr-HR"/>
        </a:p>
      </dgm:t>
    </dgm:pt>
    <dgm:pt modelId="{62595223-1D42-4180-949C-941A80F5E9B0}">
      <dgm:prSet phldrT="[Tekst]"/>
      <dgm:spPr>
        <a:solidFill>
          <a:srgbClr val="008F43"/>
        </a:solidFill>
      </dgm:spPr>
      <dgm:t>
        <a:bodyPr/>
        <a:lstStyle/>
        <a:p>
          <a:r>
            <a:rPr lang="hr-HR" dirty="0"/>
            <a:t>raspoloživo 190 </a:t>
          </a:r>
          <a:r>
            <a:rPr lang="hr-HR" dirty="0" err="1"/>
            <a:t>mil</a:t>
          </a:r>
          <a:r>
            <a:rPr lang="hr-HR" dirty="0"/>
            <a:t> kuna</a:t>
          </a:r>
        </a:p>
      </dgm:t>
    </dgm:pt>
    <dgm:pt modelId="{4453E118-3839-4576-BD8E-4B97024A8116}" type="parTrans" cxnId="{CCC46405-E179-4759-BFEC-0855DF646308}">
      <dgm:prSet/>
      <dgm:spPr/>
      <dgm:t>
        <a:bodyPr/>
        <a:lstStyle/>
        <a:p>
          <a:endParaRPr lang="hr-HR"/>
        </a:p>
      </dgm:t>
    </dgm:pt>
    <dgm:pt modelId="{226CBDC4-3E96-4D35-8D4C-348335F4DCEB}" type="sibTrans" cxnId="{CCC46405-E179-4759-BFEC-0855DF646308}">
      <dgm:prSet/>
      <dgm:spPr/>
      <dgm:t>
        <a:bodyPr/>
        <a:lstStyle/>
        <a:p>
          <a:endParaRPr lang="hr-HR"/>
        </a:p>
      </dgm:t>
    </dgm:pt>
    <dgm:pt modelId="{A11250FD-E1F6-4EB4-88EA-70982918B8E0}">
      <dgm:prSet phldrT="[Tekst]"/>
      <dgm:spPr>
        <a:solidFill>
          <a:srgbClr val="008F43"/>
        </a:solidFill>
      </dgm:spPr>
      <dgm:t>
        <a:bodyPr/>
        <a:lstStyle/>
        <a:p>
          <a:r>
            <a:rPr lang="hr-HR" dirty="0"/>
            <a:t>poček:</a:t>
          </a:r>
          <a:br>
            <a:rPr lang="hr-HR" dirty="0"/>
          </a:br>
          <a:r>
            <a:rPr lang="hr-HR" dirty="0"/>
            <a:t>do 12 mjeseci</a:t>
          </a:r>
        </a:p>
        <a:p>
          <a:r>
            <a:rPr lang="hr-HR" dirty="0"/>
            <a:t>rok otplate: do 14 godina</a:t>
          </a:r>
        </a:p>
      </dgm:t>
    </dgm:pt>
    <dgm:pt modelId="{D4DD0490-F7D2-4671-ABBA-8C384CBA0CA1}" type="parTrans" cxnId="{EB85BBB6-3410-40BD-99D1-1BE72A31EC46}">
      <dgm:prSet/>
      <dgm:spPr/>
      <dgm:t>
        <a:bodyPr/>
        <a:lstStyle/>
        <a:p>
          <a:endParaRPr lang="hr-HR"/>
        </a:p>
      </dgm:t>
    </dgm:pt>
    <dgm:pt modelId="{21712CCE-5B08-4D37-A90B-2B806BA39341}" type="sibTrans" cxnId="{EB85BBB6-3410-40BD-99D1-1BE72A31EC46}">
      <dgm:prSet/>
      <dgm:spPr/>
      <dgm:t>
        <a:bodyPr/>
        <a:lstStyle/>
        <a:p>
          <a:endParaRPr lang="hr-HR"/>
        </a:p>
      </dgm:t>
    </dgm:pt>
    <dgm:pt modelId="{0212E1EE-CDB4-499D-B201-79277F58306C}">
      <dgm:prSet phldrT="[Tekst]"/>
      <dgm:spPr>
        <a:solidFill>
          <a:srgbClr val="008F43"/>
        </a:solidFill>
      </dgm:spPr>
      <dgm:t>
        <a:bodyPr/>
        <a:lstStyle/>
        <a:p>
          <a:r>
            <a:rPr lang="hr-HR" dirty="0"/>
            <a:t>niske kamatne stope</a:t>
          </a:r>
          <a:br>
            <a:rPr lang="hr-HR" dirty="0"/>
          </a:br>
          <a:r>
            <a:rPr lang="hr-HR" dirty="0"/>
            <a:t>0,1% – 0,5%</a:t>
          </a:r>
        </a:p>
      </dgm:t>
    </dgm:pt>
    <dgm:pt modelId="{AB2439E6-419E-4340-BA41-CF936DAC649F}" type="parTrans" cxnId="{5F201F1D-ACD2-44E0-85D0-30B9AFE45F02}">
      <dgm:prSet/>
      <dgm:spPr/>
      <dgm:t>
        <a:bodyPr/>
        <a:lstStyle/>
        <a:p>
          <a:endParaRPr lang="hr-HR"/>
        </a:p>
      </dgm:t>
    </dgm:pt>
    <dgm:pt modelId="{C9BA94FF-35A3-494F-88C1-72C7FB019C71}" type="sibTrans" cxnId="{5F201F1D-ACD2-44E0-85D0-30B9AFE45F02}">
      <dgm:prSet/>
      <dgm:spPr/>
      <dgm:t>
        <a:bodyPr/>
        <a:lstStyle/>
        <a:p>
          <a:endParaRPr lang="hr-HR"/>
        </a:p>
      </dgm:t>
    </dgm:pt>
    <dgm:pt modelId="{B9F579E7-EDDF-4E3C-B500-C84DCDF7207E}" type="pres">
      <dgm:prSet presAssocID="{12CC6853-61CE-406E-AEB8-88D38784F1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B5C7E1-43AA-42AF-AFAF-AD3A5B9A13C9}" type="pres">
      <dgm:prSet presAssocID="{12CC6853-61CE-406E-AEB8-88D38784F180}" presName="diamond" presStyleLbl="bgShp" presStyleIdx="0" presStyleCnt="1"/>
      <dgm:spPr/>
    </dgm:pt>
    <dgm:pt modelId="{E953E74F-2A2A-461F-81FD-E2439E61D993}" type="pres">
      <dgm:prSet presAssocID="{12CC6853-61CE-406E-AEB8-88D38784F1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639467-CD3C-4BBC-9FC3-859668AC1BD7}" type="pres">
      <dgm:prSet presAssocID="{12CC6853-61CE-406E-AEB8-88D38784F1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986B1D-FDBD-4C00-A837-ECFE59A1DC80}" type="pres">
      <dgm:prSet presAssocID="{12CC6853-61CE-406E-AEB8-88D38784F1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CBB400-D975-4ED7-A440-2BFD3CA203B0}" type="pres">
      <dgm:prSet presAssocID="{12CC6853-61CE-406E-AEB8-88D38784F1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5125D3-3441-4F02-BA2F-6446F4FCB381}" type="presOf" srcId="{12CC6853-61CE-406E-AEB8-88D38784F180}" destId="{B9F579E7-EDDF-4E3C-B500-C84DCDF7207E}" srcOrd="0" destOrd="0" presId="urn:microsoft.com/office/officeart/2005/8/layout/matrix3"/>
    <dgm:cxn modelId="{F1854E77-F9F7-40AA-A64D-41911F9DED3F}" type="presOf" srcId="{62595223-1D42-4180-949C-941A80F5E9B0}" destId="{4E639467-CD3C-4BBC-9FC3-859668AC1BD7}" srcOrd="0" destOrd="0" presId="urn:microsoft.com/office/officeart/2005/8/layout/matrix3"/>
    <dgm:cxn modelId="{CCC46405-E179-4759-BFEC-0855DF646308}" srcId="{12CC6853-61CE-406E-AEB8-88D38784F180}" destId="{62595223-1D42-4180-949C-941A80F5E9B0}" srcOrd="1" destOrd="0" parTransId="{4453E118-3839-4576-BD8E-4B97024A8116}" sibTransId="{226CBDC4-3E96-4D35-8D4C-348335F4DCEB}"/>
    <dgm:cxn modelId="{E08E17C5-09D3-4A76-B094-E40DB24D0DF6}" type="presOf" srcId="{44A751D6-A815-4C63-B133-31DB2C82EB50}" destId="{E953E74F-2A2A-461F-81FD-E2439E61D993}" srcOrd="0" destOrd="0" presId="urn:microsoft.com/office/officeart/2005/8/layout/matrix3"/>
    <dgm:cxn modelId="{CED8B823-2FCC-4A72-A998-D8FE64BD5613}" type="presOf" srcId="{0212E1EE-CDB4-499D-B201-79277F58306C}" destId="{64CBB400-D975-4ED7-A440-2BFD3CA203B0}" srcOrd="0" destOrd="0" presId="urn:microsoft.com/office/officeart/2005/8/layout/matrix3"/>
    <dgm:cxn modelId="{5F201F1D-ACD2-44E0-85D0-30B9AFE45F02}" srcId="{12CC6853-61CE-406E-AEB8-88D38784F180}" destId="{0212E1EE-CDB4-499D-B201-79277F58306C}" srcOrd="3" destOrd="0" parTransId="{AB2439E6-419E-4340-BA41-CF936DAC649F}" sibTransId="{C9BA94FF-35A3-494F-88C1-72C7FB019C71}"/>
    <dgm:cxn modelId="{EB85BBB6-3410-40BD-99D1-1BE72A31EC46}" srcId="{12CC6853-61CE-406E-AEB8-88D38784F180}" destId="{A11250FD-E1F6-4EB4-88EA-70982918B8E0}" srcOrd="2" destOrd="0" parTransId="{D4DD0490-F7D2-4671-ABBA-8C384CBA0CA1}" sibTransId="{21712CCE-5B08-4D37-A90B-2B806BA39341}"/>
    <dgm:cxn modelId="{5DADCC32-6C68-4B36-B75A-6478D4C1A77C}" srcId="{12CC6853-61CE-406E-AEB8-88D38784F180}" destId="{44A751D6-A815-4C63-B133-31DB2C82EB50}" srcOrd="0" destOrd="0" parTransId="{1B48F907-6A7B-45A7-B529-7D54D869C031}" sibTransId="{9BFB2642-7403-49C4-A586-18856812DD86}"/>
    <dgm:cxn modelId="{4E534F22-19C7-4F79-86E4-7E5F5423D28D}" type="presOf" srcId="{A11250FD-E1F6-4EB4-88EA-70982918B8E0}" destId="{BE986B1D-FDBD-4C00-A837-ECFE59A1DC80}" srcOrd="0" destOrd="0" presId="urn:microsoft.com/office/officeart/2005/8/layout/matrix3"/>
    <dgm:cxn modelId="{2B2990CE-5B01-4496-8A4B-519E8F04ACEC}" type="presParOf" srcId="{B9F579E7-EDDF-4E3C-B500-C84DCDF7207E}" destId="{25B5C7E1-43AA-42AF-AFAF-AD3A5B9A13C9}" srcOrd="0" destOrd="0" presId="urn:microsoft.com/office/officeart/2005/8/layout/matrix3"/>
    <dgm:cxn modelId="{B5A4FBBF-7613-4986-BB61-AD0D7B30DAC0}" type="presParOf" srcId="{B9F579E7-EDDF-4E3C-B500-C84DCDF7207E}" destId="{E953E74F-2A2A-461F-81FD-E2439E61D993}" srcOrd="1" destOrd="0" presId="urn:microsoft.com/office/officeart/2005/8/layout/matrix3"/>
    <dgm:cxn modelId="{3022D38C-84A1-4070-8C39-361207CDC491}" type="presParOf" srcId="{B9F579E7-EDDF-4E3C-B500-C84DCDF7207E}" destId="{4E639467-CD3C-4BBC-9FC3-859668AC1BD7}" srcOrd="2" destOrd="0" presId="urn:microsoft.com/office/officeart/2005/8/layout/matrix3"/>
    <dgm:cxn modelId="{5A3232CB-938B-4A48-9F48-D411299CE94F}" type="presParOf" srcId="{B9F579E7-EDDF-4E3C-B500-C84DCDF7207E}" destId="{BE986B1D-FDBD-4C00-A837-ECFE59A1DC80}" srcOrd="3" destOrd="0" presId="urn:microsoft.com/office/officeart/2005/8/layout/matrix3"/>
    <dgm:cxn modelId="{E9243075-0755-4BB3-8EDC-C3AD5AAAF3BB}" type="presParOf" srcId="{B9F579E7-EDDF-4E3C-B500-C84DCDF7207E}" destId="{64CBB400-D975-4ED7-A440-2BFD3CA203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CC9B4-73C9-46D7-BBCC-0EEB538E64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427714-53A7-414A-86CF-CC84A83B3418}">
      <dgm:prSet phldrT="[Tekst]" custT="1"/>
      <dgm:spPr>
        <a:solidFill>
          <a:srgbClr val="008F43"/>
        </a:solidFill>
      </dgm:spPr>
      <dgm:t>
        <a:bodyPr/>
        <a:lstStyle/>
        <a:p>
          <a:pPr algn="ctr"/>
          <a:r>
            <a:rPr lang="hr-HR" sz="2000" b="1" dirty="0"/>
            <a:t>DVOSTRUKO FINANCIRANJE</a:t>
          </a:r>
        </a:p>
      </dgm:t>
    </dgm:pt>
    <dgm:pt modelId="{B4881FAA-21A3-44D3-9DEE-EF4FE655D58F}" type="parTrans" cxnId="{500A69A4-6B5C-4847-8750-8683EF4163F1}">
      <dgm:prSet/>
      <dgm:spPr/>
      <dgm:t>
        <a:bodyPr/>
        <a:lstStyle/>
        <a:p>
          <a:pPr algn="ctr"/>
          <a:endParaRPr lang="hr-HR"/>
        </a:p>
      </dgm:t>
    </dgm:pt>
    <dgm:pt modelId="{429750B7-6F72-4FED-BC1B-8AEFE29756C4}" type="sibTrans" cxnId="{500A69A4-6B5C-4847-8750-8683EF4163F1}">
      <dgm:prSet/>
      <dgm:spPr/>
      <dgm:t>
        <a:bodyPr/>
        <a:lstStyle/>
        <a:p>
          <a:pPr algn="ctr"/>
          <a:endParaRPr lang="hr-HR"/>
        </a:p>
      </dgm:t>
    </dgm:pt>
    <dgm:pt modelId="{78EF49B5-692C-4B20-8943-56F5E9DBDDF5}">
      <dgm:prSet custT="1"/>
      <dgm:spPr>
        <a:solidFill>
          <a:srgbClr val="008F43"/>
        </a:solidFill>
      </dgm:spPr>
      <dgm:t>
        <a:bodyPr/>
        <a:lstStyle/>
        <a:p>
          <a:pPr algn="ctr"/>
          <a:r>
            <a:rPr lang="hr-HR" sz="2000" b="1" dirty="0"/>
            <a:t>NEISPUNJAVANJE INDIKATORA</a:t>
          </a:r>
        </a:p>
      </dgm:t>
    </dgm:pt>
    <dgm:pt modelId="{CEB12304-8173-4D66-A3B0-062C9EB559AA}" type="parTrans" cxnId="{1C5E73E4-6C20-4E97-ABF5-451D6271A970}">
      <dgm:prSet/>
      <dgm:spPr/>
      <dgm:t>
        <a:bodyPr/>
        <a:lstStyle/>
        <a:p>
          <a:pPr algn="ctr"/>
          <a:endParaRPr lang="hr-HR"/>
        </a:p>
      </dgm:t>
    </dgm:pt>
    <dgm:pt modelId="{C1550E48-5E86-4E52-8866-3DCA1199705A}" type="sibTrans" cxnId="{1C5E73E4-6C20-4E97-ABF5-451D6271A970}">
      <dgm:prSet/>
      <dgm:spPr/>
      <dgm:t>
        <a:bodyPr/>
        <a:lstStyle/>
        <a:p>
          <a:pPr algn="ctr"/>
          <a:endParaRPr lang="hr-HR"/>
        </a:p>
      </dgm:t>
    </dgm:pt>
    <dgm:pt modelId="{32DA3BAA-5FE5-4E2E-84F0-C86C37D676E0}">
      <dgm:prSet custT="1"/>
      <dgm:spPr>
        <a:solidFill>
          <a:srgbClr val="008F43"/>
        </a:solidFill>
      </dgm:spPr>
      <dgm:t>
        <a:bodyPr/>
        <a:lstStyle/>
        <a:p>
          <a:pPr algn="ctr"/>
          <a:r>
            <a:rPr lang="hr-HR" sz="2000" b="1" dirty="0"/>
            <a:t>NEISTICANJA OZNAKA VIDLJIVOSTI SUFINANCIRANJA PROJEKTA</a:t>
          </a:r>
        </a:p>
      </dgm:t>
    </dgm:pt>
    <dgm:pt modelId="{80A62408-C000-4112-BE3A-656BCB5A4E1D}" type="parTrans" cxnId="{0E214FE2-E04A-4341-925B-F6FA98CBE71A}">
      <dgm:prSet/>
      <dgm:spPr/>
      <dgm:t>
        <a:bodyPr/>
        <a:lstStyle/>
        <a:p>
          <a:pPr algn="ctr"/>
          <a:endParaRPr lang="hr-HR"/>
        </a:p>
      </dgm:t>
    </dgm:pt>
    <dgm:pt modelId="{DAB062BC-CA09-448B-8FC6-5F275DEE2162}" type="sibTrans" cxnId="{0E214FE2-E04A-4341-925B-F6FA98CBE71A}">
      <dgm:prSet/>
      <dgm:spPr/>
      <dgm:t>
        <a:bodyPr/>
        <a:lstStyle/>
        <a:p>
          <a:pPr algn="ctr"/>
          <a:endParaRPr lang="hr-HR"/>
        </a:p>
      </dgm:t>
    </dgm:pt>
    <dgm:pt modelId="{DADF8600-BEC4-411F-BD8C-783415E26775}">
      <dgm:prSet custT="1"/>
      <dgm:spPr>
        <a:solidFill>
          <a:srgbClr val="008F43"/>
        </a:solidFill>
      </dgm:spPr>
      <dgm:t>
        <a:bodyPr/>
        <a:lstStyle/>
        <a:p>
          <a:pPr algn="ctr"/>
          <a:r>
            <a:rPr lang="hr-HR" sz="2000" b="1" dirty="0"/>
            <a:t>IZVOĐENJE RADOVA TE SMANJENA KVALITETA</a:t>
          </a:r>
        </a:p>
      </dgm:t>
    </dgm:pt>
    <dgm:pt modelId="{67C4847C-5206-4B51-AEFF-95B51A97BD41}" type="parTrans" cxnId="{499B6489-D07F-49B1-862F-B106CE82AC73}">
      <dgm:prSet/>
      <dgm:spPr/>
      <dgm:t>
        <a:bodyPr/>
        <a:lstStyle/>
        <a:p>
          <a:pPr algn="ctr"/>
          <a:endParaRPr lang="hr-HR"/>
        </a:p>
      </dgm:t>
    </dgm:pt>
    <dgm:pt modelId="{7004B3D0-D85F-48BD-8C53-C513F202D67A}" type="sibTrans" cxnId="{499B6489-D07F-49B1-862F-B106CE82AC73}">
      <dgm:prSet/>
      <dgm:spPr/>
      <dgm:t>
        <a:bodyPr/>
        <a:lstStyle/>
        <a:p>
          <a:pPr algn="ctr"/>
          <a:endParaRPr lang="hr-HR"/>
        </a:p>
      </dgm:t>
    </dgm:pt>
    <dgm:pt modelId="{05331052-22A1-41CF-9E26-E6C90799DAC5}">
      <dgm:prSet phldrT="[Tekst]" custT="1"/>
      <dgm:spPr>
        <a:solidFill>
          <a:srgbClr val="008F43"/>
        </a:solidFill>
      </dgm:spPr>
      <dgm:t>
        <a:bodyPr/>
        <a:lstStyle/>
        <a:p>
          <a:pPr algn="ctr"/>
          <a:r>
            <a:rPr lang="hr-HR" sz="2400" b="1" dirty="0"/>
            <a:t>JAVNA NABAVA</a:t>
          </a:r>
        </a:p>
      </dgm:t>
    </dgm:pt>
    <dgm:pt modelId="{1095D718-4A21-48CB-B56F-FDB90FB32135}" type="parTrans" cxnId="{23A34844-2413-46F5-B1C0-3E8A64528A17}">
      <dgm:prSet/>
      <dgm:spPr/>
      <dgm:t>
        <a:bodyPr/>
        <a:lstStyle/>
        <a:p>
          <a:endParaRPr lang="hr-HR"/>
        </a:p>
      </dgm:t>
    </dgm:pt>
    <dgm:pt modelId="{A6751B39-663D-4C58-AE0C-96AC304772BE}" type="sibTrans" cxnId="{23A34844-2413-46F5-B1C0-3E8A64528A17}">
      <dgm:prSet/>
      <dgm:spPr/>
      <dgm:t>
        <a:bodyPr/>
        <a:lstStyle/>
        <a:p>
          <a:endParaRPr lang="hr-HR"/>
        </a:p>
      </dgm:t>
    </dgm:pt>
    <dgm:pt modelId="{DDE4BACA-80C7-4F9D-AE2F-84BC0F066952}" type="pres">
      <dgm:prSet presAssocID="{E72CC9B4-73C9-46D7-BBCC-0EEB538E64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DF46DCF-3B8B-4CA7-8382-2B2070EF4421}" type="pres">
      <dgm:prSet presAssocID="{05331052-22A1-41CF-9E26-E6C90799DA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2614BE-2C8E-41F1-8DDE-0FF4D66FB8C6}" type="pres">
      <dgm:prSet presAssocID="{A6751B39-663D-4C58-AE0C-96AC304772BE}" presName="spacer" presStyleCnt="0"/>
      <dgm:spPr/>
    </dgm:pt>
    <dgm:pt modelId="{47EE526B-BA84-4E8A-BA87-5706E49D3504}" type="pres">
      <dgm:prSet presAssocID="{87427714-53A7-414A-86CF-CC84A83B341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79873B-A806-4D5B-B723-5A60541ACF93}" type="pres">
      <dgm:prSet presAssocID="{429750B7-6F72-4FED-BC1B-8AEFE29756C4}" presName="spacer" presStyleCnt="0"/>
      <dgm:spPr/>
    </dgm:pt>
    <dgm:pt modelId="{2A74A8B3-0978-466E-8AA5-781CE4F85791}" type="pres">
      <dgm:prSet presAssocID="{78EF49B5-692C-4B20-8943-56F5E9DBDDF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9F4240-CE33-4742-A8AA-A3EE38FE8744}" type="pres">
      <dgm:prSet presAssocID="{C1550E48-5E86-4E52-8866-3DCA1199705A}" presName="spacer" presStyleCnt="0"/>
      <dgm:spPr/>
    </dgm:pt>
    <dgm:pt modelId="{5543A3E8-C067-4F0A-B617-7975E6A9D675}" type="pres">
      <dgm:prSet presAssocID="{32DA3BAA-5FE5-4E2E-84F0-C86C37D676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6256F7-73FB-4C70-B9CB-B07C8E1206E1}" type="pres">
      <dgm:prSet presAssocID="{DAB062BC-CA09-448B-8FC6-5F275DEE2162}" presName="spacer" presStyleCnt="0"/>
      <dgm:spPr/>
    </dgm:pt>
    <dgm:pt modelId="{56BF60D7-3BE2-4785-B429-D1A63F7B9509}" type="pres">
      <dgm:prSet presAssocID="{DADF8600-BEC4-411F-BD8C-783415E267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8D5772-7213-475B-A655-EA57E3C7ACC3}" type="presOf" srcId="{32DA3BAA-5FE5-4E2E-84F0-C86C37D676E0}" destId="{5543A3E8-C067-4F0A-B617-7975E6A9D675}" srcOrd="0" destOrd="0" presId="urn:microsoft.com/office/officeart/2005/8/layout/vList2"/>
    <dgm:cxn modelId="{0E214FE2-E04A-4341-925B-F6FA98CBE71A}" srcId="{E72CC9B4-73C9-46D7-BBCC-0EEB538E64B7}" destId="{32DA3BAA-5FE5-4E2E-84F0-C86C37D676E0}" srcOrd="3" destOrd="0" parTransId="{80A62408-C000-4112-BE3A-656BCB5A4E1D}" sibTransId="{DAB062BC-CA09-448B-8FC6-5F275DEE2162}"/>
    <dgm:cxn modelId="{57A8844F-95E8-4660-8EC3-88012C26FFD7}" type="presOf" srcId="{78EF49B5-692C-4B20-8943-56F5E9DBDDF5}" destId="{2A74A8B3-0978-466E-8AA5-781CE4F85791}" srcOrd="0" destOrd="0" presId="urn:microsoft.com/office/officeart/2005/8/layout/vList2"/>
    <dgm:cxn modelId="{36CD0C76-84FD-4988-A16E-821C4CD84E24}" type="presOf" srcId="{DADF8600-BEC4-411F-BD8C-783415E26775}" destId="{56BF60D7-3BE2-4785-B429-D1A63F7B9509}" srcOrd="0" destOrd="0" presId="urn:microsoft.com/office/officeart/2005/8/layout/vList2"/>
    <dgm:cxn modelId="{499B6489-D07F-49B1-862F-B106CE82AC73}" srcId="{E72CC9B4-73C9-46D7-BBCC-0EEB538E64B7}" destId="{DADF8600-BEC4-411F-BD8C-783415E26775}" srcOrd="4" destOrd="0" parTransId="{67C4847C-5206-4B51-AEFF-95B51A97BD41}" sibTransId="{7004B3D0-D85F-48BD-8C53-C513F202D67A}"/>
    <dgm:cxn modelId="{1C5E73E4-6C20-4E97-ABF5-451D6271A970}" srcId="{E72CC9B4-73C9-46D7-BBCC-0EEB538E64B7}" destId="{78EF49B5-692C-4B20-8943-56F5E9DBDDF5}" srcOrd="2" destOrd="0" parTransId="{CEB12304-8173-4D66-A3B0-062C9EB559AA}" sibTransId="{C1550E48-5E86-4E52-8866-3DCA1199705A}"/>
    <dgm:cxn modelId="{47BD9FA2-49E3-4C33-8E8D-70EBF4D2D5B4}" type="presOf" srcId="{87427714-53A7-414A-86CF-CC84A83B3418}" destId="{47EE526B-BA84-4E8A-BA87-5706E49D3504}" srcOrd="0" destOrd="0" presId="urn:microsoft.com/office/officeart/2005/8/layout/vList2"/>
    <dgm:cxn modelId="{D7C7DE6F-504C-4EBA-85E5-93A9471F8FC0}" type="presOf" srcId="{E72CC9B4-73C9-46D7-BBCC-0EEB538E64B7}" destId="{DDE4BACA-80C7-4F9D-AE2F-84BC0F066952}" srcOrd="0" destOrd="0" presId="urn:microsoft.com/office/officeart/2005/8/layout/vList2"/>
    <dgm:cxn modelId="{23A34844-2413-46F5-B1C0-3E8A64528A17}" srcId="{E72CC9B4-73C9-46D7-BBCC-0EEB538E64B7}" destId="{05331052-22A1-41CF-9E26-E6C90799DAC5}" srcOrd="0" destOrd="0" parTransId="{1095D718-4A21-48CB-B56F-FDB90FB32135}" sibTransId="{A6751B39-663D-4C58-AE0C-96AC304772BE}"/>
    <dgm:cxn modelId="{3B6B865D-2645-49D2-8E27-537B2498082E}" type="presOf" srcId="{05331052-22A1-41CF-9E26-E6C90799DAC5}" destId="{0DF46DCF-3B8B-4CA7-8382-2B2070EF4421}" srcOrd="0" destOrd="0" presId="urn:microsoft.com/office/officeart/2005/8/layout/vList2"/>
    <dgm:cxn modelId="{500A69A4-6B5C-4847-8750-8683EF4163F1}" srcId="{E72CC9B4-73C9-46D7-BBCC-0EEB538E64B7}" destId="{87427714-53A7-414A-86CF-CC84A83B3418}" srcOrd="1" destOrd="0" parTransId="{B4881FAA-21A3-44D3-9DEE-EF4FE655D58F}" sibTransId="{429750B7-6F72-4FED-BC1B-8AEFE29756C4}"/>
    <dgm:cxn modelId="{39B67B85-0934-4214-B048-31070A66690A}" type="presParOf" srcId="{DDE4BACA-80C7-4F9D-AE2F-84BC0F066952}" destId="{0DF46DCF-3B8B-4CA7-8382-2B2070EF4421}" srcOrd="0" destOrd="0" presId="urn:microsoft.com/office/officeart/2005/8/layout/vList2"/>
    <dgm:cxn modelId="{5C7F21CF-E438-4C79-8634-9EC1557F3273}" type="presParOf" srcId="{DDE4BACA-80C7-4F9D-AE2F-84BC0F066952}" destId="{E72614BE-2C8E-41F1-8DDE-0FF4D66FB8C6}" srcOrd="1" destOrd="0" presId="urn:microsoft.com/office/officeart/2005/8/layout/vList2"/>
    <dgm:cxn modelId="{1FD15DE4-F2BD-443A-BD61-93E42FEA55C9}" type="presParOf" srcId="{DDE4BACA-80C7-4F9D-AE2F-84BC0F066952}" destId="{47EE526B-BA84-4E8A-BA87-5706E49D3504}" srcOrd="2" destOrd="0" presId="urn:microsoft.com/office/officeart/2005/8/layout/vList2"/>
    <dgm:cxn modelId="{D9F57F5E-367D-4350-8EAF-0B5A7BFE9745}" type="presParOf" srcId="{DDE4BACA-80C7-4F9D-AE2F-84BC0F066952}" destId="{AC79873B-A806-4D5B-B723-5A60541ACF93}" srcOrd="3" destOrd="0" presId="urn:microsoft.com/office/officeart/2005/8/layout/vList2"/>
    <dgm:cxn modelId="{F3209E95-67DF-4B1D-ACCD-3094FBC7DE2A}" type="presParOf" srcId="{DDE4BACA-80C7-4F9D-AE2F-84BC0F066952}" destId="{2A74A8B3-0978-466E-8AA5-781CE4F85791}" srcOrd="4" destOrd="0" presId="urn:microsoft.com/office/officeart/2005/8/layout/vList2"/>
    <dgm:cxn modelId="{C26EF99F-E4F9-4C5C-9369-5CD402D68CFB}" type="presParOf" srcId="{DDE4BACA-80C7-4F9D-AE2F-84BC0F066952}" destId="{CC9F4240-CE33-4742-A8AA-A3EE38FE8744}" srcOrd="5" destOrd="0" presId="urn:microsoft.com/office/officeart/2005/8/layout/vList2"/>
    <dgm:cxn modelId="{8C5685AD-DBA7-44F4-BAF1-EEC24BE3C885}" type="presParOf" srcId="{DDE4BACA-80C7-4F9D-AE2F-84BC0F066952}" destId="{5543A3E8-C067-4F0A-B617-7975E6A9D675}" srcOrd="6" destOrd="0" presId="urn:microsoft.com/office/officeart/2005/8/layout/vList2"/>
    <dgm:cxn modelId="{A14C87E9-D665-4EB0-9CBC-9BDD9EAA041C}" type="presParOf" srcId="{DDE4BACA-80C7-4F9D-AE2F-84BC0F066952}" destId="{586256F7-73FB-4C70-B9CB-B07C8E1206E1}" srcOrd="7" destOrd="0" presId="urn:microsoft.com/office/officeart/2005/8/layout/vList2"/>
    <dgm:cxn modelId="{3632F1AA-8CDB-4D3E-835F-EE83F0C2CA5F}" type="presParOf" srcId="{DDE4BACA-80C7-4F9D-AE2F-84BC0F066952}" destId="{56BF60D7-3BE2-4785-B429-D1A63F7B95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DAA91-7FF7-424A-B6D7-B6B1D4CA5F41}" type="doc">
      <dgm:prSet loTypeId="urn:microsoft.com/office/officeart/2005/8/layout/radial6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DFCD1351-AA5A-48A4-8099-5AEACAF4607A}">
      <dgm:prSet phldrT="[Tekst]"/>
      <dgm:spPr>
        <a:solidFill>
          <a:srgbClr val="008F43"/>
        </a:solidFill>
      </dgm:spPr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 CIJENA ENERGETSKE OBNOVE</a:t>
          </a:r>
        </a:p>
      </dgm:t>
    </dgm:pt>
    <dgm:pt modelId="{06747C45-6AC7-4F02-B602-0D43FB983CD7}" type="parTrans" cxnId="{F51E051C-6F57-465C-902F-A7DB482846D6}">
      <dgm:prSet/>
      <dgm:spPr/>
      <dgm:t>
        <a:bodyPr/>
        <a:lstStyle/>
        <a:p>
          <a:endParaRPr lang="hr-HR"/>
        </a:p>
      </dgm:t>
    </dgm:pt>
    <dgm:pt modelId="{1D81ECDB-1F16-4B7B-904D-9920842ACC4A}" type="sibTrans" cxnId="{F51E051C-6F57-465C-902F-A7DB482846D6}">
      <dgm:prSet/>
      <dgm:spPr/>
      <dgm:t>
        <a:bodyPr/>
        <a:lstStyle/>
        <a:p>
          <a:endParaRPr lang="hr-HR"/>
        </a:p>
      </dgm:t>
    </dgm:pt>
    <dgm:pt modelId="{0A0F3F07-9A0E-4FDF-B354-E7C502B1782A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nedostatak kvalificirane radne snage</a:t>
          </a:r>
        </a:p>
      </dgm:t>
    </dgm:pt>
    <dgm:pt modelId="{C2C5FF31-842E-4737-8386-86265695BB78}" type="parTrans" cxnId="{2640FD44-096E-461E-BC23-F559A46B9032}">
      <dgm:prSet/>
      <dgm:spPr/>
      <dgm:t>
        <a:bodyPr/>
        <a:lstStyle/>
        <a:p>
          <a:endParaRPr lang="hr-HR"/>
        </a:p>
      </dgm:t>
    </dgm:pt>
    <dgm:pt modelId="{DB531108-DF27-4D03-8887-6908215C2103}" type="sibTrans" cxnId="{2640FD44-096E-461E-BC23-F559A46B903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/>
        </a:p>
      </dgm:t>
    </dgm:pt>
    <dgm:pt modelId="{5DDA862A-59FA-437A-BF46-8F784FCEE6CB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nemogućnost ispunjenja ugovorenih rokova</a:t>
          </a:r>
        </a:p>
      </dgm:t>
    </dgm:pt>
    <dgm:pt modelId="{43A82911-977E-4EFE-AF05-62F4F84231B4}" type="sibTrans" cxnId="{4DA60442-A150-46B3-8BF6-82024FC09C9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/>
        </a:p>
      </dgm:t>
    </dgm:pt>
    <dgm:pt modelId="{A2586DC2-559A-45AC-8B6B-F470958009AB}" type="parTrans" cxnId="{4DA60442-A150-46B3-8BF6-82024FC09C95}">
      <dgm:prSet/>
      <dgm:spPr/>
      <dgm:t>
        <a:bodyPr/>
        <a:lstStyle/>
        <a:p>
          <a:endParaRPr lang="hr-HR"/>
        </a:p>
      </dgm:t>
    </dgm:pt>
    <dgm:pt modelId="{E5C03F58-DD25-4807-825D-9F969D67B09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manjak građevinskog materijala </a:t>
          </a:r>
        </a:p>
      </dgm:t>
    </dgm:pt>
    <dgm:pt modelId="{BEB5FC9B-DB04-4FD1-A3CD-88FCA025FEF9}" type="parTrans" cxnId="{4A58EAC4-EA8E-439B-911C-519E22AD7B85}">
      <dgm:prSet/>
      <dgm:spPr/>
      <dgm:t>
        <a:bodyPr/>
        <a:lstStyle/>
        <a:p>
          <a:endParaRPr lang="hr-HR"/>
        </a:p>
      </dgm:t>
    </dgm:pt>
    <dgm:pt modelId="{3391FADB-1CB3-48CB-8A3D-7E7F4DEEDCDF}" type="sibTrans" cxnId="{4A58EAC4-EA8E-439B-911C-519E22AD7B8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/>
        </a:p>
      </dgm:t>
    </dgm:pt>
    <dgm:pt modelId="{41B01132-B4F6-4068-8A1B-7AB59EB03C2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2000" dirty="0"/>
            <a:t>nedovoljan broj izvođača radova</a:t>
          </a:r>
        </a:p>
      </dgm:t>
    </dgm:pt>
    <dgm:pt modelId="{93F58053-A12F-4669-A111-460E7FA6F22A}" type="parTrans" cxnId="{C3D4C164-0DF3-474D-8F89-A39939A80344}">
      <dgm:prSet/>
      <dgm:spPr/>
      <dgm:t>
        <a:bodyPr/>
        <a:lstStyle/>
        <a:p>
          <a:endParaRPr lang="hr-HR"/>
        </a:p>
      </dgm:t>
    </dgm:pt>
    <dgm:pt modelId="{C8944B50-1836-4E4A-BA04-CC91488C0C84}" type="sibTrans" cxnId="{C3D4C164-0DF3-474D-8F89-A39939A8034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/>
        </a:p>
      </dgm:t>
    </dgm:pt>
    <dgm:pt modelId="{395B3F04-FA89-47E5-B7CD-9D38346C88D5}" type="pres">
      <dgm:prSet presAssocID="{F19DAA91-7FF7-424A-B6D7-B6B1D4CA5F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57E8D2-50DB-4768-A047-EDFC4AB8046F}" type="pres">
      <dgm:prSet presAssocID="{DFCD1351-AA5A-48A4-8099-5AEACAF4607A}" presName="centerShape" presStyleLbl="node0" presStyleIdx="0" presStyleCnt="1" custScaleX="127413" custScaleY="111553"/>
      <dgm:spPr/>
      <dgm:t>
        <a:bodyPr/>
        <a:lstStyle/>
        <a:p>
          <a:endParaRPr lang="hr-HR"/>
        </a:p>
      </dgm:t>
    </dgm:pt>
    <dgm:pt modelId="{A967E96F-25EA-4F65-9A5F-9B945D8D7D37}" type="pres">
      <dgm:prSet presAssocID="{41B01132-B4F6-4068-8A1B-7AB59EB03C2F}" presName="node" presStyleLbl="node1" presStyleIdx="0" presStyleCnt="4" custScaleX="173608" custScaleY="133982" custRadScaleRad="102768" custRadScaleInc="30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73CA0D-7136-4855-997A-840C32651D5C}" type="pres">
      <dgm:prSet presAssocID="{41B01132-B4F6-4068-8A1B-7AB59EB03C2F}" presName="dummy" presStyleCnt="0"/>
      <dgm:spPr/>
    </dgm:pt>
    <dgm:pt modelId="{20FDBEC7-1DEF-4C0F-8A9D-448AC3878CE7}" type="pres">
      <dgm:prSet presAssocID="{C8944B50-1836-4E4A-BA04-CC91488C0C84}" presName="sibTrans" presStyleLbl="sibTrans2D1" presStyleIdx="0" presStyleCnt="4"/>
      <dgm:spPr/>
      <dgm:t>
        <a:bodyPr/>
        <a:lstStyle/>
        <a:p>
          <a:endParaRPr lang="hr-HR"/>
        </a:p>
      </dgm:t>
    </dgm:pt>
    <dgm:pt modelId="{D1032E25-75EF-4029-99FE-E3D65AC9A304}" type="pres">
      <dgm:prSet presAssocID="{0A0F3F07-9A0E-4FDF-B354-E7C502B1782A}" presName="node" presStyleLbl="node1" presStyleIdx="1" presStyleCnt="4" custScaleX="179677" custScaleY="133982" custRadScaleRad="122621" custRadScaleInc="-16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AB4011-CA1E-4BE8-958B-AE7FADB7B76A}" type="pres">
      <dgm:prSet presAssocID="{0A0F3F07-9A0E-4FDF-B354-E7C502B1782A}" presName="dummy" presStyleCnt="0"/>
      <dgm:spPr/>
    </dgm:pt>
    <dgm:pt modelId="{F022874C-ACBD-4EF4-8766-946F333C975D}" type="pres">
      <dgm:prSet presAssocID="{DB531108-DF27-4D03-8887-6908215C2103}" presName="sibTrans" presStyleLbl="sibTrans2D1" presStyleIdx="1" presStyleCnt="4" custScaleX="102143" custScaleY="98212"/>
      <dgm:spPr/>
      <dgm:t>
        <a:bodyPr/>
        <a:lstStyle/>
        <a:p>
          <a:endParaRPr lang="hr-HR"/>
        </a:p>
      </dgm:t>
    </dgm:pt>
    <dgm:pt modelId="{04F16CEE-66B4-479D-8EC5-879546E53CDA}" type="pres">
      <dgm:prSet presAssocID="{5DDA862A-59FA-437A-BF46-8F784FCEE6CB}" presName="node" presStyleLbl="node1" presStyleIdx="2" presStyleCnt="4" custScaleX="180493" custScaleY="133982" custRadScaleRad="102251" custRadScaleInc="-25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950E7B-4B95-4070-807A-47395E4E4A3B}" type="pres">
      <dgm:prSet presAssocID="{5DDA862A-59FA-437A-BF46-8F784FCEE6CB}" presName="dummy" presStyleCnt="0"/>
      <dgm:spPr/>
    </dgm:pt>
    <dgm:pt modelId="{2FA0DBE3-AE10-4E0B-B246-44DCFF613F74}" type="pres">
      <dgm:prSet presAssocID="{43A82911-977E-4EFE-AF05-62F4F84231B4}" presName="sibTrans" presStyleLbl="sibTrans2D1" presStyleIdx="2" presStyleCnt="4"/>
      <dgm:spPr/>
      <dgm:t>
        <a:bodyPr/>
        <a:lstStyle/>
        <a:p>
          <a:endParaRPr lang="hr-HR"/>
        </a:p>
      </dgm:t>
    </dgm:pt>
    <dgm:pt modelId="{0B29D55E-68FB-4285-BA02-A8E04597AB5B}" type="pres">
      <dgm:prSet presAssocID="{E5C03F58-DD25-4807-825D-9F969D67B094}" presName="node" presStyleLbl="node1" presStyleIdx="3" presStyleCnt="4" custScaleX="171282" custScaleY="133982" custRadScaleRad="123166" custRadScaleInc="16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85BE46-8DA5-451A-8E6A-A02F4AC3C574}" type="pres">
      <dgm:prSet presAssocID="{E5C03F58-DD25-4807-825D-9F969D67B094}" presName="dummy" presStyleCnt="0"/>
      <dgm:spPr/>
    </dgm:pt>
    <dgm:pt modelId="{6FDFE0B7-6E30-47EF-82E7-6596A8526976}" type="pres">
      <dgm:prSet presAssocID="{3391FADB-1CB3-48CB-8A3D-7E7F4DEEDCDF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4DA60442-A150-46B3-8BF6-82024FC09C95}" srcId="{DFCD1351-AA5A-48A4-8099-5AEACAF4607A}" destId="{5DDA862A-59FA-437A-BF46-8F784FCEE6CB}" srcOrd="2" destOrd="0" parTransId="{A2586DC2-559A-45AC-8B6B-F470958009AB}" sibTransId="{43A82911-977E-4EFE-AF05-62F4F84231B4}"/>
    <dgm:cxn modelId="{44E5308D-3147-4CB7-B18A-D3A0FC66E116}" type="presOf" srcId="{DFCD1351-AA5A-48A4-8099-5AEACAF4607A}" destId="{3457E8D2-50DB-4768-A047-EDFC4AB8046F}" srcOrd="0" destOrd="0" presId="urn:microsoft.com/office/officeart/2005/8/layout/radial6"/>
    <dgm:cxn modelId="{72C1C668-3A1B-47B9-97D1-F1010F81AA06}" type="presOf" srcId="{43A82911-977E-4EFE-AF05-62F4F84231B4}" destId="{2FA0DBE3-AE10-4E0B-B246-44DCFF613F74}" srcOrd="0" destOrd="0" presId="urn:microsoft.com/office/officeart/2005/8/layout/radial6"/>
    <dgm:cxn modelId="{A6DB331C-1B06-4255-88E9-3F8398167D3D}" type="presOf" srcId="{C8944B50-1836-4E4A-BA04-CC91488C0C84}" destId="{20FDBEC7-1DEF-4C0F-8A9D-448AC3878CE7}" srcOrd="0" destOrd="0" presId="urn:microsoft.com/office/officeart/2005/8/layout/radial6"/>
    <dgm:cxn modelId="{2640FD44-096E-461E-BC23-F559A46B9032}" srcId="{DFCD1351-AA5A-48A4-8099-5AEACAF4607A}" destId="{0A0F3F07-9A0E-4FDF-B354-E7C502B1782A}" srcOrd="1" destOrd="0" parTransId="{C2C5FF31-842E-4737-8386-86265695BB78}" sibTransId="{DB531108-DF27-4D03-8887-6908215C2103}"/>
    <dgm:cxn modelId="{E2A57AC3-E331-4A7F-8EB7-AD9BB9590E23}" type="presOf" srcId="{DB531108-DF27-4D03-8887-6908215C2103}" destId="{F022874C-ACBD-4EF4-8766-946F333C975D}" srcOrd="0" destOrd="0" presId="urn:microsoft.com/office/officeart/2005/8/layout/radial6"/>
    <dgm:cxn modelId="{4A58EAC4-EA8E-439B-911C-519E22AD7B85}" srcId="{DFCD1351-AA5A-48A4-8099-5AEACAF4607A}" destId="{E5C03F58-DD25-4807-825D-9F969D67B094}" srcOrd="3" destOrd="0" parTransId="{BEB5FC9B-DB04-4FD1-A3CD-88FCA025FEF9}" sibTransId="{3391FADB-1CB3-48CB-8A3D-7E7F4DEEDCDF}"/>
    <dgm:cxn modelId="{7A41AF6E-5D42-4FF6-A35F-39814C3E9654}" type="presOf" srcId="{E5C03F58-DD25-4807-825D-9F969D67B094}" destId="{0B29D55E-68FB-4285-BA02-A8E04597AB5B}" srcOrd="0" destOrd="0" presId="urn:microsoft.com/office/officeart/2005/8/layout/radial6"/>
    <dgm:cxn modelId="{F51E051C-6F57-465C-902F-A7DB482846D6}" srcId="{F19DAA91-7FF7-424A-B6D7-B6B1D4CA5F41}" destId="{DFCD1351-AA5A-48A4-8099-5AEACAF4607A}" srcOrd="0" destOrd="0" parTransId="{06747C45-6AC7-4F02-B602-0D43FB983CD7}" sibTransId="{1D81ECDB-1F16-4B7B-904D-9920842ACC4A}"/>
    <dgm:cxn modelId="{AC5785A7-24B7-40BF-812D-09BC31A41CA0}" type="presOf" srcId="{0A0F3F07-9A0E-4FDF-B354-E7C502B1782A}" destId="{D1032E25-75EF-4029-99FE-E3D65AC9A304}" srcOrd="0" destOrd="0" presId="urn:microsoft.com/office/officeart/2005/8/layout/radial6"/>
    <dgm:cxn modelId="{3F4E0464-EC4F-4AF9-AA3F-4FE3B9E0CF22}" type="presOf" srcId="{3391FADB-1CB3-48CB-8A3D-7E7F4DEEDCDF}" destId="{6FDFE0B7-6E30-47EF-82E7-6596A8526976}" srcOrd="0" destOrd="0" presId="urn:microsoft.com/office/officeart/2005/8/layout/radial6"/>
    <dgm:cxn modelId="{9E1BFC8C-01F0-46B5-BD1F-9983C97B908B}" type="presOf" srcId="{5DDA862A-59FA-437A-BF46-8F784FCEE6CB}" destId="{04F16CEE-66B4-479D-8EC5-879546E53CDA}" srcOrd="0" destOrd="0" presId="urn:microsoft.com/office/officeart/2005/8/layout/radial6"/>
    <dgm:cxn modelId="{01C0D476-AA2C-4FD0-8D0E-EE0ECA21915C}" type="presOf" srcId="{41B01132-B4F6-4068-8A1B-7AB59EB03C2F}" destId="{A967E96F-25EA-4F65-9A5F-9B945D8D7D37}" srcOrd="0" destOrd="0" presId="urn:microsoft.com/office/officeart/2005/8/layout/radial6"/>
    <dgm:cxn modelId="{C3D4C164-0DF3-474D-8F89-A39939A80344}" srcId="{DFCD1351-AA5A-48A4-8099-5AEACAF4607A}" destId="{41B01132-B4F6-4068-8A1B-7AB59EB03C2F}" srcOrd="0" destOrd="0" parTransId="{93F58053-A12F-4669-A111-460E7FA6F22A}" sibTransId="{C8944B50-1836-4E4A-BA04-CC91488C0C84}"/>
    <dgm:cxn modelId="{9F89188D-285C-41C6-8C34-5C90DE08DEF7}" type="presOf" srcId="{F19DAA91-7FF7-424A-B6D7-B6B1D4CA5F41}" destId="{395B3F04-FA89-47E5-B7CD-9D38346C88D5}" srcOrd="0" destOrd="0" presId="urn:microsoft.com/office/officeart/2005/8/layout/radial6"/>
    <dgm:cxn modelId="{D017FC31-EECB-4B6C-BDA7-368723207C01}" type="presParOf" srcId="{395B3F04-FA89-47E5-B7CD-9D38346C88D5}" destId="{3457E8D2-50DB-4768-A047-EDFC4AB8046F}" srcOrd="0" destOrd="0" presId="urn:microsoft.com/office/officeart/2005/8/layout/radial6"/>
    <dgm:cxn modelId="{0650EC0C-5ECA-4938-9FEC-1A634A88FD91}" type="presParOf" srcId="{395B3F04-FA89-47E5-B7CD-9D38346C88D5}" destId="{A967E96F-25EA-4F65-9A5F-9B945D8D7D37}" srcOrd="1" destOrd="0" presId="urn:microsoft.com/office/officeart/2005/8/layout/radial6"/>
    <dgm:cxn modelId="{D647F884-1978-4FC9-B86C-708791CC4CA7}" type="presParOf" srcId="{395B3F04-FA89-47E5-B7CD-9D38346C88D5}" destId="{9B73CA0D-7136-4855-997A-840C32651D5C}" srcOrd="2" destOrd="0" presId="urn:microsoft.com/office/officeart/2005/8/layout/radial6"/>
    <dgm:cxn modelId="{11636CE5-466A-4A00-B260-191C81A881DA}" type="presParOf" srcId="{395B3F04-FA89-47E5-B7CD-9D38346C88D5}" destId="{20FDBEC7-1DEF-4C0F-8A9D-448AC3878CE7}" srcOrd="3" destOrd="0" presId="urn:microsoft.com/office/officeart/2005/8/layout/radial6"/>
    <dgm:cxn modelId="{EF72457F-DCEE-4DB4-885C-768E0E02F6E6}" type="presParOf" srcId="{395B3F04-FA89-47E5-B7CD-9D38346C88D5}" destId="{D1032E25-75EF-4029-99FE-E3D65AC9A304}" srcOrd="4" destOrd="0" presId="urn:microsoft.com/office/officeart/2005/8/layout/radial6"/>
    <dgm:cxn modelId="{EECC1634-8F67-4704-807A-08260EFC2766}" type="presParOf" srcId="{395B3F04-FA89-47E5-B7CD-9D38346C88D5}" destId="{34AB4011-CA1E-4BE8-958B-AE7FADB7B76A}" srcOrd="5" destOrd="0" presId="urn:microsoft.com/office/officeart/2005/8/layout/radial6"/>
    <dgm:cxn modelId="{D1030354-F0E8-49CC-A080-9F0334B1EB16}" type="presParOf" srcId="{395B3F04-FA89-47E5-B7CD-9D38346C88D5}" destId="{F022874C-ACBD-4EF4-8766-946F333C975D}" srcOrd="6" destOrd="0" presId="urn:microsoft.com/office/officeart/2005/8/layout/radial6"/>
    <dgm:cxn modelId="{E46DC763-E2B5-4DFD-833C-40DBD47B32BA}" type="presParOf" srcId="{395B3F04-FA89-47E5-B7CD-9D38346C88D5}" destId="{04F16CEE-66B4-479D-8EC5-879546E53CDA}" srcOrd="7" destOrd="0" presId="urn:microsoft.com/office/officeart/2005/8/layout/radial6"/>
    <dgm:cxn modelId="{E8569DCC-64DF-444D-AB31-486449FE8529}" type="presParOf" srcId="{395B3F04-FA89-47E5-B7CD-9D38346C88D5}" destId="{17950E7B-4B95-4070-807A-47395E4E4A3B}" srcOrd="8" destOrd="0" presId="urn:microsoft.com/office/officeart/2005/8/layout/radial6"/>
    <dgm:cxn modelId="{2C9E6C11-283F-4A2F-83BF-813C0AC5D66B}" type="presParOf" srcId="{395B3F04-FA89-47E5-B7CD-9D38346C88D5}" destId="{2FA0DBE3-AE10-4E0B-B246-44DCFF613F74}" srcOrd="9" destOrd="0" presId="urn:microsoft.com/office/officeart/2005/8/layout/radial6"/>
    <dgm:cxn modelId="{F99D8360-B446-43E5-92B5-D32AD1B95198}" type="presParOf" srcId="{395B3F04-FA89-47E5-B7CD-9D38346C88D5}" destId="{0B29D55E-68FB-4285-BA02-A8E04597AB5B}" srcOrd="10" destOrd="0" presId="urn:microsoft.com/office/officeart/2005/8/layout/radial6"/>
    <dgm:cxn modelId="{3FECA3E1-E08C-4D8E-9EAD-AC69095439EC}" type="presParOf" srcId="{395B3F04-FA89-47E5-B7CD-9D38346C88D5}" destId="{B285BE46-8DA5-451A-8E6A-A02F4AC3C574}" srcOrd="11" destOrd="0" presId="urn:microsoft.com/office/officeart/2005/8/layout/radial6"/>
    <dgm:cxn modelId="{AD568E8E-B899-4B45-A0DD-3EC55F79B912}" type="presParOf" srcId="{395B3F04-FA89-47E5-B7CD-9D38346C88D5}" destId="{6FDFE0B7-6E30-47EF-82E7-6596A852697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7011C-B819-400F-BDAD-D5D714F17A37}" type="doc">
      <dgm:prSet loTypeId="urn:microsoft.com/office/officeart/2005/8/layout/hProcess9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9D2906DA-135B-461F-99E6-59CFDBB7000D}">
      <dgm:prSet custT="1"/>
      <dgm:spPr>
        <a:solidFill>
          <a:srgbClr val="008F43"/>
        </a:solidFill>
      </dgm:spPr>
      <dgm:t>
        <a:bodyPr/>
        <a:lstStyle/>
        <a:p>
          <a:r>
            <a:rPr lang="hr-HR" sz="15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BR" sz="15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rovedba energetske obnove 800 višestambenih i obrazovnih zgrada</a:t>
          </a:r>
          <a:endParaRPr lang="hr-HR" sz="1500" b="0" dirty="0">
            <a:latin typeface="+mn-lt"/>
          </a:endParaRPr>
        </a:p>
      </dgm:t>
    </dgm:pt>
    <dgm:pt modelId="{60388833-BFEE-42FF-8F01-75509EAB904A}" type="parTrans" cxnId="{C9A025E7-EABF-4D75-9052-32E392601BC9}">
      <dgm:prSet/>
      <dgm:spPr/>
      <dgm:t>
        <a:bodyPr/>
        <a:lstStyle/>
        <a:p>
          <a:endParaRPr lang="hr-HR"/>
        </a:p>
      </dgm:t>
    </dgm:pt>
    <dgm:pt modelId="{E5F8406B-5A3C-4A1D-A5FC-26F245ABFC0B}" type="sibTrans" cxnId="{C9A025E7-EABF-4D75-9052-32E392601BC9}">
      <dgm:prSet/>
      <dgm:spPr/>
      <dgm:t>
        <a:bodyPr/>
        <a:lstStyle/>
        <a:p>
          <a:endParaRPr lang="hr-HR"/>
        </a:p>
      </dgm:t>
    </dgm:pt>
    <dgm:pt modelId="{D9291978-8EEA-489B-BD07-209BDA7845C4}" type="pres">
      <dgm:prSet presAssocID="{E497011C-B819-400F-BDAD-D5D714F17A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DC28EA-BE85-4FB7-AD77-56E083340B0F}" type="pres">
      <dgm:prSet presAssocID="{E497011C-B819-400F-BDAD-D5D714F17A37}" presName="arrow" presStyleLbl="bgShp" presStyleIdx="0" presStyleCnt="1" custScaleX="117647"/>
      <dgm:spPr>
        <a:solidFill>
          <a:schemeClr val="bg1">
            <a:lumMod val="75000"/>
          </a:schemeClr>
        </a:solidFill>
      </dgm:spPr>
    </dgm:pt>
    <dgm:pt modelId="{5B845FCD-7C65-49DD-8DBA-C7ED8EF68973}" type="pres">
      <dgm:prSet presAssocID="{E497011C-B819-400F-BDAD-D5D714F17A37}" presName="linearProcess" presStyleCnt="0"/>
      <dgm:spPr/>
    </dgm:pt>
    <dgm:pt modelId="{04E7AB36-84DC-4805-A43D-2FDF79778D0E}" type="pres">
      <dgm:prSet presAssocID="{9D2906DA-135B-461F-99E6-59CFDBB7000D}" presName="textNode" presStyleLbl="node1" presStyleIdx="0" presStyleCnt="1" custScaleX="111316" custScaleY="127641" custLinFactNeighborX="-53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28E696-9119-4370-A530-92A675C4A612}" type="presOf" srcId="{E497011C-B819-400F-BDAD-D5D714F17A37}" destId="{D9291978-8EEA-489B-BD07-209BDA7845C4}" srcOrd="0" destOrd="0" presId="urn:microsoft.com/office/officeart/2005/8/layout/hProcess9"/>
    <dgm:cxn modelId="{1D15439B-0A3D-46F8-8315-203C38B7A6CB}" type="presOf" srcId="{9D2906DA-135B-461F-99E6-59CFDBB7000D}" destId="{04E7AB36-84DC-4805-A43D-2FDF79778D0E}" srcOrd="0" destOrd="0" presId="urn:microsoft.com/office/officeart/2005/8/layout/hProcess9"/>
    <dgm:cxn modelId="{C9A025E7-EABF-4D75-9052-32E392601BC9}" srcId="{E497011C-B819-400F-BDAD-D5D714F17A37}" destId="{9D2906DA-135B-461F-99E6-59CFDBB7000D}" srcOrd="0" destOrd="0" parTransId="{60388833-BFEE-42FF-8F01-75509EAB904A}" sibTransId="{E5F8406B-5A3C-4A1D-A5FC-26F245ABFC0B}"/>
    <dgm:cxn modelId="{FF61905D-5E33-45EB-B6EC-4A0BA6866DD3}" type="presParOf" srcId="{D9291978-8EEA-489B-BD07-209BDA7845C4}" destId="{DFDC28EA-BE85-4FB7-AD77-56E083340B0F}" srcOrd="0" destOrd="0" presId="urn:microsoft.com/office/officeart/2005/8/layout/hProcess9"/>
    <dgm:cxn modelId="{02D59549-716B-4890-BC25-6548C93BBC9D}" type="presParOf" srcId="{D9291978-8EEA-489B-BD07-209BDA7845C4}" destId="{5B845FCD-7C65-49DD-8DBA-C7ED8EF68973}" srcOrd="1" destOrd="0" presId="urn:microsoft.com/office/officeart/2005/8/layout/hProcess9"/>
    <dgm:cxn modelId="{B400A9D0-6D8B-49DF-A47A-743C8711A120}" type="presParOf" srcId="{5B845FCD-7C65-49DD-8DBA-C7ED8EF68973}" destId="{04E7AB36-84DC-4805-A43D-2FDF79778D0E}" srcOrd="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7011C-B819-400F-BDAD-D5D714F17A37}" type="doc">
      <dgm:prSet loTypeId="urn:microsoft.com/office/officeart/2005/8/layout/hProcess9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383FEDA5-6987-4F1E-AC14-8ACE3D02BE97}">
      <dgm:prSet custT="1"/>
      <dgm:spPr>
        <a:solidFill>
          <a:srgbClr val="008F43"/>
        </a:solidFill>
      </dgm:spPr>
      <dgm:t>
        <a:bodyPr/>
        <a:lstStyle/>
        <a:p>
          <a:r>
            <a:rPr lang="hr-HR" sz="1600" dirty="0"/>
            <a:t>Planirana sredstva  228.000.000 kn</a:t>
          </a:r>
        </a:p>
      </dgm:t>
    </dgm:pt>
    <dgm:pt modelId="{5D615728-6A2D-41D6-B631-5F9696288996}" type="parTrans" cxnId="{B6623E56-10CD-450C-8BEB-F565BD91EAD8}">
      <dgm:prSet/>
      <dgm:spPr/>
      <dgm:t>
        <a:bodyPr/>
        <a:lstStyle/>
        <a:p>
          <a:endParaRPr lang="hr-HR"/>
        </a:p>
      </dgm:t>
    </dgm:pt>
    <dgm:pt modelId="{F00BA94D-08BC-4A4E-9D95-D967E8A58EDC}" type="sibTrans" cxnId="{B6623E56-10CD-450C-8BEB-F565BD91EAD8}">
      <dgm:prSet/>
      <dgm:spPr/>
      <dgm:t>
        <a:bodyPr/>
        <a:lstStyle/>
        <a:p>
          <a:endParaRPr lang="hr-HR"/>
        </a:p>
      </dgm:t>
    </dgm:pt>
    <dgm:pt modelId="{9D2906DA-135B-461F-99E6-59CFDBB7000D}">
      <dgm:prSet custT="1"/>
      <dgm:spPr>
        <a:solidFill>
          <a:srgbClr val="008F43"/>
        </a:solidFill>
      </dgm:spPr>
      <dgm:t>
        <a:bodyPr/>
        <a:lstStyle/>
        <a:p>
          <a:r>
            <a:rPr lang="pl-PL" sz="1400" dirty="0"/>
            <a:t>Izmjena </a:t>
          </a:r>
          <a:r>
            <a:rPr lang="pt-BR" sz="1400" dirty="0"/>
            <a:t>Uredbe</a:t>
          </a:r>
          <a:r>
            <a:rPr lang="hr-HR" sz="1400" dirty="0"/>
            <a:t> </a:t>
          </a:r>
          <a:r>
            <a:rPr lang="pt-BR" sz="1400" dirty="0"/>
            <a:t>EU </a:t>
          </a:r>
          <a:r>
            <a:rPr lang="hr-HR" sz="1400" dirty="0" smtClean="0"/>
            <a:t> </a:t>
          </a:r>
        </a:p>
        <a:p>
          <a:r>
            <a:rPr lang="pt-BR" sz="1400" b="1" dirty="0" smtClean="0"/>
            <a:t>fizičk</a:t>
          </a:r>
          <a:r>
            <a:rPr lang="hr-HR" sz="1400" b="1" dirty="0" smtClean="0"/>
            <a:t>e osobe </a:t>
          </a:r>
          <a:r>
            <a:rPr lang="hr-HR" sz="1400" dirty="0" smtClean="0"/>
            <a:t>prijavitelji</a:t>
          </a:r>
          <a:endParaRPr lang="hr-HR" sz="1400" dirty="0"/>
        </a:p>
      </dgm:t>
    </dgm:pt>
    <dgm:pt modelId="{60388833-BFEE-42FF-8F01-75509EAB904A}" type="parTrans" cxnId="{C9A025E7-EABF-4D75-9052-32E392601BC9}">
      <dgm:prSet/>
      <dgm:spPr/>
      <dgm:t>
        <a:bodyPr/>
        <a:lstStyle/>
        <a:p>
          <a:endParaRPr lang="hr-HR"/>
        </a:p>
      </dgm:t>
    </dgm:pt>
    <dgm:pt modelId="{E5F8406B-5A3C-4A1D-A5FC-26F245ABFC0B}" type="sibTrans" cxnId="{C9A025E7-EABF-4D75-9052-32E392601BC9}">
      <dgm:prSet/>
      <dgm:spPr/>
      <dgm:t>
        <a:bodyPr/>
        <a:lstStyle/>
        <a:p>
          <a:endParaRPr lang="hr-HR"/>
        </a:p>
      </dgm:t>
    </dgm:pt>
    <dgm:pt modelId="{1AD813BC-D15F-4D36-80CB-FEFD2E8B34EF}">
      <dgm:prSet custT="1"/>
      <dgm:spPr>
        <a:solidFill>
          <a:srgbClr val="008F43"/>
        </a:solidFill>
      </dgm:spPr>
      <dgm:t>
        <a:bodyPr/>
        <a:lstStyle/>
        <a:p>
          <a:r>
            <a:rPr lang="hr-HR" sz="1400" dirty="0" smtClean="0"/>
            <a:t>Jednostavnija</a:t>
          </a:r>
        </a:p>
        <a:p>
          <a:r>
            <a:rPr lang="hr-HR" sz="1400" dirty="0" smtClean="0"/>
            <a:t>procedura </a:t>
          </a:r>
          <a:r>
            <a:rPr lang="hr-HR" sz="1400" dirty="0"/>
            <a:t>za </a:t>
          </a:r>
          <a:r>
            <a:rPr lang="hr-HR" sz="1400" dirty="0" smtClean="0"/>
            <a:t>prijave</a:t>
          </a:r>
          <a:endParaRPr lang="hr-HR" sz="1400" dirty="0"/>
        </a:p>
      </dgm:t>
    </dgm:pt>
    <dgm:pt modelId="{370DBA20-809D-4CD9-9F4F-28C217117598}" type="parTrans" cxnId="{40CD30F9-9993-4825-8B59-84AEB257D711}">
      <dgm:prSet/>
      <dgm:spPr/>
      <dgm:t>
        <a:bodyPr/>
        <a:lstStyle/>
        <a:p>
          <a:endParaRPr lang="hr-HR"/>
        </a:p>
      </dgm:t>
    </dgm:pt>
    <dgm:pt modelId="{A27910FF-A8AE-4CA9-AB72-F302FA3AA4F0}" type="sibTrans" cxnId="{40CD30F9-9993-4825-8B59-84AEB257D711}">
      <dgm:prSet/>
      <dgm:spPr/>
      <dgm:t>
        <a:bodyPr/>
        <a:lstStyle/>
        <a:p>
          <a:endParaRPr lang="hr-HR"/>
        </a:p>
      </dgm:t>
    </dgm:pt>
    <dgm:pt modelId="{E50FEF5D-B5E2-42CC-8C24-C39896179225}">
      <dgm:prSet custT="1"/>
      <dgm:spPr>
        <a:solidFill>
          <a:srgbClr val="008F43"/>
        </a:solidFill>
      </dgm:spPr>
      <dgm:t>
        <a:bodyPr/>
        <a:lstStyle/>
        <a:p>
          <a:r>
            <a:rPr lang="hr-HR" sz="1400" dirty="0" smtClean="0"/>
            <a:t>Uvjet </a:t>
          </a:r>
          <a:r>
            <a:rPr lang="hr-HR" sz="1400" dirty="0"/>
            <a:t>– </a:t>
          </a:r>
          <a:r>
            <a:rPr lang="hr-HR" sz="1400" dirty="0" smtClean="0"/>
            <a:t>uštede </a:t>
          </a:r>
          <a:r>
            <a:rPr lang="hr-HR" sz="1400" dirty="0"/>
            <a:t>godišnje </a:t>
          </a:r>
          <a:r>
            <a:rPr lang="hr-HR" sz="1400" dirty="0" smtClean="0"/>
            <a:t>energije </a:t>
          </a:r>
          <a:r>
            <a:rPr lang="hr-HR" sz="1400" dirty="0"/>
            <a:t>za grijanje (</a:t>
          </a:r>
          <a:r>
            <a:rPr lang="hr-HR" sz="1400" dirty="0" err="1"/>
            <a:t>Q</a:t>
          </a:r>
          <a:r>
            <a:rPr lang="hr-HR" sz="1400" baseline="-25000" dirty="0" err="1"/>
            <a:t>H,nd</a:t>
          </a:r>
          <a:r>
            <a:rPr lang="hr-HR" sz="1400" dirty="0"/>
            <a:t>) </a:t>
          </a:r>
          <a:r>
            <a:rPr lang="hr-HR" sz="1400" b="1" dirty="0" smtClean="0"/>
            <a:t>50</a:t>
          </a:r>
          <a:r>
            <a:rPr lang="hr-HR" sz="1400" b="1" dirty="0"/>
            <a:t>%</a:t>
          </a:r>
        </a:p>
      </dgm:t>
    </dgm:pt>
    <dgm:pt modelId="{6A97E789-B831-4A05-B39D-67991F7EE770}" type="parTrans" cxnId="{91AEE752-7322-4740-83C9-2D3DAB902C4A}">
      <dgm:prSet/>
      <dgm:spPr/>
      <dgm:t>
        <a:bodyPr/>
        <a:lstStyle/>
        <a:p>
          <a:endParaRPr lang="hr-HR"/>
        </a:p>
      </dgm:t>
    </dgm:pt>
    <dgm:pt modelId="{2A8625CE-A98C-4B6B-A096-AFA9AD35DB23}" type="sibTrans" cxnId="{91AEE752-7322-4740-83C9-2D3DAB902C4A}">
      <dgm:prSet/>
      <dgm:spPr/>
      <dgm:t>
        <a:bodyPr/>
        <a:lstStyle/>
        <a:p>
          <a:endParaRPr lang="hr-HR"/>
        </a:p>
      </dgm:t>
    </dgm:pt>
    <dgm:pt modelId="{2B0368AD-0C13-4B42-9913-4383BE3DBAAF}">
      <dgm:prSet custT="1"/>
      <dgm:spPr>
        <a:solidFill>
          <a:srgbClr val="008F43"/>
        </a:solidFill>
      </dgm:spPr>
      <dgm:t>
        <a:bodyPr/>
        <a:lstStyle/>
        <a:p>
          <a:r>
            <a:rPr lang="hr-HR" sz="1600" dirty="0"/>
            <a:t>Planirana objava u lipnju 2019. godine</a:t>
          </a:r>
        </a:p>
      </dgm:t>
    </dgm:pt>
    <dgm:pt modelId="{7D21BE45-AB0C-4005-BA9D-F6647C3F1DCF}" type="parTrans" cxnId="{AEFF632D-6D6E-4049-BAD9-BCE912D7C344}">
      <dgm:prSet/>
      <dgm:spPr/>
      <dgm:t>
        <a:bodyPr/>
        <a:lstStyle/>
        <a:p>
          <a:endParaRPr lang="hr-HR"/>
        </a:p>
      </dgm:t>
    </dgm:pt>
    <dgm:pt modelId="{A252EAAA-BE7E-457A-9987-9EDA687643A6}" type="sibTrans" cxnId="{AEFF632D-6D6E-4049-BAD9-BCE912D7C344}">
      <dgm:prSet/>
      <dgm:spPr/>
      <dgm:t>
        <a:bodyPr/>
        <a:lstStyle/>
        <a:p>
          <a:endParaRPr lang="hr-HR"/>
        </a:p>
      </dgm:t>
    </dgm:pt>
    <dgm:pt modelId="{D9291978-8EEA-489B-BD07-209BDA7845C4}" type="pres">
      <dgm:prSet presAssocID="{E497011C-B819-400F-BDAD-D5D714F17A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DC28EA-BE85-4FB7-AD77-56E083340B0F}" type="pres">
      <dgm:prSet presAssocID="{E497011C-B819-400F-BDAD-D5D714F17A37}" presName="arrow" presStyleLbl="bgShp" presStyleIdx="0" presStyleCnt="1" custScaleX="117647"/>
      <dgm:spPr>
        <a:solidFill>
          <a:schemeClr val="bg1">
            <a:lumMod val="75000"/>
          </a:schemeClr>
        </a:solidFill>
      </dgm:spPr>
    </dgm:pt>
    <dgm:pt modelId="{5B845FCD-7C65-49DD-8DBA-C7ED8EF68973}" type="pres">
      <dgm:prSet presAssocID="{E497011C-B819-400F-BDAD-D5D714F17A37}" presName="linearProcess" presStyleCnt="0"/>
      <dgm:spPr/>
    </dgm:pt>
    <dgm:pt modelId="{04E7AB36-84DC-4805-A43D-2FDF79778D0E}" type="pres">
      <dgm:prSet presAssocID="{9D2906DA-135B-461F-99E6-59CFDBB7000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5A6CDF-3A11-495A-A9DA-58BF5B44702F}" type="pres">
      <dgm:prSet presAssocID="{E5F8406B-5A3C-4A1D-A5FC-26F245ABFC0B}" presName="sibTrans" presStyleCnt="0"/>
      <dgm:spPr/>
    </dgm:pt>
    <dgm:pt modelId="{A631DA8E-9C51-41BD-AC80-702BD755AA58}" type="pres">
      <dgm:prSet presAssocID="{1AD813BC-D15F-4D36-80CB-FEFD2E8B34E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A6E6F0-E805-4898-AE9E-CA2980E1F830}" type="pres">
      <dgm:prSet presAssocID="{A27910FF-A8AE-4CA9-AB72-F302FA3AA4F0}" presName="sibTrans" presStyleCnt="0"/>
      <dgm:spPr/>
    </dgm:pt>
    <dgm:pt modelId="{61234605-5242-492F-9010-17DF22149500}" type="pres">
      <dgm:prSet presAssocID="{E50FEF5D-B5E2-42CC-8C24-C3989617922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AD3B6D-E8D6-4ADE-809D-65CB9FCC5F83}" type="pres">
      <dgm:prSet presAssocID="{2A8625CE-A98C-4B6B-A096-AFA9AD35DB23}" presName="sibTrans" presStyleCnt="0"/>
      <dgm:spPr/>
    </dgm:pt>
    <dgm:pt modelId="{9912EE12-811F-4D58-84DE-8D7BF21861AF}" type="pres">
      <dgm:prSet presAssocID="{383FEDA5-6987-4F1E-AC14-8ACE3D02BE9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F90034-09B8-457E-9089-F7E4283AA686}" type="pres">
      <dgm:prSet presAssocID="{F00BA94D-08BC-4A4E-9D95-D967E8A58EDC}" presName="sibTrans" presStyleCnt="0"/>
      <dgm:spPr/>
    </dgm:pt>
    <dgm:pt modelId="{B8CDB3F9-C04E-41C0-91B7-FB21F5686F1B}" type="pres">
      <dgm:prSet presAssocID="{2B0368AD-0C13-4B42-9913-4383BE3DBAA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28E696-9119-4370-A530-92A675C4A612}" type="presOf" srcId="{E497011C-B819-400F-BDAD-D5D714F17A37}" destId="{D9291978-8EEA-489B-BD07-209BDA7845C4}" srcOrd="0" destOrd="0" presId="urn:microsoft.com/office/officeart/2005/8/layout/hProcess9"/>
    <dgm:cxn modelId="{1D15439B-0A3D-46F8-8315-203C38B7A6CB}" type="presOf" srcId="{9D2906DA-135B-461F-99E6-59CFDBB7000D}" destId="{04E7AB36-84DC-4805-A43D-2FDF79778D0E}" srcOrd="0" destOrd="0" presId="urn:microsoft.com/office/officeart/2005/8/layout/hProcess9"/>
    <dgm:cxn modelId="{C9A025E7-EABF-4D75-9052-32E392601BC9}" srcId="{E497011C-B819-400F-BDAD-D5D714F17A37}" destId="{9D2906DA-135B-461F-99E6-59CFDBB7000D}" srcOrd="0" destOrd="0" parTransId="{60388833-BFEE-42FF-8F01-75509EAB904A}" sibTransId="{E5F8406B-5A3C-4A1D-A5FC-26F245ABFC0B}"/>
    <dgm:cxn modelId="{21882518-C9ED-4A41-AD95-762B0918B4E6}" type="presOf" srcId="{E50FEF5D-B5E2-42CC-8C24-C39896179225}" destId="{61234605-5242-492F-9010-17DF22149500}" srcOrd="0" destOrd="0" presId="urn:microsoft.com/office/officeart/2005/8/layout/hProcess9"/>
    <dgm:cxn modelId="{91AEE752-7322-4740-83C9-2D3DAB902C4A}" srcId="{E497011C-B819-400F-BDAD-D5D714F17A37}" destId="{E50FEF5D-B5E2-42CC-8C24-C39896179225}" srcOrd="2" destOrd="0" parTransId="{6A97E789-B831-4A05-B39D-67991F7EE770}" sibTransId="{2A8625CE-A98C-4B6B-A096-AFA9AD35DB23}"/>
    <dgm:cxn modelId="{7C585865-FBFF-4D45-B087-F474E5AD4F6C}" type="presOf" srcId="{2B0368AD-0C13-4B42-9913-4383BE3DBAAF}" destId="{B8CDB3F9-C04E-41C0-91B7-FB21F5686F1B}" srcOrd="0" destOrd="0" presId="urn:microsoft.com/office/officeart/2005/8/layout/hProcess9"/>
    <dgm:cxn modelId="{B6623E56-10CD-450C-8BEB-F565BD91EAD8}" srcId="{E497011C-B819-400F-BDAD-D5D714F17A37}" destId="{383FEDA5-6987-4F1E-AC14-8ACE3D02BE97}" srcOrd="3" destOrd="0" parTransId="{5D615728-6A2D-41D6-B631-5F9696288996}" sibTransId="{F00BA94D-08BC-4A4E-9D95-D967E8A58EDC}"/>
    <dgm:cxn modelId="{F8899477-2999-4FFA-A994-99BD5C5DDEF9}" type="presOf" srcId="{1AD813BC-D15F-4D36-80CB-FEFD2E8B34EF}" destId="{A631DA8E-9C51-41BD-AC80-702BD755AA58}" srcOrd="0" destOrd="0" presId="urn:microsoft.com/office/officeart/2005/8/layout/hProcess9"/>
    <dgm:cxn modelId="{40CD30F9-9993-4825-8B59-84AEB257D711}" srcId="{E497011C-B819-400F-BDAD-D5D714F17A37}" destId="{1AD813BC-D15F-4D36-80CB-FEFD2E8B34EF}" srcOrd="1" destOrd="0" parTransId="{370DBA20-809D-4CD9-9F4F-28C217117598}" sibTransId="{A27910FF-A8AE-4CA9-AB72-F302FA3AA4F0}"/>
    <dgm:cxn modelId="{AEFF632D-6D6E-4049-BAD9-BCE912D7C344}" srcId="{E497011C-B819-400F-BDAD-D5D714F17A37}" destId="{2B0368AD-0C13-4B42-9913-4383BE3DBAAF}" srcOrd="4" destOrd="0" parTransId="{7D21BE45-AB0C-4005-BA9D-F6647C3F1DCF}" sibTransId="{A252EAAA-BE7E-457A-9987-9EDA687643A6}"/>
    <dgm:cxn modelId="{4969BB6A-20AD-43C1-8FF1-21CD128523EA}" type="presOf" srcId="{383FEDA5-6987-4F1E-AC14-8ACE3D02BE97}" destId="{9912EE12-811F-4D58-84DE-8D7BF21861AF}" srcOrd="0" destOrd="0" presId="urn:microsoft.com/office/officeart/2005/8/layout/hProcess9"/>
    <dgm:cxn modelId="{FF61905D-5E33-45EB-B6EC-4A0BA6866DD3}" type="presParOf" srcId="{D9291978-8EEA-489B-BD07-209BDA7845C4}" destId="{DFDC28EA-BE85-4FB7-AD77-56E083340B0F}" srcOrd="0" destOrd="0" presId="urn:microsoft.com/office/officeart/2005/8/layout/hProcess9"/>
    <dgm:cxn modelId="{02D59549-716B-4890-BC25-6548C93BBC9D}" type="presParOf" srcId="{D9291978-8EEA-489B-BD07-209BDA7845C4}" destId="{5B845FCD-7C65-49DD-8DBA-C7ED8EF68973}" srcOrd="1" destOrd="0" presId="urn:microsoft.com/office/officeart/2005/8/layout/hProcess9"/>
    <dgm:cxn modelId="{B400A9D0-6D8B-49DF-A47A-743C8711A120}" type="presParOf" srcId="{5B845FCD-7C65-49DD-8DBA-C7ED8EF68973}" destId="{04E7AB36-84DC-4805-A43D-2FDF79778D0E}" srcOrd="0" destOrd="0" presId="urn:microsoft.com/office/officeart/2005/8/layout/hProcess9"/>
    <dgm:cxn modelId="{ACBD9540-68AA-4E74-8327-EB556DE61270}" type="presParOf" srcId="{5B845FCD-7C65-49DD-8DBA-C7ED8EF68973}" destId="{135A6CDF-3A11-495A-A9DA-58BF5B44702F}" srcOrd="1" destOrd="0" presId="urn:microsoft.com/office/officeart/2005/8/layout/hProcess9"/>
    <dgm:cxn modelId="{8516773B-A83A-4DDB-8298-3948479AE864}" type="presParOf" srcId="{5B845FCD-7C65-49DD-8DBA-C7ED8EF68973}" destId="{A631DA8E-9C51-41BD-AC80-702BD755AA58}" srcOrd="2" destOrd="0" presId="urn:microsoft.com/office/officeart/2005/8/layout/hProcess9"/>
    <dgm:cxn modelId="{70083CA4-6B30-4AB3-8F7B-55079390DC60}" type="presParOf" srcId="{5B845FCD-7C65-49DD-8DBA-C7ED8EF68973}" destId="{81A6E6F0-E805-4898-AE9E-CA2980E1F830}" srcOrd="3" destOrd="0" presId="urn:microsoft.com/office/officeart/2005/8/layout/hProcess9"/>
    <dgm:cxn modelId="{6FCD1CF1-0659-4A6A-8FCB-3F5A136C66DB}" type="presParOf" srcId="{5B845FCD-7C65-49DD-8DBA-C7ED8EF68973}" destId="{61234605-5242-492F-9010-17DF22149500}" srcOrd="4" destOrd="0" presId="urn:microsoft.com/office/officeart/2005/8/layout/hProcess9"/>
    <dgm:cxn modelId="{C260ACB0-E3B5-4539-AC30-0DA648286964}" type="presParOf" srcId="{5B845FCD-7C65-49DD-8DBA-C7ED8EF68973}" destId="{F5AD3B6D-E8D6-4ADE-809D-65CB9FCC5F83}" srcOrd="5" destOrd="0" presId="urn:microsoft.com/office/officeart/2005/8/layout/hProcess9"/>
    <dgm:cxn modelId="{B9FAE449-5D67-4F0E-A8A7-C84D354EBCB9}" type="presParOf" srcId="{5B845FCD-7C65-49DD-8DBA-C7ED8EF68973}" destId="{9912EE12-811F-4D58-84DE-8D7BF21861AF}" srcOrd="6" destOrd="0" presId="urn:microsoft.com/office/officeart/2005/8/layout/hProcess9"/>
    <dgm:cxn modelId="{71442E4B-3612-491A-9DF4-E267C314D81F}" type="presParOf" srcId="{5B845FCD-7C65-49DD-8DBA-C7ED8EF68973}" destId="{C1F90034-09B8-457E-9089-F7E4283AA686}" srcOrd="7" destOrd="0" presId="urn:microsoft.com/office/officeart/2005/8/layout/hProcess9"/>
    <dgm:cxn modelId="{4F46B1B4-7E4C-42E4-93B6-D0EE7479F755}" type="presParOf" srcId="{5B845FCD-7C65-49DD-8DBA-C7ED8EF68973}" destId="{B8CDB3F9-C04E-41C0-91B7-FB21F5686F1B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011C-B819-400F-BDAD-D5D714F17A37}" type="doc">
      <dgm:prSet loTypeId="urn:microsoft.com/office/officeart/2005/8/layout/hProcess9" loCatId="process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9D2906DA-135B-461F-99E6-59CFDBB7000D}">
      <dgm:prSet/>
      <dgm:spPr>
        <a:solidFill>
          <a:srgbClr val="008F43"/>
        </a:solidFill>
      </dgm:spPr>
      <dgm:t>
        <a:bodyPr/>
        <a:lstStyle/>
        <a:p>
          <a:r>
            <a:rPr lang="hr-HR" dirty="0"/>
            <a:t>Ponovno otvaranje poziva za energetsku obnovu javnih zgrada (</a:t>
          </a:r>
          <a:r>
            <a:rPr lang="hr-HR" b="1" dirty="0"/>
            <a:t>4.9.2018.</a:t>
          </a:r>
          <a:r>
            <a:rPr lang="hr-HR" dirty="0"/>
            <a:t>)</a:t>
          </a:r>
        </a:p>
      </dgm:t>
    </dgm:pt>
    <dgm:pt modelId="{60388833-BFEE-42FF-8F01-75509EAB904A}" type="parTrans" cxnId="{C9A025E7-EABF-4D75-9052-32E392601BC9}">
      <dgm:prSet/>
      <dgm:spPr/>
      <dgm:t>
        <a:bodyPr/>
        <a:lstStyle/>
        <a:p>
          <a:endParaRPr lang="hr-HR"/>
        </a:p>
      </dgm:t>
    </dgm:pt>
    <dgm:pt modelId="{E5F8406B-5A3C-4A1D-A5FC-26F245ABFC0B}" type="sibTrans" cxnId="{C9A025E7-EABF-4D75-9052-32E392601BC9}">
      <dgm:prSet/>
      <dgm:spPr/>
      <dgm:t>
        <a:bodyPr/>
        <a:lstStyle/>
        <a:p>
          <a:endParaRPr lang="hr-HR"/>
        </a:p>
      </dgm:t>
    </dgm:pt>
    <dgm:pt modelId="{1AD813BC-D15F-4D36-80CB-FEFD2E8B34EF}">
      <dgm:prSet/>
      <dgm:spPr>
        <a:solidFill>
          <a:srgbClr val="008F43"/>
        </a:solidFill>
      </dgm:spPr>
      <dgm:t>
        <a:bodyPr/>
        <a:lstStyle/>
        <a:p>
          <a:r>
            <a:rPr lang="hr-HR" dirty="0"/>
            <a:t>Indikativni raspoloživi iznos 300 </a:t>
          </a:r>
          <a:r>
            <a:rPr lang="hr-HR" dirty="0" err="1"/>
            <a:t>mil</a:t>
          </a:r>
          <a:r>
            <a:rPr lang="hr-HR" dirty="0"/>
            <a:t> kuna</a:t>
          </a:r>
        </a:p>
      </dgm:t>
    </dgm:pt>
    <dgm:pt modelId="{370DBA20-809D-4CD9-9F4F-28C217117598}" type="parTrans" cxnId="{40CD30F9-9993-4825-8B59-84AEB257D711}">
      <dgm:prSet/>
      <dgm:spPr/>
      <dgm:t>
        <a:bodyPr/>
        <a:lstStyle/>
        <a:p>
          <a:endParaRPr lang="hr-HR"/>
        </a:p>
      </dgm:t>
    </dgm:pt>
    <dgm:pt modelId="{A27910FF-A8AE-4CA9-AB72-F302FA3AA4F0}" type="sibTrans" cxnId="{40CD30F9-9993-4825-8B59-84AEB257D711}">
      <dgm:prSet/>
      <dgm:spPr/>
      <dgm:t>
        <a:bodyPr/>
        <a:lstStyle/>
        <a:p>
          <a:endParaRPr lang="hr-HR"/>
        </a:p>
      </dgm:t>
    </dgm:pt>
    <dgm:pt modelId="{E50FEF5D-B5E2-42CC-8C24-C39896179225}">
      <dgm:prSet/>
      <dgm:spPr>
        <a:solidFill>
          <a:srgbClr val="008F43"/>
        </a:solidFill>
      </dgm:spPr>
      <dgm:t>
        <a:bodyPr/>
        <a:lstStyle/>
        <a:p>
          <a:r>
            <a:rPr lang="hr-HR" b="0" i="0" dirty="0" smtClean="0"/>
            <a:t>Stručna </a:t>
          </a:r>
          <a:r>
            <a:rPr lang="hr-HR" b="0" i="0" dirty="0"/>
            <a:t>podrška FZOEU (</a:t>
          </a:r>
          <a:r>
            <a:rPr lang="hr-HR" b="1" i="0" u="none" dirty="0"/>
            <a:t>6.8.2018.</a:t>
          </a:r>
          <a:r>
            <a:rPr lang="hr-HR" b="0" i="0" u="none" dirty="0"/>
            <a:t>)</a:t>
          </a:r>
          <a:endParaRPr lang="hr-HR" b="0" u="none" dirty="0"/>
        </a:p>
      </dgm:t>
    </dgm:pt>
    <dgm:pt modelId="{6A97E789-B831-4A05-B39D-67991F7EE770}" type="parTrans" cxnId="{91AEE752-7322-4740-83C9-2D3DAB902C4A}">
      <dgm:prSet/>
      <dgm:spPr/>
      <dgm:t>
        <a:bodyPr/>
        <a:lstStyle/>
        <a:p>
          <a:endParaRPr lang="hr-HR"/>
        </a:p>
      </dgm:t>
    </dgm:pt>
    <dgm:pt modelId="{2A8625CE-A98C-4B6B-A096-AFA9AD35DB23}" type="sibTrans" cxnId="{91AEE752-7322-4740-83C9-2D3DAB902C4A}">
      <dgm:prSet/>
      <dgm:spPr/>
      <dgm:t>
        <a:bodyPr/>
        <a:lstStyle/>
        <a:p>
          <a:endParaRPr lang="hr-HR"/>
        </a:p>
      </dgm:t>
    </dgm:pt>
    <dgm:pt modelId="{D9291978-8EEA-489B-BD07-209BDA7845C4}" type="pres">
      <dgm:prSet presAssocID="{E497011C-B819-400F-BDAD-D5D714F17A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DC28EA-BE85-4FB7-AD77-56E083340B0F}" type="pres">
      <dgm:prSet presAssocID="{E497011C-B819-400F-BDAD-D5D714F17A37}" presName="arrow" presStyleLbl="bgShp" presStyleIdx="0" presStyleCnt="1" custScaleX="117647"/>
      <dgm:spPr>
        <a:solidFill>
          <a:schemeClr val="bg1">
            <a:lumMod val="75000"/>
          </a:schemeClr>
        </a:solidFill>
      </dgm:spPr>
    </dgm:pt>
    <dgm:pt modelId="{5B845FCD-7C65-49DD-8DBA-C7ED8EF68973}" type="pres">
      <dgm:prSet presAssocID="{E497011C-B819-400F-BDAD-D5D714F17A37}" presName="linearProcess" presStyleCnt="0"/>
      <dgm:spPr/>
    </dgm:pt>
    <dgm:pt modelId="{04E7AB36-84DC-4805-A43D-2FDF79778D0E}" type="pres">
      <dgm:prSet presAssocID="{9D2906DA-135B-461F-99E6-59CFDBB700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5A6CDF-3A11-495A-A9DA-58BF5B44702F}" type="pres">
      <dgm:prSet presAssocID="{E5F8406B-5A3C-4A1D-A5FC-26F245ABFC0B}" presName="sibTrans" presStyleCnt="0"/>
      <dgm:spPr/>
    </dgm:pt>
    <dgm:pt modelId="{A631DA8E-9C51-41BD-AC80-702BD755AA58}" type="pres">
      <dgm:prSet presAssocID="{1AD813BC-D15F-4D36-80CB-FEFD2E8B34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A6E6F0-E805-4898-AE9E-CA2980E1F830}" type="pres">
      <dgm:prSet presAssocID="{A27910FF-A8AE-4CA9-AB72-F302FA3AA4F0}" presName="sibTrans" presStyleCnt="0"/>
      <dgm:spPr/>
    </dgm:pt>
    <dgm:pt modelId="{61234605-5242-492F-9010-17DF22149500}" type="pres">
      <dgm:prSet presAssocID="{E50FEF5D-B5E2-42CC-8C24-C3989617922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AEE752-7322-4740-83C9-2D3DAB902C4A}" srcId="{E497011C-B819-400F-BDAD-D5D714F17A37}" destId="{E50FEF5D-B5E2-42CC-8C24-C39896179225}" srcOrd="2" destOrd="0" parTransId="{6A97E789-B831-4A05-B39D-67991F7EE770}" sibTransId="{2A8625CE-A98C-4B6B-A096-AFA9AD35DB23}"/>
    <dgm:cxn modelId="{C9A025E7-EABF-4D75-9052-32E392601BC9}" srcId="{E497011C-B819-400F-BDAD-D5D714F17A37}" destId="{9D2906DA-135B-461F-99E6-59CFDBB7000D}" srcOrd="0" destOrd="0" parTransId="{60388833-BFEE-42FF-8F01-75509EAB904A}" sibTransId="{E5F8406B-5A3C-4A1D-A5FC-26F245ABFC0B}"/>
    <dgm:cxn modelId="{40CD30F9-9993-4825-8B59-84AEB257D711}" srcId="{E497011C-B819-400F-BDAD-D5D714F17A37}" destId="{1AD813BC-D15F-4D36-80CB-FEFD2E8B34EF}" srcOrd="1" destOrd="0" parTransId="{370DBA20-809D-4CD9-9F4F-28C217117598}" sibTransId="{A27910FF-A8AE-4CA9-AB72-F302FA3AA4F0}"/>
    <dgm:cxn modelId="{21882518-C9ED-4A41-AD95-762B0918B4E6}" type="presOf" srcId="{E50FEF5D-B5E2-42CC-8C24-C39896179225}" destId="{61234605-5242-492F-9010-17DF22149500}" srcOrd="0" destOrd="0" presId="urn:microsoft.com/office/officeart/2005/8/layout/hProcess9"/>
    <dgm:cxn modelId="{F8899477-2999-4FFA-A994-99BD5C5DDEF9}" type="presOf" srcId="{1AD813BC-D15F-4D36-80CB-FEFD2E8B34EF}" destId="{A631DA8E-9C51-41BD-AC80-702BD755AA58}" srcOrd="0" destOrd="0" presId="urn:microsoft.com/office/officeart/2005/8/layout/hProcess9"/>
    <dgm:cxn modelId="{DF28E696-9119-4370-A530-92A675C4A612}" type="presOf" srcId="{E497011C-B819-400F-BDAD-D5D714F17A37}" destId="{D9291978-8EEA-489B-BD07-209BDA7845C4}" srcOrd="0" destOrd="0" presId="urn:microsoft.com/office/officeart/2005/8/layout/hProcess9"/>
    <dgm:cxn modelId="{1D15439B-0A3D-46F8-8315-203C38B7A6CB}" type="presOf" srcId="{9D2906DA-135B-461F-99E6-59CFDBB7000D}" destId="{04E7AB36-84DC-4805-A43D-2FDF79778D0E}" srcOrd="0" destOrd="0" presId="urn:microsoft.com/office/officeart/2005/8/layout/hProcess9"/>
    <dgm:cxn modelId="{FF61905D-5E33-45EB-B6EC-4A0BA6866DD3}" type="presParOf" srcId="{D9291978-8EEA-489B-BD07-209BDA7845C4}" destId="{DFDC28EA-BE85-4FB7-AD77-56E083340B0F}" srcOrd="0" destOrd="0" presId="urn:microsoft.com/office/officeart/2005/8/layout/hProcess9"/>
    <dgm:cxn modelId="{02D59549-716B-4890-BC25-6548C93BBC9D}" type="presParOf" srcId="{D9291978-8EEA-489B-BD07-209BDA7845C4}" destId="{5B845FCD-7C65-49DD-8DBA-C7ED8EF68973}" srcOrd="1" destOrd="0" presId="urn:microsoft.com/office/officeart/2005/8/layout/hProcess9"/>
    <dgm:cxn modelId="{B400A9D0-6D8B-49DF-A47A-743C8711A120}" type="presParOf" srcId="{5B845FCD-7C65-49DD-8DBA-C7ED8EF68973}" destId="{04E7AB36-84DC-4805-A43D-2FDF79778D0E}" srcOrd="0" destOrd="0" presId="urn:microsoft.com/office/officeart/2005/8/layout/hProcess9"/>
    <dgm:cxn modelId="{ACBD9540-68AA-4E74-8327-EB556DE61270}" type="presParOf" srcId="{5B845FCD-7C65-49DD-8DBA-C7ED8EF68973}" destId="{135A6CDF-3A11-495A-A9DA-58BF5B44702F}" srcOrd="1" destOrd="0" presId="urn:microsoft.com/office/officeart/2005/8/layout/hProcess9"/>
    <dgm:cxn modelId="{8516773B-A83A-4DDB-8298-3948479AE864}" type="presParOf" srcId="{5B845FCD-7C65-49DD-8DBA-C7ED8EF68973}" destId="{A631DA8E-9C51-41BD-AC80-702BD755AA58}" srcOrd="2" destOrd="0" presId="urn:microsoft.com/office/officeart/2005/8/layout/hProcess9"/>
    <dgm:cxn modelId="{70083CA4-6B30-4AB3-8F7B-55079390DC60}" type="presParOf" srcId="{5B845FCD-7C65-49DD-8DBA-C7ED8EF68973}" destId="{81A6E6F0-E805-4898-AE9E-CA2980E1F830}" srcOrd="3" destOrd="0" presId="urn:microsoft.com/office/officeart/2005/8/layout/hProcess9"/>
    <dgm:cxn modelId="{6FCD1CF1-0659-4A6A-8FCB-3F5A136C66DB}" type="presParOf" srcId="{5B845FCD-7C65-49DD-8DBA-C7ED8EF68973}" destId="{61234605-5242-492F-9010-17DF22149500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6AF0A-3BA5-4E3B-9E18-A89515698513}">
      <dsp:nvSpPr>
        <dsp:cNvPr id="0" name=""/>
        <dsp:cNvSpPr/>
      </dsp:nvSpPr>
      <dsp:spPr>
        <a:xfrm>
          <a:off x="212" y="70563"/>
          <a:ext cx="2548480" cy="1649790"/>
        </a:xfrm>
        <a:prstGeom prst="roundRect">
          <a:avLst>
            <a:gd name="adj" fmla="val 10000"/>
          </a:avLst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UKUPNO</a:t>
          </a:r>
          <a:r>
            <a:rPr lang="hr-HR" sz="20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hr-HR" sz="20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BESPOVRATNA SREDSTVA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311 M EUR</a:t>
          </a:r>
          <a:endParaRPr lang="hr-HR" sz="2800" kern="1200" dirty="0">
            <a:latin typeface="+mn-lt"/>
          </a:endParaRPr>
        </a:p>
      </dsp:txBody>
      <dsp:txXfrm>
        <a:off x="48533" y="118884"/>
        <a:ext cx="2451838" cy="1553148"/>
      </dsp:txXfrm>
    </dsp:sp>
    <dsp:sp modelId="{C8C05144-44A0-421B-9200-65A9B2585379}">
      <dsp:nvSpPr>
        <dsp:cNvPr id="0" name=""/>
        <dsp:cNvSpPr/>
      </dsp:nvSpPr>
      <dsp:spPr>
        <a:xfrm>
          <a:off x="2580478" y="718072"/>
          <a:ext cx="488048" cy="354774"/>
        </a:xfrm>
        <a:prstGeom prst="rightArrow">
          <a:avLst>
            <a:gd name="adj1" fmla="val 60000"/>
            <a:gd name="adj2" fmla="val 50000"/>
          </a:avLst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2580478" y="789027"/>
        <a:ext cx="381616" cy="212864"/>
      </dsp:txXfrm>
    </dsp:sp>
    <dsp:sp modelId="{10F82D38-DA21-4B25-B8E1-220641F33328}">
      <dsp:nvSpPr>
        <dsp:cNvPr id="0" name=""/>
        <dsp:cNvSpPr/>
      </dsp:nvSpPr>
      <dsp:spPr>
        <a:xfrm>
          <a:off x="3117372" y="70563"/>
          <a:ext cx="2548480" cy="1649790"/>
        </a:xfrm>
        <a:prstGeom prst="roundRect">
          <a:avLst>
            <a:gd name="adj" fmla="val 10000"/>
          </a:avLst>
        </a:prstGeom>
        <a:solidFill>
          <a:srgbClr val="008F43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BESPOVRATNA </a:t>
          </a:r>
          <a:r>
            <a:rPr lang="hr-HR" sz="20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SREDSTVA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REZERVIRANO</a:t>
          </a:r>
          <a:endParaRPr lang="hr-HR" sz="2000" b="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222,5 M EUR</a:t>
          </a:r>
          <a:endParaRPr lang="hr-HR" sz="2800" kern="1200" dirty="0">
            <a:latin typeface="+mn-lt"/>
          </a:endParaRPr>
        </a:p>
      </dsp:txBody>
      <dsp:txXfrm>
        <a:off x="3165693" y="118884"/>
        <a:ext cx="2451838" cy="1553148"/>
      </dsp:txXfrm>
    </dsp:sp>
    <dsp:sp modelId="{513CFA0E-8232-424A-B53B-318AC235BC9D}">
      <dsp:nvSpPr>
        <dsp:cNvPr id="0" name=""/>
        <dsp:cNvSpPr/>
      </dsp:nvSpPr>
      <dsp:spPr>
        <a:xfrm rot="25578">
          <a:off x="5697632" y="729605"/>
          <a:ext cx="488061" cy="354774"/>
        </a:xfrm>
        <a:prstGeom prst="rightArrow">
          <a:avLst>
            <a:gd name="adj1" fmla="val 60000"/>
            <a:gd name="adj2" fmla="val 50000"/>
          </a:avLst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5697633" y="800164"/>
        <a:ext cx="381629" cy="212864"/>
      </dsp:txXfrm>
    </dsp:sp>
    <dsp:sp modelId="{1633FE79-3194-45C4-BDDA-741DE2896FED}">
      <dsp:nvSpPr>
        <dsp:cNvPr id="0" name=""/>
        <dsp:cNvSpPr/>
      </dsp:nvSpPr>
      <dsp:spPr>
        <a:xfrm>
          <a:off x="6234532" y="93757"/>
          <a:ext cx="2548480" cy="1649790"/>
        </a:xfrm>
        <a:prstGeom prst="roundRect">
          <a:avLst>
            <a:gd name="adj" fmla="val 10000"/>
          </a:avLst>
        </a:prstGeom>
        <a:solidFill>
          <a:srgbClr val="008F43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FINANCIJSKI INSTRUMENTI </a:t>
          </a:r>
          <a:r>
            <a:rPr lang="hr-HR" sz="2800" b="1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25 M EUR</a:t>
          </a:r>
          <a:endParaRPr lang="hr-HR" sz="2800" kern="1200" dirty="0">
            <a:latin typeface="+mn-lt"/>
          </a:endParaRPr>
        </a:p>
      </dsp:txBody>
      <dsp:txXfrm>
        <a:off x="6282853" y="142078"/>
        <a:ext cx="2451838" cy="1553148"/>
      </dsp:txXfrm>
    </dsp:sp>
    <dsp:sp modelId="{08435EE1-72EB-4367-869C-276C5E586C3B}">
      <dsp:nvSpPr>
        <dsp:cNvPr id="0" name=""/>
        <dsp:cNvSpPr/>
      </dsp:nvSpPr>
      <dsp:spPr>
        <a:xfrm rot="5400000">
          <a:off x="7264749" y="1841970"/>
          <a:ext cx="488048" cy="354774"/>
        </a:xfrm>
        <a:prstGeom prst="rightArrow">
          <a:avLst>
            <a:gd name="adj1" fmla="val 60000"/>
            <a:gd name="adj2" fmla="val 50000"/>
          </a:avLst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kern="1200"/>
        </a:p>
      </dsp:txBody>
      <dsp:txXfrm rot="-5400000">
        <a:off x="7402341" y="1775333"/>
        <a:ext cx="212864" cy="381616"/>
      </dsp:txXfrm>
    </dsp:sp>
    <dsp:sp modelId="{AB3B9A32-4E41-4162-A0D9-2D62872557B8}">
      <dsp:nvSpPr>
        <dsp:cNvPr id="0" name=""/>
        <dsp:cNvSpPr/>
      </dsp:nvSpPr>
      <dsp:spPr>
        <a:xfrm>
          <a:off x="6234532" y="2312227"/>
          <a:ext cx="2548480" cy="1649790"/>
        </a:xfrm>
        <a:prstGeom prst="roundRect">
          <a:avLst>
            <a:gd name="adj" fmla="val 10000"/>
          </a:avLst>
        </a:prstGeom>
        <a:solidFill>
          <a:srgbClr val="008F43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UKUPNO REZERVIRANO </a:t>
          </a:r>
          <a:r>
            <a:rPr lang="hr-HR" sz="2800" b="1" kern="1200" dirty="0">
              <a:solidFill>
                <a:srgbClr val="FFFF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247,5 M EUR</a:t>
          </a:r>
        </a:p>
      </dsp:txBody>
      <dsp:txXfrm>
        <a:off x="6282853" y="2360548"/>
        <a:ext cx="2451838" cy="1553148"/>
      </dsp:txXfrm>
    </dsp:sp>
    <dsp:sp modelId="{ACB5C1BF-426F-4C69-87FD-EA15FC0712D6}">
      <dsp:nvSpPr>
        <dsp:cNvPr id="0" name=""/>
        <dsp:cNvSpPr/>
      </dsp:nvSpPr>
      <dsp:spPr>
        <a:xfrm rot="10800000">
          <a:off x="5714699" y="2959735"/>
          <a:ext cx="488048" cy="354774"/>
        </a:xfrm>
        <a:prstGeom prst="rightArrow">
          <a:avLst>
            <a:gd name="adj1" fmla="val 60000"/>
            <a:gd name="adj2" fmla="val 50000"/>
          </a:avLst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5821131" y="3030690"/>
        <a:ext cx="381616" cy="212864"/>
      </dsp:txXfrm>
    </dsp:sp>
    <dsp:sp modelId="{8A6E73F9-5522-42F7-A2A9-D4495031ABF1}">
      <dsp:nvSpPr>
        <dsp:cNvPr id="0" name=""/>
        <dsp:cNvSpPr/>
      </dsp:nvSpPr>
      <dsp:spPr>
        <a:xfrm>
          <a:off x="3117372" y="2312227"/>
          <a:ext cx="2548480" cy="1649790"/>
        </a:xfrm>
        <a:prstGeom prst="roundRect">
          <a:avLst>
            <a:gd name="adj" fmla="val 10000"/>
          </a:avLst>
        </a:prstGeom>
        <a:solidFill>
          <a:srgbClr val="008F4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POSTOTAK</a:t>
          </a:r>
          <a:r>
            <a:rPr lang="hr-HR" sz="2800" b="1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80%</a:t>
          </a:r>
          <a:endParaRPr lang="hr-HR" sz="2800" kern="1200" dirty="0">
            <a:latin typeface="+mn-lt"/>
          </a:endParaRPr>
        </a:p>
      </dsp:txBody>
      <dsp:txXfrm>
        <a:off x="3165693" y="2360548"/>
        <a:ext cx="2451838" cy="1553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0BEF3-E964-4CC0-97BB-C12C58DF3BFF}">
      <dsp:nvSpPr>
        <dsp:cNvPr id="0" name=""/>
        <dsp:cNvSpPr/>
      </dsp:nvSpPr>
      <dsp:spPr>
        <a:xfrm>
          <a:off x="1092933" y="586798"/>
          <a:ext cx="1844403" cy="18444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DE83-C254-4EA7-BFC6-6EECE5786C9C}">
      <dsp:nvSpPr>
        <dsp:cNvPr id="0" name=""/>
        <dsp:cNvSpPr/>
      </dsp:nvSpPr>
      <dsp:spPr>
        <a:xfrm>
          <a:off x="317681" y="109074"/>
          <a:ext cx="2953959" cy="51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zbog niske prolaznosti u pilotima</a:t>
          </a:r>
        </a:p>
      </dsp:txBody>
      <dsp:txXfrm>
        <a:off x="317681" y="109074"/>
        <a:ext cx="2953959" cy="514455"/>
      </dsp:txXfrm>
    </dsp:sp>
    <dsp:sp modelId="{C7F1BCB2-B907-4C4A-8538-D5FC7D0F9E33}">
      <dsp:nvSpPr>
        <dsp:cNvPr id="0" name=""/>
        <dsp:cNvSpPr/>
      </dsp:nvSpPr>
      <dsp:spPr>
        <a:xfrm>
          <a:off x="693412" y="1799503"/>
          <a:ext cx="1584482" cy="15851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46EDA-2065-40EE-87FC-5C9F0639E31C}">
      <dsp:nvSpPr>
        <dsp:cNvPr id="0" name=""/>
        <dsp:cNvSpPr/>
      </dsp:nvSpPr>
      <dsp:spPr>
        <a:xfrm>
          <a:off x="2" y="3426516"/>
          <a:ext cx="3328043" cy="51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uvedena stručna podrška u novim pozivima</a:t>
          </a:r>
        </a:p>
      </dsp:txBody>
      <dsp:txXfrm>
        <a:off x="2" y="3426516"/>
        <a:ext cx="3328043" cy="514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5C7E1-43AA-42AF-AFAF-AD3A5B9A13C9}">
      <dsp:nvSpPr>
        <dsp:cNvPr id="0" name=""/>
        <dsp:cNvSpPr/>
      </dsp:nvSpPr>
      <dsp:spPr>
        <a:xfrm>
          <a:off x="1031886" y="0"/>
          <a:ext cx="4127544" cy="4127544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3E74F-2A2A-461F-81FD-E2439E61D993}">
      <dsp:nvSpPr>
        <dsp:cNvPr id="0" name=""/>
        <dsp:cNvSpPr/>
      </dsp:nvSpPr>
      <dsp:spPr>
        <a:xfrm>
          <a:off x="1424002" y="392116"/>
          <a:ext cx="1609742" cy="1609742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FI za uspješne Prijavitelje</a:t>
          </a:r>
        </a:p>
      </dsp:txBody>
      <dsp:txXfrm>
        <a:off x="1502583" y="470697"/>
        <a:ext cx="1452580" cy="1452580"/>
      </dsp:txXfrm>
    </dsp:sp>
    <dsp:sp modelId="{4E639467-CD3C-4BBC-9FC3-859668AC1BD7}">
      <dsp:nvSpPr>
        <dsp:cNvPr id="0" name=""/>
        <dsp:cNvSpPr/>
      </dsp:nvSpPr>
      <dsp:spPr>
        <a:xfrm>
          <a:off x="3157571" y="392116"/>
          <a:ext cx="1609742" cy="1609742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raspoloživo 190 </a:t>
          </a:r>
          <a:r>
            <a:rPr lang="hr-HR" sz="1800" kern="1200" dirty="0" err="1"/>
            <a:t>mil</a:t>
          </a:r>
          <a:r>
            <a:rPr lang="hr-HR" sz="1800" kern="1200" dirty="0"/>
            <a:t> kuna</a:t>
          </a:r>
        </a:p>
      </dsp:txBody>
      <dsp:txXfrm>
        <a:off x="3236152" y="470697"/>
        <a:ext cx="1452580" cy="1452580"/>
      </dsp:txXfrm>
    </dsp:sp>
    <dsp:sp modelId="{BE986B1D-FDBD-4C00-A837-ECFE59A1DC80}">
      <dsp:nvSpPr>
        <dsp:cNvPr id="0" name=""/>
        <dsp:cNvSpPr/>
      </dsp:nvSpPr>
      <dsp:spPr>
        <a:xfrm>
          <a:off x="1424002" y="2125685"/>
          <a:ext cx="1609742" cy="1609742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poček:</a:t>
          </a:r>
          <a:br>
            <a:rPr lang="hr-HR" sz="1800" kern="1200" dirty="0"/>
          </a:br>
          <a:r>
            <a:rPr lang="hr-HR" sz="1800" kern="1200" dirty="0"/>
            <a:t>do 12 mjeseci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rok otplate: do 14 godina</a:t>
          </a:r>
        </a:p>
      </dsp:txBody>
      <dsp:txXfrm>
        <a:off x="1502583" y="2204266"/>
        <a:ext cx="1452580" cy="1452580"/>
      </dsp:txXfrm>
    </dsp:sp>
    <dsp:sp modelId="{64CBB400-D975-4ED7-A440-2BFD3CA203B0}">
      <dsp:nvSpPr>
        <dsp:cNvPr id="0" name=""/>
        <dsp:cNvSpPr/>
      </dsp:nvSpPr>
      <dsp:spPr>
        <a:xfrm>
          <a:off x="3157571" y="2125685"/>
          <a:ext cx="1609742" cy="1609742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niske kamatne stope</a:t>
          </a:r>
          <a:br>
            <a:rPr lang="hr-HR" sz="1800" kern="1200" dirty="0"/>
          </a:br>
          <a:r>
            <a:rPr lang="hr-HR" sz="1800" kern="1200" dirty="0"/>
            <a:t>0,1% – 0,5%</a:t>
          </a:r>
        </a:p>
      </dsp:txBody>
      <dsp:txXfrm>
        <a:off x="3236152" y="2204266"/>
        <a:ext cx="1452580" cy="1452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6DCF-3B8B-4CA7-8382-2B2070EF4421}">
      <dsp:nvSpPr>
        <dsp:cNvPr id="0" name=""/>
        <dsp:cNvSpPr/>
      </dsp:nvSpPr>
      <dsp:spPr>
        <a:xfrm>
          <a:off x="0" y="13682"/>
          <a:ext cx="7985369" cy="584415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JAVNA NABAVA</a:t>
          </a:r>
        </a:p>
      </dsp:txBody>
      <dsp:txXfrm>
        <a:off x="28529" y="42211"/>
        <a:ext cx="7928311" cy="527357"/>
      </dsp:txXfrm>
    </dsp:sp>
    <dsp:sp modelId="{47EE526B-BA84-4E8A-BA87-5706E49D3504}">
      <dsp:nvSpPr>
        <dsp:cNvPr id="0" name=""/>
        <dsp:cNvSpPr/>
      </dsp:nvSpPr>
      <dsp:spPr>
        <a:xfrm>
          <a:off x="0" y="675858"/>
          <a:ext cx="7985369" cy="584415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DVOSTRUKO FINANCIRANJE</a:t>
          </a:r>
        </a:p>
      </dsp:txBody>
      <dsp:txXfrm>
        <a:off x="28529" y="704387"/>
        <a:ext cx="7928311" cy="527357"/>
      </dsp:txXfrm>
    </dsp:sp>
    <dsp:sp modelId="{2A74A8B3-0978-466E-8AA5-781CE4F85791}">
      <dsp:nvSpPr>
        <dsp:cNvPr id="0" name=""/>
        <dsp:cNvSpPr/>
      </dsp:nvSpPr>
      <dsp:spPr>
        <a:xfrm>
          <a:off x="0" y="1338033"/>
          <a:ext cx="7985369" cy="584415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NEISPUNJAVANJE INDIKATORA</a:t>
          </a:r>
        </a:p>
      </dsp:txBody>
      <dsp:txXfrm>
        <a:off x="28529" y="1366562"/>
        <a:ext cx="7928311" cy="527357"/>
      </dsp:txXfrm>
    </dsp:sp>
    <dsp:sp modelId="{5543A3E8-C067-4F0A-B617-7975E6A9D675}">
      <dsp:nvSpPr>
        <dsp:cNvPr id="0" name=""/>
        <dsp:cNvSpPr/>
      </dsp:nvSpPr>
      <dsp:spPr>
        <a:xfrm>
          <a:off x="0" y="2000208"/>
          <a:ext cx="7985369" cy="584415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NEISTICANJA OZNAKA VIDLJIVOSTI SUFINANCIRANJA PROJEKTA</a:t>
          </a:r>
        </a:p>
      </dsp:txBody>
      <dsp:txXfrm>
        <a:off x="28529" y="2028737"/>
        <a:ext cx="7928311" cy="527357"/>
      </dsp:txXfrm>
    </dsp:sp>
    <dsp:sp modelId="{56BF60D7-3BE2-4785-B429-D1A63F7B9509}">
      <dsp:nvSpPr>
        <dsp:cNvPr id="0" name=""/>
        <dsp:cNvSpPr/>
      </dsp:nvSpPr>
      <dsp:spPr>
        <a:xfrm>
          <a:off x="0" y="2662383"/>
          <a:ext cx="7985369" cy="584415"/>
        </a:xfrm>
        <a:prstGeom prst="roundRect">
          <a:avLst/>
        </a:prstGeom>
        <a:solidFill>
          <a:srgbClr val="008F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IZVOĐENJE RADOVA TE SMANJENA KVALITETA</a:t>
          </a:r>
        </a:p>
      </dsp:txBody>
      <dsp:txXfrm>
        <a:off x="28529" y="2690912"/>
        <a:ext cx="7928311" cy="527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E0B7-6E30-47EF-82E7-6596A8526976}">
      <dsp:nvSpPr>
        <dsp:cNvPr id="0" name=""/>
        <dsp:cNvSpPr/>
      </dsp:nvSpPr>
      <dsp:spPr>
        <a:xfrm>
          <a:off x="1294652" y="538979"/>
          <a:ext cx="4013771" cy="4013771"/>
        </a:xfrm>
        <a:prstGeom prst="blockArc">
          <a:avLst>
            <a:gd name="adj1" fmla="val 10729157"/>
            <a:gd name="adj2" fmla="val 17063250"/>
            <a:gd name="adj3" fmla="val 4639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A0DBE3-AE10-4E0B-B246-44DCFF613F74}">
      <dsp:nvSpPr>
        <dsp:cNvPr id="0" name=""/>
        <dsp:cNvSpPr/>
      </dsp:nvSpPr>
      <dsp:spPr>
        <a:xfrm>
          <a:off x="1293374" y="660864"/>
          <a:ext cx="4013771" cy="4013771"/>
        </a:xfrm>
        <a:prstGeom prst="blockArc">
          <a:avLst>
            <a:gd name="adj1" fmla="val 4544382"/>
            <a:gd name="adj2" fmla="val 10942949"/>
            <a:gd name="adj3" fmla="val 4639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22874C-ACBD-4EF4-8766-946F333C975D}">
      <dsp:nvSpPr>
        <dsp:cNvPr id="0" name=""/>
        <dsp:cNvSpPr/>
      </dsp:nvSpPr>
      <dsp:spPr>
        <a:xfrm>
          <a:off x="2150549" y="681273"/>
          <a:ext cx="4099786" cy="3942004"/>
        </a:xfrm>
        <a:prstGeom prst="blockArc">
          <a:avLst>
            <a:gd name="adj1" fmla="val 21485431"/>
            <a:gd name="adj2" fmla="val 6137440"/>
            <a:gd name="adj3" fmla="val 4639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FDBEC7-1DEF-4C0F-8A9D-448AC3878CE7}">
      <dsp:nvSpPr>
        <dsp:cNvPr id="0" name=""/>
        <dsp:cNvSpPr/>
      </dsp:nvSpPr>
      <dsp:spPr>
        <a:xfrm>
          <a:off x="2192605" y="556923"/>
          <a:ext cx="4013771" cy="4013771"/>
        </a:xfrm>
        <a:prstGeom prst="blockArc">
          <a:avLst>
            <a:gd name="adj1" fmla="val 15474127"/>
            <a:gd name="adj2" fmla="val 40594"/>
            <a:gd name="adj3" fmla="val 4639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57E8D2-50DB-4768-A047-EDFC4AB8046F}">
      <dsp:nvSpPr>
        <dsp:cNvPr id="0" name=""/>
        <dsp:cNvSpPr/>
      </dsp:nvSpPr>
      <dsp:spPr>
        <a:xfrm>
          <a:off x="2579186" y="1577024"/>
          <a:ext cx="2353613" cy="2060642"/>
        </a:xfrm>
        <a:prstGeom prst="ellipse">
          <a:avLst/>
        </a:prstGeom>
        <a:solidFill>
          <a:srgbClr val="008F4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 CIJENA ENERGETSKE OBNOVE</a:t>
          </a:r>
        </a:p>
      </dsp:txBody>
      <dsp:txXfrm>
        <a:off x="2923865" y="1878798"/>
        <a:ext cx="1664255" cy="1457094"/>
      </dsp:txXfrm>
    </dsp:sp>
    <dsp:sp modelId="{A967E96F-25EA-4F65-9A5F-9B945D8D7D37}">
      <dsp:nvSpPr>
        <dsp:cNvPr id="0" name=""/>
        <dsp:cNvSpPr/>
      </dsp:nvSpPr>
      <dsp:spPr>
        <a:xfrm>
          <a:off x="2666209" y="-219224"/>
          <a:ext cx="2244859" cy="1732471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nedovoljan broj izvođača radova</a:t>
          </a:r>
        </a:p>
      </dsp:txBody>
      <dsp:txXfrm>
        <a:off x="2994961" y="34491"/>
        <a:ext cx="1587355" cy="1225041"/>
      </dsp:txXfrm>
    </dsp:sp>
    <dsp:sp modelId="{D1032E25-75EF-4029-99FE-E3D65AC9A304}">
      <dsp:nvSpPr>
        <dsp:cNvPr id="0" name=""/>
        <dsp:cNvSpPr/>
      </dsp:nvSpPr>
      <dsp:spPr>
        <a:xfrm>
          <a:off x="4998021" y="1720721"/>
          <a:ext cx="2323335" cy="1732471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nedostatak kvalificirane radne snage</a:t>
          </a:r>
        </a:p>
      </dsp:txBody>
      <dsp:txXfrm>
        <a:off x="5338266" y="1974436"/>
        <a:ext cx="1642845" cy="1225041"/>
      </dsp:txXfrm>
    </dsp:sp>
    <dsp:sp modelId="{04F16CEE-66B4-479D-8EC5-879546E53CDA}">
      <dsp:nvSpPr>
        <dsp:cNvPr id="0" name=""/>
        <dsp:cNvSpPr/>
      </dsp:nvSpPr>
      <dsp:spPr>
        <a:xfrm>
          <a:off x="2616200" y="3701445"/>
          <a:ext cx="2333887" cy="1732471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nemogućnost ispunjenja ugovorenih rokova</a:t>
          </a:r>
        </a:p>
      </dsp:txBody>
      <dsp:txXfrm>
        <a:off x="2957990" y="3955160"/>
        <a:ext cx="1650307" cy="1225041"/>
      </dsp:txXfrm>
    </dsp:sp>
    <dsp:sp modelId="{0B29D55E-68FB-4285-BA02-A8E04597AB5B}">
      <dsp:nvSpPr>
        <dsp:cNvPr id="0" name=""/>
        <dsp:cNvSpPr/>
      </dsp:nvSpPr>
      <dsp:spPr>
        <a:xfrm>
          <a:off x="234227" y="1720023"/>
          <a:ext cx="2214783" cy="1732471"/>
        </a:xfrm>
        <a:prstGeom prst="ellipse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manjak građevinskog materijala </a:t>
          </a:r>
        </a:p>
      </dsp:txBody>
      <dsp:txXfrm>
        <a:off x="558574" y="1973738"/>
        <a:ext cx="1566089" cy="1225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28EA-BE85-4FB7-AD77-56E083340B0F}">
      <dsp:nvSpPr>
        <dsp:cNvPr id="0" name=""/>
        <dsp:cNvSpPr/>
      </dsp:nvSpPr>
      <dsp:spPr>
        <a:xfrm>
          <a:off x="0" y="0"/>
          <a:ext cx="3466064" cy="1847923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7AB36-84DC-4805-A43D-2FDF79778D0E}">
      <dsp:nvSpPr>
        <dsp:cNvPr id="0" name=""/>
        <dsp:cNvSpPr/>
      </dsp:nvSpPr>
      <dsp:spPr>
        <a:xfrm>
          <a:off x="311858" y="452220"/>
          <a:ext cx="2592285" cy="943482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BR" sz="15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rovedba energetske obnove 800 višestambenih i obrazovnih zgrada</a:t>
          </a:r>
          <a:endParaRPr lang="hr-HR" sz="1500" b="0" kern="1200" dirty="0">
            <a:latin typeface="+mn-lt"/>
          </a:endParaRPr>
        </a:p>
      </dsp:txBody>
      <dsp:txXfrm>
        <a:off x="357915" y="498277"/>
        <a:ext cx="2500171" cy="8513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28EA-BE85-4FB7-AD77-56E083340B0F}">
      <dsp:nvSpPr>
        <dsp:cNvPr id="0" name=""/>
        <dsp:cNvSpPr/>
      </dsp:nvSpPr>
      <dsp:spPr>
        <a:xfrm>
          <a:off x="2" y="0"/>
          <a:ext cx="9301782" cy="2547518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7AB36-84DC-4805-A43D-2FDF79778D0E}">
      <dsp:nvSpPr>
        <dsp:cNvPr id="0" name=""/>
        <dsp:cNvSpPr/>
      </dsp:nvSpPr>
      <dsp:spPr>
        <a:xfrm>
          <a:off x="2725" y="764255"/>
          <a:ext cx="1640530" cy="1019007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Izmjena </a:t>
          </a:r>
          <a:r>
            <a:rPr lang="pt-BR" sz="1400" kern="1200" dirty="0"/>
            <a:t>Uredbe</a:t>
          </a:r>
          <a:r>
            <a:rPr lang="hr-HR" sz="1400" kern="1200" dirty="0"/>
            <a:t> </a:t>
          </a:r>
          <a:r>
            <a:rPr lang="pt-BR" sz="1400" kern="1200" dirty="0"/>
            <a:t>EU </a:t>
          </a:r>
          <a:r>
            <a:rPr lang="hr-HR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fizičk</a:t>
          </a:r>
          <a:r>
            <a:rPr lang="hr-HR" sz="1400" b="1" kern="1200" dirty="0" smtClean="0"/>
            <a:t>e osobe </a:t>
          </a:r>
          <a:r>
            <a:rPr lang="hr-HR" sz="1400" kern="1200" dirty="0" smtClean="0"/>
            <a:t>prijavitelji</a:t>
          </a:r>
          <a:endParaRPr lang="hr-HR" sz="1400" kern="1200" dirty="0"/>
        </a:p>
      </dsp:txBody>
      <dsp:txXfrm>
        <a:off x="52469" y="813999"/>
        <a:ext cx="1541042" cy="919519"/>
      </dsp:txXfrm>
    </dsp:sp>
    <dsp:sp modelId="{A631DA8E-9C51-41BD-AC80-702BD755AA58}">
      <dsp:nvSpPr>
        <dsp:cNvPr id="0" name=""/>
        <dsp:cNvSpPr/>
      </dsp:nvSpPr>
      <dsp:spPr>
        <a:xfrm>
          <a:off x="1916676" y="764255"/>
          <a:ext cx="1640530" cy="1019007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Jednostavnija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procedura </a:t>
          </a:r>
          <a:r>
            <a:rPr lang="hr-HR" sz="1400" kern="1200" dirty="0"/>
            <a:t>za </a:t>
          </a:r>
          <a:r>
            <a:rPr lang="hr-HR" sz="1400" kern="1200" dirty="0" smtClean="0"/>
            <a:t>prijave</a:t>
          </a:r>
          <a:endParaRPr lang="hr-HR" sz="1400" kern="1200" dirty="0"/>
        </a:p>
      </dsp:txBody>
      <dsp:txXfrm>
        <a:off x="1966420" y="813999"/>
        <a:ext cx="1541042" cy="919519"/>
      </dsp:txXfrm>
    </dsp:sp>
    <dsp:sp modelId="{61234605-5242-492F-9010-17DF22149500}">
      <dsp:nvSpPr>
        <dsp:cNvPr id="0" name=""/>
        <dsp:cNvSpPr/>
      </dsp:nvSpPr>
      <dsp:spPr>
        <a:xfrm>
          <a:off x="3830628" y="764255"/>
          <a:ext cx="1640530" cy="1019007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Uvjet </a:t>
          </a:r>
          <a:r>
            <a:rPr lang="hr-HR" sz="1400" kern="1200" dirty="0"/>
            <a:t>– </a:t>
          </a:r>
          <a:r>
            <a:rPr lang="hr-HR" sz="1400" kern="1200" dirty="0" smtClean="0"/>
            <a:t>uštede </a:t>
          </a:r>
          <a:r>
            <a:rPr lang="hr-HR" sz="1400" kern="1200" dirty="0"/>
            <a:t>godišnje </a:t>
          </a:r>
          <a:r>
            <a:rPr lang="hr-HR" sz="1400" kern="1200" dirty="0" smtClean="0"/>
            <a:t>energije </a:t>
          </a:r>
          <a:r>
            <a:rPr lang="hr-HR" sz="1400" kern="1200" dirty="0"/>
            <a:t>za grijanje (</a:t>
          </a:r>
          <a:r>
            <a:rPr lang="hr-HR" sz="1400" kern="1200" dirty="0" err="1"/>
            <a:t>Q</a:t>
          </a:r>
          <a:r>
            <a:rPr lang="hr-HR" sz="1400" kern="1200" baseline="-25000" dirty="0" err="1"/>
            <a:t>H,nd</a:t>
          </a:r>
          <a:r>
            <a:rPr lang="hr-HR" sz="1400" kern="1200" dirty="0"/>
            <a:t>) </a:t>
          </a:r>
          <a:r>
            <a:rPr lang="hr-HR" sz="1400" b="1" kern="1200" dirty="0" smtClean="0"/>
            <a:t>50</a:t>
          </a:r>
          <a:r>
            <a:rPr lang="hr-HR" sz="1400" b="1" kern="1200" dirty="0"/>
            <a:t>%</a:t>
          </a:r>
        </a:p>
      </dsp:txBody>
      <dsp:txXfrm>
        <a:off x="3880372" y="813999"/>
        <a:ext cx="1541042" cy="919519"/>
      </dsp:txXfrm>
    </dsp:sp>
    <dsp:sp modelId="{9912EE12-811F-4D58-84DE-8D7BF21861AF}">
      <dsp:nvSpPr>
        <dsp:cNvPr id="0" name=""/>
        <dsp:cNvSpPr/>
      </dsp:nvSpPr>
      <dsp:spPr>
        <a:xfrm>
          <a:off x="5744580" y="764255"/>
          <a:ext cx="1640530" cy="1019007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Planirana sredstva  228.000.000 kn</a:t>
          </a:r>
        </a:p>
      </dsp:txBody>
      <dsp:txXfrm>
        <a:off x="5794324" y="813999"/>
        <a:ext cx="1541042" cy="919519"/>
      </dsp:txXfrm>
    </dsp:sp>
    <dsp:sp modelId="{B8CDB3F9-C04E-41C0-91B7-FB21F5686F1B}">
      <dsp:nvSpPr>
        <dsp:cNvPr id="0" name=""/>
        <dsp:cNvSpPr/>
      </dsp:nvSpPr>
      <dsp:spPr>
        <a:xfrm>
          <a:off x="7658531" y="764255"/>
          <a:ext cx="1640530" cy="1019007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Planirana objava u lipnju 2019. godine</a:t>
          </a:r>
        </a:p>
      </dsp:txBody>
      <dsp:txXfrm>
        <a:off x="7708275" y="813999"/>
        <a:ext cx="1541042" cy="9195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28EA-BE85-4FB7-AD77-56E083340B0F}">
      <dsp:nvSpPr>
        <dsp:cNvPr id="0" name=""/>
        <dsp:cNvSpPr/>
      </dsp:nvSpPr>
      <dsp:spPr>
        <a:xfrm>
          <a:off x="1" y="0"/>
          <a:ext cx="6651051" cy="2409497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E7AB36-84DC-4805-A43D-2FDF79778D0E}">
      <dsp:nvSpPr>
        <dsp:cNvPr id="0" name=""/>
        <dsp:cNvSpPr/>
      </dsp:nvSpPr>
      <dsp:spPr>
        <a:xfrm>
          <a:off x="7144" y="722849"/>
          <a:ext cx="2140808" cy="963798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Ponovno otvaranje poziva za energetsku obnovu javnih zgrada (</a:t>
          </a:r>
          <a:r>
            <a:rPr lang="hr-HR" sz="1400" b="1" kern="1200" dirty="0"/>
            <a:t>4.9.2018.</a:t>
          </a:r>
          <a:r>
            <a:rPr lang="hr-HR" sz="1400" kern="1200" dirty="0"/>
            <a:t>)</a:t>
          </a:r>
        </a:p>
      </dsp:txBody>
      <dsp:txXfrm>
        <a:off x="54193" y="769898"/>
        <a:ext cx="2046710" cy="869700"/>
      </dsp:txXfrm>
    </dsp:sp>
    <dsp:sp modelId="{A631DA8E-9C51-41BD-AC80-702BD755AA58}">
      <dsp:nvSpPr>
        <dsp:cNvPr id="0" name=""/>
        <dsp:cNvSpPr/>
      </dsp:nvSpPr>
      <dsp:spPr>
        <a:xfrm>
          <a:off x="2255123" y="722849"/>
          <a:ext cx="2140808" cy="963798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Indikativni raspoloživi iznos 300 </a:t>
          </a:r>
          <a:r>
            <a:rPr lang="hr-HR" sz="1400" kern="1200" dirty="0" err="1"/>
            <a:t>mil</a:t>
          </a:r>
          <a:r>
            <a:rPr lang="hr-HR" sz="1400" kern="1200" dirty="0"/>
            <a:t> kuna</a:t>
          </a:r>
        </a:p>
      </dsp:txBody>
      <dsp:txXfrm>
        <a:off x="2302172" y="769898"/>
        <a:ext cx="2046710" cy="869700"/>
      </dsp:txXfrm>
    </dsp:sp>
    <dsp:sp modelId="{61234605-5242-492F-9010-17DF22149500}">
      <dsp:nvSpPr>
        <dsp:cNvPr id="0" name=""/>
        <dsp:cNvSpPr/>
      </dsp:nvSpPr>
      <dsp:spPr>
        <a:xfrm>
          <a:off x="4503101" y="722849"/>
          <a:ext cx="2140808" cy="963798"/>
        </a:xfrm>
        <a:prstGeom prst="roundRect">
          <a:avLst/>
        </a:prstGeom>
        <a:solidFill>
          <a:srgbClr val="008F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0" i="0" kern="1200" dirty="0" smtClean="0"/>
            <a:t>Stručna </a:t>
          </a:r>
          <a:r>
            <a:rPr lang="hr-HR" sz="1400" b="0" i="0" kern="1200" dirty="0"/>
            <a:t>podrška FZOEU (</a:t>
          </a:r>
          <a:r>
            <a:rPr lang="hr-HR" sz="1400" b="1" i="0" u="none" kern="1200" dirty="0"/>
            <a:t>6.8.2018.</a:t>
          </a:r>
          <a:r>
            <a:rPr lang="hr-HR" sz="1400" b="0" i="0" u="none" kern="1200" dirty="0"/>
            <a:t>)</a:t>
          </a:r>
          <a:endParaRPr lang="hr-HR" sz="1400" b="0" u="none" kern="1200" dirty="0"/>
        </a:p>
      </dsp:txBody>
      <dsp:txXfrm>
        <a:off x="4550150" y="769898"/>
        <a:ext cx="2046710" cy="86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427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2EB5569B-BCD0-4A31-A5D1-FA342CE15A69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A7F362C1-3B8C-4DDB-A2F2-7B5DB0F1FC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1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802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68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39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70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516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270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41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297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82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39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71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200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125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615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629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400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19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41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06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32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6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10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16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62C1-3B8C-4DDB-A2F2-7B5DB0F1FC4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7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6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7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1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8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60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46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64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91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7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1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3119-6ED0-4246-A536-F61813BDD848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E348A-1F1C-4621-9334-F18EF2957C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5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jpe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mailto:ee@mgipu.hr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21" Type="http://schemas.openxmlformats.org/officeDocument/2006/relationships/image" Target="../media/image30.sv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openxmlformats.org/officeDocument/2006/relationships/image" Target="../media/image17.svg"/><Relationship Id="rId2" Type="http://schemas.openxmlformats.org/officeDocument/2006/relationships/notesSlide" Target="../notesSlides/notesSlide23.xml"/><Relationship Id="rId16" Type="http://schemas.openxmlformats.org/officeDocument/2006/relationships/diagramLayout" Target="../diagrams/layout8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24" Type="http://schemas.openxmlformats.org/officeDocument/2006/relationships/image" Target="../media/image28.png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3" Type="http://schemas.openxmlformats.org/officeDocument/2006/relationships/image" Target="../media/image15.svg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5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diagramDrawing" Target="../diagrams/drawing1.xml"/><Relationship Id="rId5" Type="http://schemas.openxmlformats.org/officeDocument/2006/relationships/image" Target="../media/image9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4"/>
          <a:stretch/>
        </p:blipFill>
        <p:spPr>
          <a:xfrm>
            <a:off x="0" y="5491222"/>
            <a:ext cx="12192000" cy="1366778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1702980" y="3369556"/>
            <a:ext cx="2671763" cy="2670175"/>
          </a:xfrm>
          <a:prstGeom prst="rect">
            <a:avLst/>
          </a:prstGeom>
          <a:solidFill>
            <a:srgbClr val="008F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Neo San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702979" y="3803534"/>
            <a:ext cx="2671763" cy="19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hr-HR" altLang="sr-Latn-RS" sz="3200" b="1" dirty="0">
                <a:solidFill>
                  <a:schemeClr val="bg1"/>
                </a:solidFill>
              </a:rPr>
              <a:t>Energetska </a:t>
            </a:r>
          </a:p>
          <a:p>
            <a:pPr algn="ctr"/>
            <a:r>
              <a:rPr lang="hr-HR" altLang="sr-Latn-RS" sz="3200" b="1" dirty="0">
                <a:solidFill>
                  <a:schemeClr val="bg1"/>
                </a:solidFill>
              </a:rPr>
              <a:t>obnova </a:t>
            </a:r>
          </a:p>
          <a:p>
            <a:pPr algn="ctr"/>
            <a:r>
              <a:rPr lang="hr-HR" altLang="sr-Latn-RS" sz="3200" b="1" dirty="0">
                <a:solidFill>
                  <a:schemeClr val="bg1"/>
                </a:solidFill>
              </a:rPr>
              <a:t>zgrada iz </a:t>
            </a:r>
          </a:p>
          <a:p>
            <a:pPr algn="ctr"/>
            <a:r>
              <a:rPr lang="hr-HR" altLang="sr-Latn-RS" sz="3200" b="1" dirty="0">
                <a:solidFill>
                  <a:schemeClr val="bg1"/>
                </a:solidFill>
              </a:rPr>
              <a:t>ESI fondova</a:t>
            </a:r>
          </a:p>
        </p:txBody>
      </p:sp>
      <p:pic>
        <p:nvPicPr>
          <p:cNvPr id="10" name="Picture 2" descr="paper clip priorite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09" y="2861145"/>
            <a:ext cx="914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978875" y="1178428"/>
            <a:ext cx="4572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8F43"/>
                </a:solidFill>
              </a:rPr>
              <a:t>REGIONALNI DANI EU FONDOVA</a:t>
            </a:r>
            <a:endParaRPr lang="hr-H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sz="3200" b="1" dirty="0">
                <a:solidFill>
                  <a:schemeClr val="bg1">
                    <a:lumMod val="50000"/>
                  </a:schemeClr>
                </a:solidFill>
              </a:rPr>
              <a:t>21. lipnja 2018.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76936B4-0DB1-4C33-A737-A98C39163D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3"/>
          <a:stretch/>
        </p:blipFill>
        <p:spPr>
          <a:xfrm>
            <a:off x="5395754" y="1148477"/>
            <a:ext cx="5207508" cy="4486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37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pic>
        <p:nvPicPr>
          <p:cNvPr id="25" name="Picture 2" descr="Slikovni rezultat za hbor">
            <a:extLst>
              <a:ext uri="{FF2B5EF4-FFF2-40B4-BE49-F238E27FC236}">
                <a16:creationId xmlns:a16="http://schemas.microsoft.com/office/drawing/2014/main" id="{14C11FB3-33FD-4C9D-BA1A-088C689A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19" y="1231519"/>
            <a:ext cx="1531531" cy="12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avokutnik 25">
            <a:extLst>
              <a:ext uri="{FF2B5EF4-FFF2-40B4-BE49-F238E27FC236}">
                <a16:creationId xmlns:a16="http://schemas.microsoft.com/office/drawing/2014/main" id="{6438AE36-AB1C-444E-ABDF-CB38DC04C582}"/>
              </a:ext>
            </a:extLst>
          </p:cNvPr>
          <p:cNvSpPr/>
          <p:nvPr/>
        </p:nvSpPr>
        <p:spPr>
          <a:xfrm>
            <a:off x="1703506" y="540395"/>
            <a:ext cx="84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MOGUĆNOSTI FINANCIRANJA</a:t>
            </a:r>
          </a:p>
        </p:txBody>
      </p:sp>
      <p:graphicFrame>
        <p:nvGraphicFramePr>
          <p:cNvPr id="27" name="Dijagram 26">
            <a:extLst>
              <a:ext uri="{FF2B5EF4-FFF2-40B4-BE49-F238E27FC236}">
                <a16:creationId xmlns:a16="http://schemas.microsoft.com/office/drawing/2014/main" id="{521A5731-B001-47D3-A6F5-8F623BA9B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625951"/>
              </p:ext>
            </p:extLst>
          </p:nvPr>
        </p:nvGraphicFramePr>
        <p:xfrm>
          <a:off x="6096000" y="2602714"/>
          <a:ext cx="6191316" cy="412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8" name="Grupa 27">
            <a:extLst>
              <a:ext uri="{FF2B5EF4-FFF2-40B4-BE49-F238E27FC236}">
                <a16:creationId xmlns:a16="http://schemas.microsoft.com/office/drawing/2014/main" id="{F8B86AA1-16FA-4C41-B167-409F39C6124E}"/>
              </a:ext>
            </a:extLst>
          </p:cNvPr>
          <p:cNvGrpSpPr/>
          <p:nvPr/>
        </p:nvGrpSpPr>
        <p:grpSpPr>
          <a:xfrm>
            <a:off x="452747" y="2154469"/>
            <a:ext cx="6164082" cy="896491"/>
            <a:chOff x="35702" y="204148"/>
            <a:chExt cx="6155613" cy="896491"/>
          </a:xfrm>
          <a:solidFill>
            <a:srgbClr val="008F43"/>
          </a:solidFill>
        </p:grpSpPr>
        <p:sp>
          <p:nvSpPr>
            <p:cNvPr id="29" name="Strelica: desno 28">
              <a:extLst>
                <a:ext uri="{FF2B5EF4-FFF2-40B4-BE49-F238E27FC236}">
                  <a16:creationId xmlns:a16="http://schemas.microsoft.com/office/drawing/2014/main" id="{AF3ABAE0-9397-4884-AE1E-12546107D609}"/>
                </a:ext>
              </a:extLst>
            </p:cNvPr>
            <p:cNvSpPr/>
            <p:nvPr/>
          </p:nvSpPr>
          <p:spPr>
            <a:xfrm>
              <a:off x="35702" y="204148"/>
              <a:ext cx="6155613" cy="896491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trelica: desno 4">
              <a:extLst>
                <a:ext uri="{FF2B5EF4-FFF2-40B4-BE49-F238E27FC236}">
                  <a16:creationId xmlns:a16="http://schemas.microsoft.com/office/drawing/2014/main" id="{AD255481-4A05-4F3D-B05A-4C46121EA19D}"/>
                </a:ext>
              </a:extLst>
            </p:cNvPr>
            <p:cNvSpPr txBox="1"/>
            <p:nvPr/>
          </p:nvSpPr>
          <p:spPr>
            <a:xfrm>
              <a:off x="35702" y="428271"/>
              <a:ext cx="5931490" cy="4482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42318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b="1" kern="1200" dirty="0"/>
                <a:t>RASPOLOŽIVA ALOKACIJA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1CEC4A3D-3451-4E83-A13E-ACFAE366727C}"/>
              </a:ext>
            </a:extLst>
          </p:cNvPr>
          <p:cNvGrpSpPr/>
          <p:nvPr/>
        </p:nvGrpSpPr>
        <p:grpSpPr>
          <a:xfrm>
            <a:off x="461217" y="2883894"/>
            <a:ext cx="1895928" cy="1726973"/>
            <a:chOff x="35710" y="895473"/>
            <a:chExt cx="1895928" cy="1726973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1798AE66-3D79-45A2-A9AA-9909F23C3124}"/>
                </a:ext>
              </a:extLst>
            </p:cNvPr>
            <p:cNvSpPr/>
            <p:nvPr/>
          </p:nvSpPr>
          <p:spPr>
            <a:xfrm>
              <a:off x="35710" y="895473"/>
              <a:ext cx="1895928" cy="1726973"/>
            </a:xfrm>
            <a:prstGeom prst="rect">
              <a:avLst/>
            </a:prstGeom>
            <a:noFill/>
            <a:ln w="28575">
              <a:solidFill>
                <a:srgbClr val="008F43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kstniOkvir 32">
              <a:extLst>
                <a:ext uri="{FF2B5EF4-FFF2-40B4-BE49-F238E27FC236}">
                  <a16:creationId xmlns:a16="http://schemas.microsoft.com/office/drawing/2014/main" id="{411303FB-1A6B-4D08-998B-4511627D81C6}"/>
                </a:ext>
              </a:extLst>
            </p:cNvPr>
            <p:cNvSpPr txBox="1"/>
            <p:nvPr/>
          </p:nvSpPr>
          <p:spPr>
            <a:xfrm>
              <a:off x="35710" y="895473"/>
              <a:ext cx="1895928" cy="1726973"/>
            </a:xfrm>
            <a:prstGeom prst="rect">
              <a:avLst/>
            </a:prstGeom>
            <a:ln w="28575">
              <a:solidFill>
                <a:srgbClr val="008F4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000" kern="1200" dirty="0"/>
                <a:t>380</a:t>
              </a:r>
            </a:p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000" kern="1200" dirty="0" err="1"/>
                <a:t>mil</a:t>
              </a:r>
              <a:r>
                <a:rPr lang="hr-HR" sz="3000" kern="1200" dirty="0"/>
                <a:t> kuna</a:t>
              </a: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DCB2C5A2-6027-4817-A6EB-C61B34CBEE51}"/>
              </a:ext>
            </a:extLst>
          </p:cNvPr>
          <p:cNvGrpSpPr/>
          <p:nvPr/>
        </p:nvGrpSpPr>
        <p:grpSpPr>
          <a:xfrm>
            <a:off x="2581268" y="2958080"/>
            <a:ext cx="4259684" cy="896491"/>
            <a:chOff x="1931628" y="502979"/>
            <a:chExt cx="4259684" cy="896491"/>
          </a:xfrm>
          <a:solidFill>
            <a:srgbClr val="008F43"/>
          </a:solidFill>
        </p:grpSpPr>
        <p:sp>
          <p:nvSpPr>
            <p:cNvPr id="35" name="Strelica: desno 34">
              <a:extLst>
                <a:ext uri="{FF2B5EF4-FFF2-40B4-BE49-F238E27FC236}">
                  <a16:creationId xmlns:a16="http://schemas.microsoft.com/office/drawing/2014/main" id="{6B1747E4-738F-40E7-894A-C1E70EF9CE3E}"/>
                </a:ext>
              </a:extLst>
            </p:cNvPr>
            <p:cNvSpPr/>
            <p:nvPr/>
          </p:nvSpPr>
          <p:spPr>
            <a:xfrm>
              <a:off x="1931628" y="502979"/>
              <a:ext cx="4259684" cy="896491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160640"/>
                <a:satOff val="-6455"/>
                <a:lumOff val="13814"/>
                <a:alphaOff val="0"/>
              </a:schemeClr>
            </a:fillRef>
            <a:effectRef idx="2">
              <a:schemeClr val="accent6">
                <a:shade val="80000"/>
                <a:hueOff val="160640"/>
                <a:satOff val="-6455"/>
                <a:lumOff val="138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Strelica: desno 8">
              <a:extLst>
                <a:ext uri="{FF2B5EF4-FFF2-40B4-BE49-F238E27FC236}">
                  <a16:creationId xmlns:a16="http://schemas.microsoft.com/office/drawing/2014/main" id="{4EE4F706-26DE-4562-A841-042909C65A50}"/>
                </a:ext>
              </a:extLst>
            </p:cNvPr>
            <p:cNvSpPr txBox="1"/>
            <p:nvPr/>
          </p:nvSpPr>
          <p:spPr>
            <a:xfrm>
              <a:off x="1931628" y="727102"/>
              <a:ext cx="4035561" cy="4482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42318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b="1" kern="1200" dirty="0"/>
                <a:t>POVEĆANJE ALOKACIJE</a:t>
              </a: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3B89A46F-E07C-428F-9C87-4056DA53562B}"/>
              </a:ext>
            </a:extLst>
          </p:cNvPr>
          <p:cNvGrpSpPr/>
          <p:nvPr/>
        </p:nvGrpSpPr>
        <p:grpSpPr>
          <a:xfrm>
            <a:off x="2586824" y="3676685"/>
            <a:ext cx="1895928" cy="1726973"/>
            <a:chOff x="1931639" y="1194303"/>
            <a:chExt cx="1895928" cy="1726973"/>
          </a:xfrm>
        </p:grpSpPr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51D282B9-4779-4D10-95D8-B22156DFE173}"/>
                </a:ext>
              </a:extLst>
            </p:cNvPr>
            <p:cNvSpPr/>
            <p:nvPr/>
          </p:nvSpPr>
          <p:spPr>
            <a:xfrm>
              <a:off x="1931639" y="1194303"/>
              <a:ext cx="1895928" cy="1726973"/>
            </a:xfrm>
            <a:prstGeom prst="rect">
              <a:avLst/>
            </a:prstGeom>
            <a:noFill/>
            <a:ln w="28575">
              <a:solidFill>
                <a:srgbClr val="008F43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65DB507C-F4BF-4CED-9105-552B2B5CD085}"/>
                </a:ext>
              </a:extLst>
            </p:cNvPr>
            <p:cNvSpPr txBox="1"/>
            <p:nvPr/>
          </p:nvSpPr>
          <p:spPr>
            <a:xfrm>
              <a:off x="1931639" y="1194303"/>
              <a:ext cx="1895928" cy="1726973"/>
            </a:xfrm>
            <a:prstGeom prst="rect">
              <a:avLst/>
            </a:prstGeom>
            <a:ln w="28575">
              <a:solidFill>
                <a:srgbClr val="008F4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700" kern="1200" dirty="0"/>
                <a:t>Financirat će se svi do sada zaprimljeni uspješni projektni prijedlozi + dodatna alokacija za nove prijave</a:t>
              </a: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B9ABAF28-04E1-40B2-AB5E-5DBA0AB95CD1}"/>
              </a:ext>
            </a:extLst>
          </p:cNvPr>
          <p:cNvGrpSpPr/>
          <p:nvPr/>
        </p:nvGrpSpPr>
        <p:grpSpPr>
          <a:xfrm>
            <a:off x="4627212" y="3814282"/>
            <a:ext cx="2363755" cy="896491"/>
            <a:chOff x="3827555" y="801809"/>
            <a:chExt cx="2363755" cy="896491"/>
          </a:xfrm>
          <a:solidFill>
            <a:srgbClr val="008F43"/>
          </a:solidFill>
        </p:grpSpPr>
        <p:sp>
          <p:nvSpPr>
            <p:cNvPr id="41" name="Strelica: desno 40">
              <a:extLst>
                <a:ext uri="{FF2B5EF4-FFF2-40B4-BE49-F238E27FC236}">
                  <a16:creationId xmlns:a16="http://schemas.microsoft.com/office/drawing/2014/main" id="{ED1500CF-CD1F-40FD-A883-9F734EE92BDD}"/>
                </a:ext>
              </a:extLst>
            </p:cNvPr>
            <p:cNvSpPr/>
            <p:nvPr/>
          </p:nvSpPr>
          <p:spPr>
            <a:xfrm>
              <a:off x="3827555" y="801809"/>
              <a:ext cx="2363755" cy="896491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2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Strelica: desno 12">
              <a:extLst>
                <a:ext uri="{FF2B5EF4-FFF2-40B4-BE49-F238E27FC236}">
                  <a16:creationId xmlns:a16="http://schemas.microsoft.com/office/drawing/2014/main" id="{0A41459B-E7CE-4774-94BC-8855A30A5621}"/>
                </a:ext>
              </a:extLst>
            </p:cNvPr>
            <p:cNvSpPr txBox="1"/>
            <p:nvPr/>
          </p:nvSpPr>
          <p:spPr>
            <a:xfrm>
              <a:off x="3827556" y="1025932"/>
              <a:ext cx="2139632" cy="4482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42318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b="1" kern="1200" dirty="0"/>
                <a:t>STOPE SUFINANC.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A8051191-04F2-4C4E-A5E9-0D341D80D333}"/>
              </a:ext>
            </a:extLst>
          </p:cNvPr>
          <p:cNvGrpSpPr/>
          <p:nvPr/>
        </p:nvGrpSpPr>
        <p:grpSpPr>
          <a:xfrm>
            <a:off x="4627214" y="4530392"/>
            <a:ext cx="1895928" cy="1701699"/>
            <a:chOff x="3827568" y="1493134"/>
            <a:chExt cx="1895928" cy="1701699"/>
          </a:xfrm>
        </p:grpSpPr>
        <p:sp>
          <p:nvSpPr>
            <p:cNvPr id="63" name="Pravokutnik 62">
              <a:extLst>
                <a:ext uri="{FF2B5EF4-FFF2-40B4-BE49-F238E27FC236}">
                  <a16:creationId xmlns:a16="http://schemas.microsoft.com/office/drawing/2014/main" id="{C620998E-9F3F-469E-9A61-AA9BFB36FF2B}"/>
                </a:ext>
              </a:extLst>
            </p:cNvPr>
            <p:cNvSpPr/>
            <p:nvPr/>
          </p:nvSpPr>
          <p:spPr>
            <a:xfrm>
              <a:off x="3827568" y="1493134"/>
              <a:ext cx="1895928" cy="1701699"/>
            </a:xfrm>
            <a:prstGeom prst="rect">
              <a:avLst/>
            </a:prstGeom>
            <a:noFill/>
            <a:ln w="28575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TekstniOkvir 63">
              <a:extLst>
                <a:ext uri="{FF2B5EF4-FFF2-40B4-BE49-F238E27FC236}">
                  <a16:creationId xmlns:a16="http://schemas.microsoft.com/office/drawing/2014/main" id="{3F2C236B-FB25-4FF3-99EE-F4CCCD184DE1}"/>
                </a:ext>
              </a:extLst>
            </p:cNvPr>
            <p:cNvSpPr txBox="1"/>
            <p:nvPr/>
          </p:nvSpPr>
          <p:spPr>
            <a:xfrm>
              <a:off x="3827568" y="1493134"/>
              <a:ext cx="1895928" cy="1701699"/>
            </a:xfrm>
            <a:prstGeom prst="rect">
              <a:avLst/>
            </a:prstGeom>
            <a:ln w="28575">
              <a:solidFill>
                <a:srgbClr val="008F4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000" b="0" kern="1200" dirty="0"/>
                <a:t>85%</a:t>
              </a:r>
            </a:p>
            <a:p>
              <a:pPr marL="0" lvl="0" indent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000" b="0" kern="1200" dirty="0"/>
                <a:t>35%-60%</a:t>
              </a:r>
            </a:p>
          </p:txBody>
        </p:sp>
      </p:grpSp>
      <p:sp>
        <p:nvSpPr>
          <p:cNvPr id="65" name="Pravokutnik 64">
            <a:extLst>
              <a:ext uri="{FF2B5EF4-FFF2-40B4-BE49-F238E27FC236}">
                <a16:creationId xmlns:a16="http://schemas.microsoft.com/office/drawing/2014/main" id="{AD2BC82B-FE67-4E2A-B23E-D074DD3AF012}"/>
              </a:ext>
            </a:extLst>
          </p:cNvPr>
          <p:cNvSpPr/>
          <p:nvPr/>
        </p:nvSpPr>
        <p:spPr>
          <a:xfrm>
            <a:off x="6092684" y="1576676"/>
            <a:ext cx="3049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spcBef>
                <a:spcPct val="0"/>
              </a:spcBef>
              <a:spcAft>
                <a:spcPct val="35000"/>
              </a:spcAft>
            </a:pPr>
            <a:r>
              <a:rPr lang="hr-HR" sz="2000" b="1" dirty="0"/>
              <a:t>FINANCIJSKI INSTRUMENTI</a:t>
            </a:r>
          </a:p>
        </p:txBody>
      </p:sp>
    </p:spTree>
    <p:extLst>
      <p:ext uri="{BB962C8B-B14F-4D97-AF65-F5344CB8AC3E}">
        <p14:creationId xmlns:p14="http://schemas.microsoft.com/office/powerpoint/2010/main" val="392647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graphicFrame>
        <p:nvGraphicFramePr>
          <p:cNvPr id="44" name="Grafikon 43">
            <a:extLst>
              <a:ext uri="{FF2B5EF4-FFF2-40B4-BE49-F238E27FC236}">
                <a16:creationId xmlns:a16="http://schemas.microsoft.com/office/drawing/2014/main" id="{21464EEB-E404-4DBA-A178-64D4AF174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878632"/>
              </p:ext>
            </p:extLst>
          </p:nvPr>
        </p:nvGraphicFramePr>
        <p:xfrm>
          <a:off x="4730007" y="2171268"/>
          <a:ext cx="7150534" cy="428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Pravokutnik 44">
            <a:extLst>
              <a:ext uri="{FF2B5EF4-FFF2-40B4-BE49-F238E27FC236}">
                <a16:creationId xmlns:a16="http://schemas.microsoft.com/office/drawing/2014/main" id="{2444F7C3-E6BA-4562-B5F3-011B66EB028F}"/>
              </a:ext>
            </a:extLst>
          </p:cNvPr>
          <p:cNvSpPr/>
          <p:nvPr/>
        </p:nvSpPr>
        <p:spPr>
          <a:xfrm>
            <a:off x="6348763" y="6478712"/>
            <a:ext cx="5722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2000" b="1" dirty="0">
                <a:solidFill>
                  <a:srgbClr val="008F43"/>
                </a:solidFill>
              </a:rPr>
              <a:t>Prijavljeni projektni prijedlozi prema namjeni zgrade</a:t>
            </a:r>
          </a:p>
        </p:txBody>
      </p:sp>
      <p:pic>
        <p:nvPicPr>
          <p:cNvPr id="46" name="Grafika 49" descr="Školska zgrada">
            <a:extLst>
              <a:ext uri="{FF2B5EF4-FFF2-40B4-BE49-F238E27FC236}">
                <a16:creationId xmlns:a16="http://schemas.microsoft.com/office/drawing/2014/main" id="{0BB65DD7-931E-4561-A9E3-90A9DBC90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1725" y="2418750"/>
            <a:ext cx="1883426" cy="1883426"/>
          </a:xfrm>
          <a:prstGeom prst="rect">
            <a:avLst/>
          </a:prstGeom>
        </p:spPr>
      </p:pic>
      <p:sp>
        <p:nvSpPr>
          <p:cNvPr id="47" name="Rezervirano mjesto sadržaja 2">
            <a:extLst>
              <a:ext uri="{FF2B5EF4-FFF2-40B4-BE49-F238E27FC236}">
                <a16:creationId xmlns:a16="http://schemas.microsoft.com/office/drawing/2014/main" id="{D3E9985F-9FF0-4067-A983-E9ADF23C9FA8}"/>
              </a:ext>
            </a:extLst>
          </p:cNvPr>
          <p:cNvSpPr txBox="1">
            <a:spLocks/>
          </p:cNvSpPr>
          <p:nvPr/>
        </p:nvSpPr>
        <p:spPr>
          <a:xfrm>
            <a:off x="311459" y="2213690"/>
            <a:ext cx="5213372" cy="45287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2000" b="1" dirty="0">
                <a:solidFill>
                  <a:srgbClr val="008F43"/>
                </a:solidFill>
                <a:cs typeface="Calibri" panose="020F0502020204030204" pitchFamily="34" charset="0"/>
              </a:rPr>
              <a:t>PRIHVATLJIVI PRIJAVITELJI</a:t>
            </a:r>
          </a:p>
          <a:p>
            <a:r>
              <a:rPr lang="hr-HR" sz="2000" b="1" dirty="0"/>
              <a:t>tijela državne vlasti, ministarstva, središnji državni uredi, državne upravne organizacije i uredi državne uprave u županijama</a:t>
            </a:r>
          </a:p>
          <a:p>
            <a:r>
              <a:rPr lang="pl-PL" sz="2000" b="1" dirty="0"/>
              <a:t>jedinice lokalne ili područne (regionalne) samouprave</a:t>
            </a:r>
          </a:p>
          <a:p>
            <a:r>
              <a:rPr lang="hr-HR" sz="2000" b="1" dirty="0"/>
              <a:t>javne ustanove </a:t>
            </a:r>
            <a:r>
              <a:rPr lang="hr-HR" sz="2000" dirty="0"/>
              <a:t>koje obavljaju društvene djelatnosti</a:t>
            </a:r>
          </a:p>
          <a:p>
            <a:r>
              <a:rPr lang="hr-HR" sz="2000" b="1" dirty="0"/>
              <a:t>vjerske zajednice </a:t>
            </a:r>
            <a:r>
              <a:rPr lang="hr-HR" sz="2000" dirty="0"/>
              <a:t>koje obavljaju društvene djelatnosti</a:t>
            </a:r>
          </a:p>
          <a:p>
            <a:r>
              <a:rPr lang="hr-HR" sz="2000" b="1" dirty="0"/>
              <a:t>udruge</a:t>
            </a:r>
            <a:r>
              <a:rPr lang="hr-HR" sz="2000" dirty="0"/>
              <a:t> koje obavljaju društvene djelatnosti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A9B6F91-F674-4D94-B3C3-18D66A2EE714}"/>
              </a:ext>
            </a:extLst>
          </p:cNvPr>
          <p:cNvSpPr/>
          <p:nvPr/>
        </p:nvSpPr>
        <p:spPr>
          <a:xfrm>
            <a:off x="274083" y="637315"/>
            <a:ext cx="11465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ZGRADA JAVNOG SEKTORA</a:t>
            </a:r>
          </a:p>
        </p:txBody>
      </p:sp>
    </p:spTree>
    <p:extLst>
      <p:ext uri="{BB962C8B-B14F-4D97-AF65-F5344CB8AC3E}">
        <p14:creationId xmlns:p14="http://schemas.microsoft.com/office/powerpoint/2010/main" val="93832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8018410-F499-4ACE-BB60-61B5F1035E7C}"/>
              </a:ext>
            </a:extLst>
          </p:cNvPr>
          <p:cNvGrpSpPr/>
          <p:nvPr/>
        </p:nvGrpSpPr>
        <p:grpSpPr>
          <a:xfrm>
            <a:off x="833807" y="1399790"/>
            <a:ext cx="4576320" cy="4539143"/>
            <a:chOff x="1235158" y="2417624"/>
            <a:chExt cx="4044303" cy="4044303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A002AB57-00B5-4A3C-BBE7-8E4F11655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158" y="2417624"/>
              <a:ext cx="4044303" cy="4044303"/>
            </a:xfrm>
            <a:prstGeom prst="rect">
              <a:avLst/>
            </a:prstGeom>
          </p:spPr>
        </p:pic>
        <p:sp>
          <p:nvSpPr>
            <p:cNvPr id="13" name="Pravokutnik 12">
              <a:extLst>
                <a:ext uri="{FF2B5EF4-FFF2-40B4-BE49-F238E27FC236}">
                  <a16:creationId xmlns:a16="http://schemas.microsoft.com/office/drawing/2014/main" id="{02C4E0A9-53DB-434E-ABC2-A0E840D157E3}"/>
                </a:ext>
              </a:extLst>
            </p:cNvPr>
            <p:cNvSpPr/>
            <p:nvPr/>
          </p:nvSpPr>
          <p:spPr>
            <a:xfrm>
              <a:off x="2717990" y="3030231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14</a:t>
              </a:r>
            </a:p>
          </p:txBody>
        </p:sp>
        <p:sp>
          <p:nvSpPr>
            <p:cNvPr id="14" name="Pravokutnik 13">
              <a:extLst>
                <a:ext uri="{FF2B5EF4-FFF2-40B4-BE49-F238E27FC236}">
                  <a16:creationId xmlns:a16="http://schemas.microsoft.com/office/drawing/2014/main" id="{69E4AFCA-1B57-404E-A61D-FC3DC7F3B6A3}"/>
                </a:ext>
              </a:extLst>
            </p:cNvPr>
            <p:cNvSpPr/>
            <p:nvPr/>
          </p:nvSpPr>
          <p:spPr>
            <a:xfrm>
              <a:off x="4257215" y="3251959"/>
              <a:ext cx="4539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77</a:t>
              </a:r>
            </a:p>
          </p:txBody>
        </p:sp>
        <p:sp>
          <p:nvSpPr>
            <p:cNvPr id="18" name="Pravokutnik 17">
              <a:extLst>
                <a:ext uri="{FF2B5EF4-FFF2-40B4-BE49-F238E27FC236}">
                  <a16:creationId xmlns:a16="http://schemas.microsoft.com/office/drawing/2014/main" id="{AACE9C8B-3EF1-42F9-A701-D64EC9BF0A9E}"/>
                </a:ext>
              </a:extLst>
            </p:cNvPr>
            <p:cNvSpPr/>
            <p:nvPr/>
          </p:nvSpPr>
          <p:spPr>
            <a:xfrm>
              <a:off x="4609000" y="3596796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13</a:t>
              </a:r>
            </a:p>
          </p:txBody>
        </p:sp>
        <p:sp>
          <p:nvSpPr>
            <p:cNvPr id="19" name="Pravokutnik 18">
              <a:extLst>
                <a:ext uri="{FF2B5EF4-FFF2-40B4-BE49-F238E27FC236}">
                  <a16:creationId xmlns:a16="http://schemas.microsoft.com/office/drawing/2014/main" id="{67832CBB-EFFE-480E-AF70-A59143039F0A}"/>
                </a:ext>
              </a:extLst>
            </p:cNvPr>
            <p:cNvSpPr/>
            <p:nvPr/>
          </p:nvSpPr>
          <p:spPr>
            <a:xfrm>
              <a:off x="1891754" y="3496710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14</a:t>
              </a:r>
            </a:p>
          </p:txBody>
        </p:sp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35EACE6F-F90A-4119-9500-7D59FA760844}"/>
                </a:ext>
              </a:extLst>
            </p:cNvPr>
            <p:cNvSpPr/>
            <p:nvPr/>
          </p:nvSpPr>
          <p:spPr>
            <a:xfrm>
              <a:off x="2439155" y="3136091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15</a:t>
              </a:r>
            </a:p>
          </p:txBody>
        </p:sp>
        <p:sp>
          <p:nvSpPr>
            <p:cNvPr id="21" name="Pravokutnik 20">
              <a:extLst>
                <a:ext uri="{FF2B5EF4-FFF2-40B4-BE49-F238E27FC236}">
                  <a16:creationId xmlns:a16="http://schemas.microsoft.com/office/drawing/2014/main" id="{F4736376-7455-4928-ABC4-A6828039C7A9}"/>
                </a:ext>
              </a:extLst>
            </p:cNvPr>
            <p:cNvSpPr/>
            <p:nvPr/>
          </p:nvSpPr>
          <p:spPr>
            <a:xfrm>
              <a:off x="2674271" y="2793740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20</a:t>
              </a:r>
            </a:p>
          </p:txBody>
        </p:sp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40B48C0E-3846-45EB-885D-73C916AC5FC1}"/>
                </a:ext>
              </a:extLst>
            </p:cNvPr>
            <p:cNvSpPr/>
            <p:nvPr/>
          </p:nvSpPr>
          <p:spPr>
            <a:xfrm>
              <a:off x="2958817" y="3440200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25</a:t>
              </a:r>
            </a:p>
          </p:txBody>
        </p:sp>
        <p:sp>
          <p:nvSpPr>
            <p:cNvPr id="23" name="Pravokutnik 22">
              <a:extLst>
                <a:ext uri="{FF2B5EF4-FFF2-40B4-BE49-F238E27FC236}">
                  <a16:creationId xmlns:a16="http://schemas.microsoft.com/office/drawing/2014/main" id="{10B38E20-0134-491D-8FF3-B621F0EEFC1A}"/>
                </a:ext>
              </a:extLst>
            </p:cNvPr>
            <p:cNvSpPr/>
            <p:nvPr/>
          </p:nvSpPr>
          <p:spPr>
            <a:xfrm>
              <a:off x="2361077" y="3596796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17</a:t>
              </a:r>
            </a:p>
          </p:txBody>
        </p:sp>
        <p:sp>
          <p:nvSpPr>
            <p:cNvPr id="24" name="Pravokutnik 23">
              <a:extLst>
                <a:ext uri="{FF2B5EF4-FFF2-40B4-BE49-F238E27FC236}">
                  <a16:creationId xmlns:a16="http://schemas.microsoft.com/office/drawing/2014/main" id="{280DCE71-EB54-4441-8DD1-871FA88C5AD8}"/>
                </a:ext>
              </a:extLst>
            </p:cNvPr>
            <p:cNvSpPr/>
            <p:nvPr/>
          </p:nvSpPr>
          <p:spPr>
            <a:xfrm>
              <a:off x="2910780" y="2659212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23</a:t>
              </a:r>
            </a:p>
          </p:txBody>
        </p:sp>
        <p:sp>
          <p:nvSpPr>
            <p:cNvPr id="25" name="Pravokutnik 24">
              <a:extLst>
                <a:ext uri="{FF2B5EF4-FFF2-40B4-BE49-F238E27FC236}">
                  <a16:creationId xmlns:a16="http://schemas.microsoft.com/office/drawing/2014/main" id="{537A56F1-B0E4-4A5D-8D4F-222AE66BD5E2}"/>
                </a:ext>
              </a:extLst>
            </p:cNvPr>
            <p:cNvSpPr/>
            <p:nvPr/>
          </p:nvSpPr>
          <p:spPr>
            <a:xfrm>
              <a:off x="3257310" y="2724226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18</a:t>
              </a:r>
            </a:p>
          </p:txBody>
        </p:sp>
        <p:sp>
          <p:nvSpPr>
            <p:cNvPr id="26" name="Pravokutnik 25">
              <a:extLst>
                <a:ext uri="{FF2B5EF4-FFF2-40B4-BE49-F238E27FC236}">
                  <a16:creationId xmlns:a16="http://schemas.microsoft.com/office/drawing/2014/main" id="{EF7D28C9-2C2F-4883-B145-CDC1040C50A2}"/>
                </a:ext>
              </a:extLst>
            </p:cNvPr>
            <p:cNvSpPr/>
            <p:nvPr/>
          </p:nvSpPr>
          <p:spPr>
            <a:xfrm>
              <a:off x="3342324" y="3135882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50</a:t>
              </a:r>
            </a:p>
          </p:txBody>
        </p:sp>
        <p:sp>
          <p:nvSpPr>
            <p:cNvPr id="27" name="Pravokutnik 26">
              <a:extLst>
                <a:ext uri="{FF2B5EF4-FFF2-40B4-BE49-F238E27FC236}">
                  <a16:creationId xmlns:a16="http://schemas.microsoft.com/office/drawing/2014/main" id="{A1BDA22F-1825-4813-93A0-3DB707CA79DA}"/>
                </a:ext>
              </a:extLst>
            </p:cNvPr>
            <p:cNvSpPr/>
            <p:nvPr/>
          </p:nvSpPr>
          <p:spPr>
            <a:xfrm>
              <a:off x="2261049" y="4070444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9</a:t>
              </a:r>
            </a:p>
          </p:txBody>
        </p:sp>
        <p:sp>
          <p:nvSpPr>
            <p:cNvPr id="28" name="Pravokutnik 27">
              <a:extLst>
                <a:ext uri="{FF2B5EF4-FFF2-40B4-BE49-F238E27FC236}">
                  <a16:creationId xmlns:a16="http://schemas.microsoft.com/office/drawing/2014/main" id="{6D6906DA-85F2-46B0-89B9-8DC9B3DDA4BE}"/>
                </a:ext>
              </a:extLst>
            </p:cNvPr>
            <p:cNvSpPr/>
            <p:nvPr/>
          </p:nvSpPr>
          <p:spPr>
            <a:xfrm>
              <a:off x="3811505" y="3127378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31</a:t>
              </a:r>
            </a:p>
          </p:txBody>
        </p:sp>
        <p:sp>
          <p:nvSpPr>
            <p:cNvPr id="29" name="Pravokutnik 28">
              <a:extLst>
                <a:ext uri="{FF2B5EF4-FFF2-40B4-BE49-F238E27FC236}">
                  <a16:creationId xmlns:a16="http://schemas.microsoft.com/office/drawing/2014/main" id="{E1DF8D38-3E60-44ED-80E4-8000D83DF511}"/>
                </a:ext>
              </a:extLst>
            </p:cNvPr>
            <p:cNvSpPr/>
            <p:nvPr/>
          </p:nvSpPr>
          <p:spPr>
            <a:xfrm>
              <a:off x="3855224" y="3424378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41</a:t>
              </a:r>
            </a:p>
          </p:txBody>
        </p:sp>
        <p:sp>
          <p:nvSpPr>
            <p:cNvPr id="30" name="Pravokutnik 29">
              <a:extLst>
                <a:ext uri="{FF2B5EF4-FFF2-40B4-BE49-F238E27FC236}">
                  <a16:creationId xmlns:a16="http://schemas.microsoft.com/office/drawing/2014/main" id="{503A0C7C-ABD1-406B-8BB3-4F418D662B43}"/>
                </a:ext>
              </a:extLst>
            </p:cNvPr>
            <p:cNvSpPr/>
            <p:nvPr/>
          </p:nvSpPr>
          <p:spPr>
            <a:xfrm>
              <a:off x="3548527" y="3581289"/>
              <a:ext cx="5634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33</a:t>
              </a:r>
            </a:p>
          </p:txBody>
        </p:sp>
        <p:sp>
          <p:nvSpPr>
            <p:cNvPr id="31" name="Pravokutnik 30">
              <a:extLst>
                <a:ext uri="{FF2B5EF4-FFF2-40B4-BE49-F238E27FC236}">
                  <a16:creationId xmlns:a16="http://schemas.microsoft.com/office/drawing/2014/main" id="{491442B6-529A-44AF-87F7-33B2920C1634}"/>
                </a:ext>
              </a:extLst>
            </p:cNvPr>
            <p:cNvSpPr/>
            <p:nvPr/>
          </p:nvSpPr>
          <p:spPr>
            <a:xfrm>
              <a:off x="2393192" y="4637956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3</a:t>
              </a:r>
            </a:p>
          </p:txBody>
        </p:sp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DC4A9CC3-0554-45C9-8496-1D99E7625EC8}"/>
                </a:ext>
              </a:extLst>
            </p:cNvPr>
            <p:cNvSpPr/>
            <p:nvPr/>
          </p:nvSpPr>
          <p:spPr>
            <a:xfrm>
              <a:off x="2785180" y="4811295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3</a:t>
              </a:r>
            </a:p>
          </p:txBody>
        </p:sp>
        <p:sp>
          <p:nvSpPr>
            <p:cNvPr id="33" name="Pravokutnik 32">
              <a:extLst>
                <a:ext uri="{FF2B5EF4-FFF2-40B4-BE49-F238E27FC236}">
                  <a16:creationId xmlns:a16="http://schemas.microsoft.com/office/drawing/2014/main" id="{F54A0A0A-37B7-4688-9EFA-C616316B4EC8}"/>
                </a:ext>
              </a:extLst>
            </p:cNvPr>
            <p:cNvSpPr/>
            <p:nvPr/>
          </p:nvSpPr>
          <p:spPr>
            <a:xfrm>
              <a:off x="3225066" y="5111424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9</a:t>
              </a:r>
            </a:p>
          </p:txBody>
        </p:sp>
        <p:sp>
          <p:nvSpPr>
            <p:cNvPr id="34" name="Pravokutnik 33">
              <a:extLst>
                <a:ext uri="{FF2B5EF4-FFF2-40B4-BE49-F238E27FC236}">
                  <a16:creationId xmlns:a16="http://schemas.microsoft.com/office/drawing/2014/main" id="{7A3B58D4-D97A-4898-892D-C160EBBDE03B}"/>
                </a:ext>
              </a:extLst>
            </p:cNvPr>
            <p:cNvSpPr/>
            <p:nvPr/>
          </p:nvSpPr>
          <p:spPr>
            <a:xfrm>
              <a:off x="1334030" y="3616278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7</a:t>
              </a:r>
            </a:p>
          </p:txBody>
        </p:sp>
        <p:sp>
          <p:nvSpPr>
            <p:cNvPr id="35" name="Pravokutnik 34">
              <a:extLst>
                <a:ext uri="{FF2B5EF4-FFF2-40B4-BE49-F238E27FC236}">
                  <a16:creationId xmlns:a16="http://schemas.microsoft.com/office/drawing/2014/main" id="{E001CDC1-4570-4D8B-A61A-5878B349A1EC}"/>
                </a:ext>
              </a:extLst>
            </p:cNvPr>
            <p:cNvSpPr/>
            <p:nvPr/>
          </p:nvSpPr>
          <p:spPr>
            <a:xfrm>
              <a:off x="3891145" y="5762553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10</a:t>
              </a:r>
            </a:p>
          </p:txBody>
        </p:sp>
        <p:sp>
          <p:nvSpPr>
            <p:cNvPr id="36" name="Pravokutnik 35">
              <a:extLst>
                <a:ext uri="{FF2B5EF4-FFF2-40B4-BE49-F238E27FC236}">
                  <a16:creationId xmlns:a16="http://schemas.microsoft.com/office/drawing/2014/main" id="{6451AB4B-125C-4A54-A975-EB1510B45F36}"/>
                </a:ext>
              </a:extLst>
            </p:cNvPr>
            <p:cNvSpPr/>
            <p:nvPr/>
          </p:nvSpPr>
          <p:spPr>
            <a:xfrm>
              <a:off x="3084045" y="2440780"/>
              <a:ext cx="441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008F43"/>
                  </a:solidFill>
                </a:rPr>
                <a:t>16</a:t>
              </a:r>
            </a:p>
          </p:txBody>
        </p:sp>
      </p:grpSp>
      <p:sp>
        <p:nvSpPr>
          <p:cNvPr id="38" name="Pravokutnik 37">
            <a:extLst>
              <a:ext uri="{FF2B5EF4-FFF2-40B4-BE49-F238E27FC236}">
                <a16:creationId xmlns:a16="http://schemas.microsoft.com/office/drawing/2014/main" id="{10F49D4F-2187-430E-B9D7-CD8F5F8673AC}"/>
              </a:ext>
            </a:extLst>
          </p:cNvPr>
          <p:cNvSpPr/>
          <p:nvPr/>
        </p:nvSpPr>
        <p:spPr>
          <a:xfrm>
            <a:off x="148096" y="490539"/>
            <a:ext cx="1146517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POZIV 4c1.4 – ZAPRIMLJENI PROJEKTNI PRIJEDLOZI </a:t>
            </a:r>
          </a:p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PO ŽUPANIJAMA</a:t>
            </a:r>
          </a:p>
        </p:txBody>
      </p:sp>
      <p:graphicFrame>
        <p:nvGraphicFramePr>
          <p:cNvPr id="39" name="Tablica 38">
            <a:extLst>
              <a:ext uri="{FF2B5EF4-FFF2-40B4-BE49-F238E27FC236}">
                <a16:creationId xmlns:a16="http://schemas.microsoft.com/office/drawing/2014/main" id="{F74F478D-014F-4668-B340-9EEDDEA2C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21671"/>
              </p:ext>
            </p:extLst>
          </p:nvPr>
        </p:nvGraphicFramePr>
        <p:xfrm>
          <a:off x="418792" y="5654893"/>
          <a:ext cx="3963933" cy="1097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77526">
                  <a:extLst>
                    <a:ext uri="{9D8B030D-6E8A-4147-A177-3AD203B41FA5}">
                      <a16:colId xmlns:a16="http://schemas.microsoft.com/office/drawing/2014/main" val="3398436395"/>
                    </a:ext>
                  </a:extLst>
                </a:gridCol>
                <a:gridCol w="1486407">
                  <a:extLst>
                    <a:ext uri="{9D8B030D-6E8A-4147-A177-3AD203B41FA5}">
                      <a16:colId xmlns:a16="http://schemas.microsoft.com/office/drawing/2014/main" val="3604333853"/>
                    </a:ext>
                  </a:extLst>
                </a:gridCol>
              </a:tblGrid>
              <a:tr h="25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/>
                        <a:t>Zaprimljeno projektnih prijedloga</a:t>
                      </a:r>
                      <a:endParaRPr lang="hr-H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none" strike="noStrike" kern="1200" baseline="0" dirty="0"/>
                        <a:t>448</a:t>
                      </a:r>
                      <a:endParaRPr lang="hr-HR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77887"/>
                  </a:ext>
                </a:extLst>
              </a:tr>
              <a:tr h="25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/>
                        <a:t>Tražena bespovratna sredstva</a:t>
                      </a:r>
                      <a:endParaRPr lang="hr-HR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none" strike="noStrike" kern="1200" baseline="0" dirty="0"/>
                        <a:t>813 milijuna kuna</a:t>
                      </a:r>
                      <a:endParaRPr lang="hr-HR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270128"/>
                  </a:ext>
                </a:extLst>
              </a:tr>
              <a:tr h="25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/>
                        <a:t>Odluke o financiranju do 14.6.</a:t>
                      </a:r>
                      <a:endParaRPr lang="hr-H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none" strike="noStrike" kern="1200" baseline="0" dirty="0"/>
                        <a:t>128</a:t>
                      </a:r>
                      <a:endParaRPr lang="hr-HR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2171618"/>
                  </a:ext>
                </a:extLst>
              </a:tr>
              <a:tr h="25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/>
                        <a:t>Ukupni prihvatljivi troškovi</a:t>
                      </a:r>
                      <a:endParaRPr lang="hr-H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none" strike="noStrike" kern="1200" baseline="0" dirty="0"/>
                        <a:t>1,46 milijardi kuna</a:t>
                      </a:r>
                      <a:endParaRPr lang="hr-HR" sz="1200" b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26714"/>
                  </a:ext>
                </a:extLst>
              </a:tr>
            </a:tbl>
          </a:graphicData>
        </a:graphic>
      </p:graphicFrame>
      <p:graphicFrame>
        <p:nvGraphicFramePr>
          <p:cNvPr id="40" name="Grafikon 39">
            <a:extLst>
              <a:ext uri="{FF2B5EF4-FFF2-40B4-BE49-F238E27FC236}">
                <a16:creationId xmlns:a16="http://schemas.microsoft.com/office/drawing/2014/main" id="{C834FB2B-761A-4154-A3D2-F00293802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383230"/>
              </p:ext>
            </p:extLst>
          </p:nvPr>
        </p:nvGraphicFramePr>
        <p:xfrm>
          <a:off x="5302238" y="2020395"/>
          <a:ext cx="6931595" cy="477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2485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DJEČJI VRTIĆ </a:t>
            </a:r>
            <a:r>
              <a:rPr lang="hr-HR" altLang="sr-Latn-RS" sz="3200" b="1" dirty="0" smtClean="0">
                <a:solidFill>
                  <a:srgbClr val="008F43"/>
                </a:solidFill>
              </a:rPr>
              <a:t>CICIBAN</a:t>
            </a:r>
            <a:endParaRPr lang="hr-HR" altLang="sr-Latn-RS" sz="3200" b="1" dirty="0">
              <a:solidFill>
                <a:srgbClr val="008F43"/>
              </a:solidFill>
            </a:endParaRPr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56429ACD-4A6E-42CC-BC21-2578EACBFC82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846859" y="2377620"/>
            <a:ext cx="5182154" cy="365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Pravokutnik 41">
            <a:extLst>
              <a:ext uri="{FF2B5EF4-FFF2-40B4-BE49-F238E27FC236}">
                <a16:creationId xmlns:a16="http://schemas.microsoft.com/office/drawing/2014/main" id="{3BEC46F2-80B2-41D8-BA42-E49C31D81FE0}"/>
              </a:ext>
            </a:extLst>
          </p:cNvPr>
          <p:cNvSpPr/>
          <p:nvPr/>
        </p:nvSpPr>
        <p:spPr>
          <a:xfrm>
            <a:off x="6342978" y="1736070"/>
            <a:ext cx="5681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Korisnik:</a:t>
            </a:r>
          </a:p>
          <a:p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Grad Makarska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Ukupna vrijednost projekta: 2.496.239,78 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Ugovorena bespovratna sredstva: 1.625.041,78 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Stopa sufinanciranja: 70%</a:t>
            </a: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Godina izgradnje: 1979.</a:t>
            </a: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Energetski razred prije obnove: C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F363E478-7A2C-4690-A834-322246C7556A}"/>
              </a:ext>
            </a:extLst>
          </p:cNvPr>
          <p:cNvSpPr txBox="1"/>
          <p:nvPr/>
        </p:nvSpPr>
        <p:spPr>
          <a:xfrm>
            <a:off x="764588" y="6028999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PRIJE OBNOVE</a:t>
            </a:r>
          </a:p>
        </p:txBody>
      </p:sp>
      <p:pic>
        <p:nvPicPr>
          <p:cNvPr id="45" name="Picture 2" descr="paper clip prioritet.png">
            <a:extLst>
              <a:ext uri="{FF2B5EF4-FFF2-40B4-BE49-F238E27FC236}">
                <a16:creationId xmlns:a16="http://schemas.microsoft.com/office/drawing/2014/main" id="{BED2F7B4-DF31-416A-9B54-53C107049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64" y="1400145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7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DJEČJI VRTIĆ </a:t>
            </a:r>
            <a:r>
              <a:rPr lang="hr-HR" altLang="sr-Latn-RS" sz="3200" b="1" dirty="0" smtClean="0">
                <a:solidFill>
                  <a:srgbClr val="008F43"/>
                </a:solidFill>
              </a:rPr>
              <a:t>CICIBAN</a:t>
            </a:r>
            <a:endParaRPr lang="hr-HR" altLang="sr-Latn-RS" sz="3200" b="1" dirty="0">
              <a:solidFill>
                <a:srgbClr val="008F43"/>
              </a:solidFill>
            </a:endParaRPr>
          </a:p>
        </p:txBody>
      </p:sp>
      <p:pic>
        <p:nvPicPr>
          <p:cNvPr id="10" name="Slika 9" descr="Slika na kojoj se prikazuje na otvorenom, stablo, nebo, zgrada&#10;&#10;Opis je generiran uz vrlo visoku pouzdanost">
            <a:extLst>
              <a:ext uri="{FF2B5EF4-FFF2-40B4-BE49-F238E27FC236}">
                <a16:creationId xmlns:a16="http://schemas.microsoft.com/office/drawing/2014/main" id="{16248E4D-0ED1-4309-A5E8-7613CC18B8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538378" y="2701903"/>
            <a:ext cx="5943600" cy="360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18E19E61-B7F2-4085-82F1-76DB77CF53EF}"/>
              </a:ext>
            </a:extLst>
          </p:cNvPr>
          <p:cNvSpPr/>
          <p:nvPr/>
        </p:nvSpPr>
        <p:spPr>
          <a:xfrm>
            <a:off x="452747" y="1552211"/>
            <a:ext cx="444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ostvareni energetski razred: A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332D7E9-D9FA-4324-8AA8-970114E42A6C}"/>
              </a:ext>
            </a:extLst>
          </p:cNvPr>
          <p:cNvSpPr/>
          <p:nvPr/>
        </p:nvSpPr>
        <p:spPr>
          <a:xfrm>
            <a:off x="4067173" y="2124777"/>
            <a:ext cx="3069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ostvarena ušteda: 76%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A554688-CF7A-4FB5-9B75-2ABA5BC52ACF}"/>
              </a:ext>
            </a:extLst>
          </p:cNvPr>
          <p:cNvSpPr/>
          <p:nvPr/>
        </p:nvSpPr>
        <p:spPr>
          <a:xfrm>
            <a:off x="7218140" y="2701903"/>
            <a:ext cx="4566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PROJEKTOM IMPLEMENTIRANE GRAĐEVINSKE MJERE: 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134E3B82-A699-4E74-8F14-493F0EE6EE17}"/>
              </a:ext>
            </a:extLst>
          </p:cNvPr>
          <p:cNvSpPr/>
          <p:nvPr/>
        </p:nvSpPr>
        <p:spPr>
          <a:xfrm>
            <a:off x="7218140" y="3612420"/>
            <a:ext cx="41836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toplinska izolacija vanjskog zida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toplinska izolacija krova iznad grijanog prostora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zamjena vanjske stolarije</a:t>
            </a:r>
          </a:p>
          <a:p>
            <a:pPr marL="285750" indent="-285750">
              <a:buClr>
                <a:srgbClr val="EF7F24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5ACD2B2-7A0D-4F54-8A01-85D0E72EAD0D}"/>
              </a:ext>
            </a:extLst>
          </p:cNvPr>
          <p:cNvSpPr txBox="1"/>
          <p:nvPr/>
        </p:nvSpPr>
        <p:spPr>
          <a:xfrm>
            <a:off x="452747" y="6309906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POSLIJE OBNOVE</a:t>
            </a:r>
          </a:p>
        </p:txBody>
      </p:sp>
      <p:pic>
        <p:nvPicPr>
          <p:cNvPr id="19" name="Picture 2" descr="paper clip prioritet.png">
            <a:extLst>
              <a:ext uri="{FF2B5EF4-FFF2-40B4-BE49-F238E27FC236}">
                <a16:creationId xmlns:a16="http://schemas.microsoft.com/office/drawing/2014/main" id="{70BF6F6B-C83E-4908-8E0B-029932A81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61" y="1905755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7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UČENIČKI DOM VIROVITICA</a:t>
            </a:r>
          </a:p>
        </p:txBody>
      </p:sp>
      <p:pic>
        <p:nvPicPr>
          <p:cNvPr id="20" name="Slika 19" descr="Slikovni rezultat za UÄeniÄki dom Virovitica">
            <a:extLst>
              <a:ext uri="{FF2B5EF4-FFF2-40B4-BE49-F238E27FC236}">
                <a16:creationId xmlns:a16="http://schemas.microsoft.com/office/drawing/2014/main" id="{76A48FA4-8B49-452C-8352-5491C90BE2E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" y="2035669"/>
            <a:ext cx="4953000" cy="386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Pravokutnik 20">
            <a:extLst>
              <a:ext uri="{FF2B5EF4-FFF2-40B4-BE49-F238E27FC236}">
                <a16:creationId xmlns:a16="http://schemas.microsoft.com/office/drawing/2014/main" id="{F32F7D14-2724-4F99-B7A4-ADEABC861DA6}"/>
              </a:ext>
            </a:extLst>
          </p:cNvPr>
          <p:cNvSpPr/>
          <p:nvPr/>
        </p:nvSpPr>
        <p:spPr>
          <a:xfrm>
            <a:off x="6096000" y="1526043"/>
            <a:ext cx="6027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Korisnik:</a:t>
            </a:r>
          </a:p>
          <a:p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Učenički dom Virovitica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Ukupna vrijednost projekta: 1.326.434,21 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Ugovorena bespovratna sredstva: 813.633,95kn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Stopa sufinanciranja: 70%</a:t>
            </a: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Godina izgradnje: 1927.</a:t>
            </a: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Energetski razred prije obnove: D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974C294-0EC7-4F4D-865F-C16FD055A6EF}"/>
              </a:ext>
            </a:extLst>
          </p:cNvPr>
          <p:cNvSpPr txBox="1"/>
          <p:nvPr/>
        </p:nvSpPr>
        <p:spPr>
          <a:xfrm>
            <a:off x="518008" y="5983386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PRIJE OBNOVE</a:t>
            </a:r>
          </a:p>
        </p:txBody>
      </p:sp>
      <p:pic>
        <p:nvPicPr>
          <p:cNvPr id="23" name="Picture 2" descr="paper clip prioritet.png">
            <a:extLst>
              <a:ext uri="{FF2B5EF4-FFF2-40B4-BE49-F238E27FC236}">
                <a16:creationId xmlns:a16="http://schemas.microsoft.com/office/drawing/2014/main" id="{F475CB30-C27C-4F1A-AB6B-71B37D3F3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97" y="1148477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UČENIČKI DOM VIROVITICA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BDEBE1C-9355-458C-95A7-EDBB8488B00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r="5408" b="7025"/>
          <a:stretch/>
        </p:blipFill>
        <p:spPr bwMode="auto">
          <a:xfrm>
            <a:off x="589763" y="2655662"/>
            <a:ext cx="5135378" cy="357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B0BDFE0E-0C11-4EE8-AA29-19FDAFFEEBA0}"/>
              </a:ext>
            </a:extLst>
          </p:cNvPr>
          <p:cNvSpPr/>
          <p:nvPr/>
        </p:nvSpPr>
        <p:spPr>
          <a:xfrm>
            <a:off x="589763" y="1531786"/>
            <a:ext cx="4192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ostvareni energetski razred: B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077AF32-335C-4E70-AE72-7BBA1F8D20CB}"/>
              </a:ext>
            </a:extLst>
          </p:cNvPr>
          <p:cNvSpPr/>
          <p:nvPr/>
        </p:nvSpPr>
        <p:spPr>
          <a:xfrm>
            <a:off x="3640662" y="2176665"/>
            <a:ext cx="3069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ostvarena ušteda: 73%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1E3CFEA8-5109-44C2-B2E0-2241AA5A5907}"/>
              </a:ext>
            </a:extLst>
          </p:cNvPr>
          <p:cNvSpPr/>
          <p:nvPr/>
        </p:nvSpPr>
        <p:spPr>
          <a:xfrm>
            <a:off x="6817278" y="2479070"/>
            <a:ext cx="441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PROJEKTOM IMPLEMENTIRANE GRAĐEVINSKE MJERE: 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801895F9-6010-48CC-B626-6B5D8423FBF2}"/>
              </a:ext>
            </a:extLst>
          </p:cNvPr>
          <p:cNvSpPr/>
          <p:nvPr/>
        </p:nvSpPr>
        <p:spPr>
          <a:xfrm>
            <a:off x="6841309" y="3524810"/>
            <a:ext cx="4417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toplinska izolacija vanjskog zida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toplinska izolacija krova iznad grijanog prostora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toplinska izolacija stropa prema negrijanog prostora</a:t>
            </a:r>
          </a:p>
          <a:p>
            <a:pPr marL="285750" indent="-285750">
              <a:buClr>
                <a:srgbClr val="171796"/>
              </a:buClr>
              <a:buFont typeface="Wingdings" panose="05000000000000000000" pitchFamily="2" charset="2"/>
              <a:buChar char="ü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A90E848-33D2-45DD-BA64-A2979ABF82F0}"/>
              </a:ext>
            </a:extLst>
          </p:cNvPr>
          <p:cNvSpPr txBox="1"/>
          <p:nvPr/>
        </p:nvSpPr>
        <p:spPr>
          <a:xfrm>
            <a:off x="518008" y="6226349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POSLIJE OBNOVE</a:t>
            </a:r>
          </a:p>
        </p:txBody>
      </p:sp>
      <p:pic>
        <p:nvPicPr>
          <p:cNvPr id="19" name="Picture 2" descr="paper clip prioritet.png">
            <a:extLst>
              <a:ext uri="{FF2B5EF4-FFF2-40B4-BE49-F238E27FC236}">
                <a16:creationId xmlns:a16="http://schemas.microsoft.com/office/drawing/2014/main" id="{52549878-854A-4434-9628-62F64A651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48" y="1794931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1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VSZ SJENJAK 101, OSIJEK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8B200EA2-66AA-472F-93B4-491F0E7F7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7" y="1939269"/>
            <a:ext cx="5620859" cy="4214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paper clip prioritet.png">
            <a:extLst>
              <a:ext uri="{FF2B5EF4-FFF2-40B4-BE49-F238E27FC236}">
                <a16:creationId xmlns:a16="http://schemas.microsoft.com/office/drawing/2014/main" id="{25ABA825-0277-44B7-B85A-CB9C8BD4A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56" y="1118001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6677E513-B551-41DA-9097-C0211726878C}"/>
              </a:ext>
            </a:extLst>
          </p:cNvPr>
          <p:cNvSpPr txBox="1"/>
          <p:nvPr/>
        </p:nvSpPr>
        <p:spPr>
          <a:xfrm>
            <a:off x="385796" y="6154030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PRIJE OBNOVE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C7EDDA85-F566-4412-AA6D-8F43798FD040}"/>
              </a:ext>
            </a:extLst>
          </p:cNvPr>
          <p:cNvSpPr/>
          <p:nvPr/>
        </p:nvSpPr>
        <p:spPr>
          <a:xfrm>
            <a:off x="6385759" y="1415159"/>
            <a:ext cx="6027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Korisnik:</a:t>
            </a:r>
          </a:p>
          <a:p>
            <a:r>
              <a:rPr lang="hr-HR" sz="2400" b="1" dirty="0"/>
              <a:t>Predstavnik suvlasnika</a:t>
            </a:r>
            <a:endParaRPr lang="hr-HR" sz="2400" dirty="0"/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Ukupna vrijednost projekta: </a:t>
            </a:r>
            <a:r>
              <a:rPr lang="hr-HR" sz="2400" dirty="0"/>
              <a:t>5.812.751,69</a:t>
            </a: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 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Ugovorena bespovratna sredstva: </a:t>
            </a:r>
          </a:p>
          <a:p>
            <a:r>
              <a:rPr lang="hr-HR" sz="2400" dirty="0"/>
              <a:t>3.398.223,96 </a:t>
            </a:r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kn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/>
              <a:t>Broj stambenih jedinica: 133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Stopa sufinanciranja: </a:t>
            </a:r>
            <a:r>
              <a:rPr lang="hr-HR" sz="2400" dirty="0"/>
              <a:t>60%</a:t>
            </a: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Godina izgradnje: </a:t>
            </a:r>
            <a:r>
              <a:rPr lang="hr-HR" sz="2400" dirty="0"/>
              <a:t>1979.</a:t>
            </a: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Energetski razred prije obnove: D</a:t>
            </a:r>
          </a:p>
        </p:txBody>
      </p:sp>
    </p:spTree>
    <p:extLst>
      <p:ext uri="{BB962C8B-B14F-4D97-AF65-F5344CB8AC3E}">
        <p14:creationId xmlns:p14="http://schemas.microsoft.com/office/powerpoint/2010/main" val="377711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7F8D6D2F-7002-4E47-81AD-74038991CACA}"/>
              </a:ext>
            </a:extLst>
          </p:cNvPr>
          <p:cNvSpPr/>
          <p:nvPr/>
        </p:nvSpPr>
        <p:spPr>
          <a:xfrm>
            <a:off x="1184800" y="597615"/>
            <a:ext cx="93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– VSZ SJENJAK 101, OSIJEK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4972B6D-2AFB-44BF-B3B2-3EBA0838C0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5"/>
          <a:stretch/>
        </p:blipFill>
        <p:spPr>
          <a:xfrm>
            <a:off x="518008" y="2385645"/>
            <a:ext cx="5901498" cy="405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FE2F67-21FE-4E17-A5DE-58100FF0D8FB}"/>
              </a:ext>
            </a:extLst>
          </p:cNvPr>
          <p:cNvSpPr txBox="1"/>
          <p:nvPr/>
        </p:nvSpPr>
        <p:spPr>
          <a:xfrm>
            <a:off x="452747" y="6436853"/>
            <a:ext cx="34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FOTOGRAFIJA POSLIJE OBNOVE</a:t>
            </a:r>
          </a:p>
        </p:txBody>
      </p:sp>
      <p:pic>
        <p:nvPicPr>
          <p:cNvPr id="12" name="Picture 2" descr="paper clip prioritet.png">
            <a:extLst>
              <a:ext uri="{FF2B5EF4-FFF2-40B4-BE49-F238E27FC236}">
                <a16:creationId xmlns:a16="http://schemas.microsoft.com/office/drawing/2014/main" id="{7A996657-44E9-4CA7-BC30-719591BA4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4" y="1458837"/>
            <a:ext cx="1428260" cy="16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EF2F2AB6-1FA0-4C52-AEC6-8D186253F4C1}"/>
              </a:ext>
            </a:extLst>
          </p:cNvPr>
          <p:cNvSpPr/>
          <p:nvPr/>
        </p:nvSpPr>
        <p:spPr>
          <a:xfrm>
            <a:off x="452747" y="1148477"/>
            <a:ext cx="4351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</a:rPr>
              <a:t>planirani energetski razred: B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C34A628E-0529-4175-949F-7564E9A11864}"/>
              </a:ext>
            </a:extLst>
          </p:cNvPr>
          <p:cNvSpPr/>
          <p:nvPr/>
        </p:nvSpPr>
        <p:spPr>
          <a:xfrm>
            <a:off x="4048306" y="1877813"/>
            <a:ext cx="335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008F43"/>
                </a:solidFill>
              </a:rPr>
              <a:t>projektirana ušteda 68 %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C75DBB81-F7EF-4E00-BAB9-EF4EBC954A9B}"/>
              </a:ext>
            </a:extLst>
          </p:cNvPr>
          <p:cNvSpPr/>
          <p:nvPr/>
        </p:nvSpPr>
        <p:spPr>
          <a:xfrm>
            <a:off x="6940568" y="2385645"/>
            <a:ext cx="4417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a typeface="Verdana" panose="020B0604030504040204" pitchFamily="34" charset="0"/>
                <a:cs typeface="Verdana" panose="020B0604030504040204" pitchFamily="34" charset="0"/>
              </a:rPr>
              <a:t>PROJEKTOM IMPLEMENTIRANE GRAĐEVINSKE MJERE: 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15EAA0DD-EEAE-47EA-81B3-70FB01B6389B}"/>
              </a:ext>
            </a:extLst>
          </p:cNvPr>
          <p:cNvSpPr/>
          <p:nvPr/>
        </p:nvSpPr>
        <p:spPr>
          <a:xfrm>
            <a:off x="6940569" y="3313039"/>
            <a:ext cx="4417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/>
              <a:t>rekonstrukcija krova iznad grijanog prostora</a:t>
            </a:r>
          </a:p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/>
              <a:t>izolacija vanjskog zida</a:t>
            </a:r>
          </a:p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/>
              <a:t>izolacija ukopanih dijelova ovojnice</a:t>
            </a:r>
          </a:p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400" dirty="0"/>
              <a:t>zamjena vanjske stolarije</a:t>
            </a:r>
          </a:p>
          <a:p>
            <a:pPr marL="285750" indent="-285750">
              <a:buClr>
                <a:srgbClr val="171796"/>
              </a:buClr>
              <a:buFont typeface="Wingdings" panose="05000000000000000000" pitchFamily="2" charset="2"/>
              <a:buChar char="ü"/>
            </a:pP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4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lik 28">
            <a:extLst>
              <a:ext uri="{FF2B5EF4-FFF2-40B4-BE49-F238E27FC236}">
                <a16:creationId xmlns:a16="http://schemas.microsoft.com/office/drawing/2014/main" id="{2FD354F0-D082-4C5A-9B31-20FA15E7FB71}"/>
              </a:ext>
            </a:extLst>
          </p:cNvPr>
          <p:cNvSpPr/>
          <p:nvPr/>
        </p:nvSpPr>
        <p:spPr>
          <a:xfrm rot="17210173">
            <a:off x="5096611" y="4573985"/>
            <a:ext cx="1985485" cy="198886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0" name="Oblik 9">
            <a:extLst>
              <a:ext uri="{FF2B5EF4-FFF2-40B4-BE49-F238E27FC236}">
                <a16:creationId xmlns:a16="http://schemas.microsoft.com/office/drawing/2014/main" id="{2AE60911-743C-46B2-91E8-3D39B888492F}"/>
              </a:ext>
            </a:extLst>
          </p:cNvPr>
          <p:cNvSpPr/>
          <p:nvPr/>
        </p:nvSpPr>
        <p:spPr>
          <a:xfrm rot="17210173">
            <a:off x="2816702" y="2234154"/>
            <a:ext cx="1985485" cy="198886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trelica: kružna strelica 10">
            <a:extLst>
              <a:ext uri="{FF2B5EF4-FFF2-40B4-BE49-F238E27FC236}">
                <a16:creationId xmlns:a16="http://schemas.microsoft.com/office/drawing/2014/main" id="{05676345-71F5-4CE4-B062-92A6BA96EAE1}"/>
              </a:ext>
            </a:extLst>
          </p:cNvPr>
          <p:cNvSpPr/>
          <p:nvPr/>
        </p:nvSpPr>
        <p:spPr>
          <a:xfrm rot="20106277">
            <a:off x="2286916" y="638484"/>
            <a:ext cx="1915359" cy="191861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6226935-7291-4E74-9051-428E452E49B2}"/>
              </a:ext>
            </a:extLst>
          </p:cNvPr>
          <p:cNvSpPr/>
          <p:nvPr/>
        </p:nvSpPr>
        <p:spPr>
          <a:xfrm>
            <a:off x="1205466" y="1539921"/>
            <a:ext cx="2856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nedostatak EU </a:t>
            </a:r>
          </a:p>
          <a:p>
            <a:r>
              <a:rPr lang="hr-HR" sz="2200" kern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iskustva Prijavitelja</a:t>
            </a:r>
            <a:endParaRPr lang="hr-H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DFF0D53A-7328-4C43-AD44-E37176FD176E}"/>
              </a:ext>
            </a:extLst>
          </p:cNvPr>
          <p:cNvSpPr/>
          <p:nvPr/>
        </p:nvSpPr>
        <p:spPr>
          <a:xfrm>
            <a:off x="3548055" y="4007341"/>
            <a:ext cx="2363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hr-HR" sz="22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uspješnih </a:t>
            </a:r>
          </a:p>
          <a:p>
            <a:r>
              <a:rPr lang="hr-HR" sz="22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projektnih prijava </a:t>
            </a:r>
          </a:p>
          <a:p>
            <a:r>
              <a:rPr lang="hr-HR" sz="22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 prvim pozivima</a:t>
            </a:r>
            <a:endParaRPr lang="hr-HR" sz="2200" dirty="0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ED4126A5-5708-430F-80D1-D4558F9B1B61}"/>
              </a:ext>
            </a:extLst>
          </p:cNvPr>
          <p:cNvSpPr/>
          <p:nvPr/>
        </p:nvSpPr>
        <p:spPr>
          <a:xfrm>
            <a:off x="7104127" y="5945361"/>
            <a:ext cx="1998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kern="0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VIŠE OD 90 % </a:t>
            </a:r>
          </a:p>
          <a:p>
            <a:r>
              <a:rPr lang="hr-HR" sz="2400" b="1" kern="0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PROLAZNOSTI</a:t>
            </a:r>
            <a:endParaRPr lang="en-GB" sz="2400" b="1" kern="0" dirty="0">
              <a:solidFill>
                <a:srgbClr val="008F4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trelica: kružna strelica 24">
            <a:extLst>
              <a:ext uri="{FF2B5EF4-FFF2-40B4-BE49-F238E27FC236}">
                <a16:creationId xmlns:a16="http://schemas.microsoft.com/office/drawing/2014/main" id="{07B123C4-0516-40A6-8CD4-EE66E14D1FCA}"/>
              </a:ext>
            </a:extLst>
          </p:cNvPr>
          <p:cNvSpPr/>
          <p:nvPr/>
        </p:nvSpPr>
        <p:spPr>
          <a:xfrm rot="20876196">
            <a:off x="4757177" y="2666031"/>
            <a:ext cx="1990064" cy="199344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FE477F2B-0A3A-4870-803C-70204772CAB7}"/>
              </a:ext>
            </a:extLst>
          </p:cNvPr>
          <p:cNvSpPr/>
          <p:nvPr/>
        </p:nvSpPr>
        <p:spPr>
          <a:xfrm>
            <a:off x="2975523" y="1227193"/>
            <a:ext cx="591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008F43"/>
                </a:solidFill>
              </a:rPr>
              <a:t>?!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7799CA00-B561-4FD1-AADD-B5992D2DF4E0}"/>
              </a:ext>
            </a:extLst>
          </p:cNvPr>
          <p:cNvSpPr/>
          <p:nvPr/>
        </p:nvSpPr>
        <p:spPr>
          <a:xfrm>
            <a:off x="3470478" y="2925172"/>
            <a:ext cx="591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008F43"/>
                </a:solidFill>
              </a:rPr>
              <a:t>?!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910935AD-9ED8-44A6-8A81-7D4882876777}"/>
              </a:ext>
            </a:extLst>
          </p:cNvPr>
          <p:cNvSpPr/>
          <p:nvPr/>
        </p:nvSpPr>
        <p:spPr>
          <a:xfrm>
            <a:off x="5402681" y="3319419"/>
            <a:ext cx="591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008F43"/>
                </a:solidFill>
              </a:rPr>
              <a:t>?!</a:t>
            </a:r>
          </a:p>
        </p:txBody>
      </p:sp>
      <p:sp>
        <p:nvSpPr>
          <p:cNvPr id="30" name="Strelica: kružna strelica 29">
            <a:extLst>
              <a:ext uri="{FF2B5EF4-FFF2-40B4-BE49-F238E27FC236}">
                <a16:creationId xmlns:a16="http://schemas.microsoft.com/office/drawing/2014/main" id="{9BE8375B-7359-4861-A6A4-46BD748051B7}"/>
              </a:ext>
            </a:extLst>
          </p:cNvPr>
          <p:cNvSpPr/>
          <p:nvPr/>
        </p:nvSpPr>
        <p:spPr>
          <a:xfrm rot="21013855">
            <a:off x="7862389" y="4258194"/>
            <a:ext cx="1992993" cy="198712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008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Shape 1863">
            <a:extLst>
              <a:ext uri="{FF2B5EF4-FFF2-40B4-BE49-F238E27FC236}">
                <a16:creationId xmlns:a16="http://schemas.microsoft.com/office/drawing/2014/main" id="{219E0D20-63B6-4310-8E23-6A8909AB04D3}"/>
              </a:ext>
            </a:extLst>
          </p:cNvPr>
          <p:cNvGrpSpPr/>
          <p:nvPr/>
        </p:nvGrpSpPr>
        <p:grpSpPr>
          <a:xfrm>
            <a:off x="5879893" y="5115337"/>
            <a:ext cx="459520" cy="749105"/>
            <a:chOff x="6730350" y="2315900"/>
            <a:chExt cx="257700" cy="420100"/>
          </a:xfrm>
          <a:solidFill>
            <a:srgbClr val="008F43"/>
          </a:solidFill>
        </p:grpSpPr>
        <p:sp>
          <p:nvSpPr>
            <p:cNvPr id="32" name="Shape 1864">
              <a:extLst>
                <a:ext uri="{FF2B5EF4-FFF2-40B4-BE49-F238E27FC236}">
                  <a16:creationId xmlns:a16="http://schemas.microsoft.com/office/drawing/2014/main" id="{73460886-DE95-43F4-86C5-E40CF6AB30F3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solidFill>
                <a:srgbClr val="008F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33" name="Shape 1865">
              <a:extLst>
                <a:ext uri="{FF2B5EF4-FFF2-40B4-BE49-F238E27FC236}">
                  <a16:creationId xmlns:a16="http://schemas.microsoft.com/office/drawing/2014/main" id="{638DC88B-B20A-44CD-9B77-E4F50D43BE3B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solidFill>
                <a:srgbClr val="008F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34" name="Shape 1866">
              <a:extLst>
                <a:ext uri="{FF2B5EF4-FFF2-40B4-BE49-F238E27FC236}">
                  <a16:creationId xmlns:a16="http://schemas.microsoft.com/office/drawing/2014/main" id="{B5D02E91-E0A3-40F0-90E8-B89487AA4CEA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solidFill>
                <a:srgbClr val="008F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35" name="Shape 1867">
              <a:extLst>
                <a:ext uri="{FF2B5EF4-FFF2-40B4-BE49-F238E27FC236}">
                  <a16:creationId xmlns:a16="http://schemas.microsoft.com/office/drawing/2014/main" id="{F844DD93-A1CF-4F22-87B4-490DDB752D52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solidFill>
                <a:srgbClr val="008F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36" name="Shape 1868">
              <a:extLst>
                <a:ext uri="{FF2B5EF4-FFF2-40B4-BE49-F238E27FC236}">
                  <a16:creationId xmlns:a16="http://schemas.microsoft.com/office/drawing/2014/main" id="{0F2DC1C7-133B-46F0-88AB-04E8DFFD75C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solidFill>
                <a:srgbClr val="008F4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37" name="Shape 1827">
            <a:extLst>
              <a:ext uri="{FF2B5EF4-FFF2-40B4-BE49-F238E27FC236}">
                <a16:creationId xmlns:a16="http://schemas.microsoft.com/office/drawing/2014/main" id="{97C5BE42-304C-4C04-8DB4-A119E0CCD8C9}"/>
              </a:ext>
            </a:extLst>
          </p:cNvPr>
          <p:cNvGrpSpPr/>
          <p:nvPr/>
        </p:nvGrpSpPr>
        <p:grpSpPr>
          <a:xfrm>
            <a:off x="10496316" y="5251758"/>
            <a:ext cx="1158023" cy="1171345"/>
            <a:chOff x="5297950" y="1632050"/>
            <a:chExt cx="426200" cy="431100"/>
          </a:xfrm>
          <a:solidFill>
            <a:srgbClr val="008F43"/>
          </a:solidFill>
        </p:grpSpPr>
        <p:sp>
          <p:nvSpPr>
            <p:cNvPr id="38" name="Shape 1828">
              <a:extLst>
                <a:ext uri="{FF2B5EF4-FFF2-40B4-BE49-F238E27FC236}">
                  <a16:creationId xmlns:a16="http://schemas.microsoft.com/office/drawing/2014/main" id="{7C28FE55-D2E5-41A9-940F-22C018EA7A37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39" name="Shape 1829">
              <a:extLst>
                <a:ext uri="{FF2B5EF4-FFF2-40B4-BE49-F238E27FC236}">
                  <a16:creationId xmlns:a16="http://schemas.microsoft.com/office/drawing/2014/main" id="{7923FA84-B6F5-4128-9E03-5B8CCE0A63B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40" name="Pravokutnik 39">
            <a:extLst>
              <a:ext uri="{FF2B5EF4-FFF2-40B4-BE49-F238E27FC236}">
                <a16:creationId xmlns:a16="http://schemas.microsoft.com/office/drawing/2014/main" id="{CF4DADE8-F4A3-4DE0-90BB-9613948B510A}"/>
              </a:ext>
            </a:extLst>
          </p:cNvPr>
          <p:cNvSpPr/>
          <p:nvPr/>
        </p:nvSpPr>
        <p:spPr>
          <a:xfrm>
            <a:off x="1769400" y="411107"/>
            <a:ext cx="84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NAUČENE LEKCIJE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8FA3B5DB-C3B0-415D-9BA1-2961D660CAC7}"/>
              </a:ext>
            </a:extLst>
          </p:cNvPr>
          <p:cNvSpPr/>
          <p:nvPr/>
        </p:nvSpPr>
        <p:spPr>
          <a:xfrm>
            <a:off x="6385850" y="4114915"/>
            <a:ext cx="38154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kern="0" dirty="0">
                <a:ea typeface="Verdana" panose="020B0604030504040204" pitchFamily="34" charset="0"/>
                <a:cs typeface="Verdana" panose="020B0604030504040204" pitchFamily="34" charset="0"/>
              </a:rPr>
              <a:t>stručna podrška </a:t>
            </a:r>
          </a:p>
          <a:p>
            <a:r>
              <a:rPr lang="hr-HR" sz="2200" b="1" kern="0" dirty="0">
                <a:ea typeface="Verdana" panose="020B0604030504040204" pitchFamily="34" charset="0"/>
                <a:cs typeface="Verdana" panose="020B0604030504040204" pitchFamily="34" charset="0"/>
              </a:rPr>
              <a:t>FZOEU u </a:t>
            </a:r>
          </a:p>
          <a:p>
            <a:r>
              <a:rPr lang="hr-HR" sz="2200" b="1" kern="0" dirty="0">
                <a:ea typeface="Verdana" panose="020B0604030504040204" pitchFamily="34" charset="0"/>
                <a:cs typeface="Verdana" panose="020B0604030504040204" pitchFamily="34" charset="0"/>
              </a:rPr>
              <a:t>novim pozivima</a:t>
            </a:r>
            <a:endParaRPr lang="en-GB" sz="2200" b="1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70D4C06-9628-4D5F-A6BC-F299D93CD524}"/>
              </a:ext>
            </a:extLst>
          </p:cNvPr>
          <p:cNvSpPr/>
          <p:nvPr/>
        </p:nvSpPr>
        <p:spPr>
          <a:xfrm>
            <a:off x="3548055" y="2204872"/>
            <a:ext cx="2976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kern="0" dirty="0">
                <a:ea typeface="Verdana" panose="020B0604030504040204" pitchFamily="34" charset="0"/>
                <a:cs typeface="Calibri" panose="020F0502020204030204" pitchFamily="34" charset="0"/>
              </a:rPr>
              <a:t>nepravilnosti i loša priprema projekta</a:t>
            </a:r>
            <a:endParaRPr lang="en-US" sz="2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88737" y="3696715"/>
            <a:ext cx="2671763" cy="19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Energetska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obnova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zgrada iz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ESI fondova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71AB5F11-A97C-4D7B-BA50-6033BCB66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5" y="4826729"/>
            <a:ext cx="11168009" cy="2031271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77E811FC-AE33-4D5B-943B-83CBE7CDB773}"/>
              </a:ext>
            </a:extLst>
          </p:cNvPr>
          <p:cNvSpPr/>
          <p:nvPr/>
        </p:nvSpPr>
        <p:spPr>
          <a:xfrm>
            <a:off x="5099952" y="394461"/>
            <a:ext cx="204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ALOKACIJA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35ADC9B4-6115-49A5-8FB6-68A852B1520C}"/>
              </a:ext>
            </a:extLst>
          </p:cNvPr>
          <p:cNvGrpSpPr/>
          <p:nvPr/>
        </p:nvGrpSpPr>
        <p:grpSpPr>
          <a:xfrm>
            <a:off x="5651439" y="1950366"/>
            <a:ext cx="3959413" cy="420831"/>
            <a:chOff x="-388457" y="1301868"/>
            <a:chExt cx="2306511" cy="1010573"/>
          </a:xfrm>
          <a:noFill/>
        </p:grpSpPr>
        <p:sp>
          <p:nvSpPr>
            <p:cNvPr id="19" name="Zaobljeni pravokutnik 83">
              <a:extLst>
                <a:ext uri="{FF2B5EF4-FFF2-40B4-BE49-F238E27FC236}">
                  <a16:creationId xmlns:a16="http://schemas.microsoft.com/office/drawing/2014/main" id="{74276D22-EBF6-44FB-AFEE-B90F3CF399AF}"/>
                </a:ext>
              </a:extLst>
            </p:cNvPr>
            <p:cNvSpPr/>
            <p:nvPr/>
          </p:nvSpPr>
          <p:spPr>
            <a:xfrm>
              <a:off x="-388457" y="1301868"/>
              <a:ext cx="2093592" cy="7861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jeni pravokutnik 4">
              <a:extLst>
                <a:ext uri="{FF2B5EF4-FFF2-40B4-BE49-F238E27FC236}">
                  <a16:creationId xmlns:a16="http://schemas.microsoft.com/office/drawing/2014/main" id="{1911B788-CF9D-4082-AAFB-E8EFC2959BD4}"/>
                </a:ext>
              </a:extLst>
            </p:cNvPr>
            <p:cNvSpPr txBox="1"/>
            <p:nvPr/>
          </p:nvSpPr>
          <p:spPr>
            <a:xfrm>
              <a:off x="-129484" y="1572306"/>
              <a:ext cx="2047538" cy="74013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r" defTabSz="800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6,881</a:t>
              </a:r>
              <a:r>
                <a:rPr lang="hr-HR" sz="2400" b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milijardi EUR</a:t>
              </a:r>
            </a:p>
          </p:txBody>
        </p:sp>
      </p:grpSp>
      <p:sp>
        <p:nvSpPr>
          <p:cNvPr id="21" name="Pravokutnik 20">
            <a:extLst>
              <a:ext uri="{FF2B5EF4-FFF2-40B4-BE49-F238E27FC236}">
                <a16:creationId xmlns:a16="http://schemas.microsoft.com/office/drawing/2014/main" id="{9D6EBDC3-DC0B-4430-B94B-A0D20C89367A}"/>
              </a:ext>
            </a:extLst>
          </p:cNvPr>
          <p:cNvSpPr/>
          <p:nvPr/>
        </p:nvSpPr>
        <p:spPr>
          <a:xfrm>
            <a:off x="2074849" y="3300587"/>
            <a:ext cx="370912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7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JAVNE </a:t>
            </a:r>
            <a:r>
              <a:rPr lang="hr-HR" sz="28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ZGRADE</a:t>
            </a:r>
          </a:p>
          <a:p>
            <a:r>
              <a:rPr lang="hr-HR" sz="2700" b="1" dirty="0">
                <a:ea typeface="Verdana" panose="020B0604030504040204" pitchFamily="34" charset="0"/>
                <a:cs typeface="Verdana" panose="020B0604030504040204" pitchFamily="34" charset="0"/>
              </a:rPr>
              <a:t>211.810.805 EUR</a:t>
            </a:r>
          </a:p>
          <a:p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Strelica: desno 21">
            <a:extLst>
              <a:ext uri="{FF2B5EF4-FFF2-40B4-BE49-F238E27FC236}">
                <a16:creationId xmlns:a16="http://schemas.microsoft.com/office/drawing/2014/main" id="{DC2AB0B9-68F6-46B7-B23D-1ABF9390E9C7}"/>
              </a:ext>
            </a:extLst>
          </p:cNvPr>
          <p:cNvSpPr/>
          <p:nvPr/>
        </p:nvSpPr>
        <p:spPr>
          <a:xfrm>
            <a:off x="5468063" y="2062984"/>
            <a:ext cx="737238" cy="307683"/>
          </a:xfrm>
          <a:prstGeom prst="rightArrow">
            <a:avLst/>
          </a:prstGeom>
          <a:solidFill>
            <a:srgbClr val="008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ACD4618A-0835-40CB-974D-D09615772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9" y="1511413"/>
            <a:ext cx="3963574" cy="1571082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370732CA-1778-4D21-860B-BA8D486BBB32}"/>
              </a:ext>
            </a:extLst>
          </p:cNvPr>
          <p:cNvSpPr txBox="1"/>
          <p:nvPr/>
        </p:nvSpPr>
        <p:spPr>
          <a:xfrm>
            <a:off x="6450766" y="3113610"/>
            <a:ext cx="40393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7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STAMBENE ZGRADE</a:t>
            </a:r>
          </a:p>
          <a:p>
            <a:pPr algn="r"/>
            <a:r>
              <a:rPr lang="hr-HR" sz="14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(VIŠESTAMBENE ZGRADE I OBITELJSKE KUĆE)</a:t>
            </a:r>
          </a:p>
          <a:p>
            <a:pPr algn="r"/>
            <a:r>
              <a:rPr lang="hr-HR" sz="2700" b="1" dirty="0">
                <a:ea typeface="Verdana" panose="020B0604030504040204" pitchFamily="34" charset="0"/>
                <a:cs typeface="Verdana" panose="020B0604030504040204" pitchFamily="34" charset="0"/>
              </a:rPr>
              <a:t>100.000.000 EUR</a:t>
            </a:r>
          </a:p>
          <a:p>
            <a:endParaRPr lang="hr-HR" sz="2700" b="1" dirty="0">
              <a:solidFill>
                <a:srgbClr val="17179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3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1" name="Rezervirano mjesto sadržaja 2">
            <a:extLst>
              <a:ext uri="{FF2B5EF4-FFF2-40B4-BE49-F238E27FC236}">
                <a16:creationId xmlns:a16="http://schemas.microsoft.com/office/drawing/2014/main" id="{CCF14F72-6E12-426E-B480-012A962B5A03}"/>
              </a:ext>
            </a:extLst>
          </p:cNvPr>
          <p:cNvSpPr txBox="1">
            <a:spLocks/>
          </p:cNvSpPr>
          <p:nvPr/>
        </p:nvSpPr>
        <p:spPr>
          <a:xfrm>
            <a:off x="1100393" y="1415861"/>
            <a:ext cx="7761365" cy="407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b="1" dirty="0"/>
              <a:t>Nepravilnosti se najčešće javljaju vezano uz:</a:t>
            </a:r>
          </a:p>
          <a:p>
            <a:pPr>
              <a:lnSpc>
                <a:spcPct val="100000"/>
              </a:lnSpc>
            </a:pPr>
            <a:endParaRPr lang="hr-HR" sz="1400" b="1" dirty="0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9415BFE0-9472-4D68-A8F2-830A204DB71B}"/>
              </a:ext>
            </a:extLst>
          </p:cNvPr>
          <p:cNvSpPr/>
          <p:nvPr/>
        </p:nvSpPr>
        <p:spPr>
          <a:xfrm>
            <a:off x="1100393" y="385836"/>
            <a:ext cx="972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solidFill>
                  <a:srgbClr val="008F43"/>
                </a:solidFill>
              </a:rPr>
              <a:t>NEPRAVILNOSTI</a:t>
            </a:r>
          </a:p>
        </p:txBody>
      </p:sp>
      <p:graphicFrame>
        <p:nvGraphicFramePr>
          <p:cNvPr id="43" name="Dijagram 42">
            <a:extLst>
              <a:ext uri="{FF2B5EF4-FFF2-40B4-BE49-F238E27FC236}">
                <a16:creationId xmlns:a16="http://schemas.microsoft.com/office/drawing/2014/main" id="{3AA8AE94-E309-46D8-BC4A-3452E0373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216456"/>
              </p:ext>
            </p:extLst>
          </p:nvPr>
        </p:nvGraphicFramePr>
        <p:xfrm>
          <a:off x="1897564" y="1961397"/>
          <a:ext cx="7985369" cy="326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4" name="Rezervirano mjesto sadržaja 2">
            <a:extLst>
              <a:ext uri="{FF2B5EF4-FFF2-40B4-BE49-F238E27FC236}">
                <a16:creationId xmlns:a16="http://schemas.microsoft.com/office/drawing/2014/main" id="{4B5545D8-DB42-4F9D-981C-027CDBFFD459}"/>
              </a:ext>
            </a:extLst>
          </p:cNvPr>
          <p:cNvSpPr txBox="1">
            <a:spLocks/>
          </p:cNvSpPr>
          <p:nvPr/>
        </p:nvSpPr>
        <p:spPr>
          <a:xfrm>
            <a:off x="1321179" y="1961397"/>
            <a:ext cx="726167" cy="64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8F43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sz="1400" b="1" dirty="0">
              <a:solidFill>
                <a:srgbClr val="008F43"/>
              </a:solidFill>
            </a:endParaRPr>
          </a:p>
        </p:txBody>
      </p:sp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EABB546F-84BF-4392-95E9-BEC54D168A1F}"/>
              </a:ext>
            </a:extLst>
          </p:cNvPr>
          <p:cNvSpPr txBox="1">
            <a:spLocks/>
          </p:cNvSpPr>
          <p:nvPr/>
        </p:nvSpPr>
        <p:spPr>
          <a:xfrm>
            <a:off x="1321179" y="2715464"/>
            <a:ext cx="726167" cy="66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8F43"/>
                </a:solidFill>
              </a:rPr>
              <a:t>2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sz="1400" b="1" dirty="0">
              <a:solidFill>
                <a:srgbClr val="008F43"/>
              </a:solidFill>
            </a:endParaRPr>
          </a:p>
        </p:txBody>
      </p:sp>
      <p:sp>
        <p:nvSpPr>
          <p:cNvPr id="46" name="Rezervirano mjesto sadržaja 2">
            <a:extLst>
              <a:ext uri="{FF2B5EF4-FFF2-40B4-BE49-F238E27FC236}">
                <a16:creationId xmlns:a16="http://schemas.microsoft.com/office/drawing/2014/main" id="{FB0F8489-6E56-4318-8F7F-933A6A8BB004}"/>
              </a:ext>
            </a:extLst>
          </p:cNvPr>
          <p:cNvSpPr txBox="1">
            <a:spLocks/>
          </p:cNvSpPr>
          <p:nvPr/>
        </p:nvSpPr>
        <p:spPr>
          <a:xfrm>
            <a:off x="1350975" y="3349852"/>
            <a:ext cx="726167" cy="66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8F43"/>
                </a:solidFill>
              </a:rPr>
              <a:t>3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sz="1400" b="1" dirty="0">
              <a:solidFill>
                <a:srgbClr val="008F43"/>
              </a:solidFill>
            </a:endParaRPr>
          </a:p>
        </p:txBody>
      </p:sp>
      <p:sp>
        <p:nvSpPr>
          <p:cNvPr id="47" name="Rezervirano mjesto sadržaja 2">
            <a:extLst>
              <a:ext uri="{FF2B5EF4-FFF2-40B4-BE49-F238E27FC236}">
                <a16:creationId xmlns:a16="http://schemas.microsoft.com/office/drawing/2014/main" id="{0DC4F8ED-5F98-462F-8098-7D23FA0970EC}"/>
              </a:ext>
            </a:extLst>
          </p:cNvPr>
          <p:cNvSpPr txBox="1">
            <a:spLocks/>
          </p:cNvSpPr>
          <p:nvPr/>
        </p:nvSpPr>
        <p:spPr>
          <a:xfrm>
            <a:off x="1362942" y="3999791"/>
            <a:ext cx="726167" cy="66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8F43"/>
                </a:solidFill>
              </a:rPr>
              <a:t>4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sz="1400" b="1" dirty="0">
              <a:solidFill>
                <a:srgbClr val="008F43"/>
              </a:solidFill>
            </a:endParaRPr>
          </a:p>
        </p:txBody>
      </p:sp>
      <p:sp>
        <p:nvSpPr>
          <p:cNvPr id="48" name="Rezervirano mjesto sadržaja 2">
            <a:extLst>
              <a:ext uri="{FF2B5EF4-FFF2-40B4-BE49-F238E27FC236}">
                <a16:creationId xmlns:a16="http://schemas.microsoft.com/office/drawing/2014/main" id="{D98269B0-11FD-4AFB-A0EF-2B1747F4B784}"/>
              </a:ext>
            </a:extLst>
          </p:cNvPr>
          <p:cNvSpPr txBox="1">
            <a:spLocks/>
          </p:cNvSpPr>
          <p:nvPr/>
        </p:nvSpPr>
        <p:spPr>
          <a:xfrm>
            <a:off x="1383213" y="4710625"/>
            <a:ext cx="726167" cy="66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600" b="1" dirty="0">
                <a:solidFill>
                  <a:srgbClr val="008F43"/>
                </a:solidFill>
              </a:rPr>
              <a:t>5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hr-HR" sz="1400" b="1" dirty="0">
              <a:solidFill>
                <a:srgbClr val="008F43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CFE80F0B-C3D3-49F1-8A68-1F64601B801D}"/>
              </a:ext>
            </a:extLst>
          </p:cNvPr>
          <p:cNvSpPr/>
          <p:nvPr/>
        </p:nvSpPr>
        <p:spPr>
          <a:xfrm>
            <a:off x="452747" y="5960394"/>
            <a:ext cx="11416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U slučaju utvrđenih nepravilnosti </a:t>
            </a:r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sz="2800" dirty="0">
                <a:solidFill>
                  <a:srgbClr val="008F43"/>
                </a:solidFill>
              </a:rPr>
              <a:t> </a:t>
            </a:r>
            <a:r>
              <a:rPr lang="hr-HR" sz="2800" b="1" dirty="0">
                <a:solidFill>
                  <a:srgbClr val="FF0000"/>
                </a:solidFill>
              </a:rPr>
              <a:t>FINANCIJSKE KOREKCIJE od 5% do 100%</a:t>
            </a:r>
          </a:p>
        </p:txBody>
      </p:sp>
      <p:sp>
        <p:nvSpPr>
          <p:cNvPr id="50" name="Shape 1943">
            <a:extLst>
              <a:ext uri="{FF2B5EF4-FFF2-40B4-BE49-F238E27FC236}">
                <a16:creationId xmlns:a16="http://schemas.microsoft.com/office/drawing/2014/main" id="{CC6ED49B-261F-411F-A64D-2A733F8ED63D}"/>
              </a:ext>
            </a:extLst>
          </p:cNvPr>
          <p:cNvSpPr/>
          <p:nvPr/>
        </p:nvSpPr>
        <p:spPr>
          <a:xfrm>
            <a:off x="10114169" y="4878677"/>
            <a:ext cx="1148371" cy="1003573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37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76EF2D6D-2579-459D-B8FF-8517CA26AEAB}"/>
              </a:ext>
            </a:extLst>
          </p:cNvPr>
          <p:cNvSpPr/>
          <p:nvPr/>
        </p:nvSpPr>
        <p:spPr>
          <a:xfrm>
            <a:off x="1716171" y="442508"/>
            <a:ext cx="84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AKTUALNI IZAZOVI</a:t>
            </a:r>
          </a:p>
        </p:txBody>
      </p:sp>
      <p:sp>
        <p:nvSpPr>
          <p:cNvPr id="19" name="Shape 1943">
            <a:extLst>
              <a:ext uri="{FF2B5EF4-FFF2-40B4-BE49-F238E27FC236}">
                <a16:creationId xmlns:a16="http://schemas.microsoft.com/office/drawing/2014/main" id="{DE029F0C-1326-4E4A-801B-5E6FA6A89CCF}"/>
              </a:ext>
            </a:extLst>
          </p:cNvPr>
          <p:cNvSpPr/>
          <p:nvPr/>
        </p:nvSpPr>
        <p:spPr>
          <a:xfrm>
            <a:off x="10461466" y="4761127"/>
            <a:ext cx="1278583" cy="1117367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8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graphicFrame>
        <p:nvGraphicFramePr>
          <p:cNvPr id="20" name="Dijagram 19">
            <a:extLst>
              <a:ext uri="{FF2B5EF4-FFF2-40B4-BE49-F238E27FC236}">
                <a16:creationId xmlns:a16="http://schemas.microsoft.com/office/drawing/2014/main" id="{74954A73-3BBD-4CFA-A0FE-396817ED2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244130"/>
              </p:ext>
            </p:extLst>
          </p:nvPr>
        </p:nvGraphicFramePr>
        <p:xfrm>
          <a:off x="2237271" y="1414523"/>
          <a:ext cx="7566263" cy="521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Shape 1943">
            <a:extLst>
              <a:ext uri="{FF2B5EF4-FFF2-40B4-BE49-F238E27FC236}">
                <a16:creationId xmlns:a16="http://schemas.microsoft.com/office/drawing/2014/main" id="{147F5A86-02FD-4BEC-9B00-6B5F01C6EF86}"/>
              </a:ext>
            </a:extLst>
          </p:cNvPr>
          <p:cNvSpPr/>
          <p:nvPr/>
        </p:nvSpPr>
        <p:spPr>
          <a:xfrm>
            <a:off x="622506" y="4643095"/>
            <a:ext cx="1278583" cy="1117367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8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23" name="Shape 1943">
            <a:extLst>
              <a:ext uri="{FF2B5EF4-FFF2-40B4-BE49-F238E27FC236}">
                <a16:creationId xmlns:a16="http://schemas.microsoft.com/office/drawing/2014/main" id="{ACC2F8CA-C418-4388-AE9D-AB5CA960559F}"/>
              </a:ext>
            </a:extLst>
          </p:cNvPr>
          <p:cNvSpPr/>
          <p:nvPr/>
        </p:nvSpPr>
        <p:spPr>
          <a:xfrm>
            <a:off x="1915521" y="5251654"/>
            <a:ext cx="1278583" cy="1117367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8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  <p:sp>
        <p:nvSpPr>
          <p:cNvPr id="24" name="Shape 1943">
            <a:extLst>
              <a:ext uri="{FF2B5EF4-FFF2-40B4-BE49-F238E27FC236}">
                <a16:creationId xmlns:a16="http://schemas.microsoft.com/office/drawing/2014/main" id="{0E5EA1E2-208A-4AEE-9D8B-FF04B997D8CE}"/>
              </a:ext>
            </a:extLst>
          </p:cNvPr>
          <p:cNvSpPr/>
          <p:nvPr/>
        </p:nvSpPr>
        <p:spPr>
          <a:xfrm>
            <a:off x="9481375" y="5511848"/>
            <a:ext cx="1278583" cy="1117367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8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6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7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50F00089-7799-4A47-A738-FB996FEB7078}"/>
              </a:ext>
            </a:extLst>
          </p:cNvPr>
          <p:cNvSpPr/>
          <p:nvPr/>
        </p:nvSpPr>
        <p:spPr>
          <a:xfrm>
            <a:off x="6974433" y="5719468"/>
            <a:ext cx="227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5A4705"/>
                </a:solidFill>
                <a:latin typeface="Verdana" panose="020B0604030504040204" pitchFamily="34" charset="0"/>
                <a:hlinkClick r:id="rId5"/>
              </a:rPr>
              <a:t>ee@mgipu.hr</a:t>
            </a:r>
            <a:endParaRPr lang="hr-HR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6F92851-537E-4341-96C6-A35D7F1ADC8F}"/>
              </a:ext>
            </a:extLst>
          </p:cNvPr>
          <p:cNvSpPr txBox="1"/>
          <p:nvPr/>
        </p:nvSpPr>
        <p:spPr>
          <a:xfrm>
            <a:off x="6974433" y="5362126"/>
            <a:ext cx="25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a typeface="Verdana" panose="020B0604030504040204" pitchFamily="34" charset="0"/>
                <a:cs typeface="Verdana" panose="020B0604030504040204" pitchFamily="34" charset="0"/>
              </a:rPr>
              <a:t>PRIJAVA: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9E9EC41-11B3-460C-A5E9-3FB8F5D9411C}"/>
              </a:ext>
            </a:extLst>
          </p:cNvPr>
          <p:cNvSpPr txBox="1"/>
          <p:nvPr/>
        </p:nvSpPr>
        <p:spPr>
          <a:xfrm>
            <a:off x="6748691" y="1988574"/>
            <a:ext cx="5262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objava na mjesečnoj bazi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predstavljanje uspješnih projekata obnove </a:t>
            </a: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endParaRPr lang="hr-HR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novosti i zanimljivosti o energetskoj obnovi zgrada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985B2A2-C341-4DFC-B030-F0CA4C4C4B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00" t="8001" r="39797" b="3555"/>
          <a:stretch/>
        </p:blipFill>
        <p:spPr>
          <a:xfrm rot="20009318">
            <a:off x="1372338" y="2024851"/>
            <a:ext cx="2501875" cy="3586716"/>
          </a:xfrm>
          <a:prstGeom prst="rect">
            <a:avLst/>
          </a:prstGeom>
        </p:spPr>
      </p:pic>
      <p:pic>
        <p:nvPicPr>
          <p:cNvPr id="21" name="Slika 20" descr="Slika na kojoj se prikazuje snimka zaslona, novine, tekst&#10;&#10;Opis je generiran uz vrlo visoku pouzdanost">
            <a:extLst>
              <a:ext uri="{FF2B5EF4-FFF2-40B4-BE49-F238E27FC236}">
                <a16:creationId xmlns:a16="http://schemas.microsoft.com/office/drawing/2014/main" id="{7DEEC132-A415-46AC-AB6A-B8953970CF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969">
            <a:off x="3180576" y="1518584"/>
            <a:ext cx="2430666" cy="3441330"/>
          </a:xfrm>
          <a:prstGeom prst="rect">
            <a:avLst/>
          </a:prstGeom>
        </p:spPr>
      </p:pic>
      <p:pic>
        <p:nvPicPr>
          <p:cNvPr id="4" name="Slika 3" descr="Slika na kojoj se prikazuje snimka zaslona, novine, tekst&#10;&#10;Opis je generiran uz vrlo visoku pouzdanost">
            <a:extLst>
              <a:ext uri="{FF2B5EF4-FFF2-40B4-BE49-F238E27FC236}">
                <a16:creationId xmlns:a16="http://schemas.microsoft.com/office/drawing/2014/main" id="{73573CAD-4260-46E6-8776-06E916692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046">
            <a:off x="2066317" y="2877477"/>
            <a:ext cx="2419787" cy="3441600"/>
          </a:xfrm>
          <a:prstGeom prst="rect">
            <a:avLst/>
          </a:prstGeom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08E09D6C-8ABC-4921-A67C-79613B244D09}"/>
              </a:ext>
            </a:extLst>
          </p:cNvPr>
          <p:cNvSpPr/>
          <p:nvPr/>
        </p:nvSpPr>
        <p:spPr>
          <a:xfrm>
            <a:off x="5176154" y="612930"/>
            <a:ext cx="183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NOVOSTI </a:t>
            </a:r>
          </a:p>
        </p:txBody>
      </p:sp>
    </p:spTree>
    <p:extLst>
      <p:ext uri="{BB962C8B-B14F-4D97-AF65-F5344CB8AC3E}">
        <p14:creationId xmlns:p14="http://schemas.microsoft.com/office/powerpoint/2010/main" val="408693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428D9EDB-486B-480D-BA57-FAB13C189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185446"/>
              </p:ext>
            </p:extLst>
          </p:nvPr>
        </p:nvGraphicFramePr>
        <p:xfrm>
          <a:off x="828532" y="949438"/>
          <a:ext cx="3466066" cy="184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A910EC18-A5CF-4F2C-8F6D-3015FAF91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884914"/>
              </p:ext>
            </p:extLst>
          </p:nvPr>
        </p:nvGraphicFramePr>
        <p:xfrm>
          <a:off x="828532" y="4210590"/>
          <a:ext cx="9301787" cy="254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E2F3537D-EDE8-4177-A70A-042B34F0D785}"/>
              </a:ext>
            </a:extLst>
          </p:cNvPr>
          <p:cNvSpPr/>
          <p:nvPr/>
        </p:nvSpPr>
        <p:spPr>
          <a:xfrm>
            <a:off x="3062202" y="409287"/>
            <a:ext cx="6067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 MGIPU 2018/2019</a:t>
            </a:r>
          </a:p>
        </p:txBody>
      </p:sp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DE48DC0D-D08E-4E2C-8B49-664978F85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015496"/>
              </p:ext>
            </p:extLst>
          </p:nvPr>
        </p:nvGraphicFramePr>
        <p:xfrm>
          <a:off x="828532" y="2390350"/>
          <a:ext cx="6651055" cy="240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3" name="Grafika 41" descr="Kuća">
            <a:extLst>
              <a:ext uri="{FF2B5EF4-FFF2-40B4-BE49-F238E27FC236}">
                <a16:creationId xmlns:a16="http://schemas.microsoft.com/office/drawing/2014/main" id="{9181FE16-B971-4EF4-AAED-5BD3658854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39764" y="4865089"/>
            <a:ext cx="1447408" cy="1447408"/>
          </a:xfrm>
          <a:prstGeom prst="rect">
            <a:avLst/>
          </a:prstGeom>
        </p:spPr>
      </p:pic>
      <p:pic>
        <p:nvPicPr>
          <p:cNvPr id="19" name="Grafika 49" descr="Školska zgrada">
            <a:extLst>
              <a:ext uri="{FF2B5EF4-FFF2-40B4-BE49-F238E27FC236}">
                <a16:creationId xmlns:a16="http://schemas.microsoft.com/office/drawing/2014/main" id="{09FDDCF2-7B22-4013-ACA4-30D1512D852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89680" y="2770717"/>
            <a:ext cx="1648761" cy="1648761"/>
          </a:xfrm>
          <a:prstGeom prst="rect">
            <a:avLst/>
          </a:prstGeom>
        </p:spPr>
      </p:pic>
      <p:pic>
        <p:nvPicPr>
          <p:cNvPr id="25" name="Grafika 27" descr="Grad">
            <a:extLst>
              <a:ext uri="{FF2B5EF4-FFF2-40B4-BE49-F238E27FC236}">
                <a16:creationId xmlns:a16="http://schemas.microsoft.com/office/drawing/2014/main" id="{36BD84BA-BC53-43CA-A3D2-FEF84F66FF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31981" y="3595097"/>
            <a:ext cx="1447408" cy="144740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B6F92851-537E-4341-96C6-A35D7F1ADC8F}"/>
              </a:ext>
            </a:extLst>
          </p:cNvPr>
          <p:cNvSpPr txBox="1"/>
          <p:nvPr/>
        </p:nvSpPr>
        <p:spPr>
          <a:xfrm>
            <a:off x="898948" y="4318801"/>
            <a:ext cx="25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OBITELJSKE KUĆE</a:t>
            </a:r>
            <a:endParaRPr lang="hr-HR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00FE1368-3A13-404A-88E3-71A35DA35680}"/>
              </a:ext>
            </a:extLst>
          </p:cNvPr>
          <p:cNvSpPr/>
          <p:nvPr/>
        </p:nvSpPr>
        <p:spPr>
          <a:xfrm>
            <a:off x="1969060" y="1867496"/>
            <a:ext cx="8450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hr-HR" altLang="sr-Latn-RS" sz="6600" b="1" dirty="0"/>
              <a:t>Hvala na pažnji!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38BA041-78D3-44FF-A94A-92A7B7055114}"/>
              </a:ext>
            </a:extLst>
          </p:cNvPr>
          <p:cNvSpPr txBox="1">
            <a:spLocks/>
          </p:cNvSpPr>
          <p:nvPr/>
        </p:nvSpPr>
        <p:spPr>
          <a:xfrm>
            <a:off x="2627052" y="3670710"/>
            <a:ext cx="7134543" cy="1488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4300" dirty="0">
                <a:solidFill>
                  <a:srgbClr val="008F43"/>
                </a:solidFill>
              </a:rPr>
              <a:t>www.mgipu.hr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4300" dirty="0">
                <a:solidFill>
                  <a:srgbClr val="008F43"/>
                </a:solidFill>
              </a:rPr>
              <a:t>www.strukturnifondovi.hr</a:t>
            </a:r>
          </a:p>
        </p:txBody>
      </p:sp>
    </p:spTree>
    <p:extLst>
      <p:ext uri="{BB962C8B-B14F-4D97-AF65-F5344CB8AC3E}">
        <p14:creationId xmlns:p14="http://schemas.microsoft.com/office/powerpoint/2010/main" val="9848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88737" y="3696715"/>
            <a:ext cx="2671763" cy="19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Energetska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obnova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zgrada iz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ESI fondova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77E811FC-AE33-4D5B-943B-83CBE7CDB773}"/>
              </a:ext>
            </a:extLst>
          </p:cNvPr>
          <p:cNvSpPr/>
          <p:nvPr/>
        </p:nvSpPr>
        <p:spPr>
          <a:xfrm>
            <a:off x="5099952" y="394461"/>
            <a:ext cx="204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ALOKACIJA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D219BEA2-E4A4-483E-964D-F15E3B0D3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2" b="10396"/>
          <a:stretch/>
        </p:blipFill>
        <p:spPr>
          <a:xfrm>
            <a:off x="7554454" y="4915665"/>
            <a:ext cx="4637546" cy="1942335"/>
          </a:xfrm>
          <a:prstGeom prst="rect">
            <a:avLst/>
          </a:prstGeom>
        </p:spPr>
      </p:pic>
      <p:pic>
        <p:nvPicPr>
          <p:cNvPr id="26" name="Picture 2" descr="Slikovni rezultat za money">
            <a:extLst>
              <a:ext uri="{FF2B5EF4-FFF2-40B4-BE49-F238E27FC236}">
                <a16:creationId xmlns:a16="http://schemas.microsoft.com/office/drawing/2014/main" id="{1D955C40-E565-45C6-93F9-56DA4324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086"/>
            <a:ext cx="3935002" cy="21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Dijagram 26">
            <a:extLst>
              <a:ext uri="{FF2B5EF4-FFF2-40B4-BE49-F238E27FC236}">
                <a16:creationId xmlns:a16="http://schemas.microsoft.com/office/drawing/2014/main" id="{41E8BB2C-2F72-4E2A-94E4-5EE4F6650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127531"/>
              </p:ext>
            </p:extLst>
          </p:nvPr>
        </p:nvGraphicFramePr>
        <p:xfrm>
          <a:off x="1460108" y="1524326"/>
          <a:ext cx="8783226" cy="405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332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88737" y="3696715"/>
            <a:ext cx="2671763" cy="194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Energetska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obnova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zgrada iz </a:t>
            </a:r>
          </a:p>
          <a:p>
            <a:pPr algn="ctr"/>
            <a:r>
              <a:rPr lang="hr-HR" altLang="sr-Latn-RS" sz="2400" b="1" dirty="0">
                <a:solidFill>
                  <a:schemeClr val="bg1"/>
                </a:solidFill>
              </a:rPr>
              <a:t>ESI fondova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2" name="Zaobljeni pravokutnik 16">
            <a:extLst>
              <a:ext uri="{FF2B5EF4-FFF2-40B4-BE49-F238E27FC236}">
                <a16:creationId xmlns:a16="http://schemas.microsoft.com/office/drawing/2014/main" id="{349681EE-3716-4CAC-AF87-7F528DB13BF5}"/>
              </a:ext>
            </a:extLst>
          </p:cNvPr>
          <p:cNvSpPr/>
          <p:nvPr/>
        </p:nvSpPr>
        <p:spPr>
          <a:xfrm>
            <a:off x="8043762" y="1625500"/>
            <a:ext cx="2400527" cy="75790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Energetska obnova </a:t>
            </a:r>
            <a:r>
              <a:rPr lang="hr-H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zgrada javnog sektora</a:t>
            </a:r>
          </a:p>
        </p:txBody>
      </p:sp>
      <p:sp>
        <p:nvSpPr>
          <p:cNvPr id="14" name="Zaobljeni pravokutnik 14">
            <a:extLst>
              <a:ext uri="{FF2B5EF4-FFF2-40B4-BE49-F238E27FC236}">
                <a16:creationId xmlns:a16="http://schemas.microsoft.com/office/drawing/2014/main" id="{0BACE40D-6F2E-40B6-9D04-B7C849732450}"/>
              </a:ext>
            </a:extLst>
          </p:cNvPr>
          <p:cNvSpPr/>
          <p:nvPr/>
        </p:nvSpPr>
        <p:spPr>
          <a:xfrm>
            <a:off x="5244881" y="1333212"/>
            <a:ext cx="2712886" cy="75437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Energetska obnova </a:t>
            </a:r>
            <a:r>
              <a:rPr lang="hr-H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odgojno-obrazovnih ustanova</a:t>
            </a:r>
          </a:p>
        </p:txBody>
      </p:sp>
      <p:sp>
        <p:nvSpPr>
          <p:cNvPr id="18" name="Zaobljeni pravokutnik 8">
            <a:extLst>
              <a:ext uri="{FF2B5EF4-FFF2-40B4-BE49-F238E27FC236}">
                <a16:creationId xmlns:a16="http://schemas.microsoft.com/office/drawing/2014/main" id="{089DEAA2-C5E9-4F5F-AD82-8B0C72E9059D}"/>
              </a:ext>
            </a:extLst>
          </p:cNvPr>
          <p:cNvSpPr/>
          <p:nvPr/>
        </p:nvSpPr>
        <p:spPr>
          <a:xfrm>
            <a:off x="1588737" y="1733501"/>
            <a:ext cx="2799177" cy="11054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PILOTI - projektna dokumentacija i energetska obnova </a:t>
            </a:r>
            <a:r>
              <a:rPr lang="hr-H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odgojno-obrazovnih ustanova</a:t>
            </a:r>
          </a:p>
        </p:txBody>
      </p:sp>
      <p:sp>
        <p:nvSpPr>
          <p:cNvPr id="19" name="Zaobljeni pravokutnik 7">
            <a:extLst>
              <a:ext uri="{FF2B5EF4-FFF2-40B4-BE49-F238E27FC236}">
                <a16:creationId xmlns:a16="http://schemas.microsoft.com/office/drawing/2014/main" id="{853DE0BD-B23F-4252-B7DE-C1C48CEC135D}"/>
              </a:ext>
            </a:extLst>
          </p:cNvPr>
          <p:cNvSpPr/>
          <p:nvPr/>
        </p:nvSpPr>
        <p:spPr>
          <a:xfrm>
            <a:off x="4521346" y="2278690"/>
            <a:ext cx="2269717" cy="88483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Energetska obnova </a:t>
            </a:r>
            <a:r>
              <a:rPr lang="hr-HR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višestambenih</a:t>
            </a:r>
            <a:r>
              <a:rPr lang="hr-HR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zgrada</a:t>
            </a:r>
          </a:p>
        </p:txBody>
      </p:sp>
      <p:cxnSp>
        <p:nvCxnSpPr>
          <p:cNvPr id="20" name="OTLSHAPE_M_d508bc8e7bdc47cbb9f4b176c303be74_Connector1">
            <a:extLst>
              <a:ext uri="{FF2B5EF4-FFF2-40B4-BE49-F238E27FC236}">
                <a16:creationId xmlns:a16="http://schemas.microsoft.com/office/drawing/2014/main" id="{D09371CF-3D25-495F-A102-FD46614E67C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7057927" y="2136946"/>
            <a:ext cx="1" cy="1144821"/>
          </a:xfrm>
          <a:prstGeom prst="line">
            <a:avLst/>
          </a:prstGeom>
          <a:ln w="9525" cap="flat" cmpd="sng" algn="ctr">
            <a:solidFill>
              <a:schemeClr val="dk2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TLSHAPE_TB_00000000000000000000000000000000_ScaleContainer">
            <a:extLst>
              <a:ext uri="{FF2B5EF4-FFF2-40B4-BE49-F238E27FC236}">
                <a16:creationId xmlns:a16="http://schemas.microsoft.com/office/drawing/2014/main" id="{5251869C-22A1-4E4B-8D86-E8715FFC1A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45087" y="3330606"/>
            <a:ext cx="9332770" cy="428625"/>
          </a:xfrm>
          <a:prstGeom prst="round2DiagRect">
            <a:avLst>
              <a:gd name="adj1" fmla="val 100000"/>
              <a:gd name="adj2" fmla="val 0"/>
            </a:avLst>
          </a:prstGeom>
          <a:solidFill>
            <a:srgbClr val="008F4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TLSHAPE_TB_00000000000000000000000000000000_TimescaleInterval1">
            <a:extLst>
              <a:ext uri="{FF2B5EF4-FFF2-40B4-BE49-F238E27FC236}">
                <a16:creationId xmlns:a16="http://schemas.microsoft.com/office/drawing/2014/main" id="{6D6BAC98-3F7A-4CCE-914E-5B4C76FAC7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23432" y="3466499"/>
            <a:ext cx="729749" cy="16311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hr-HR" sz="1350" spc="-15" dirty="0">
                <a:solidFill>
                  <a:schemeClr val="lt1"/>
                </a:solidFill>
                <a:latin typeface="Calibri" panose="020F0502020204030204" pitchFamily="34" charset="0"/>
              </a:rPr>
              <a:t>2015 – PILOT PROJEKTI</a:t>
            </a:r>
          </a:p>
        </p:txBody>
      </p:sp>
      <p:cxnSp>
        <p:nvCxnSpPr>
          <p:cNvPr id="23" name="OTLSHAPE_TB_00000000000000000000000000000000_Separator3">
            <a:extLst>
              <a:ext uri="{FF2B5EF4-FFF2-40B4-BE49-F238E27FC236}">
                <a16:creationId xmlns:a16="http://schemas.microsoft.com/office/drawing/2014/main" id="{00BD442D-C9DB-4C7F-9BC7-FECEF59DA67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444264" y="3449490"/>
            <a:ext cx="0" cy="1905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B_00000000000000000000000000000000_Separator7">
            <a:extLst>
              <a:ext uri="{FF2B5EF4-FFF2-40B4-BE49-F238E27FC236}">
                <a16:creationId xmlns:a16="http://schemas.microsoft.com/office/drawing/2014/main" id="{DD1631A9-8EAD-4FBB-B1B6-1B9A06CF29D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634474" y="3466499"/>
            <a:ext cx="0" cy="1905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1">
            <a:extLst>
              <a:ext uri="{FF2B5EF4-FFF2-40B4-BE49-F238E27FC236}">
                <a16:creationId xmlns:a16="http://schemas.microsoft.com/office/drawing/2014/main" id="{B4DD968C-95F9-4969-AAFA-BA64B6D13B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67824" y="3472584"/>
            <a:ext cx="729749" cy="16311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hr-HR" sz="1350" spc="-15" dirty="0">
                <a:solidFill>
                  <a:schemeClr val="lt1"/>
                </a:solidFill>
                <a:latin typeface="Calibri" panose="020F0502020204030204" pitchFamily="34" charset="0"/>
              </a:rPr>
              <a:t>2016 – PRIVREMENI POZIVI</a:t>
            </a:r>
          </a:p>
        </p:txBody>
      </p:sp>
      <p:sp>
        <p:nvSpPr>
          <p:cNvPr id="29" name="OTLSHAPE_TB_00000000000000000000000000000000_TimescaleInterval1">
            <a:extLst>
              <a:ext uri="{FF2B5EF4-FFF2-40B4-BE49-F238E27FC236}">
                <a16:creationId xmlns:a16="http://schemas.microsoft.com/office/drawing/2014/main" id="{BA92B136-46B9-402A-9FA9-3FD16B2B580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578142" y="3453044"/>
            <a:ext cx="729749" cy="16311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hr-HR" sz="1350" spc="-15" dirty="0">
                <a:solidFill>
                  <a:schemeClr val="lt1"/>
                </a:solidFill>
                <a:latin typeface="Calibri" panose="020F0502020204030204" pitchFamily="34" charset="0"/>
              </a:rPr>
              <a:t>2017 – TRAJNI POZIV</a:t>
            </a:r>
          </a:p>
        </p:txBody>
      </p:sp>
      <p:cxnSp>
        <p:nvCxnSpPr>
          <p:cNvPr id="30" name="OTLSHAPE_M_2d20d7dcc94f4de2946e4373d494f10b_Connector1">
            <a:extLst>
              <a:ext uri="{FF2B5EF4-FFF2-40B4-BE49-F238E27FC236}">
                <a16:creationId xmlns:a16="http://schemas.microsoft.com/office/drawing/2014/main" id="{E4D387B3-F49C-4A76-B6DA-16171C219F8C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287675" y="2884628"/>
            <a:ext cx="0" cy="412433"/>
          </a:xfrm>
          <a:prstGeom prst="line">
            <a:avLst/>
          </a:prstGeom>
          <a:ln w="9525" cap="flat" cmpd="sng" algn="ctr">
            <a:solidFill>
              <a:schemeClr val="accent6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d508bc8e7bdc47cbb9f4b176c303be74_Connector1">
            <a:extLst>
              <a:ext uri="{FF2B5EF4-FFF2-40B4-BE49-F238E27FC236}">
                <a16:creationId xmlns:a16="http://schemas.microsoft.com/office/drawing/2014/main" id="{89A71FAB-66BB-473C-8FB7-A0FF99EFA92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9861562" y="2436701"/>
            <a:ext cx="0" cy="871258"/>
          </a:xfrm>
          <a:prstGeom prst="line">
            <a:avLst/>
          </a:prstGeom>
          <a:ln w="9525" cap="flat" cmpd="sng" algn="ctr">
            <a:solidFill>
              <a:schemeClr val="dk2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d508bc8e7bdc47cbb9f4b176c303be74_Connector1">
            <a:extLst>
              <a:ext uri="{FF2B5EF4-FFF2-40B4-BE49-F238E27FC236}">
                <a16:creationId xmlns:a16="http://schemas.microsoft.com/office/drawing/2014/main" id="{7AFE6C5C-F076-4771-B838-8F412C528A6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5244881" y="3201484"/>
            <a:ext cx="0" cy="100434"/>
          </a:xfrm>
          <a:prstGeom prst="line">
            <a:avLst/>
          </a:prstGeom>
          <a:ln w="9525" cap="flat" cmpd="sng" algn="ctr">
            <a:solidFill>
              <a:schemeClr val="dk2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utnik 33">
            <a:extLst>
              <a:ext uri="{FF2B5EF4-FFF2-40B4-BE49-F238E27FC236}">
                <a16:creationId xmlns:a16="http://schemas.microsoft.com/office/drawing/2014/main" id="{D0091B8F-D9AA-46D4-8354-AE377A8B9699}"/>
              </a:ext>
            </a:extLst>
          </p:cNvPr>
          <p:cNvSpPr/>
          <p:nvPr/>
        </p:nvSpPr>
        <p:spPr>
          <a:xfrm>
            <a:off x="4565355" y="378575"/>
            <a:ext cx="3423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OBJAVLJENI POZIVI</a:t>
            </a: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8D0E763B-30E8-46BA-A084-B7DD856150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5" y="4826729"/>
            <a:ext cx="11168009" cy="20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51EA45AB-0B7F-4FC9-8473-39DB172F5A5C}"/>
              </a:ext>
            </a:extLst>
          </p:cNvPr>
          <p:cNvSpPr/>
          <p:nvPr/>
        </p:nvSpPr>
        <p:spPr>
          <a:xfrm>
            <a:off x="4579526" y="422424"/>
            <a:ext cx="3194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REZULTATI PILOTA</a:t>
            </a:r>
          </a:p>
        </p:txBody>
      </p:sp>
      <p:graphicFrame>
        <p:nvGraphicFramePr>
          <p:cNvPr id="26" name="Grafikon 25">
            <a:extLst>
              <a:ext uri="{FF2B5EF4-FFF2-40B4-BE49-F238E27FC236}">
                <a16:creationId xmlns:a16="http://schemas.microsoft.com/office/drawing/2014/main" id="{2B285EF7-00CB-4BC8-A637-1B2A9CA86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298917"/>
              </p:ext>
            </p:extLst>
          </p:nvPr>
        </p:nvGraphicFramePr>
        <p:xfrm>
          <a:off x="6202668" y="2563778"/>
          <a:ext cx="5351922" cy="389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Pravokutnik 26">
            <a:extLst>
              <a:ext uri="{FF2B5EF4-FFF2-40B4-BE49-F238E27FC236}">
                <a16:creationId xmlns:a16="http://schemas.microsoft.com/office/drawing/2014/main" id="{3EC7DD95-3E4C-43FE-9DE5-CF99E1F7971D}"/>
              </a:ext>
            </a:extLst>
          </p:cNvPr>
          <p:cNvSpPr/>
          <p:nvPr/>
        </p:nvSpPr>
        <p:spPr>
          <a:xfrm>
            <a:off x="9303827" y="2909949"/>
            <a:ext cx="2155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PROLAZNOST 39%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EC7AF4D0-34C7-4DCF-94E5-C83D33E05BBD}"/>
              </a:ext>
            </a:extLst>
          </p:cNvPr>
          <p:cNvSpPr/>
          <p:nvPr/>
        </p:nvSpPr>
        <p:spPr>
          <a:xfrm>
            <a:off x="9351581" y="4277317"/>
            <a:ext cx="2234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PROLAZNOST 15%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7871E4A6-C590-4606-872A-A19E88D6C7D3}"/>
              </a:ext>
            </a:extLst>
          </p:cNvPr>
          <p:cNvSpPr txBox="1"/>
          <p:nvPr/>
        </p:nvSpPr>
        <p:spPr>
          <a:xfrm>
            <a:off x="1225300" y="1329374"/>
            <a:ext cx="1057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105</a:t>
            </a: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 UGOVORA </a:t>
            </a:r>
          </a:p>
          <a:p>
            <a:pPr>
              <a:buClr>
                <a:schemeClr val="accent6"/>
              </a:buClr>
            </a:pP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57,3 </a:t>
            </a:r>
            <a:r>
              <a:rPr lang="hr-HR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mil</a:t>
            </a: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 kn </a:t>
            </a: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BESPOVRATNIH SREDSTAVA – EFRR &amp; FZOEU</a:t>
            </a:r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6F342FA5-D779-41ED-A058-B4265EB5B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14" b="98033" l="9998" r="89982">
                        <a14:foregroundMark x1="30901" y1="37799" x2="30901" y2="37799"/>
                        <a14:foregroundMark x1="29188" y1="42759" x2="29188" y2="42759"/>
                        <a14:foregroundMark x1="28402" y1="37571" x2="28402" y2="37571"/>
                        <a14:foregroundMark x1="29430" y1="43216" x2="29430" y2="43216"/>
                        <a14:foregroundMark x1="30599" y1="40678" x2="30599" y2="40678"/>
                        <a14:foregroundMark x1="33642" y1="42218" x2="33642" y2="42218"/>
                        <a14:foregroundMark x1="30599" y1="40564" x2="30599" y2="40564"/>
                        <a14:foregroundMark x1="27555" y1="47092" x2="27555" y2="47092"/>
                        <a14:foregroundMark x1="29107" y1="48945" x2="29107" y2="48945"/>
                        <a14:foregroundMark x1="28019" y1="50627" x2="28019" y2="50627"/>
                        <a14:foregroundMark x1="32614" y1="44641" x2="32614" y2="44641"/>
                        <a14:foregroundMark x1="34429" y1="49173" x2="34429" y2="49173"/>
                        <a14:foregroundMark x1="36525" y1="52395" x2="36525" y2="52395"/>
                        <a14:foregroundMark x1="33642" y1="48632" x2="33642" y2="48632"/>
                        <a14:foregroundMark x1="29893" y1="50171" x2="29893" y2="50171"/>
                        <a14:foregroundMark x1="30276" y1="50941" x2="30276" y2="50941"/>
                        <a14:foregroundMark x1="33179" y1="53478" x2="33179" y2="53478"/>
                        <a14:foregroundMark x1="35819" y1="58352" x2="35819" y2="58352"/>
                        <a14:foregroundMark x1="39186" y1="55359" x2="39186" y2="55359"/>
                        <a14:foregroundMark x1="40980" y1="57583" x2="40980" y2="57583"/>
                        <a14:foregroundMark x1="38017" y1="55245" x2="38017" y2="55245"/>
                        <a14:foregroundMark x1="38017" y1="55587" x2="38017" y2="55587"/>
                        <a14:foregroundMark x1="37392" y1="55701" x2="37392" y2="55701"/>
                        <a14:foregroundMark x1="35356" y1="60120" x2="35356" y2="60120"/>
                        <a14:foregroundMark x1="33562" y1="56699" x2="33562" y2="56699"/>
                        <a14:foregroundMark x1="31365" y1="54590" x2="31365" y2="54590"/>
                        <a14:foregroundMark x1="32070" y1="53050" x2="32070" y2="53050"/>
                        <a14:foregroundMark x1="39347" y1="62885" x2="39347" y2="62885"/>
                        <a14:foregroundMark x1="36606" y1="62657" x2="36606" y2="62657"/>
                        <a14:foregroundMark x1="39105" y1="66078" x2="39105" y2="66078"/>
                        <a14:foregroundMark x1="38803" y1="64424" x2="38803" y2="64424"/>
                        <a14:foregroundMark x1="39428" y1="63312" x2="39428" y2="63312"/>
                        <a14:foregroundMark x1="38803" y1="64766" x2="38803" y2="64766"/>
                        <a14:foregroundMark x1="39347" y1="66420" x2="39347" y2="66420"/>
                        <a14:foregroundMark x1="51522" y1="75798" x2="51522" y2="75798"/>
                        <a14:foregroundMark x1="49264" y1="75485" x2="49264" y2="75485"/>
                        <a14:foregroundMark x1="42008" y1="65964" x2="42008" y2="65964"/>
                        <a14:foregroundMark x1="42854" y1="68415" x2="42854" y2="68415"/>
                        <a14:foregroundMark x1="42633" y1="69413" x2="42633" y2="69413"/>
                        <a14:foregroundMark x1="33179" y1="47748" x2="33179" y2="47748"/>
                        <a14:foregroundMark x1="65289" y1="85747" x2="65289" y2="85747"/>
                        <a14:foregroundMark x1="52711" y1="79789" x2="52711" y2="79789"/>
                        <a14:foregroundMark x1="47712" y1="81870" x2="47712" y2="81870"/>
                        <a14:foregroundMark x1="46301" y1="83666" x2="46301" y2="83666"/>
                        <a14:foregroundMark x1="43399" y1="82440" x2="43399" y2="82440"/>
                        <a14:foregroundMark x1="40194" y1="81100" x2="40194" y2="81100"/>
                        <a14:foregroundMark x1="52550" y1="79561" x2="52550" y2="79561"/>
                        <a14:foregroundMark x1="55836" y1="88170" x2="55836" y2="88170"/>
                        <a14:foregroundMark x1="62790" y1="88512" x2="62790" y2="88512"/>
                        <a14:foregroundMark x1="55836" y1="88512" x2="55836" y2="88512"/>
                        <a14:foregroundMark x1="66841" y1="88854" x2="66841" y2="88854"/>
                        <a14:foregroundMark x1="63717" y1="88854" x2="63717" y2="8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" y="2279119"/>
            <a:ext cx="5796798" cy="4099006"/>
          </a:xfrm>
          <a:prstGeom prst="rect">
            <a:avLst/>
          </a:prstGeom>
        </p:spPr>
      </p:pic>
      <p:sp>
        <p:nvSpPr>
          <p:cNvPr id="38" name="Jednakokračni trokut 37">
            <a:extLst>
              <a:ext uri="{FF2B5EF4-FFF2-40B4-BE49-F238E27FC236}">
                <a16:creationId xmlns:a16="http://schemas.microsoft.com/office/drawing/2014/main" id="{7968B3C2-E87F-4CA1-8E41-F21A04FA8B4F}"/>
              </a:ext>
            </a:extLst>
          </p:cNvPr>
          <p:cNvSpPr/>
          <p:nvPr/>
        </p:nvSpPr>
        <p:spPr>
          <a:xfrm rot="10800000">
            <a:off x="4148254" y="4308367"/>
            <a:ext cx="125856" cy="153883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187DF17A-6E49-48CE-82A6-95E1962E493A}"/>
              </a:ext>
            </a:extLst>
          </p:cNvPr>
          <p:cNvSpPr txBox="1"/>
          <p:nvPr/>
        </p:nvSpPr>
        <p:spPr>
          <a:xfrm>
            <a:off x="4227792" y="4223780"/>
            <a:ext cx="110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4c1.1.</a:t>
            </a:r>
            <a:endParaRPr lang="en-GB" dirty="0"/>
          </a:p>
          <a:p>
            <a:endParaRPr lang="en-GB" dirty="0"/>
          </a:p>
        </p:txBody>
      </p:sp>
      <p:sp>
        <p:nvSpPr>
          <p:cNvPr id="40" name="Jednakokračni trokut 39">
            <a:extLst>
              <a:ext uri="{FF2B5EF4-FFF2-40B4-BE49-F238E27FC236}">
                <a16:creationId xmlns:a16="http://schemas.microsoft.com/office/drawing/2014/main" id="{171C947D-FF34-463B-90FF-04617F282D8B}"/>
              </a:ext>
            </a:extLst>
          </p:cNvPr>
          <p:cNvSpPr/>
          <p:nvPr/>
        </p:nvSpPr>
        <p:spPr>
          <a:xfrm rot="10800000">
            <a:off x="4148868" y="4727964"/>
            <a:ext cx="143286" cy="149515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F5F85B93-13D1-4F7F-A2E3-C2E95DF1303F}"/>
              </a:ext>
            </a:extLst>
          </p:cNvPr>
          <p:cNvSpPr txBox="1"/>
          <p:nvPr/>
        </p:nvSpPr>
        <p:spPr>
          <a:xfrm>
            <a:off x="4272346" y="4614699"/>
            <a:ext cx="103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4c1.2.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97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pic>
        <p:nvPicPr>
          <p:cNvPr id="18" name="Picture 2" descr="Slikovni rezultat za fond za zaÅ¡titu okoliÅ¡a">
            <a:extLst>
              <a:ext uri="{FF2B5EF4-FFF2-40B4-BE49-F238E27FC236}">
                <a16:creationId xmlns:a16="http://schemas.microsoft.com/office/drawing/2014/main" id="{44459E51-4928-4E20-B490-21134065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09" y="3356411"/>
            <a:ext cx="3743781" cy="10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C4218507-35A1-4F99-A944-85F82705AB1B}"/>
              </a:ext>
            </a:extLst>
          </p:cNvPr>
          <p:cNvSpPr/>
          <p:nvPr/>
        </p:nvSpPr>
        <p:spPr>
          <a:xfrm>
            <a:off x="4097758" y="369768"/>
            <a:ext cx="365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TEHNIČKA PODRŠKA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11B2BF5A-6B0F-4F99-8843-5A7EBF5AAC0E}"/>
              </a:ext>
            </a:extLst>
          </p:cNvPr>
          <p:cNvSpPr txBox="1"/>
          <p:nvPr/>
        </p:nvSpPr>
        <p:spPr>
          <a:xfrm>
            <a:off x="7772403" y="1930909"/>
            <a:ext cx="34324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ea typeface="Verdana" panose="020B0604030504040204" pitchFamily="34" charset="0"/>
                <a:cs typeface="Verdana" panose="020B0604030504040204" pitchFamily="34" charset="0"/>
              </a:rPr>
              <a:t>pomoć u pripremi dokumentacije i ispunjavanju obrazaca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ea typeface="Verdana" panose="020B0604030504040204" pitchFamily="34" charset="0"/>
                <a:cs typeface="Verdana" panose="020B0604030504040204" pitchFamily="34" charset="0"/>
              </a:rPr>
              <a:t>individualne konzultacije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ea typeface="Verdana" panose="020B0604030504040204" pitchFamily="34" charset="0"/>
                <a:cs typeface="Verdana" panose="020B0604030504040204" pitchFamily="34" charset="0"/>
              </a:rPr>
              <a:t>pregled dostavljene dokumentacije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ea typeface="Verdana" panose="020B0604030504040204" pitchFamily="34" charset="0"/>
                <a:cs typeface="Verdana" panose="020B0604030504040204" pitchFamily="34" charset="0"/>
              </a:rPr>
              <a:t>izdavanje izjave o spremnosti projekta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r-HR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ea typeface="Verdana" panose="020B0604030504040204" pitchFamily="34" charset="0"/>
                <a:cs typeface="Verdana" panose="020B0604030504040204" pitchFamily="34" charset="0"/>
              </a:rPr>
              <a:t>podrška u provedbi projekta </a:t>
            </a:r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714716D4-EEAA-4372-9E2D-8C3B2AC00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383511"/>
              </p:ext>
            </p:extLst>
          </p:nvPr>
        </p:nvGraphicFramePr>
        <p:xfrm>
          <a:off x="987100" y="1930909"/>
          <a:ext cx="3328046" cy="394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Pravokutnik 21">
            <a:extLst>
              <a:ext uri="{FF2B5EF4-FFF2-40B4-BE49-F238E27FC236}">
                <a16:creationId xmlns:a16="http://schemas.microsoft.com/office/drawing/2014/main" id="{C7ED75C4-DD7B-49EB-8267-0F11515A602B}"/>
              </a:ext>
            </a:extLst>
          </p:cNvPr>
          <p:cNvSpPr/>
          <p:nvPr/>
        </p:nvSpPr>
        <p:spPr>
          <a:xfrm>
            <a:off x="2710547" y="986119"/>
            <a:ext cx="743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hr-H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VIŠESTAMBENE I JAVNE ZGRADE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43809B14-1F89-4A75-AFD4-1E67E87560E4}"/>
              </a:ext>
            </a:extLst>
          </p:cNvPr>
          <p:cNvSpPr/>
          <p:nvPr/>
        </p:nvSpPr>
        <p:spPr>
          <a:xfrm>
            <a:off x="2679788" y="3048186"/>
            <a:ext cx="588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000" b="1" dirty="0">
                <a:solidFill>
                  <a:srgbClr val="00B050"/>
                </a:solidFill>
              </a:rPr>
              <a:t>?!</a:t>
            </a:r>
          </a:p>
        </p:txBody>
      </p:sp>
      <p:pic>
        <p:nvPicPr>
          <p:cNvPr id="24" name="Slika 23" descr="Slikovni rezultat za lighting bowl clipart">
            <a:extLst>
              <a:ext uri="{FF2B5EF4-FFF2-40B4-BE49-F238E27FC236}">
                <a16:creationId xmlns:a16="http://schemas.microsoft.com/office/drawing/2014/main" id="{8206C2A3-3658-4E4D-8117-2E728EE285B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42" y="4055244"/>
            <a:ext cx="7334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98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7AD11A0-0F28-4471-95C7-EE946CA5EF69}"/>
              </a:ext>
            </a:extLst>
          </p:cNvPr>
          <p:cNvSpPr/>
          <p:nvPr/>
        </p:nvSpPr>
        <p:spPr>
          <a:xfrm>
            <a:off x="9136043" y="4645213"/>
            <a:ext cx="252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PROLAZNOST 92%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736E076-6D9F-4588-891E-0648954AB0A5}"/>
              </a:ext>
            </a:extLst>
          </p:cNvPr>
          <p:cNvSpPr/>
          <p:nvPr/>
        </p:nvSpPr>
        <p:spPr>
          <a:xfrm>
            <a:off x="3254162" y="372845"/>
            <a:ext cx="548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70"/>
              </a:spcBef>
            </a:pPr>
            <a:r>
              <a:rPr lang="hr-HR" sz="3200" b="1" dirty="0">
                <a:solidFill>
                  <a:srgbClr val="008F4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REZULTATI POZIVA 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96C92E60-BBFE-4804-9550-39D742EC5ED9}"/>
              </a:ext>
            </a:extLst>
          </p:cNvPr>
          <p:cNvSpPr txBox="1"/>
          <p:nvPr/>
        </p:nvSpPr>
        <p:spPr>
          <a:xfrm>
            <a:off x="2237271" y="1918954"/>
            <a:ext cx="7509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792 </a:t>
            </a: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UGOVORA </a:t>
            </a:r>
            <a:endParaRPr lang="hr-HR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1"/>
              </a:buClr>
            </a:pP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892 </a:t>
            </a:r>
            <a:r>
              <a:rPr lang="hr-HR" sz="2800" b="1" dirty="0" err="1">
                <a:ea typeface="Verdana" panose="020B0604030504040204" pitchFamily="34" charset="0"/>
                <a:cs typeface="Verdana" panose="020B0604030504040204" pitchFamily="34" charset="0"/>
              </a:rPr>
              <a:t>mil</a:t>
            </a: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 kn </a:t>
            </a:r>
            <a:r>
              <a:rPr lang="hr-HR" sz="2800" dirty="0">
                <a:ea typeface="Verdana" panose="020B0604030504040204" pitchFamily="34" charset="0"/>
                <a:cs typeface="Verdana" panose="020B0604030504040204" pitchFamily="34" charset="0"/>
              </a:rPr>
              <a:t>BESPOVRATNIH SREDSTAVA - EFRR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E3D2723D-BE37-4093-9A46-AA53D44878BC}"/>
              </a:ext>
            </a:extLst>
          </p:cNvPr>
          <p:cNvSpPr/>
          <p:nvPr/>
        </p:nvSpPr>
        <p:spPr>
          <a:xfrm>
            <a:off x="3762272" y="1022325"/>
            <a:ext cx="4962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hr-HR" sz="2800" b="1" dirty="0">
                <a:ea typeface="Verdana" panose="020B0604030504040204" pitchFamily="34" charset="0"/>
                <a:cs typeface="Verdana" panose="020B0604030504040204" pitchFamily="34" charset="0"/>
              </a:rPr>
              <a:t>VIŠESTAMBENE I JAVNE ZGRADE</a:t>
            </a:r>
          </a:p>
        </p:txBody>
      </p:sp>
      <p:graphicFrame>
        <p:nvGraphicFramePr>
          <p:cNvPr id="27" name="Grafikon 26">
            <a:extLst>
              <a:ext uri="{FF2B5EF4-FFF2-40B4-BE49-F238E27FC236}">
                <a16:creationId xmlns:a16="http://schemas.microsoft.com/office/drawing/2014/main" id="{493A9723-A313-4515-9788-829C62171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736468"/>
              </p:ext>
            </p:extLst>
          </p:nvPr>
        </p:nvGraphicFramePr>
        <p:xfrm>
          <a:off x="1897084" y="3157580"/>
          <a:ext cx="8695572" cy="33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Pravokutnik 27">
            <a:extLst>
              <a:ext uri="{FF2B5EF4-FFF2-40B4-BE49-F238E27FC236}">
                <a16:creationId xmlns:a16="http://schemas.microsoft.com/office/drawing/2014/main" id="{B8B4829D-6322-4A67-8BE0-165301815577}"/>
              </a:ext>
            </a:extLst>
          </p:cNvPr>
          <p:cNvSpPr/>
          <p:nvPr/>
        </p:nvSpPr>
        <p:spPr>
          <a:xfrm>
            <a:off x="5479048" y="3693749"/>
            <a:ext cx="2865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PROLAZNOST 96%</a:t>
            </a:r>
          </a:p>
        </p:txBody>
      </p:sp>
    </p:spTree>
    <p:extLst>
      <p:ext uri="{BB962C8B-B14F-4D97-AF65-F5344CB8AC3E}">
        <p14:creationId xmlns:p14="http://schemas.microsoft.com/office/powerpoint/2010/main" val="27786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pic>
        <p:nvPicPr>
          <p:cNvPr id="12" name="Grafika 49" descr="Školska zgrada">
            <a:extLst>
              <a:ext uri="{FF2B5EF4-FFF2-40B4-BE49-F238E27FC236}">
                <a16:creationId xmlns:a16="http://schemas.microsoft.com/office/drawing/2014/main" id="{C5EB0C4E-4E6F-48F8-AA2A-426FAB684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011" y="4201674"/>
            <a:ext cx="2027948" cy="2027948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338C8B03-0653-47C2-AEFD-37176284624A}"/>
              </a:ext>
            </a:extLst>
          </p:cNvPr>
          <p:cNvGrpSpPr/>
          <p:nvPr/>
        </p:nvGrpSpPr>
        <p:grpSpPr>
          <a:xfrm>
            <a:off x="550977" y="1588068"/>
            <a:ext cx="2182482" cy="2296953"/>
            <a:chOff x="1627276" y="1074864"/>
            <a:chExt cx="1733916" cy="1996802"/>
          </a:xfrm>
        </p:grpSpPr>
        <p:sp>
          <p:nvSpPr>
            <p:cNvPr id="19" name="Šesterokut 18">
              <a:extLst>
                <a:ext uri="{FF2B5EF4-FFF2-40B4-BE49-F238E27FC236}">
                  <a16:creationId xmlns:a16="http://schemas.microsoft.com/office/drawing/2014/main" id="{F03399D6-4049-4925-90E1-EC38810641C8}"/>
                </a:ext>
              </a:extLst>
            </p:cNvPr>
            <p:cNvSpPr/>
            <p:nvPr/>
          </p:nvSpPr>
          <p:spPr>
            <a:xfrm rot="5400000">
              <a:off x="1495833" y="1206307"/>
              <a:ext cx="1996802" cy="17339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1F1AC4B0-66BD-4520-86FB-D0DF7C985022}"/>
                </a:ext>
              </a:extLst>
            </p:cNvPr>
            <p:cNvSpPr txBox="1"/>
            <p:nvPr/>
          </p:nvSpPr>
          <p:spPr>
            <a:xfrm>
              <a:off x="1627276" y="1494176"/>
              <a:ext cx="1733916" cy="88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4</a:t>
              </a:r>
              <a:r>
                <a:rPr lang="hr-HR" sz="2800" b="1" dirty="0">
                  <a:solidFill>
                    <a:schemeClr val="bg1"/>
                  </a:solidFill>
                </a:rPr>
                <a:t/>
              </a:r>
              <a:br>
                <a:rPr lang="hr-HR" sz="28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POZIVA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50351B30-11FF-40A1-949F-E30F022A1640}"/>
              </a:ext>
            </a:extLst>
          </p:cNvPr>
          <p:cNvGrpSpPr/>
          <p:nvPr/>
        </p:nvGrpSpPr>
        <p:grpSpPr>
          <a:xfrm>
            <a:off x="3038300" y="1573605"/>
            <a:ext cx="2191585" cy="2296953"/>
            <a:chOff x="4758299" y="1629915"/>
            <a:chExt cx="2194882" cy="2517159"/>
          </a:xfrm>
        </p:grpSpPr>
        <p:sp>
          <p:nvSpPr>
            <p:cNvPr id="22" name="Šesterokut 21">
              <a:extLst>
                <a:ext uri="{FF2B5EF4-FFF2-40B4-BE49-F238E27FC236}">
                  <a16:creationId xmlns:a16="http://schemas.microsoft.com/office/drawing/2014/main" id="{342D9C0A-467F-475F-958F-CFCB90638898}"/>
                </a:ext>
              </a:extLst>
            </p:cNvPr>
            <p:cNvSpPr/>
            <p:nvPr/>
          </p:nvSpPr>
          <p:spPr>
            <a:xfrm rot="5400000">
              <a:off x="4601719" y="1795612"/>
              <a:ext cx="2517159" cy="21857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kstniOkvir 22">
              <a:extLst>
                <a:ext uri="{FF2B5EF4-FFF2-40B4-BE49-F238E27FC236}">
                  <a16:creationId xmlns:a16="http://schemas.microsoft.com/office/drawing/2014/main" id="{2D0D8E10-16C8-4A83-BA1D-014E5A70FEB0}"/>
                </a:ext>
              </a:extLst>
            </p:cNvPr>
            <p:cNvSpPr txBox="1"/>
            <p:nvPr/>
          </p:nvSpPr>
          <p:spPr>
            <a:xfrm>
              <a:off x="4758299" y="2248832"/>
              <a:ext cx="2185765" cy="111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900</a:t>
              </a:r>
              <a:br>
                <a:rPr lang="hr-HR" sz="40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UGOVORA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EA8DCCB9-0C52-4CD7-B7CB-0FB44009AEC6}"/>
              </a:ext>
            </a:extLst>
          </p:cNvPr>
          <p:cNvGrpSpPr/>
          <p:nvPr/>
        </p:nvGrpSpPr>
        <p:grpSpPr>
          <a:xfrm>
            <a:off x="8169088" y="1542410"/>
            <a:ext cx="2182483" cy="2296953"/>
            <a:chOff x="2525636" y="2762806"/>
            <a:chExt cx="1733916" cy="1996802"/>
          </a:xfrm>
        </p:grpSpPr>
        <p:sp>
          <p:nvSpPr>
            <p:cNvPr id="29" name="Šesterokut 28">
              <a:extLst>
                <a:ext uri="{FF2B5EF4-FFF2-40B4-BE49-F238E27FC236}">
                  <a16:creationId xmlns:a16="http://schemas.microsoft.com/office/drawing/2014/main" id="{6800889B-4BD4-48FE-A147-49EB1EFA4FD3}"/>
                </a:ext>
              </a:extLst>
            </p:cNvPr>
            <p:cNvSpPr/>
            <p:nvPr/>
          </p:nvSpPr>
          <p:spPr>
            <a:xfrm rot="5400000">
              <a:off x="2394193" y="2894249"/>
              <a:ext cx="1996802" cy="17339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B643654E-9AC0-46CE-BE47-9D1601C5BAED}"/>
                </a:ext>
              </a:extLst>
            </p:cNvPr>
            <p:cNvSpPr txBox="1"/>
            <p:nvPr/>
          </p:nvSpPr>
          <p:spPr>
            <a:xfrm>
              <a:off x="2525636" y="2998134"/>
              <a:ext cx="1733916" cy="141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950</a:t>
              </a:r>
              <a:br>
                <a:rPr lang="hr-HR" sz="4000" b="1" dirty="0">
                  <a:solidFill>
                    <a:schemeClr val="bg1"/>
                  </a:solidFill>
                </a:rPr>
              </a:br>
              <a:r>
                <a:rPr lang="hr-HR" sz="2000" b="1" dirty="0" err="1">
                  <a:solidFill>
                    <a:schemeClr val="bg1"/>
                  </a:solidFill>
                </a:rPr>
                <a:t>mil</a:t>
              </a:r>
              <a:r>
                <a:rPr lang="hr-HR" sz="2000" b="1" dirty="0">
                  <a:solidFill>
                    <a:schemeClr val="bg1"/>
                  </a:solidFill>
                </a:rPr>
                <a:t> kn BESPOVRATNIH SREDSTAVA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35F5A79-F82F-40B5-9BF8-D5EE262514FF}"/>
              </a:ext>
            </a:extLst>
          </p:cNvPr>
          <p:cNvGrpSpPr/>
          <p:nvPr/>
        </p:nvGrpSpPr>
        <p:grpSpPr>
          <a:xfrm>
            <a:off x="5599165" y="1571951"/>
            <a:ext cx="2191584" cy="2296953"/>
            <a:chOff x="4359555" y="2759114"/>
            <a:chExt cx="1741146" cy="1996802"/>
          </a:xfrm>
        </p:grpSpPr>
        <p:sp>
          <p:nvSpPr>
            <p:cNvPr id="32" name="Šesterokut 31">
              <a:extLst>
                <a:ext uri="{FF2B5EF4-FFF2-40B4-BE49-F238E27FC236}">
                  <a16:creationId xmlns:a16="http://schemas.microsoft.com/office/drawing/2014/main" id="{A5E1B447-9A62-48B6-8D01-86E0B1EB6ACD}"/>
                </a:ext>
              </a:extLst>
            </p:cNvPr>
            <p:cNvSpPr/>
            <p:nvPr/>
          </p:nvSpPr>
          <p:spPr>
            <a:xfrm rot="5400000">
              <a:off x="4235342" y="2890557"/>
              <a:ext cx="1996802" cy="17339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kstniOkvir 32">
              <a:extLst>
                <a:ext uri="{FF2B5EF4-FFF2-40B4-BE49-F238E27FC236}">
                  <a16:creationId xmlns:a16="http://schemas.microsoft.com/office/drawing/2014/main" id="{E660B15A-284F-4E64-843E-EDCBB670F604}"/>
                </a:ext>
              </a:extLst>
            </p:cNvPr>
            <p:cNvSpPr txBox="1"/>
            <p:nvPr/>
          </p:nvSpPr>
          <p:spPr>
            <a:xfrm>
              <a:off x="4359555" y="3023707"/>
              <a:ext cx="1733916" cy="141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1,8</a:t>
              </a:r>
              <a:br>
                <a:rPr lang="hr-HR" sz="40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milijardi kn</a:t>
              </a:r>
              <a:br>
                <a:rPr lang="hr-HR" sz="20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UKUPNA INVESTICIJA</a:t>
              </a: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3F1B2E08-EF18-4BEC-A274-760351338AC8}"/>
              </a:ext>
            </a:extLst>
          </p:cNvPr>
          <p:cNvGrpSpPr/>
          <p:nvPr/>
        </p:nvGrpSpPr>
        <p:grpSpPr>
          <a:xfrm>
            <a:off x="4347094" y="3557728"/>
            <a:ext cx="2195527" cy="2296953"/>
            <a:chOff x="3449400" y="4412110"/>
            <a:chExt cx="1744279" cy="1996802"/>
          </a:xfrm>
        </p:grpSpPr>
        <p:sp>
          <p:nvSpPr>
            <p:cNvPr id="35" name="Šesterokut 34">
              <a:extLst>
                <a:ext uri="{FF2B5EF4-FFF2-40B4-BE49-F238E27FC236}">
                  <a16:creationId xmlns:a16="http://schemas.microsoft.com/office/drawing/2014/main" id="{5F6E965E-680B-4DD5-9896-3B8971BE44E3}"/>
                </a:ext>
              </a:extLst>
            </p:cNvPr>
            <p:cNvSpPr/>
            <p:nvPr/>
          </p:nvSpPr>
          <p:spPr>
            <a:xfrm rot="5400000">
              <a:off x="3317957" y="4543553"/>
              <a:ext cx="1996802" cy="173391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CF0A94D4-1681-4522-B797-56A5EA2793AF}"/>
                </a:ext>
              </a:extLst>
            </p:cNvPr>
            <p:cNvSpPr txBox="1"/>
            <p:nvPr/>
          </p:nvSpPr>
          <p:spPr>
            <a:xfrm>
              <a:off x="3459763" y="4755929"/>
              <a:ext cx="1733916" cy="141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63,5%</a:t>
              </a:r>
              <a:br>
                <a:rPr lang="hr-HR" sz="40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PROSJEČNA UŠTEDA</a:t>
              </a:r>
            </a:p>
            <a:p>
              <a:pPr algn="ctr"/>
              <a:r>
                <a:rPr lang="hr-HR" sz="2000" b="1" dirty="0">
                  <a:solidFill>
                    <a:schemeClr val="bg1"/>
                  </a:solidFill>
                </a:rPr>
                <a:t>ENERGIJE</a:t>
              </a: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E30E6CEE-4926-4224-A91C-33DDF50D8DF6}"/>
              </a:ext>
            </a:extLst>
          </p:cNvPr>
          <p:cNvGrpSpPr/>
          <p:nvPr/>
        </p:nvGrpSpPr>
        <p:grpSpPr>
          <a:xfrm>
            <a:off x="6871564" y="3548173"/>
            <a:ext cx="2182483" cy="2296953"/>
            <a:chOff x="4767415" y="1629915"/>
            <a:chExt cx="2185766" cy="2517159"/>
          </a:xfrm>
        </p:grpSpPr>
        <p:sp>
          <p:nvSpPr>
            <p:cNvPr id="38" name="Šesterokut 37">
              <a:extLst>
                <a:ext uri="{FF2B5EF4-FFF2-40B4-BE49-F238E27FC236}">
                  <a16:creationId xmlns:a16="http://schemas.microsoft.com/office/drawing/2014/main" id="{C38A113A-24A1-47DB-8CBC-2806062ED174}"/>
                </a:ext>
              </a:extLst>
            </p:cNvPr>
            <p:cNvSpPr/>
            <p:nvPr/>
          </p:nvSpPr>
          <p:spPr>
            <a:xfrm rot="5400000">
              <a:off x="4601719" y="1795612"/>
              <a:ext cx="2517159" cy="21857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kstniOkvir 38">
              <a:extLst>
                <a:ext uri="{FF2B5EF4-FFF2-40B4-BE49-F238E27FC236}">
                  <a16:creationId xmlns:a16="http://schemas.microsoft.com/office/drawing/2014/main" id="{96CD0D73-0E4B-47C0-837D-D0CB6CD782D2}"/>
                </a:ext>
              </a:extLst>
            </p:cNvPr>
            <p:cNvSpPr txBox="1"/>
            <p:nvPr/>
          </p:nvSpPr>
          <p:spPr>
            <a:xfrm>
              <a:off x="4767415" y="1971664"/>
              <a:ext cx="2185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D</a:t>
              </a:r>
              <a:br>
                <a:rPr lang="hr-HR" sz="4000" b="1" dirty="0">
                  <a:solidFill>
                    <a:schemeClr val="bg1"/>
                  </a:solidFill>
                </a:rPr>
              </a:br>
              <a:r>
                <a:rPr lang="hr-HR" sz="2000" b="1" dirty="0">
                  <a:solidFill>
                    <a:schemeClr val="bg1"/>
                  </a:solidFill>
                </a:rPr>
                <a:t>NAJČEŠĆI EN. RAZRED PRIJE OBNOVE</a:t>
              </a:r>
            </a:p>
          </p:txBody>
        </p:sp>
      </p:grpSp>
      <p:sp>
        <p:nvSpPr>
          <p:cNvPr id="40" name="Šesterokut 39">
            <a:extLst>
              <a:ext uri="{FF2B5EF4-FFF2-40B4-BE49-F238E27FC236}">
                <a16:creationId xmlns:a16="http://schemas.microsoft.com/office/drawing/2014/main" id="{CE21E318-404D-451C-A00D-988911DBBCF6}"/>
              </a:ext>
            </a:extLst>
          </p:cNvPr>
          <p:cNvSpPr/>
          <p:nvPr/>
        </p:nvSpPr>
        <p:spPr>
          <a:xfrm rot="5400000">
            <a:off x="9375193" y="3564768"/>
            <a:ext cx="2296952" cy="218248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8F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23EB85CB-3D75-4288-BDE1-FE59A439ACED}"/>
              </a:ext>
            </a:extLst>
          </p:cNvPr>
          <p:cNvSpPr txBox="1"/>
          <p:nvPr/>
        </p:nvSpPr>
        <p:spPr>
          <a:xfrm>
            <a:off x="9428734" y="3507533"/>
            <a:ext cx="2182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B</a:t>
            </a:r>
            <a:br>
              <a:rPr lang="hr-HR" sz="4000" b="1" dirty="0">
                <a:solidFill>
                  <a:schemeClr val="bg1"/>
                </a:solidFill>
              </a:rPr>
            </a:br>
            <a:r>
              <a:rPr lang="hr-HR" sz="2000" b="1" dirty="0">
                <a:solidFill>
                  <a:schemeClr val="bg1"/>
                </a:solidFill>
              </a:rPr>
              <a:t>NAJČEŠĆI EN. RAZRED NAKON OBNOVE</a:t>
            </a:r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C68345CA-4C1B-4F11-83E5-46FE9A00CFF2}"/>
              </a:ext>
            </a:extLst>
          </p:cNvPr>
          <p:cNvSpPr/>
          <p:nvPr/>
        </p:nvSpPr>
        <p:spPr>
          <a:xfrm>
            <a:off x="452747" y="595406"/>
            <a:ext cx="10316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JAVNIH I VIŠESTAMBENIH ZGRADA</a:t>
            </a:r>
          </a:p>
        </p:txBody>
      </p:sp>
      <p:pic>
        <p:nvPicPr>
          <p:cNvPr id="43" name="Grafika 27" descr="Grad">
            <a:extLst>
              <a:ext uri="{FF2B5EF4-FFF2-40B4-BE49-F238E27FC236}">
                <a16:creationId xmlns:a16="http://schemas.microsoft.com/office/drawing/2014/main" id="{EC87269A-584F-4F13-888D-D4081E448E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5215" y="4843219"/>
            <a:ext cx="1780287" cy="178028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BFB1921-DE9F-4445-B74E-5065B582D8B4}"/>
              </a:ext>
            </a:extLst>
          </p:cNvPr>
          <p:cNvSpPr txBox="1"/>
          <p:nvPr/>
        </p:nvSpPr>
        <p:spPr>
          <a:xfrm>
            <a:off x="6211897" y="6204624"/>
            <a:ext cx="56507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8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prosječna starost zgrada 50 god. </a:t>
            </a:r>
          </a:p>
        </p:txBody>
      </p:sp>
    </p:spTree>
    <p:extLst>
      <p:ext uri="{BB962C8B-B14F-4D97-AF65-F5344CB8AC3E}">
        <p14:creationId xmlns:p14="http://schemas.microsoft.com/office/powerpoint/2010/main" val="25081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337D639-FB8F-4B8F-AD32-AF5DEA928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" r="1762"/>
          <a:stretch/>
        </p:blipFill>
        <p:spPr>
          <a:xfrm>
            <a:off x="10009517" y="0"/>
            <a:ext cx="2182483" cy="2296954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E354EE9-3F68-44E8-ACC2-455E27A5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" y="144148"/>
            <a:ext cx="282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F7080020-2076-48A6-A671-D32CBCA4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47" y="55268"/>
            <a:ext cx="1784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REPUBLIKA HRVATSKA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altLang="sr-Latn-R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Ministarstvo graditeljstva i prostornoga uređenja</a:t>
            </a:r>
          </a:p>
        </p:txBody>
      </p:sp>
      <p:sp>
        <p:nvSpPr>
          <p:cNvPr id="44" name="Pravokutnik 43">
            <a:extLst>
              <a:ext uri="{FF2B5EF4-FFF2-40B4-BE49-F238E27FC236}">
                <a16:creationId xmlns:a16="http://schemas.microsoft.com/office/drawing/2014/main" id="{ACA96CA5-36A3-44FD-BCCB-952806F0F095}"/>
              </a:ext>
            </a:extLst>
          </p:cNvPr>
          <p:cNvSpPr/>
          <p:nvPr/>
        </p:nvSpPr>
        <p:spPr>
          <a:xfrm>
            <a:off x="274083" y="637315"/>
            <a:ext cx="11465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r-HR" altLang="sr-Latn-RS" sz="3200" b="1" dirty="0">
                <a:solidFill>
                  <a:srgbClr val="008F43"/>
                </a:solidFill>
              </a:rPr>
              <a:t>ENERGETSKA OBNOVA ZGRADA JAVNOG SEKTORA</a:t>
            </a: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5E86E421-5FED-4559-97B5-58E2163388DF}"/>
              </a:ext>
            </a:extLst>
          </p:cNvPr>
          <p:cNvGrpSpPr/>
          <p:nvPr/>
        </p:nvGrpSpPr>
        <p:grpSpPr>
          <a:xfrm>
            <a:off x="669736" y="1434553"/>
            <a:ext cx="1898318" cy="1540950"/>
            <a:chOff x="6758" y="120057"/>
            <a:chExt cx="1806747" cy="2986085"/>
          </a:xfrm>
        </p:grpSpPr>
        <p:sp>
          <p:nvSpPr>
            <p:cNvPr id="46" name="Zaobljeni pravokutnik 13">
              <a:extLst>
                <a:ext uri="{FF2B5EF4-FFF2-40B4-BE49-F238E27FC236}">
                  <a16:creationId xmlns:a16="http://schemas.microsoft.com/office/drawing/2014/main" id="{EBF155E0-FBCE-41E2-A2B6-5B78377ADAE8}"/>
                </a:ext>
              </a:extLst>
            </p:cNvPr>
            <p:cNvSpPr/>
            <p:nvPr/>
          </p:nvSpPr>
          <p:spPr>
            <a:xfrm>
              <a:off x="6758" y="595658"/>
              <a:ext cx="1806747" cy="2510484"/>
            </a:xfrm>
            <a:prstGeom prst="roundRect">
              <a:avLst>
                <a:gd name="adj" fmla="val 1000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Zaobljeni pravokutnik 4">
              <a:extLst>
                <a:ext uri="{FF2B5EF4-FFF2-40B4-BE49-F238E27FC236}">
                  <a16:creationId xmlns:a16="http://schemas.microsoft.com/office/drawing/2014/main" id="{CB86DC44-17EE-4347-8227-4147B58A6571}"/>
                </a:ext>
              </a:extLst>
            </p:cNvPr>
            <p:cNvSpPr txBox="1"/>
            <p:nvPr/>
          </p:nvSpPr>
          <p:spPr>
            <a:xfrm>
              <a:off x="6758" y="120057"/>
              <a:ext cx="1806747" cy="805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b="1" dirty="0"/>
            </a:p>
            <a:p>
              <a:pPr lvl="0" algn="ctr" defTabSz="533400">
                <a:spcBef>
                  <a:spcPct val="0"/>
                </a:spcBef>
              </a:pPr>
              <a:r>
                <a:rPr lang="hr-HR" sz="2400" b="1" dirty="0"/>
                <a:t>448</a:t>
              </a:r>
              <a:r>
                <a:rPr lang="hr-HR" b="1" dirty="0"/>
                <a:t>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dirty="0"/>
                <a:t>zaprimljenih projektnih prijedloga</a:t>
              </a:r>
              <a:endParaRPr lang="hr-HR" dirty="0"/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DE34AAC2-EBBE-491D-964A-8C25896B724B}"/>
              </a:ext>
            </a:extLst>
          </p:cNvPr>
          <p:cNvGrpSpPr/>
          <p:nvPr/>
        </p:nvGrpSpPr>
        <p:grpSpPr>
          <a:xfrm>
            <a:off x="2112707" y="2605838"/>
            <a:ext cx="2068272" cy="2505580"/>
            <a:chOff x="402308" y="1946088"/>
            <a:chExt cx="1806747" cy="2205000"/>
          </a:xfrm>
        </p:grpSpPr>
        <p:sp>
          <p:nvSpPr>
            <p:cNvPr id="49" name="Zaobljeni pravokutnik 16">
              <a:extLst>
                <a:ext uri="{FF2B5EF4-FFF2-40B4-BE49-F238E27FC236}">
                  <a16:creationId xmlns:a16="http://schemas.microsoft.com/office/drawing/2014/main" id="{407B445A-7981-49A7-89E1-106CE08A792D}"/>
                </a:ext>
              </a:extLst>
            </p:cNvPr>
            <p:cNvSpPr/>
            <p:nvPr/>
          </p:nvSpPr>
          <p:spPr>
            <a:xfrm>
              <a:off x="402308" y="1946088"/>
              <a:ext cx="1806747" cy="2205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Zaobljeni pravokutnik 6">
              <a:extLst>
                <a:ext uri="{FF2B5EF4-FFF2-40B4-BE49-F238E27FC236}">
                  <a16:creationId xmlns:a16="http://schemas.microsoft.com/office/drawing/2014/main" id="{D6F8094D-DD67-4C6D-8334-F539A2D23C39}"/>
                </a:ext>
              </a:extLst>
            </p:cNvPr>
            <p:cNvSpPr txBox="1"/>
            <p:nvPr/>
          </p:nvSpPr>
          <p:spPr>
            <a:xfrm>
              <a:off x="455226" y="1999005"/>
              <a:ext cx="1700911" cy="209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dirty="0"/>
                <a:t>Zatraženo </a:t>
              </a:r>
              <a:r>
                <a:rPr lang="hr-HR" b="1" dirty="0"/>
                <a:t>813 milijuna kuna </a:t>
              </a:r>
              <a:r>
                <a:rPr lang="hr-HR" dirty="0"/>
                <a:t>bespovratnih sredstava</a:t>
              </a:r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hr-HR" sz="1050" dirty="0"/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dirty="0">
                  <a:solidFill>
                    <a:schemeClr val="tx1"/>
                  </a:solidFill>
                </a:rPr>
                <a:t>Ukupni prihvatljivi troškovi gotovo 1,5 </a:t>
              </a:r>
              <a:r>
                <a:rPr lang="hr-HR" dirty="0" err="1">
                  <a:solidFill>
                    <a:schemeClr val="tx1"/>
                  </a:solidFill>
                </a:rPr>
                <a:t>mlrd</a:t>
              </a:r>
              <a:r>
                <a:rPr lang="hr-HR" dirty="0">
                  <a:solidFill>
                    <a:schemeClr val="tx1"/>
                  </a:solidFill>
                </a:rPr>
                <a:t> kuna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1400" dirty="0"/>
            </a:p>
          </p:txBody>
        </p:sp>
      </p:grpSp>
      <p:sp>
        <p:nvSpPr>
          <p:cNvPr id="51" name="Rezervirano mjesto sadržaja 2">
            <a:extLst>
              <a:ext uri="{FF2B5EF4-FFF2-40B4-BE49-F238E27FC236}">
                <a16:creationId xmlns:a16="http://schemas.microsoft.com/office/drawing/2014/main" id="{F3CA8B74-E708-4D42-80BC-53A419F2C03F}"/>
              </a:ext>
            </a:extLst>
          </p:cNvPr>
          <p:cNvSpPr txBox="1">
            <a:spLocks/>
          </p:cNvSpPr>
          <p:nvPr/>
        </p:nvSpPr>
        <p:spPr>
          <a:xfrm>
            <a:off x="8180420" y="1601625"/>
            <a:ext cx="3329642" cy="199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800" b="1" dirty="0">
                <a:solidFill>
                  <a:srgbClr val="008F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SVRHA POZIVA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Energetska obnova zgrada javnog sektora koja će rezultirati smanjenjem godišnje potrebne energije za grijanje (Q</a:t>
            </a:r>
            <a:r>
              <a:rPr lang="hr-HR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H,nd</a:t>
            </a:r>
            <a:r>
              <a:rPr lang="hr-HR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od najmanje 50%</a:t>
            </a:r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D71745B5-83F2-49D2-8CBD-CA4F9F421829}"/>
              </a:ext>
            </a:extLst>
          </p:cNvPr>
          <p:cNvGrpSpPr/>
          <p:nvPr/>
        </p:nvGrpSpPr>
        <p:grpSpPr>
          <a:xfrm>
            <a:off x="4321482" y="1376954"/>
            <a:ext cx="1898318" cy="1540950"/>
            <a:chOff x="6758" y="120057"/>
            <a:chExt cx="1806747" cy="2986085"/>
          </a:xfrm>
        </p:grpSpPr>
        <p:sp>
          <p:nvSpPr>
            <p:cNvPr id="53" name="Zaobljeni pravokutnik 13">
              <a:extLst>
                <a:ext uri="{FF2B5EF4-FFF2-40B4-BE49-F238E27FC236}">
                  <a16:creationId xmlns:a16="http://schemas.microsoft.com/office/drawing/2014/main" id="{1FFF63C5-8486-4E0C-8ED7-1B828FC4233D}"/>
                </a:ext>
              </a:extLst>
            </p:cNvPr>
            <p:cNvSpPr/>
            <p:nvPr/>
          </p:nvSpPr>
          <p:spPr>
            <a:xfrm>
              <a:off x="6758" y="595658"/>
              <a:ext cx="1806747" cy="2510484"/>
            </a:xfrm>
            <a:prstGeom prst="roundRect">
              <a:avLst>
                <a:gd name="adj" fmla="val 10000"/>
              </a:avLst>
            </a:prstGeom>
            <a:solidFill>
              <a:srgbClr val="008F4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Zaobljeni pravokutnik 4">
              <a:extLst>
                <a:ext uri="{FF2B5EF4-FFF2-40B4-BE49-F238E27FC236}">
                  <a16:creationId xmlns:a16="http://schemas.microsoft.com/office/drawing/2014/main" id="{56DADD6E-D4A9-4DDC-B55B-DE1700E27F41}"/>
                </a:ext>
              </a:extLst>
            </p:cNvPr>
            <p:cNvSpPr txBox="1"/>
            <p:nvPr/>
          </p:nvSpPr>
          <p:spPr>
            <a:xfrm>
              <a:off x="6758" y="120057"/>
              <a:ext cx="1806747" cy="805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b="1" dirty="0"/>
            </a:p>
            <a:p>
              <a:pPr lvl="0" algn="ctr" defTabSz="533400">
                <a:spcBef>
                  <a:spcPct val="0"/>
                </a:spcBef>
              </a:pPr>
              <a:r>
                <a:rPr lang="hr-HR" sz="2400" b="1" dirty="0"/>
                <a:t>128</a:t>
              </a:r>
              <a:r>
                <a:rPr lang="hr-HR" b="1" dirty="0"/>
                <a:t> *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b="1" dirty="0"/>
                <a:t>donesenih odluka o financiranju</a:t>
              </a:r>
              <a:endParaRPr lang="hr-HR" dirty="0"/>
            </a:p>
          </p:txBody>
        </p: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2B97BBB3-8035-41E6-9351-29840C9CA2CE}"/>
              </a:ext>
            </a:extLst>
          </p:cNvPr>
          <p:cNvGrpSpPr/>
          <p:nvPr/>
        </p:nvGrpSpPr>
        <p:grpSpPr>
          <a:xfrm>
            <a:off x="5824743" y="2548239"/>
            <a:ext cx="2068272" cy="2541338"/>
            <a:chOff x="402308" y="1946088"/>
            <a:chExt cx="1806747" cy="2205000"/>
          </a:xfrm>
        </p:grpSpPr>
        <p:sp>
          <p:nvSpPr>
            <p:cNvPr id="56" name="Zaobljeni pravokutnik 16">
              <a:extLst>
                <a:ext uri="{FF2B5EF4-FFF2-40B4-BE49-F238E27FC236}">
                  <a16:creationId xmlns:a16="http://schemas.microsoft.com/office/drawing/2014/main" id="{88A7A58A-8A96-4493-B6F6-7C1C17A39112}"/>
                </a:ext>
              </a:extLst>
            </p:cNvPr>
            <p:cNvSpPr/>
            <p:nvPr/>
          </p:nvSpPr>
          <p:spPr>
            <a:xfrm>
              <a:off x="402308" y="1946088"/>
              <a:ext cx="1806747" cy="2205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Zaobljeni pravokutnik 6">
              <a:extLst>
                <a:ext uri="{FF2B5EF4-FFF2-40B4-BE49-F238E27FC236}">
                  <a16:creationId xmlns:a16="http://schemas.microsoft.com/office/drawing/2014/main" id="{8D58C8A1-18A7-430F-AE1F-14EEB385954F}"/>
                </a:ext>
              </a:extLst>
            </p:cNvPr>
            <p:cNvSpPr txBox="1"/>
            <p:nvPr/>
          </p:nvSpPr>
          <p:spPr>
            <a:xfrm>
              <a:off x="455226" y="2019564"/>
              <a:ext cx="1700911" cy="209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dirty="0"/>
                <a:t>Dodijeljeno 226 milijuna kuna bespovratnih sredstva iz EFRR</a:t>
              </a:r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hr-HR" sz="1050" dirty="0"/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r-HR" dirty="0">
                  <a:solidFill>
                    <a:schemeClr val="tx1"/>
                  </a:solidFill>
                </a:rPr>
                <a:t>Trenutno potpisano 11 ugovora, postupak ugovaranja u tijeku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1400" dirty="0"/>
            </a:p>
          </p:txBody>
        </p:sp>
      </p:grpSp>
      <p:sp>
        <p:nvSpPr>
          <p:cNvPr id="58" name="Pravokutnik 57">
            <a:extLst>
              <a:ext uri="{FF2B5EF4-FFF2-40B4-BE49-F238E27FC236}">
                <a16:creationId xmlns:a16="http://schemas.microsoft.com/office/drawing/2014/main" id="{2F69519D-83AC-4BCB-B7A0-9AF808410684}"/>
              </a:ext>
            </a:extLst>
          </p:cNvPr>
          <p:cNvSpPr/>
          <p:nvPr/>
        </p:nvSpPr>
        <p:spPr>
          <a:xfrm>
            <a:off x="5885321" y="5062823"/>
            <a:ext cx="1898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/>
              <a:t>*status na dan 14.6.2018.</a:t>
            </a:r>
          </a:p>
        </p:txBody>
      </p:sp>
      <p:sp>
        <p:nvSpPr>
          <p:cNvPr id="59" name="Zaobljeni pravokutnik 6">
            <a:extLst>
              <a:ext uri="{FF2B5EF4-FFF2-40B4-BE49-F238E27FC236}">
                <a16:creationId xmlns:a16="http://schemas.microsoft.com/office/drawing/2014/main" id="{B3C28EC4-967A-4C2C-9762-469002609273}"/>
              </a:ext>
            </a:extLst>
          </p:cNvPr>
          <p:cNvSpPr txBox="1"/>
          <p:nvPr/>
        </p:nvSpPr>
        <p:spPr>
          <a:xfrm>
            <a:off x="575338" y="5670835"/>
            <a:ext cx="5708395" cy="978352"/>
          </a:xfrm>
          <a:prstGeom prst="rect">
            <a:avLst/>
          </a:prstGeom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marL="0" lvl="1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dirty="0"/>
              <a:t>Poziv je privremeno obustavljen nakon samo 3 tjedna zbog velikog interesa prijavitelja (zatraženo preko </a:t>
            </a:r>
            <a:r>
              <a:rPr lang="hr-HR" b="1" dirty="0"/>
              <a:t>200% </a:t>
            </a:r>
            <a:r>
              <a:rPr lang="hr-HR" dirty="0"/>
              <a:t>ukupnog raspoloživog iznosa) </a:t>
            </a:r>
          </a:p>
        </p:txBody>
      </p:sp>
      <p:grpSp>
        <p:nvGrpSpPr>
          <p:cNvPr id="60" name="Grupa 59">
            <a:extLst>
              <a:ext uri="{FF2B5EF4-FFF2-40B4-BE49-F238E27FC236}">
                <a16:creationId xmlns:a16="http://schemas.microsoft.com/office/drawing/2014/main" id="{5ABA3C86-3ABE-4F04-ABBD-8CFE172AE673}"/>
              </a:ext>
            </a:extLst>
          </p:cNvPr>
          <p:cNvGrpSpPr/>
          <p:nvPr/>
        </p:nvGrpSpPr>
        <p:grpSpPr>
          <a:xfrm>
            <a:off x="8859798" y="4317954"/>
            <a:ext cx="2413237" cy="1355556"/>
            <a:chOff x="8951584" y="5253775"/>
            <a:chExt cx="2413237" cy="1355556"/>
          </a:xfrm>
        </p:grpSpPr>
        <p:sp>
          <p:nvSpPr>
            <p:cNvPr id="61" name="Zaobljeni pravokutnik 13">
              <a:extLst>
                <a:ext uri="{FF2B5EF4-FFF2-40B4-BE49-F238E27FC236}">
                  <a16:creationId xmlns:a16="http://schemas.microsoft.com/office/drawing/2014/main" id="{90AEEB0A-8472-4638-88AA-71DA064C667D}"/>
                </a:ext>
              </a:extLst>
            </p:cNvPr>
            <p:cNvSpPr/>
            <p:nvPr/>
          </p:nvSpPr>
          <p:spPr>
            <a:xfrm rot="21015151">
              <a:off x="8951584" y="5253775"/>
              <a:ext cx="2413237" cy="1355556"/>
            </a:xfrm>
            <a:prstGeom prst="roundRect">
              <a:avLst/>
            </a:prstGeom>
            <a:noFill/>
            <a:ln w="38100">
              <a:solidFill>
                <a:srgbClr val="008F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008F43"/>
                </a:solidFill>
              </a:endParaRPr>
            </a:p>
          </p:txBody>
        </p:sp>
        <p:sp>
          <p:nvSpPr>
            <p:cNvPr id="62" name="TekstniOkvir 61">
              <a:extLst>
                <a:ext uri="{FF2B5EF4-FFF2-40B4-BE49-F238E27FC236}">
                  <a16:creationId xmlns:a16="http://schemas.microsoft.com/office/drawing/2014/main" id="{8C710ED5-D4FE-4211-A918-16EAFB463C17}"/>
                </a:ext>
              </a:extLst>
            </p:cNvPr>
            <p:cNvSpPr txBox="1"/>
            <p:nvPr/>
          </p:nvSpPr>
          <p:spPr>
            <a:xfrm rot="21010210">
              <a:off x="8963607" y="5285221"/>
              <a:ext cx="238918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600" b="1" dirty="0">
                  <a:solidFill>
                    <a:srgbClr val="008F43"/>
                  </a:solidFill>
                  <a:latin typeface="Stencil" panose="040409050D0802020404" pitchFamily="82" charset="0"/>
                </a:rPr>
                <a:t>PONOVNO OTVARANJE 4.9.2018.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420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1106</Words>
  <Application>Microsoft Office PowerPoint</Application>
  <PresentationFormat>Široki zaslon</PresentationFormat>
  <Paragraphs>355</Paragraphs>
  <Slides>24</Slides>
  <Notes>24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Neo Sans</vt:lpstr>
      <vt:lpstr>Stencil</vt:lpstr>
      <vt:lpstr>Times New Roman</vt:lpstr>
      <vt:lpstr>Verdana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MGIPU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 Buterin</dc:creator>
  <cp:lastModifiedBy>Ivana Milan</cp:lastModifiedBy>
  <cp:revision>346</cp:revision>
  <cp:lastPrinted>2018-06-15T08:49:33Z</cp:lastPrinted>
  <dcterms:created xsi:type="dcterms:W3CDTF">2017-02-02T10:55:31Z</dcterms:created>
  <dcterms:modified xsi:type="dcterms:W3CDTF">2018-06-18T08:55:06Z</dcterms:modified>
</cp:coreProperties>
</file>