
<file path=[Content_Types].xml><?xml version="1.0" encoding="utf-8"?>
<Types xmlns="http://schemas.openxmlformats.org/package/2006/content-types">
  <Default Extension="png" ContentType="image/png"/>
  <Default Extension="svg" ContentType="image/svg+xml"/>
  <Default Extension="jpeg" ContentType="image/jpeg"/>
  <Default Extension="emf" ContentType="image/x-emf"/>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theme/theme3.xml" ContentType="application/vnd.openxmlformats-officedocument.theme+xml"/>
  <Override PartName="/ppt/slideLayouts/slideLayout2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2.xml" ContentType="application/vnd.openxmlformats-officedocument.drawingml.chart+xml"/>
  <Override PartName="/ppt/notesSlides/notesSlide11.xml" ContentType="application/vnd.openxmlformats-officedocument.presentationml.notesSlide+xml"/>
  <Override PartName="/ppt/charts/chart3.xml" ContentType="application/vnd.openxmlformats-officedocument.drawingml.chart+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rts/chart4.xml" ContentType="application/vnd.openxmlformats-officedocument.drawingml.chart+xml"/>
  <Override PartName="/ppt/theme/themeOverride2.xml" ContentType="application/vnd.openxmlformats-officedocument.themeOverr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rts/chart5.xml" ContentType="application/vnd.openxmlformats-officedocument.drawingml.chart+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rts/colors1.xml" ContentType="application/vnd.ms-office.chartcolorstyle+xml"/>
  <Override PartName="/ppt/charts/style1.xml" ContentType="application/vnd.ms-office.chartstyle+xml"/>
  <Override PartName="/ppt/charts/style2.xml" ContentType="application/vnd.ms-office.chartstyle+xml"/>
  <Override PartName="/ppt/charts/colors2.xml" ContentType="application/vnd.ms-office.chartcolorstyle+xml"/>
  <Override PartName="/ppt/charts/style3.xml" ContentType="application/vnd.ms-office.chartstyle+xml"/>
  <Override PartName="/ppt/charts/colors3.xml" ContentType="application/vnd.ms-office.chartcolor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48" r:id="rId4"/>
    <p:sldMasterId id="2147483660" r:id="rId5"/>
    <p:sldMasterId id="2147483672" r:id="rId6"/>
    <p:sldMasterId id="2147483674" r:id="rId7"/>
  </p:sldMasterIdLst>
  <p:notesMasterIdLst>
    <p:notesMasterId r:id="rId38"/>
  </p:notesMasterIdLst>
  <p:handoutMasterIdLst>
    <p:handoutMasterId r:id="rId39"/>
  </p:handoutMasterIdLst>
  <p:sldIdLst>
    <p:sldId id="556" r:id="rId8"/>
    <p:sldId id="592" r:id="rId9"/>
    <p:sldId id="452" r:id="rId10"/>
    <p:sldId id="516" r:id="rId11"/>
    <p:sldId id="518" r:id="rId12"/>
    <p:sldId id="519" r:id="rId13"/>
    <p:sldId id="520" r:id="rId14"/>
    <p:sldId id="521" r:id="rId15"/>
    <p:sldId id="522" r:id="rId16"/>
    <p:sldId id="584" r:id="rId17"/>
    <p:sldId id="593" r:id="rId18"/>
    <p:sldId id="594" r:id="rId19"/>
    <p:sldId id="595" r:id="rId20"/>
    <p:sldId id="596" r:id="rId21"/>
    <p:sldId id="582" r:id="rId22"/>
    <p:sldId id="597" r:id="rId23"/>
    <p:sldId id="570" r:id="rId24"/>
    <p:sldId id="599" r:id="rId25"/>
    <p:sldId id="598" r:id="rId26"/>
    <p:sldId id="576" r:id="rId27"/>
    <p:sldId id="577" r:id="rId28"/>
    <p:sldId id="578" r:id="rId29"/>
    <p:sldId id="579" r:id="rId30"/>
    <p:sldId id="539" r:id="rId31"/>
    <p:sldId id="546" r:id="rId32"/>
    <p:sldId id="588" r:id="rId33"/>
    <p:sldId id="544" r:id="rId34"/>
    <p:sldId id="548" r:id="rId35"/>
    <p:sldId id="590" r:id="rId36"/>
    <p:sldId id="555" r:id="rId37"/>
  </p:sldIdLst>
  <p:sldSz cx="9144000" cy="6858000" type="screen4x3"/>
  <p:notesSz cx="6792913" cy="9925050"/>
  <p:defaultTextStyle>
    <a:defPPr>
      <a:defRPr lang="sr-Latn-R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Vedrana Mikić" initials="VM" lastIdx="1" clrIdx="0"/>
  <p:cmAuthor id="1" name="Krešimir Ivančić" initials="KI" lastIdx="20" clrIdx="1">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CC00"/>
    <a:srgbClr val="0F61BB"/>
    <a:srgbClr val="2162A9"/>
    <a:srgbClr val="377BCD"/>
    <a:srgbClr val="4181CF"/>
    <a:srgbClr val="336600"/>
    <a:srgbClr val="FFD54F"/>
    <a:srgbClr val="008000"/>
    <a:srgbClr val="66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rednji stil 2 - Isticanj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Srednji stil 2 - Isticanje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F5AB1C69-6EDB-4FF4-983F-18BD219EF322}" styleName="Srednji stil 2 - Isticanje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Svijetli stil 1 - Isticanje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3B4B98B0-60AC-42C2-AFA5-B58CD77FA1E5}" styleName="Svijetli stil 1 - Isticanje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0660B408-B3CF-4A94-85FC-2B1E0A45F4A2}" styleName="Tamni stil 2 - Isticanje 1/Isticanj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69012ECD-51FC-41F1-AA8D-1B2483CD663E}" styleName="Svijetli stil 2 - Isticanje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68D230F3-CF80-4859-8CE7-A43EE81993B5}" styleName="Svijetli stil 1 - Isticanje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5FD0F851-EC5A-4D38-B0AD-8093EC10F338}" styleName="Svijetli stil 1 - Isticanje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9D7B26C5-4107-4FEC-AEDC-1716B250A1EF}" styleName="Svijetli stil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1FECB4D8-DB02-4DC6-A0A2-4F2EBAE1DC90}" styleName="Srednji stil 1 - Isticanje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EB344D84-9AFB-497E-A393-DC336BA19D2E}" styleName="Srednji stil 3 - Isticanje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10A1B5D5-9B99-4C35-A422-299274C87663}" styleName="Srednji stil 1 - Isticanje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205" autoAdjust="0"/>
    <p:restoredTop sz="75719" autoAdjust="0"/>
  </p:normalViewPr>
  <p:slideViewPr>
    <p:cSldViewPr>
      <p:cViewPr varScale="1">
        <p:scale>
          <a:sx n="85" d="100"/>
          <a:sy n="85" d="100"/>
        </p:scale>
        <p:origin x="-1644" y="-7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1" d="100"/>
          <a:sy n="81" d="100"/>
        </p:scale>
        <p:origin x="3996"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slide" Target="slides/slide14.xml"/><Relationship Id="rId34" Type="http://schemas.openxmlformats.org/officeDocument/2006/relationships/slide" Target="slides/slide27.xml"/><Relationship Id="rId42" Type="http://schemas.openxmlformats.org/officeDocument/2006/relationships/viewProps" Target="viewProps.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41"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slide" Target="slides/slide30.xml"/><Relationship Id="rId40" Type="http://schemas.openxmlformats.org/officeDocument/2006/relationships/commentAuthors" Target="commentAuthors.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4"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microsoft.com/office/2011/relationships/chartColorStyle" Target="colors1.xml"/><Relationship Id="rId2" Type="http://schemas.openxmlformats.org/officeDocument/2006/relationships/package" Target="../embeddings/Microsoft_Excel_Worksheet1.xlsx"/><Relationship Id="rId1" Type="http://schemas.openxmlformats.org/officeDocument/2006/relationships/themeOverride" Target="../theme/themeOverride1.xml"/><Relationship Id="rId4" Type="http://schemas.microsoft.com/office/2011/relationships/chartStyle" Target="style1.xml"/></Relationships>
</file>

<file path=ppt/charts/_rels/chart2.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2" Type="http://schemas.openxmlformats.org/officeDocument/2006/relationships/package" Target="../embeddings/Microsoft_Excel_Worksheet4.xlsx"/><Relationship Id="rId1" Type="http://schemas.openxmlformats.org/officeDocument/2006/relationships/themeOverride" Target="../theme/themeOverride2.xml"/></Relationships>
</file>

<file path=ppt/charts/_rels/chart5.xml.rels><?xml version="1.0" encoding="UTF-8" standalone="yes"?>
<Relationships xmlns="http://schemas.openxmlformats.org/package/2006/relationships"><Relationship Id="rId3" Type="http://schemas.microsoft.com/office/2011/relationships/chartStyle" Target="style3.xml"/><Relationship Id="rId2" Type="http://schemas.microsoft.com/office/2011/relationships/chartColorStyle" Target="colors3.xml"/><Relationship Id="rId1" Type="http://schemas.openxmlformats.org/officeDocument/2006/relationships/oleObject" Target="Knjiga1"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hr-HR"/>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5139941933889431"/>
          <c:y val="8.1701362621352497E-2"/>
          <c:w val="0.67480916030534355"/>
          <c:h val="0.96788321167883207"/>
        </c:manualLayout>
      </c:layout>
      <c:pieChart>
        <c:varyColors val="1"/>
        <c:ser>
          <c:idx val="0"/>
          <c:order val="0"/>
          <c:spPr>
            <a:effectLst>
              <a:glow rad="228600">
                <a:srgbClr val="1F497D">
                  <a:lumMod val="20000"/>
                  <a:lumOff val="80000"/>
                  <a:alpha val="40000"/>
                </a:srgbClr>
              </a:glow>
            </a:effectLst>
            <a:scene3d>
              <a:camera prst="orthographicFront"/>
              <a:lightRig rig="threePt" dir="t"/>
            </a:scene3d>
            <a:sp3d>
              <a:bevelT/>
            </a:sp3d>
          </c:spPr>
          <c:explosion val="6"/>
          <c:dPt>
            <c:idx val="0"/>
            <c:bubble3D val="0"/>
            <c:spPr>
              <a:solidFill>
                <a:schemeClr val="accent1"/>
              </a:solidFill>
              <a:ln w="19050">
                <a:solidFill>
                  <a:schemeClr val="lt1"/>
                </a:solidFill>
              </a:ln>
              <a:effectLst>
                <a:glow rad="228600">
                  <a:srgbClr val="1F497D">
                    <a:lumMod val="20000"/>
                    <a:lumOff val="80000"/>
                    <a:alpha val="40000"/>
                  </a:srgbClr>
                </a:glow>
              </a:effectLst>
              <a:scene3d>
                <a:camera prst="orthographicFront"/>
                <a:lightRig rig="threePt" dir="t"/>
              </a:scene3d>
              <a:sp3d>
                <a:bevelT/>
              </a:sp3d>
            </c:spPr>
            <c:extLst xmlns:c16r2="http://schemas.microsoft.com/office/drawing/2015/06/chart">
              <c:ext xmlns:c16="http://schemas.microsoft.com/office/drawing/2014/chart" uri="{C3380CC4-5D6E-409C-BE32-E72D297353CC}">
                <c16:uniqueId val="{00000001-EA3C-426C-BF0B-4AC4C1DBBFC1}"/>
              </c:ext>
            </c:extLst>
          </c:dPt>
          <c:dPt>
            <c:idx val="1"/>
            <c:bubble3D val="0"/>
            <c:spPr>
              <a:solidFill>
                <a:schemeClr val="accent2"/>
              </a:solidFill>
              <a:ln w="19050">
                <a:solidFill>
                  <a:schemeClr val="lt1"/>
                </a:solidFill>
              </a:ln>
              <a:effectLst>
                <a:glow rad="228600">
                  <a:srgbClr val="1F497D">
                    <a:lumMod val="20000"/>
                    <a:lumOff val="80000"/>
                    <a:alpha val="40000"/>
                  </a:srgbClr>
                </a:glow>
              </a:effectLst>
              <a:scene3d>
                <a:camera prst="orthographicFront"/>
                <a:lightRig rig="threePt" dir="t"/>
              </a:scene3d>
              <a:sp3d>
                <a:bevelT/>
              </a:sp3d>
            </c:spPr>
            <c:extLst xmlns:c16r2="http://schemas.microsoft.com/office/drawing/2015/06/chart">
              <c:ext xmlns:c16="http://schemas.microsoft.com/office/drawing/2014/chart" uri="{C3380CC4-5D6E-409C-BE32-E72D297353CC}">
                <c16:uniqueId val="{00000003-EA3C-426C-BF0B-4AC4C1DBBFC1}"/>
              </c:ext>
            </c:extLst>
          </c:dPt>
          <c:dPt>
            <c:idx val="2"/>
            <c:bubble3D val="0"/>
            <c:spPr>
              <a:solidFill>
                <a:schemeClr val="accent3"/>
              </a:solidFill>
              <a:ln w="19050">
                <a:solidFill>
                  <a:schemeClr val="lt1"/>
                </a:solidFill>
              </a:ln>
              <a:effectLst>
                <a:glow rad="228600">
                  <a:srgbClr val="1F497D">
                    <a:lumMod val="20000"/>
                    <a:lumOff val="80000"/>
                    <a:alpha val="40000"/>
                  </a:srgbClr>
                </a:glow>
              </a:effectLst>
              <a:scene3d>
                <a:camera prst="orthographicFront"/>
                <a:lightRig rig="threePt" dir="t"/>
              </a:scene3d>
              <a:sp3d>
                <a:bevelT/>
              </a:sp3d>
            </c:spPr>
            <c:extLst xmlns:c16r2="http://schemas.microsoft.com/office/drawing/2015/06/chart">
              <c:ext xmlns:c16="http://schemas.microsoft.com/office/drawing/2014/chart" uri="{C3380CC4-5D6E-409C-BE32-E72D297353CC}">
                <c16:uniqueId val="{00000005-EA3C-426C-BF0B-4AC4C1DBBFC1}"/>
              </c:ext>
            </c:extLst>
          </c:dPt>
          <c:dPt>
            <c:idx val="3"/>
            <c:bubble3D val="0"/>
            <c:spPr>
              <a:solidFill>
                <a:schemeClr val="accent4"/>
              </a:solidFill>
              <a:ln w="19050">
                <a:solidFill>
                  <a:schemeClr val="lt1"/>
                </a:solidFill>
              </a:ln>
              <a:effectLst>
                <a:glow rad="228600">
                  <a:srgbClr val="1F497D">
                    <a:lumMod val="20000"/>
                    <a:lumOff val="80000"/>
                    <a:alpha val="40000"/>
                  </a:srgbClr>
                </a:glow>
              </a:effectLst>
              <a:scene3d>
                <a:camera prst="orthographicFront"/>
                <a:lightRig rig="threePt" dir="t"/>
              </a:scene3d>
              <a:sp3d>
                <a:bevelT/>
              </a:sp3d>
            </c:spPr>
            <c:extLst xmlns:c16r2="http://schemas.microsoft.com/office/drawing/2015/06/chart">
              <c:ext xmlns:c16="http://schemas.microsoft.com/office/drawing/2014/chart" uri="{C3380CC4-5D6E-409C-BE32-E72D297353CC}">
                <c16:uniqueId val="{00000007-EA3C-426C-BF0B-4AC4C1DBBFC1}"/>
              </c:ext>
            </c:extLst>
          </c:dPt>
          <c:dPt>
            <c:idx val="4"/>
            <c:bubble3D val="0"/>
            <c:spPr>
              <a:solidFill>
                <a:schemeClr val="accent5"/>
              </a:solidFill>
              <a:ln w="19050">
                <a:solidFill>
                  <a:schemeClr val="lt1"/>
                </a:solidFill>
              </a:ln>
              <a:effectLst>
                <a:glow rad="228600">
                  <a:srgbClr val="1F497D">
                    <a:lumMod val="20000"/>
                    <a:lumOff val="80000"/>
                    <a:alpha val="40000"/>
                  </a:srgbClr>
                </a:glow>
              </a:effectLst>
              <a:scene3d>
                <a:camera prst="orthographicFront"/>
                <a:lightRig rig="threePt" dir="t"/>
              </a:scene3d>
              <a:sp3d>
                <a:bevelT/>
              </a:sp3d>
            </c:spPr>
            <c:extLst xmlns:c16r2="http://schemas.microsoft.com/office/drawing/2015/06/chart">
              <c:ext xmlns:c16="http://schemas.microsoft.com/office/drawing/2014/chart" uri="{C3380CC4-5D6E-409C-BE32-E72D297353CC}">
                <c16:uniqueId val="{00000009-EA3C-426C-BF0B-4AC4C1DBBFC1}"/>
              </c:ext>
            </c:extLst>
          </c:dPt>
          <c:dLbls>
            <c:dLbl>
              <c:idx val="2"/>
              <c:layout>
                <c:manualLayout>
                  <c:x val="0.15444797516829192"/>
                  <c:y val="-0.12347706478744362"/>
                </c:manualLayout>
              </c:layout>
              <c:dLblPos val="bestFit"/>
              <c:showLegendKey val="0"/>
              <c:showVal val="0"/>
              <c:showCatName val="1"/>
              <c:showSerName val="0"/>
              <c:showPercent val="0"/>
              <c:showBubbleSize val="0"/>
              <c:extLst xmlns:c16r2="http://schemas.microsoft.com/office/drawing/2015/06/chart">
                <c:ext xmlns:c16="http://schemas.microsoft.com/office/drawing/2014/chart" uri="{C3380CC4-5D6E-409C-BE32-E72D297353CC}">
                  <c16:uniqueId val="{00000005-EA3C-426C-BF0B-4AC4C1DBBFC1}"/>
                </c:ext>
                <c:ext xmlns:c15="http://schemas.microsoft.com/office/drawing/2012/chart" uri="{CE6537A1-D6FC-4f65-9D91-7224C49458BB}"/>
              </c:extLst>
            </c:dLbl>
            <c:dLbl>
              <c:idx val="3"/>
              <c:layout>
                <c:manualLayout>
                  <c:x val="0.19237859389713691"/>
                  <c:y val="-1.7255704350824758E-2"/>
                </c:manualLayout>
              </c:layout>
              <c:dLblPos val="bestFit"/>
              <c:showLegendKey val="0"/>
              <c:showVal val="0"/>
              <c:showCatName val="1"/>
              <c:showSerName val="0"/>
              <c:showPercent val="0"/>
              <c:showBubbleSize val="0"/>
              <c:extLst xmlns:c16r2="http://schemas.microsoft.com/office/drawing/2015/06/chart">
                <c:ext xmlns:c16="http://schemas.microsoft.com/office/drawing/2014/chart" uri="{C3380CC4-5D6E-409C-BE32-E72D297353CC}">
                  <c16:uniqueId val="{00000007-EA3C-426C-BF0B-4AC4C1DBBFC1}"/>
                </c:ex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tx2">
                        <a:lumMod val="50000"/>
                      </a:schemeClr>
                    </a:solidFill>
                    <a:latin typeface="+mn-lt"/>
                    <a:ea typeface="+mn-ea"/>
                    <a:cs typeface="+mn-cs"/>
                  </a:defRPr>
                </a:pPr>
                <a:endParaRPr lang="sr-Latn-RS"/>
              </a:p>
            </c:txPr>
            <c:dLblPos val="ctr"/>
            <c:showLegendKey val="0"/>
            <c:showVal val="0"/>
            <c:showCatName val="1"/>
            <c:showSerName val="0"/>
            <c:showPercent val="0"/>
            <c:showBubbleSize val="0"/>
            <c:showLeaderLines val="1"/>
            <c:leaderLines>
              <c:spPr>
                <a:ln w="9525" cap="flat" cmpd="sng" algn="ctr">
                  <a:solidFill>
                    <a:schemeClr val="tx1">
                      <a:lumMod val="35000"/>
                      <a:lumOff val="65000"/>
                    </a:schemeClr>
                  </a:solidFill>
                  <a:round/>
                </a:ln>
                <a:effectLst/>
              </c:spPr>
            </c:leaderLines>
            <c:extLst xmlns:c16r2="http://schemas.microsoft.com/office/drawing/2015/06/chart">
              <c:ext xmlns:c15="http://schemas.microsoft.com/office/drawing/2012/chart" uri="{CE6537A1-D6FC-4f65-9D91-7224C49458BB}"/>
            </c:extLst>
          </c:dLbls>
          <c:cat>
            <c:strRef>
              <c:f>List1!$B$52:$B$56</c:f>
              <c:strCache>
                <c:ptCount val="5"/>
                <c:pt idx="0">
                  <c:v>JAČANJE KONKURENTNOSTI 
709 MEUR</c:v>
                </c:pt>
                <c:pt idx="1">
                  <c:v>OČUVANJE EKOSUSTAVA
660 MEUR</c:v>
                </c:pt>
                <c:pt idx="2">
                  <c:v>UČINKOVITOST RESURSA/KLIMA
195 MEUR</c:v>
                </c:pt>
                <c:pt idx="3">
                  <c:v>LANCI OPSKRBE/
UPRAVLJANJE RIZICIMA
287 MEUR</c:v>
                </c:pt>
                <c:pt idx="4">
                  <c:v>DRUŠTVENA UKLJUČENOST/
LOKALNI RAZVOJ
468 MEUR</c:v>
                </c:pt>
              </c:strCache>
            </c:strRef>
          </c:cat>
          <c:val>
            <c:numRef>
              <c:f>List1!$C$52:$C$56</c:f>
              <c:numCache>
                <c:formatCode>General</c:formatCode>
                <c:ptCount val="5"/>
                <c:pt idx="0">
                  <c:v>709</c:v>
                </c:pt>
                <c:pt idx="1">
                  <c:v>660</c:v>
                </c:pt>
                <c:pt idx="2">
                  <c:v>195</c:v>
                </c:pt>
                <c:pt idx="3">
                  <c:v>287</c:v>
                </c:pt>
                <c:pt idx="4">
                  <c:v>468</c:v>
                </c:pt>
              </c:numCache>
            </c:numRef>
          </c:val>
          <c:extLst xmlns:c16r2="http://schemas.microsoft.com/office/drawing/2015/06/chart">
            <c:ext xmlns:c16="http://schemas.microsoft.com/office/drawing/2014/chart" uri="{C3380CC4-5D6E-409C-BE32-E72D297353CC}">
              <c16:uniqueId val="{0000000A-EA3C-426C-BF0B-4AC4C1DBBFC1}"/>
            </c:ext>
          </c:extLst>
        </c:ser>
        <c:dLbls>
          <c:dLblPos val="ctr"/>
          <c:showLegendKey val="0"/>
          <c:showVal val="0"/>
          <c:showCatName val="0"/>
          <c:showSerName val="0"/>
          <c:showPercent val="1"/>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sr-Latn-RS"/>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hr-H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094745882936084"/>
          <c:y val="8.0365922682338845E-2"/>
          <c:w val="0.73763684376949568"/>
          <c:h val="0.80949127490531192"/>
        </c:manualLayout>
      </c:layout>
      <c:doughnutChart>
        <c:varyColors val="1"/>
        <c:dLbls>
          <c:showLegendKey val="0"/>
          <c:showVal val="0"/>
          <c:showCatName val="0"/>
          <c:showSerName val="0"/>
          <c:showPercent val="0"/>
          <c:showBubbleSize val="0"/>
          <c:showLeaderLines val="0"/>
        </c:dLbls>
        <c:firstSliceAng val="0"/>
        <c:holeSize val="50"/>
      </c:doughnutChart>
      <c:spPr>
        <a:noFill/>
        <a:ln>
          <a:noFill/>
        </a:ln>
        <a:effectLst/>
      </c:spPr>
    </c:plotArea>
    <c:plotVisOnly val="1"/>
    <c:dispBlanksAs val="gap"/>
    <c:showDLblsOverMax val="0"/>
  </c:chart>
  <c:spPr>
    <a:noFill/>
    <a:ln w="9525" cap="flat" cmpd="sng" algn="ctr">
      <a:noFill/>
      <a:prstDash val="solid"/>
    </a:ln>
    <a:effectLst/>
  </c:spPr>
  <c:txPr>
    <a:bodyPr/>
    <a:lstStyle/>
    <a:p>
      <a:pPr>
        <a:defRPr/>
      </a:pPr>
      <a:endParaRPr lang="sr-Latn-R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hr-H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PRR_UT!$B$128</c:f>
              <c:strCache>
                <c:ptCount val="1"/>
                <c:pt idx="0">
                  <c:v>Alocirano</c:v>
                </c:pt>
              </c:strCache>
            </c:strRef>
          </c:tx>
          <c:spPr>
            <a:solidFill>
              <a:srgbClr val="7030A0"/>
            </a:solidFill>
          </c:spPr>
          <c:invertIfNegative val="0"/>
          <c:cat>
            <c:strRef>
              <c:f>PRR_UT!$A$129:$A$136</c:f>
              <c:strCache>
                <c:ptCount val="8"/>
                <c:pt idx="0">
                  <c:v>M4</c:v>
                </c:pt>
                <c:pt idx="1">
                  <c:v>M6</c:v>
                </c:pt>
                <c:pt idx="2">
                  <c:v>M7</c:v>
                </c:pt>
                <c:pt idx="3">
                  <c:v>M5</c:v>
                </c:pt>
                <c:pt idx="4">
                  <c:v>M17</c:v>
                </c:pt>
                <c:pt idx="5">
                  <c:v>M11</c:v>
                </c:pt>
                <c:pt idx="6">
                  <c:v>M13</c:v>
                </c:pt>
                <c:pt idx="7">
                  <c:v>M18</c:v>
                </c:pt>
              </c:strCache>
            </c:strRef>
          </c:cat>
          <c:val>
            <c:numRef>
              <c:f>PRR_UT!$B$129:$B$136</c:f>
              <c:numCache>
                <c:formatCode>0.00%</c:formatCode>
                <c:ptCount val="8"/>
                <c:pt idx="0">
                  <c:v>1</c:v>
                </c:pt>
                <c:pt idx="1">
                  <c:v>1</c:v>
                </c:pt>
                <c:pt idx="2">
                  <c:v>1</c:v>
                </c:pt>
                <c:pt idx="3">
                  <c:v>1</c:v>
                </c:pt>
                <c:pt idx="4">
                  <c:v>1</c:v>
                </c:pt>
                <c:pt idx="5">
                  <c:v>1</c:v>
                </c:pt>
                <c:pt idx="6">
                  <c:v>1</c:v>
                </c:pt>
                <c:pt idx="7">
                  <c:v>1</c:v>
                </c:pt>
              </c:numCache>
            </c:numRef>
          </c:val>
        </c:ser>
        <c:ser>
          <c:idx val="1"/>
          <c:order val="1"/>
          <c:tx>
            <c:strRef>
              <c:f>PRR_UT!$C$128</c:f>
              <c:strCache>
                <c:ptCount val="1"/>
                <c:pt idx="0">
                  <c:v>Vrijednost objavljenih poziva</c:v>
                </c:pt>
              </c:strCache>
            </c:strRef>
          </c:tx>
          <c:spPr>
            <a:solidFill>
              <a:srgbClr val="00B050"/>
            </a:solidFill>
          </c:spPr>
          <c:invertIfNegative val="0"/>
          <c:cat>
            <c:strRef>
              <c:f>PRR_UT!$A$129:$A$136</c:f>
              <c:strCache>
                <c:ptCount val="8"/>
                <c:pt idx="0">
                  <c:v>M4</c:v>
                </c:pt>
                <c:pt idx="1">
                  <c:v>M6</c:v>
                </c:pt>
                <c:pt idx="2">
                  <c:v>M7</c:v>
                </c:pt>
                <c:pt idx="3">
                  <c:v>M5</c:v>
                </c:pt>
                <c:pt idx="4">
                  <c:v>M17</c:v>
                </c:pt>
                <c:pt idx="5">
                  <c:v>M11</c:v>
                </c:pt>
                <c:pt idx="6">
                  <c:v>M13</c:v>
                </c:pt>
                <c:pt idx="7">
                  <c:v>M18</c:v>
                </c:pt>
              </c:strCache>
            </c:strRef>
          </c:cat>
          <c:val>
            <c:numRef>
              <c:f>PRR_UT!$C$129:$C$136</c:f>
              <c:numCache>
                <c:formatCode>0.00%</c:formatCode>
                <c:ptCount val="8"/>
                <c:pt idx="0">
                  <c:v>0.6614573563612175</c:v>
                </c:pt>
                <c:pt idx="1">
                  <c:v>0.38131551220816362</c:v>
                </c:pt>
                <c:pt idx="2">
                  <c:v>0.76309967399336165</c:v>
                </c:pt>
                <c:pt idx="3">
                  <c:v>1</c:v>
                </c:pt>
                <c:pt idx="4">
                  <c:v>0.51906568185783364</c:v>
                </c:pt>
                <c:pt idx="5">
                  <c:v>0.39240000000000003</c:v>
                </c:pt>
                <c:pt idx="6">
                  <c:v>0.29858737723880596</c:v>
                </c:pt>
                <c:pt idx="7">
                  <c:v>0.96929712829311876</c:v>
                </c:pt>
              </c:numCache>
            </c:numRef>
          </c:val>
        </c:ser>
        <c:ser>
          <c:idx val="2"/>
          <c:order val="2"/>
          <c:tx>
            <c:strRef>
              <c:f>PRR_UT!$D$128</c:f>
              <c:strCache>
                <c:ptCount val="1"/>
                <c:pt idx="0">
                  <c:v>Ugovoreno</c:v>
                </c:pt>
              </c:strCache>
            </c:strRef>
          </c:tx>
          <c:spPr>
            <a:solidFill>
              <a:srgbClr val="FF0000"/>
            </a:solidFill>
          </c:spPr>
          <c:invertIfNegative val="0"/>
          <c:cat>
            <c:strRef>
              <c:f>PRR_UT!$A$129:$A$136</c:f>
              <c:strCache>
                <c:ptCount val="8"/>
                <c:pt idx="0">
                  <c:v>M4</c:v>
                </c:pt>
                <c:pt idx="1">
                  <c:v>M6</c:v>
                </c:pt>
                <c:pt idx="2">
                  <c:v>M7</c:v>
                </c:pt>
                <c:pt idx="3">
                  <c:v>M5</c:v>
                </c:pt>
                <c:pt idx="4">
                  <c:v>M17</c:v>
                </c:pt>
                <c:pt idx="5">
                  <c:v>M11</c:v>
                </c:pt>
                <c:pt idx="6">
                  <c:v>M13</c:v>
                </c:pt>
                <c:pt idx="7">
                  <c:v>M18</c:v>
                </c:pt>
              </c:strCache>
            </c:strRef>
          </c:cat>
          <c:val>
            <c:numRef>
              <c:f>PRR_UT!$D$129:$D$136</c:f>
              <c:numCache>
                <c:formatCode>0.00%</c:formatCode>
                <c:ptCount val="8"/>
                <c:pt idx="0">
                  <c:v>0.52205638786564201</c:v>
                </c:pt>
                <c:pt idx="1">
                  <c:v>0.18758666411753017</c:v>
                </c:pt>
                <c:pt idx="2">
                  <c:v>0.48543550956873083</c:v>
                </c:pt>
                <c:pt idx="3">
                  <c:v>0.55900059370830246</c:v>
                </c:pt>
                <c:pt idx="4">
                  <c:v>8.8813446689934905E-2</c:v>
                </c:pt>
                <c:pt idx="5">
                  <c:v>0.39109081369878701</c:v>
                </c:pt>
                <c:pt idx="6">
                  <c:v>0.29820711237562192</c:v>
                </c:pt>
                <c:pt idx="7">
                  <c:v>0.96908820604110812</c:v>
                </c:pt>
              </c:numCache>
            </c:numRef>
          </c:val>
        </c:ser>
        <c:ser>
          <c:idx val="3"/>
          <c:order val="3"/>
          <c:tx>
            <c:strRef>
              <c:f>PRR_UT!$E$128</c:f>
              <c:strCache>
                <c:ptCount val="1"/>
                <c:pt idx="0">
                  <c:v>Plaćeno</c:v>
                </c:pt>
              </c:strCache>
            </c:strRef>
          </c:tx>
          <c:spPr>
            <a:solidFill>
              <a:srgbClr val="0070C0"/>
            </a:solidFill>
          </c:spPr>
          <c:invertIfNegative val="0"/>
          <c:cat>
            <c:strRef>
              <c:f>PRR_UT!$A$129:$A$136</c:f>
              <c:strCache>
                <c:ptCount val="8"/>
                <c:pt idx="0">
                  <c:v>M4</c:v>
                </c:pt>
                <c:pt idx="1">
                  <c:v>M6</c:v>
                </c:pt>
                <c:pt idx="2">
                  <c:v>M7</c:v>
                </c:pt>
                <c:pt idx="3">
                  <c:v>M5</c:v>
                </c:pt>
                <c:pt idx="4">
                  <c:v>M17</c:v>
                </c:pt>
                <c:pt idx="5">
                  <c:v>M11</c:v>
                </c:pt>
                <c:pt idx="6">
                  <c:v>M13</c:v>
                </c:pt>
                <c:pt idx="7">
                  <c:v>M18</c:v>
                </c:pt>
              </c:strCache>
            </c:strRef>
          </c:cat>
          <c:val>
            <c:numRef>
              <c:f>PRR_UT!$E$129:$E$136</c:f>
              <c:numCache>
                <c:formatCode>0.00%</c:formatCode>
                <c:ptCount val="8"/>
                <c:pt idx="0">
                  <c:v>0.13054223487315447</c:v>
                </c:pt>
                <c:pt idx="1">
                  <c:v>0.1129262171040072</c:v>
                </c:pt>
                <c:pt idx="2">
                  <c:v>9.6859587013274177E-3</c:v>
                </c:pt>
                <c:pt idx="3">
                  <c:v>0.53530859510422879</c:v>
                </c:pt>
                <c:pt idx="4">
                  <c:v>8.9116506630952969E-2</c:v>
                </c:pt>
                <c:pt idx="5">
                  <c:v>0.39109081369878701</c:v>
                </c:pt>
                <c:pt idx="6">
                  <c:v>0.29839700976368161</c:v>
                </c:pt>
                <c:pt idx="7">
                  <c:v>0.96947941590705999</c:v>
                </c:pt>
              </c:numCache>
            </c:numRef>
          </c:val>
        </c:ser>
        <c:dLbls>
          <c:showLegendKey val="0"/>
          <c:showVal val="0"/>
          <c:showCatName val="0"/>
          <c:showSerName val="0"/>
          <c:showPercent val="0"/>
          <c:showBubbleSize val="0"/>
        </c:dLbls>
        <c:gapWidth val="78"/>
        <c:overlap val="-28"/>
        <c:axId val="100728192"/>
        <c:axId val="100603008"/>
      </c:barChart>
      <c:catAx>
        <c:axId val="100728192"/>
        <c:scaling>
          <c:orientation val="minMax"/>
        </c:scaling>
        <c:delete val="0"/>
        <c:axPos val="b"/>
        <c:majorGridlines/>
        <c:numFmt formatCode="General" sourceLinked="0"/>
        <c:majorTickMark val="out"/>
        <c:minorTickMark val="none"/>
        <c:tickLblPos val="nextTo"/>
        <c:txPr>
          <a:bodyPr/>
          <a:lstStyle/>
          <a:p>
            <a:pPr>
              <a:defRPr b="1"/>
            </a:pPr>
            <a:endParaRPr lang="sr-Latn-RS"/>
          </a:p>
        </c:txPr>
        <c:crossAx val="100603008"/>
        <c:crosses val="autoZero"/>
        <c:auto val="1"/>
        <c:lblAlgn val="ctr"/>
        <c:lblOffset val="100"/>
        <c:noMultiLvlLbl val="0"/>
      </c:catAx>
      <c:valAx>
        <c:axId val="100603008"/>
        <c:scaling>
          <c:orientation val="minMax"/>
          <c:max val="1"/>
        </c:scaling>
        <c:delete val="0"/>
        <c:axPos val="l"/>
        <c:numFmt formatCode="0%" sourceLinked="0"/>
        <c:majorTickMark val="out"/>
        <c:minorTickMark val="none"/>
        <c:tickLblPos val="nextTo"/>
        <c:txPr>
          <a:bodyPr/>
          <a:lstStyle/>
          <a:p>
            <a:pPr>
              <a:defRPr b="1"/>
            </a:pPr>
            <a:endParaRPr lang="sr-Latn-RS"/>
          </a:p>
        </c:txPr>
        <c:crossAx val="100728192"/>
        <c:crosses val="autoZero"/>
        <c:crossBetween val="between"/>
      </c:valAx>
    </c:plotArea>
    <c:legend>
      <c:legendPos val="b"/>
      <c:overlay val="0"/>
    </c:legend>
    <c:plotVisOnly val="1"/>
    <c:dispBlanksAs val="gap"/>
    <c:showDLblsOverMax val="0"/>
  </c:chart>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hr-HR"/>
  <c:roundedCorners val="0"/>
  <mc:AlternateContent xmlns:mc="http://schemas.openxmlformats.org/markup-compatibility/2006">
    <mc:Choice xmlns:c14="http://schemas.microsoft.com/office/drawing/2007/8/2/chart" Requires="c14">
      <c14:style val="110"/>
    </mc:Choice>
    <mc:Fallback>
      <c:style val="10"/>
    </mc:Fallback>
  </mc:AlternateContent>
  <c:clrMapOvr bg1="lt1" tx1="dk1" bg2="lt2" tx2="dk2" accent1="accent1" accent2="accent2" accent3="accent3" accent4="accent4" accent5="accent5" accent6="accent6" hlink="hlink" folHlink="folHlink"/>
  <c:chart>
    <c:autoTitleDeleted val="0"/>
    <c:plotArea>
      <c:layout/>
      <c:barChart>
        <c:barDir val="bar"/>
        <c:grouping val="stacked"/>
        <c:varyColors val="0"/>
        <c:ser>
          <c:idx val="0"/>
          <c:order val="0"/>
          <c:tx>
            <c:strRef>
              <c:f>UKUPNO!$L$6</c:f>
              <c:strCache>
                <c:ptCount val="1"/>
                <c:pt idx="0">
                  <c:v>M1</c:v>
                </c:pt>
              </c:strCache>
            </c:strRef>
          </c:tx>
          <c:invertIfNegative val="0"/>
          <c:cat>
            <c:strRef>
              <c:f>UKUPNO!$K$7:$K$27</c:f>
              <c:strCache>
                <c:ptCount val="21"/>
                <c:pt idx="0">
                  <c:v>Osječko-baranjska</c:v>
                </c:pt>
                <c:pt idx="1">
                  <c:v>Bjelovarsko-bilogorska</c:v>
                </c:pt>
                <c:pt idx="2">
                  <c:v>Vukovarsko-srijemska</c:v>
                </c:pt>
                <c:pt idx="3">
                  <c:v>Sisačko-moslavačka</c:v>
                </c:pt>
                <c:pt idx="4">
                  <c:v>Virovitičko-podravska</c:v>
                </c:pt>
                <c:pt idx="5">
                  <c:v>Zagrebačka</c:v>
                </c:pt>
                <c:pt idx="6">
                  <c:v>Koprivničko-križevačka</c:v>
                </c:pt>
                <c:pt idx="7">
                  <c:v>Istarska</c:v>
                </c:pt>
                <c:pt idx="8">
                  <c:v>Brodsko-posavska</c:v>
                </c:pt>
                <c:pt idx="9">
                  <c:v>Grad Zagreb</c:v>
                </c:pt>
                <c:pt idx="10">
                  <c:v>Ličko-senjska</c:v>
                </c:pt>
                <c:pt idx="11">
                  <c:v>Karlovačka</c:v>
                </c:pt>
                <c:pt idx="12">
                  <c:v>Zadarska</c:v>
                </c:pt>
                <c:pt idx="13">
                  <c:v>Splitsko-dalmatinska</c:v>
                </c:pt>
                <c:pt idx="14">
                  <c:v>Varaždinska</c:v>
                </c:pt>
                <c:pt idx="15">
                  <c:v>Požeško-slavonska</c:v>
                </c:pt>
                <c:pt idx="16">
                  <c:v>Krapinsko-zagorska</c:v>
                </c:pt>
                <c:pt idx="17">
                  <c:v>Međimurska</c:v>
                </c:pt>
                <c:pt idx="18">
                  <c:v>Primorsko-goranska</c:v>
                </c:pt>
                <c:pt idx="19">
                  <c:v>Dubrovačko-neretvanska</c:v>
                </c:pt>
                <c:pt idx="20">
                  <c:v>Šibensko-kninska</c:v>
                </c:pt>
              </c:strCache>
            </c:strRef>
          </c:cat>
          <c:val>
            <c:numRef>
              <c:f>UKUPNO!$L$7:$L$27</c:f>
              <c:numCache>
                <c:formatCode>General</c:formatCode>
                <c:ptCount val="21"/>
                <c:pt idx="9" formatCode="#,##0.00">
                  <c:v>3437304.75</c:v>
                </c:pt>
              </c:numCache>
            </c:numRef>
          </c:val>
        </c:ser>
        <c:ser>
          <c:idx val="1"/>
          <c:order val="1"/>
          <c:tx>
            <c:strRef>
              <c:f>UKUPNO!$M$6</c:f>
              <c:strCache>
                <c:ptCount val="1"/>
                <c:pt idx="0">
                  <c:v>M2</c:v>
                </c:pt>
              </c:strCache>
            </c:strRef>
          </c:tx>
          <c:invertIfNegative val="0"/>
          <c:cat>
            <c:strRef>
              <c:f>UKUPNO!$K$7:$K$27</c:f>
              <c:strCache>
                <c:ptCount val="21"/>
                <c:pt idx="0">
                  <c:v>Osječko-baranjska</c:v>
                </c:pt>
                <c:pt idx="1">
                  <c:v>Bjelovarsko-bilogorska</c:v>
                </c:pt>
                <c:pt idx="2">
                  <c:v>Vukovarsko-srijemska</c:v>
                </c:pt>
                <c:pt idx="3">
                  <c:v>Sisačko-moslavačka</c:v>
                </c:pt>
                <c:pt idx="4">
                  <c:v>Virovitičko-podravska</c:v>
                </c:pt>
                <c:pt idx="5">
                  <c:v>Zagrebačka</c:v>
                </c:pt>
                <c:pt idx="6">
                  <c:v>Koprivničko-križevačka</c:v>
                </c:pt>
                <c:pt idx="7">
                  <c:v>Istarska</c:v>
                </c:pt>
                <c:pt idx="8">
                  <c:v>Brodsko-posavska</c:v>
                </c:pt>
                <c:pt idx="9">
                  <c:v>Grad Zagreb</c:v>
                </c:pt>
                <c:pt idx="10">
                  <c:v>Ličko-senjska</c:v>
                </c:pt>
                <c:pt idx="11">
                  <c:v>Karlovačka</c:v>
                </c:pt>
                <c:pt idx="12">
                  <c:v>Zadarska</c:v>
                </c:pt>
                <c:pt idx="13">
                  <c:v>Splitsko-dalmatinska</c:v>
                </c:pt>
                <c:pt idx="14">
                  <c:v>Varaždinska</c:v>
                </c:pt>
                <c:pt idx="15">
                  <c:v>Požeško-slavonska</c:v>
                </c:pt>
                <c:pt idx="16">
                  <c:v>Krapinsko-zagorska</c:v>
                </c:pt>
                <c:pt idx="17">
                  <c:v>Međimurska</c:v>
                </c:pt>
                <c:pt idx="18">
                  <c:v>Primorsko-goranska</c:v>
                </c:pt>
                <c:pt idx="19">
                  <c:v>Dubrovačko-neretvanska</c:v>
                </c:pt>
                <c:pt idx="20">
                  <c:v>Šibensko-kninska</c:v>
                </c:pt>
              </c:strCache>
            </c:strRef>
          </c:cat>
          <c:val>
            <c:numRef>
              <c:f>UKUPNO!$M$7:$M$27</c:f>
              <c:numCache>
                <c:formatCode>General</c:formatCode>
                <c:ptCount val="21"/>
                <c:pt idx="9" formatCode="#,##0.00">
                  <c:v>8077925.2800000003</c:v>
                </c:pt>
              </c:numCache>
            </c:numRef>
          </c:val>
        </c:ser>
        <c:ser>
          <c:idx val="2"/>
          <c:order val="2"/>
          <c:tx>
            <c:strRef>
              <c:f>UKUPNO!$N$6</c:f>
              <c:strCache>
                <c:ptCount val="1"/>
                <c:pt idx="0">
                  <c:v>M3</c:v>
                </c:pt>
              </c:strCache>
            </c:strRef>
          </c:tx>
          <c:invertIfNegative val="0"/>
          <c:cat>
            <c:strRef>
              <c:f>UKUPNO!$K$7:$K$27</c:f>
              <c:strCache>
                <c:ptCount val="21"/>
                <c:pt idx="0">
                  <c:v>Osječko-baranjska</c:v>
                </c:pt>
                <c:pt idx="1">
                  <c:v>Bjelovarsko-bilogorska</c:v>
                </c:pt>
                <c:pt idx="2">
                  <c:v>Vukovarsko-srijemska</c:v>
                </c:pt>
                <c:pt idx="3">
                  <c:v>Sisačko-moslavačka</c:v>
                </c:pt>
                <c:pt idx="4">
                  <c:v>Virovitičko-podravska</c:v>
                </c:pt>
                <c:pt idx="5">
                  <c:v>Zagrebačka</c:v>
                </c:pt>
                <c:pt idx="6">
                  <c:v>Koprivničko-križevačka</c:v>
                </c:pt>
                <c:pt idx="7">
                  <c:v>Istarska</c:v>
                </c:pt>
                <c:pt idx="8">
                  <c:v>Brodsko-posavska</c:v>
                </c:pt>
                <c:pt idx="9">
                  <c:v>Grad Zagreb</c:v>
                </c:pt>
                <c:pt idx="10">
                  <c:v>Ličko-senjska</c:v>
                </c:pt>
                <c:pt idx="11">
                  <c:v>Karlovačka</c:v>
                </c:pt>
                <c:pt idx="12">
                  <c:v>Zadarska</c:v>
                </c:pt>
                <c:pt idx="13">
                  <c:v>Splitsko-dalmatinska</c:v>
                </c:pt>
                <c:pt idx="14">
                  <c:v>Varaždinska</c:v>
                </c:pt>
                <c:pt idx="15">
                  <c:v>Požeško-slavonska</c:v>
                </c:pt>
                <c:pt idx="16">
                  <c:v>Krapinsko-zagorska</c:v>
                </c:pt>
                <c:pt idx="17">
                  <c:v>Međimurska</c:v>
                </c:pt>
                <c:pt idx="18">
                  <c:v>Primorsko-goranska</c:v>
                </c:pt>
                <c:pt idx="19">
                  <c:v>Dubrovačko-neretvanska</c:v>
                </c:pt>
                <c:pt idx="20">
                  <c:v>Šibensko-kninska</c:v>
                </c:pt>
              </c:strCache>
            </c:strRef>
          </c:cat>
          <c:val>
            <c:numRef>
              <c:f>UKUPNO!$N$7:$N$27</c:f>
              <c:numCache>
                <c:formatCode>General</c:formatCode>
                <c:ptCount val="21"/>
                <c:pt idx="9" formatCode="#,##0.00">
                  <c:v>56694.75</c:v>
                </c:pt>
                <c:pt idx="11" formatCode="#,##0.00">
                  <c:v>169000</c:v>
                </c:pt>
                <c:pt idx="16" formatCode="#,##0.00">
                  <c:v>25625</c:v>
                </c:pt>
                <c:pt idx="19" formatCode="#,##0.00">
                  <c:v>45000</c:v>
                </c:pt>
              </c:numCache>
            </c:numRef>
          </c:val>
        </c:ser>
        <c:ser>
          <c:idx val="3"/>
          <c:order val="3"/>
          <c:tx>
            <c:strRef>
              <c:f>UKUPNO!$O$6</c:f>
              <c:strCache>
                <c:ptCount val="1"/>
                <c:pt idx="0">
                  <c:v>M4</c:v>
                </c:pt>
              </c:strCache>
            </c:strRef>
          </c:tx>
          <c:invertIfNegative val="0"/>
          <c:cat>
            <c:strRef>
              <c:f>UKUPNO!$K$7:$K$27</c:f>
              <c:strCache>
                <c:ptCount val="21"/>
                <c:pt idx="0">
                  <c:v>Osječko-baranjska</c:v>
                </c:pt>
                <c:pt idx="1">
                  <c:v>Bjelovarsko-bilogorska</c:v>
                </c:pt>
                <c:pt idx="2">
                  <c:v>Vukovarsko-srijemska</c:v>
                </c:pt>
                <c:pt idx="3">
                  <c:v>Sisačko-moslavačka</c:v>
                </c:pt>
                <c:pt idx="4">
                  <c:v>Virovitičko-podravska</c:v>
                </c:pt>
                <c:pt idx="5">
                  <c:v>Zagrebačka</c:v>
                </c:pt>
                <c:pt idx="6">
                  <c:v>Koprivničko-križevačka</c:v>
                </c:pt>
                <c:pt idx="7">
                  <c:v>Istarska</c:v>
                </c:pt>
                <c:pt idx="8">
                  <c:v>Brodsko-posavska</c:v>
                </c:pt>
                <c:pt idx="9">
                  <c:v>Grad Zagreb</c:v>
                </c:pt>
                <c:pt idx="10">
                  <c:v>Ličko-senjska</c:v>
                </c:pt>
                <c:pt idx="11">
                  <c:v>Karlovačka</c:v>
                </c:pt>
                <c:pt idx="12">
                  <c:v>Zadarska</c:v>
                </c:pt>
                <c:pt idx="13">
                  <c:v>Splitsko-dalmatinska</c:v>
                </c:pt>
                <c:pt idx="14">
                  <c:v>Varaždinska</c:v>
                </c:pt>
                <c:pt idx="15">
                  <c:v>Požeško-slavonska</c:v>
                </c:pt>
                <c:pt idx="16">
                  <c:v>Krapinsko-zagorska</c:v>
                </c:pt>
                <c:pt idx="17">
                  <c:v>Međimurska</c:v>
                </c:pt>
                <c:pt idx="18">
                  <c:v>Primorsko-goranska</c:v>
                </c:pt>
                <c:pt idx="19">
                  <c:v>Dubrovačko-neretvanska</c:v>
                </c:pt>
                <c:pt idx="20">
                  <c:v>Šibensko-kninska</c:v>
                </c:pt>
              </c:strCache>
            </c:strRef>
          </c:cat>
          <c:val>
            <c:numRef>
              <c:f>UKUPNO!$O$7:$O$27</c:f>
              <c:numCache>
                <c:formatCode>#,##0.00</c:formatCode>
                <c:ptCount val="21"/>
                <c:pt idx="0">
                  <c:v>458445622.79000002</c:v>
                </c:pt>
                <c:pt idx="1">
                  <c:v>272794277.53000003</c:v>
                </c:pt>
                <c:pt idx="2">
                  <c:v>232587332.16000003</c:v>
                </c:pt>
                <c:pt idx="3">
                  <c:v>99260417.761999995</c:v>
                </c:pt>
                <c:pt idx="4">
                  <c:v>165926282.19</c:v>
                </c:pt>
                <c:pt idx="5">
                  <c:v>213165073.84999999</c:v>
                </c:pt>
                <c:pt idx="6">
                  <c:v>174076363.18999997</c:v>
                </c:pt>
                <c:pt idx="7">
                  <c:v>157450748.55000001</c:v>
                </c:pt>
                <c:pt idx="8">
                  <c:v>101575536</c:v>
                </c:pt>
                <c:pt idx="9">
                  <c:v>198919840.65313998</c:v>
                </c:pt>
                <c:pt idx="10">
                  <c:v>11644931.899999999</c:v>
                </c:pt>
                <c:pt idx="11">
                  <c:v>96013735.390000015</c:v>
                </c:pt>
                <c:pt idx="12">
                  <c:v>97655763.200000003</c:v>
                </c:pt>
                <c:pt idx="13">
                  <c:v>43962549.851999998</c:v>
                </c:pt>
                <c:pt idx="14">
                  <c:v>93551677.209999993</c:v>
                </c:pt>
                <c:pt idx="15">
                  <c:v>59347499.04999999</c:v>
                </c:pt>
                <c:pt idx="16">
                  <c:v>55009500.43</c:v>
                </c:pt>
                <c:pt idx="17">
                  <c:v>76688329.780000001</c:v>
                </c:pt>
                <c:pt idx="18">
                  <c:v>48797028.340000004</c:v>
                </c:pt>
                <c:pt idx="19">
                  <c:v>42999736.210000001</c:v>
                </c:pt>
                <c:pt idx="20">
                  <c:v>8386009.8600000003</c:v>
                </c:pt>
              </c:numCache>
            </c:numRef>
          </c:val>
        </c:ser>
        <c:ser>
          <c:idx val="4"/>
          <c:order val="4"/>
          <c:tx>
            <c:strRef>
              <c:f>UKUPNO!$P$6</c:f>
              <c:strCache>
                <c:ptCount val="1"/>
                <c:pt idx="0">
                  <c:v>M5</c:v>
                </c:pt>
              </c:strCache>
            </c:strRef>
          </c:tx>
          <c:invertIfNegative val="0"/>
          <c:cat>
            <c:strRef>
              <c:f>UKUPNO!$K$7:$K$27</c:f>
              <c:strCache>
                <c:ptCount val="21"/>
                <c:pt idx="0">
                  <c:v>Osječko-baranjska</c:v>
                </c:pt>
                <c:pt idx="1">
                  <c:v>Bjelovarsko-bilogorska</c:v>
                </c:pt>
                <c:pt idx="2">
                  <c:v>Vukovarsko-srijemska</c:v>
                </c:pt>
                <c:pt idx="3">
                  <c:v>Sisačko-moslavačka</c:v>
                </c:pt>
                <c:pt idx="4">
                  <c:v>Virovitičko-podravska</c:v>
                </c:pt>
                <c:pt idx="5">
                  <c:v>Zagrebačka</c:v>
                </c:pt>
                <c:pt idx="6">
                  <c:v>Koprivničko-križevačka</c:v>
                </c:pt>
                <c:pt idx="7">
                  <c:v>Istarska</c:v>
                </c:pt>
                <c:pt idx="8">
                  <c:v>Brodsko-posavska</c:v>
                </c:pt>
                <c:pt idx="9">
                  <c:v>Grad Zagreb</c:v>
                </c:pt>
                <c:pt idx="10">
                  <c:v>Ličko-senjska</c:v>
                </c:pt>
                <c:pt idx="11">
                  <c:v>Karlovačka</c:v>
                </c:pt>
                <c:pt idx="12">
                  <c:v>Zadarska</c:v>
                </c:pt>
                <c:pt idx="13">
                  <c:v>Splitsko-dalmatinska</c:v>
                </c:pt>
                <c:pt idx="14">
                  <c:v>Varaždinska</c:v>
                </c:pt>
                <c:pt idx="15">
                  <c:v>Požeško-slavonska</c:v>
                </c:pt>
                <c:pt idx="16">
                  <c:v>Krapinsko-zagorska</c:v>
                </c:pt>
                <c:pt idx="17">
                  <c:v>Međimurska</c:v>
                </c:pt>
                <c:pt idx="18">
                  <c:v>Primorsko-goranska</c:v>
                </c:pt>
                <c:pt idx="19">
                  <c:v>Dubrovačko-neretvanska</c:v>
                </c:pt>
                <c:pt idx="20">
                  <c:v>Šibensko-kninska</c:v>
                </c:pt>
              </c:strCache>
            </c:strRef>
          </c:cat>
          <c:val>
            <c:numRef>
              <c:f>UKUPNO!$P$7:$P$27</c:f>
              <c:numCache>
                <c:formatCode>#,##0.00</c:formatCode>
                <c:ptCount val="21"/>
                <c:pt idx="0">
                  <c:v>9228050.6400000006</c:v>
                </c:pt>
                <c:pt idx="1">
                  <c:v>866817.82</c:v>
                </c:pt>
                <c:pt idx="2">
                  <c:v>2591940.9499999997</c:v>
                </c:pt>
                <c:pt idx="3">
                  <c:v>147486527.06</c:v>
                </c:pt>
                <c:pt idx="4">
                  <c:v>733545.45</c:v>
                </c:pt>
                <c:pt idx="5">
                  <c:v>291040.61</c:v>
                </c:pt>
                <c:pt idx="6">
                  <c:v>2309584.12</c:v>
                </c:pt>
                <c:pt idx="7">
                  <c:v>7794229.7999999998</c:v>
                </c:pt>
                <c:pt idx="8">
                  <c:v>4745060.25</c:v>
                </c:pt>
                <c:pt idx="9">
                  <c:v>703511.74</c:v>
                </c:pt>
                <c:pt idx="10">
                  <c:v>134266029.29000002</c:v>
                </c:pt>
                <c:pt idx="11">
                  <c:v>28937530.600000001</c:v>
                </c:pt>
                <c:pt idx="12">
                  <c:v>7598409.1500000004</c:v>
                </c:pt>
                <c:pt idx="13">
                  <c:v>11228717.870000001</c:v>
                </c:pt>
                <c:pt idx="14">
                  <c:v>1980510.2800000003</c:v>
                </c:pt>
                <c:pt idx="15">
                  <c:v>32254286.740000002</c:v>
                </c:pt>
                <c:pt idx="16">
                  <c:v>2791243.72</c:v>
                </c:pt>
                <c:pt idx="17">
                  <c:v>525193.80000000005</c:v>
                </c:pt>
                <c:pt idx="18">
                  <c:v>42826.82</c:v>
                </c:pt>
                <c:pt idx="19">
                  <c:v>1602936.26</c:v>
                </c:pt>
                <c:pt idx="20">
                  <c:v>7100109.6400000006</c:v>
                </c:pt>
              </c:numCache>
            </c:numRef>
          </c:val>
        </c:ser>
        <c:ser>
          <c:idx val="5"/>
          <c:order val="5"/>
          <c:tx>
            <c:strRef>
              <c:f>UKUPNO!$Q$6</c:f>
              <c:strCache>
                <c:ptCount val="1"/>
                <c:pt idx="0">
                  <c:v>M6</c:v>
                </c:pt>
              </c:strCache>
            </c:strRef>
          </c:tx>
          <c:invertIfNegative val="0"/>
          <c:cat>
            <c:strRef>
              <c:f>UKUPNO!$K$7:$K$27</c:f>
              <c:strCache>
                <c:ptCount val="21"/>
                <c:pt idx="0">
                  <c:v>Osječko-baranjska</c:v>
                </c:pt>
                <c:pt idx="1">
                  <c:v>Bjelovarsko-bilogorska</c:v>
                </c:pt>
                <c:pt idx="2">
                  <c:v>Vukovarsko-srijemska</c:v>
                </c:pt>
                <c:pt idx="3">
                  <c:v>Sisačko-moslavačka</c:v>
                </c:pt>
                <c:pt idx="4">
                  <c:v>Virovitičko-podravska</c:v>
                </c:pt>
                <c:pt idx="5">
                  <c:v>Zagrebačka</c:v>
                </c:pt>
                <c:pt idx="6">
                  <c:v>Koprivničko-križevačka</c:v>
                </c:pt>
                <c:pt idx="7">
                  <c:v>Istarska</c:v>
                </c:pt>
                <c:pt idx="8">
                  <c:v>Brodsko-posavska</c:v>
                </c:pt>
                <c:pt idx="9">
                  <c:v>Grad Zagreb</c:v>
                </c:pt>
                <c:pt idx="10">
                  <c:v>Ličko-senjska</c:v>
                </c:pt>
                <c:pt idx="11">
                  <c:v>Karlovačka</c:v>
                </c:pt>
                <c:pt idx="12">
                  <c:v>Zadarska</c:v>
                </c:pt>
                <c:pt idx="13">
                  <c:v>Splitsko-dalmatinska</c:v>
                </c:pt>
                <c:pt idx="14">
                  <c:v>Varaždinska</c:v>
                </c:pt>
                <c:pt idx="15">
                  <c:v>Požeško-slavonska</c:v>
                </c:pt>
                <c:pt idx="16">
                  <c:v>Krapinsko-zagorska</c:v>
                </c:pt>
                <c:pt idx="17">
                  <c:v>Međimurska</c:v>
                </c:pt>
                <c:pt idx="18">
                  <c:v>Primorsko-goranska</c:v>
                </c:pt>
                <c:pt idx="19">
                  <c:v>Dubrovačko-neretvanska</c:v>
                </c:pt>
                <c:pt idx="20">
                  <c:v>Šibensko-kninska</c:v>
                </c:pt>
              </c:strCache>
            </c:strRef>
          </c:cat>
          <c:val>
            <c:numRef>
              <c:f>UKUPNO!$Q$7:$Q$27</c:f>
              <c:numCache>
                <c:formatCode>#,##0.00</c:formatCode>
                <c:ptCount val="21"/>
                <c:pt idx="0">
                  <c:v>56779206.789999999</c:v>
                </c:pt>
                <c:pt idx="1">
                  <c:v>39445337.5</c:v>
                </c:pt>
                <c:pt idx="2">
                  <c:v>35348439.5</c:v>
                </c:pt>
                <c:pt idx="3">
                  <c:v>26134996.5</c:v>
                </c:pt>
                <c:pt idx="4">
                  <c:v>23017456.5</c:v>
                </c:pt>
                <c:pt idx="5">
                  <c:v>22469328</c:v>
                </c:pt>
                <c:pt idx="6">
                  <c:v>27907882.5</c:v>
                </c:pt>
                <c:pt idx="7">
                  <c:v>14468590.5</c:v>
                </c:pt>
                <c:pt idx="8">
                  <c:v>17295442</c:v>
                </c:pt>
                <c:pt idx="9">
                  <c:v>17646692.550000001</c:v>
                </c:pt>
                <c:pt idx="10">
                  <c:v>13455202.5</c:v>
                </c:pt>
                <c:pt idx="11">
                  <c:v>20693694</c:v>
                </c:pt>
                <c:pt idx="12">
                  <c:v>21494629.5</c:v>
                </c:pt>
                <c:pt idx="13">
                  <c:v>67753080.060000002</c:v>
                </c:pt>
                <c:pt idx="14">
                  <c:v>12307195.5</c:v>
                </c:pt>
                <c:pt idx="15">
                  <c:v>26210119</c:v>
                </c:pt>
                <c:pt idx="16">
                  <c:v>12270535.5</c:v>
                </c:pt>
                <c:pt idx="17">
                  <c:v>12222899</c:v>
                </c:pt>
                <c:pt idx="18">
                  <c:v>9889752.7799999993</c:v>
                </c:pt>
                <c:pt idx="19">
                  <c:v>21945356.550000001</c:v>
                </c:pt>
                <c:pt idx="20">
                  <c:v>8979052.5</c:v>
                </c:pt>
              </c:numCache>
            </c:numRef>
          </c:val>
        </c:ser>
        <c:ser>
          <c:idx val="6"/>
          <c:order val="6"/>
          <c:tx>
            <c:strRef>
              <c:f>UKUPNO!$R$6</c:f>
              <c:strCache>
                <c:ptCount val="1"/>
                <c:pt idx="0">
                  <c:v>M7</c:v>
                </c:pt>
              </c:strCache>
            </c:strRef>
          </c:tx>
          <c:invertIfNegative val="0"/>
          <c:cat>
            <c:strRef>
              <c:f>UKUPNO!$K$7:$K$27</c:f>
              <c:strCache>
                <c:ptCount val="21"/>
                <c:pt idx="0">
                  <c:v>Osječko-baranjska</c:v>
                </c:pt>
                <c:pt idx="1">
                  <c:v>Bjelovarsko-bilogorska</c:v>
                </c:pt>
                <c:pt idx="2">
                  <c:v>Vukovarsko-srijemska</c:v>
                </c:pt>
                <c:pt idx="3">
                  <c:v>Sisačko-moslavačka</c:v>
                </c:pt>
                <c:pt idx="4">
                  <c:v>Virovitičko-podravska</c:v>
                </c:pt>
                <c:pt idx="5">
                  <c:v>Zagrebačka</c:v>
                </c:pt>
                <c:pt idx="6">
                  <c:v>Koprivničko-križevačka</c:v>
                </c:pt>
                <c:pt idx="7">
                  <c:v>Istarska</c:v>
                </c:pt>
                <c:pt idx="8">
                  <c:v>Brodsko-posavska</c:v>
                </c:pt>
                <c:pt idx="9">
                  <c:v>Grad Zagreb</c:v>
                </c:pt>
                <c:pt idx="10">
                  <c:v>Ličko-senjska</c:v>
                </c:pt>
                <c:pt idx="11">
                  <c:v>Karlovačka</c:v>
                </c:pt>
                <c:pt idx="12">
                  <c:v>Zadarska</c:v>
                </c:pt>
                <c:pt idx="13">
                  <c:v>Splitsko-dalmatinska</c:v>
                </c:pt>
                <c:pt idx="14">
                  <c:v>Varaždinska</c:v>
                </c:pt>
                <c:pt idx="15">
                  <c:v>Požeško-slavonska</c:v>
                </c:pt>
                <c:pt idx="16">
                  <c:v>Krapinsko-zagorska</c:v>
                </c:pt>
                <c:pt idx="17">
                  <c:v>Međimurska</c:v>
                </c:pt>
                <c:pt idx="18">
                  <c:v>Primorsko-goranska</c:v>
                </c:pt>
                <c:pt idx="19">
                  <c:v>Dubrovačko-neretvanska</c:v>
                </c:pt>
                <c:pt idx="20">
                  <c:v>Šibensko-kninska</c:v>
                </c:pt>
              </c:strCache>
            </c:strRef>
          </c:cat>
          <c:val>
            <c:numRef>
              <c:f>UKUPNO!$R$7:$R$27</c:f>
              <c:numCache>
                <c:formatCode>#,##0.00</c:formatCode>
                <c:ptCount val="21"/>
                <c:pt idx="0">
                  <c:v>109437166.27</c:v>
                </c:pt>
                <c:pt idx="1">
                  <c:v>99940281.739999995</c:v>
                </c:pt>
                <c:pt idx="2">
                  <c:v>62854398.369999997</c:v>
                </c:pt>
                <c:pt idx="3">
                  <c:v>74448067.229999989</c:v>
                </c:pt>
                <c:pt idx="4">
                  <c:v>58506687.379999995</c:v>
                </c:pt>
                <c:pt idx="5">
                  <c:v>66366190.25</c:v>
                </c:pt>
                <c:pt idx="6">
                  <c:v>66690604.270000011</c:v>
                </c:pt>
                <c:pt idx="7">
                  <c:v>106555386.7</c:v>
                </c:pt>
                <c:pt idx="8">
                  <c:v>55834577.140000001</c:v>
                </c:pt>
                <c:pt idx="9">
                  <c:v>0</c:v>
                </c:pt>
                <c:pt idx="10">
                  <c:v>39792322.340000004</c:v>
                </c:pt>
                <c:pt idx="11">
                  <c:v>92958931.979999989</c:v>
                </c:pt>
                <c:pt idx="12">
                  <c:v>62117259.520000003</c:v>
                </c:pt>
                <c:pt idx="13">
                  <c:v>58292721.270000003</c:v>
                </c:pt>
                <c:pt idx="14">
                  <c:v>91238451.530000001</c:v>
                </c:pt>
                <c:pt idx="15">
                  <c:v>50222856.700000003</c:v>
                </c:pt>
                <c:pt idx="16">
                  <c:v>109473969.51999998</c:v>
                </c:pt>
                <c:pt idx="17">
                  <c:v>86954386</c:v>
                </c:pt>
                <c:pt idx="18">
                  <c:v>67038827.609999999</c:v>
                </c:pt>
                <c:pt idx="19">
                  <c:v>33005278.649999999</c:v>
                </c:pt>
                <c:pt idx="20">
                  <c:v>49748009.379999995</c:v>
                </c:pt>
              </c:numCache>
            </c:numRef>
          </c:val>
        </c:ser>
        <c:ser>
          <c:idx val="7"/>
          <c:order val="7"/>
          <c:tx>
            <c:strRef>
              <c:f>UKUPNO!$S$6</c:f>
              <c:strCache>
                <c:ptCount val="1"/>
                <c:pt idx="0">
                  <c:v>M8</c:v>
                </c:pt>
              </c:strCache>
            </c:strRef>
          </c:tx>
          <c:invertIfNegative val="0"/>
          <c:cat>
            <c:strRef>
              <c:f>UKUPNO!$K$7:$K$27</c:f>
              <c:strCache>
                <c:ptCount val="21"/>
                <c:pt idx="0">
                  <c:v>Osječko-baranjska</c:v>
                </c:pt>
                <c:pt idx="1">
                  <c:v>Bjelovarsko-bilogorska</c:v>
                </c:pt>
                <c:pt idx="2">
                  <c:v>Vukovarsko-srijemska</c:v>
                </c:pt>
                <c:pt idx="3">
                  <c:v>Sisačko-moslavačka</c:v>
                </c:pt>
                <c:pt idx="4">
                  <c:v>Virovitičko-podravska</c:v>
                </c:pt>
                <c:pt idx="5">
                  <c:v>Zagrebačka</c:v>
                </c:pt>
                <c:pt idx="6">
                  <c:v>Koprivničko-križevačka</c:v>
                </c:pt>
                <c:pt idx="7">
                  <c:v>Istarska</c:v>
                </c:pt>
                <c:pt idx="8">
                  <c:v>Brodsko-posavska</c:v>
                </c:pt>
                <c:pt idx="9">
                  <c:v>Grad Zagreb</c:v>
                </c:pt>
                <c:pt idx="10">
                  <c:v>Ličko-senjska</c:v>
                </c:pt>
                <c:pt idx="11">
                  <c:v>Karlovačka</c:v>
                </c:pt>
                <c:pt idx="12">
                  <c:v>Zadarska</c:v>
                </c:pt>
                <c:pt idx="13">
                  <c:v>Splitsko-dalmatinska</c:v>
                </c:pt>
                <c:pt idx="14">
                  <c:v>Varaždinska</c:v>
                </c:pt>
                <c:pt idx="15">
                  <c:v>Požeško-slavonska</c:v>
                </c:pt>
                <c:pt idx="16">
                  <c:v>Krapinsko-zagorska</c:v>
                </c:pt>
                <c:pt idx="17">
                  <c:v>Međimurska</c:v>
                </c:pt>
                <c:pt idx="18">
                  <c:v>Primorsko-goranska</c:v>
                </c:pt>
                <c:pt idx="19">
                  <c:v>Dubrovačko-neretvanska</c:v>
                </c:pt>
                <c:pt idx="20">
                  <c:v>Šibensko-kninska</c:v>
                </c:pt>
              </c:strCache>
            </c:strRef>
          </c:cat>
          <c:val>
            <c:numRef>
              <c:f>UKUPNO!$S$7:$S$27</c:f>
              <c:numCache>
                <c:formatCode>#,##0.00</c:formatCode>
                <c:ptCount val="21"/>
                <c:pt idx="0">
                  <c:v>4960278.0500000007</c:v>
                </c:pt>
                <c:pt idx="1">
                  <c:v>3124659.51</c:v>
                </c:pt>
                <c:pt idx="2">
                  <c:v>5908257.6200000001</c:v>
                </c:pt>
                <c:pt idx="3">
                  <c:v>898356.82000000007</c:v>
                </c:pt>
                <c:pt idx="4">
                  <c:v>6606149.4299999997</c:v>
                </c:pt>
                <c:pt idx="5">
                  <c:v>10450030.27</c:v>
                </c:pt>
                <c:pt idx="6">
                  <c:v>133741.41</c:v>
                </c:pt>
                <c:pt idx="7">
                  <c:v>2727004.5</c:v>
                </c:pt>
                <c:pt idx="8">
                  <c:v>8353861.0899999999</c:v>
                </c:pt>
                <c:pt idx="9">
                  <c:v>25050202.610000003</c:v>
                </c:pt>
                <c:pt idx="10">
                  <c:v>773565.65</c:v>
                </c:pt>
                <c:pt idx="11">
                  <c:v>14700417.830000002</c:v>
                </c:pt>
                <c:pt idx="12">
                  <c:v>0</c:v>
                </c:pt>
                <c:pt idx="13">
                  <c:v>961701</c:v>
                </c:pt>
                <c:pt idx="14">
                  <c:v>2393710.1100000003</c:v>
                </c:pt>
                <c:pt idx="15">
                  <c:v>1448820.4100000001</c:v>
                </c:pt>
                <c:pt idx="16">
                  <c:v>9191377.2799999993</c:v>
                </c:pt>
                <c:pt idx="17">
                  <c:v>3572880.3</c:v>
                </c:pt>
                <c:pt idx="18">
                  <c:v>2312062.12</c:v>
                </c:pt>
                <c:pt idx="19">
                  <c:v>101837.88</c:v>
                </c:pt>
                <c:pt idx="20">
                  <c:v>0</c:v>
                </c:pt>
              </c:numCache>
            </c:numRef>
          </c:val>
        </c:ser>
        <c:ser>
          <c:idx val="8"/>
          <c:order val="8"/>
          <c:tx>
            <c:strRef>
              <c:f>UKUPNO!$T$6</c:f>
              <c:strCache>
                <c:ptCount val="1"/>
                <c:pt idx="0">
                  <c:v>M9</c:v>
                </c:pt>
              </c:strCache>
            </c:strRef>
          </c:tx>
          <c:invertIfNegative val="0"/>
          <c:cat>
            <c:strRef>
              <c:f>UKUPNO!$K$7:$K$27</c:f>
              <c:strCache>
                <c:ptCount val="21"/>
                <c:pt idx="0">
                  <c:v>Osječko-baranjska</c:v>
                </c:pt>
                <c:pt idx="1">
                  <c:v>Bjelovarsko-bilogorska</c:v>
                </c:pt>
                <c:pt idx="2">
                  <c:v>Vukovarsko-srijemska</c:v>
                </c:pt>
                <c:pt idx="3">
                  <c:v>Sisačko-moslavačka</c:v>
                </c:pt>
                <c:pt idx="4">
                  <c:v>Virovitičko-podravska</c:v>
                </c:pt>
                <c:pt idx="5">
                  <c:v>Zagrebačka</c:v>
                </c:pt>
                <c:pt idx="6">
                  <c:v>Koprivničko-križevačka</c:v>
                </c:pt>
                <c:pt idx="7">
                  <c:v>Istarska</c:v>
                </c:pt>
                <c:pt idx="8">
                  <c:v>Brodsko-posavska</c:v>
                </c:pt>
                <c:pt idx="9">
                  <c:v>Grad Zagreb</c:v>
                </c:pt>
                <c:pt idx="10">
                  <c:v>Ličko-senjska</c:v>
                </c:pt>
                <c:pt idx="11">
                  <c:v>Karlovačka</c:v>
                </c:pt>
                <c:pt idx="12">
                  <c:v>Zadarska</c:v>
                </c:pt>
                <c:pt idx="13">
                  <c:v>Splitsko-dalmatinska</c:v>
                </c:pt>
                <c:pt idx="14">
                  <c:v>Varaždinska</c:v>
                </c:pt>
                <c:pt idx="15">
                  <c:v>Požeško-slavonska</c:v>
                </c:pt>
                <c:pt idx="16">
                  <c:v>Krapinsko-zagorska</c:v>
                </c:pt>
                <c:pt idx="17">
                  <c:v>Međimurska</c:v>
                </c:pt>
                <c:pt idx="18">
                  <c:v>Primorsko-goranska</c:v>
                </c:pt>
                <c:pt idx="19">
                  <c:v>Dubrovačko-neretvanska</c:v>
                </c:pt>
                <c:pt idx="20">
                  <c:v>Šibensko-kninska</c:v>
                </c:pt>
              </c:strCache>
            </c:strRef>
          </c:cat>
          <c:val>
            <c:numRef>
              <c:f>UKUPNO!$T$7:$T$27</c:f>
              <c:numCache>
                <c:formatCode>General</c:formatCode>
                <c:ptCount val="21"/>
                <c:pt idx="0" formatCode="#,##0.00">
                  <c:v>1</c:v>
                </c:pt>
                <c:pt idx="3" formatCode="#,##0.00">
                  <c:v>1</c:v>
                </c:pt>
                <c:pt idx="4" formatCode="#,##0.00">
                  <c:v>1</c:v>
                </c:pt>
                <c:pt idx="5" formatCode="#,##0.00">
                  <c:v>1</c:v>
                </c:pt>
                <c:pt idx="8" formatCode="#,##0.00">
                  <c:v>1</c:v>
                </c:pt>
              </c:numCache>
            </c:numRef>
          </c:val>
        </c:ser>
        <c:ser>
          <c:idx val="9"/>
          <c:order val="9"/>
          <c:tx>
            <c:strRef>
              <c:f>UKUPNO!$U$6</c:f>
              <c:strCache>
                <c:ptCount val="1"/>
                <c:pt idx="0">
                  <c:v>M10</c:v>
                </c:pt>
              </c:strCache>
            </c:strRef>
          </c:tx>
          <c:invertIfNegative val="0"/>
          <c:cat>
            <c:strRef>
              <c:f>UKUPNO!$K$7:$K$27</c:f>
              <c:strCache>
                <c:ptCount val="21"/>
                <c:pt idx="0">
                  <c:v>Osječko-baranjska</c:v>
                </c:pt>
                <c:pt idx="1">
                  <c:v>Bjelovarsko-bilogorska</c:v>
                </c:pt>
                <c:pt idx="2">
                  <c:v>Vukovarsko-srijemska</c:v>
                </c:pt>
                <c:pt idx="3">
                  <c:v>Sisačko-moslavačka</c:v>
                </c:pt>
                <c:pt idx="4">
                  <c:v>Virovitičko-podravska</c:v>
                </c:pt>
                <c:pt idx="5">
                  <c:v>Zagrebačka</c:v>
                </c:pt>
                <c:pt idx="6">
                  <c:v>Koprivničko-križevačka</c:v>
                </c:pt>
                <c:pt idx="7">
                  <c:v>Istarska</c:v>
                </c:pt>
                <c:pt idx="8">
                  <c:v>Brodsko-posavska</c:v>
                </c:pt>
                <c:pt idx="9">
                  <c:v>Grad Zagreb</c:v>
                </c:pt>
                <c:pt idx="10">
                  <c:v>Ličko-senjska</c:v>
                </c:pt>
                <c:pt idx="11">
                  <c:v>Karlovačka</c:v>
                </c:pt>
                <c:pt idx="12">
                  <c:v>Zadarska</c:v>
                </c:pt>
                <c:pt idx="13">
                  <c:v>Splitsko-dalmatinska</c:v>
                </c:pt>
                <c:pt idx="14">
                  <c:v>Varaždinska</c:v>
                </c:pt>
                <c:pt idx="15">
                  <c:v>Požeško-slavonska</c:v>
                </c:pt>
                <c:pt idx="16">
                  <c:v>Krapinsko-zagorska</c:v>
                </c:pt>
                <c:pt idx="17">
                  <c:v>Međimurska</c:v>
                </c:pt>
                <c:pt idx="18">
                  <c:v>Primorsko-goranska</c:v>
                </c:pt>
                <c:pt idx="19">
                  <c:v>Dubrovačko-neretvanska</c:v>
                </c:pt>
                <c:pt idx="20">
                  <c:v>Šibensko-kninska</c:v>
                </c:pt>
              </c:strCache>
            </c:strRef>
          </c:cat>
          <c:val>
            <c:numRef>
              <c:f>UKUPNO!$U$7:$U$27</c:f>
              <c:numCache>
                <c:formatCode>#,##0.00</c:formatCode>
                <c:ptCount val="21"/>
                <c:pt idx="0">
                  <c:v>1772213.08</c:v>
                </c:pt>
                <c:pt idx="1">
                  <c:v>1115471.21</c:v>
                </c:pt>
                <c:pt idx="2">
                  <c:v>1795893.08</c:v>
                </c:pt>
                <c:pt idx="3">
                  <c:v>6379472.0099999998</c:v>
                </c:pt>
                <c:pt idx="4">
                  <c:v>671600.89</c:v>
                </c:pt>
                <c:pt idx="5">
                  <c:v>1857085.51</c:v>
                </c:pt>
                <c:pt idx="6">
                  <c:v>747340.22</c:v>
                </c:pt>
                <c:pt idx="7">
                  <c:v>4006739.84</c:v>
                </c:pt>
                <c:pt idx="8">
                  <c:v>2025779.21</c:v>
                </c:pt>
                <c:pt idx="9">
                  <c:v>390819.66</c:v>
                </c:pt>
                <c:pt idx="10">
                  <c:v>6803933.6600000001</c:v>
                </c:pt>
                <c:pt idx="11">
                  <c:v>640094.18000000005</c:v>
                </c:pt>
                <c:pt idx="12">
                  <c:v>3336258.9</c:v>
                </c:pt>
                <c:pt idx="13">
                  <c:v>2903609.4</c:v>
                </c:pt>
                <c:pt idx="14">
                  <c:v>426042.92</c:v>
                </c:pt>
                <c:pt idx="15">
                  <c:v>542249.15</c:v>
                </c:pt>
                <c:pt idx="16">
                  <c:v>674501.01</c:v>
                </c:pt>
                <c:pt idx="17">
                  <c:v>159402.41</c:v>
                </c:pt>
                <c:pt idx="18">
                  <c:v>2849392.82</c:v>
                </c:pt>
                <c:pt idx="19">
                  <c:v>1710618.73</c:v>
                </c:pt>
                <c:pt idx="20">
                  <c:v>4122841.4</c:v>
                </c:pt>
              </c:numCache>
            </c:numRef>
          </c:val>
        </c:ser>
        <c:ser>
          <c:idx val="10"/>
          <c:order val="10"/>
          <c:tx>
            <c:strRef>
              <c:f>UKUPNO!$V$6</c:f>
              <c:strCache>
                <c:ptCount val="1"/>
                <c:pt idx="0">
                  <c:v>M11</c:v>
                </c:pt>
              </c:strCache>
            </c:strRef>
          </c:tx>
          <c:invertIfNegative val="0"/>
          <c:cat>
            <c:strRef>
              <c:f>UKUPNO!$K$7:$K$27</c:f>
              <c:strCache>
                <c:ptCount val="21"/>
                <c:pt idx="0">
                  <c:v>Osječko-baranjska</c:v>
                </c:pt>
                <c:pt idx="1">
                  <c:v>Bjelovarsko-bilogorska</c:v>
                </c:pt>
                <c:pt idx="2">
                  <c:v>Vukovarsko-srijemska</c:v>
                </c:pt>
                <c:pt idx="3">
                  <c:v>Sisačko-moslavačka</c:v>
                </c:pt>
                <c:pt idx="4">
                  <c:v>Virovitičko-podravska</c:v>
                </c:pt>
                <c:pt idx="5">
                  <c:v>Zagrebačka</c:v>
                </c:pt>
                <c:pt idx="6">
                  <c:v>Koprivničko-križevačka</c:v>
                </c:pt>
                <c:pt idx="7">
                  <c:v>Istarska</c:v>
                </c:pt>
                <c:pt idx="8">
                  <c:v>Brodsko-posavska</c:v>
                </c:pt>
                <c:pt idx="9">
                  <c:v>Grad Zagreb</c:v>
                </c:pt>
                <c:pt idx="10">
                  <c:v>Ličko-senjska</c:v>
                </c:pt>
                <c:pt idx="11">
                  <c:v>Karlovačka</c:v>
                </c:pt>
                <c:pt idx="12">
                  <c:v>Zadarska</c:v>
                </c:pt>
                <c:pt idx="13">
                  <c:v>Splitsko-dalmatinska</c:v>
                </c:pt>
                <c:pt idx="14">
                  <c:v>Varaždinska</c:v>
                </c:pt>
                <c:pt idx="15">
                  <c:v>Požeško-slavonska</c:v>
                </c:pt>
                <c:pt idx="16">
                  <c:v>Krapinsko-zagorska</c:v>
                </c:pt>
                <c:pt idx="17">
                  <c:v>Međimurska</c:v>
                </c:pt>
                <c:pt idx="18">
                  <c:v>Primorsko-goranska</c:v>
                </c:pt>
                <c:pt idx="19">
                  <c:v>Dubrovačko-neretvanska</c:v>
                </c:pt>
                <c:pt idx="20">
                  <c:v>Šibensko-kninska</c:v>
                </c:pt>
              </c:strCache>
            </c:strRef>
          </c:cat>
          <c:val>
            <c:numRef>
              <c:f>UKUPNO!$V$7:$V$27</c:f>
              <c:numCache>
                <c:formatCode>#,##0.00</c:formatCode>
                <c:ptCount val="21"/>
                <c:pt idx="0">
                  <c:v>85809405.219999999</c:v>
                </c:pt>
                <c:pt idx="1">
                  <c:v>17931848.989999998</c:v>
                </c:pt>
                <c:pt idx="2">
                  <c:v>14291371.050000001</c:v>
                </c:pt>
                <c:pt idx="3">
                  <c:v>27908169.18</c:v>
                </c:pt>
                <c:pt idx="4">
                  <c:v>38085072.329999998</c:v>
                </c:pt>
                <c:pt idx="5">
                  <c:v>8121909.5899999999</c:v>
                </c:pt>
                <c:pt idx="6">
                  <c:v>2844827.24</c:v>
                </c:pt>
                <c:pt idx="7">
                  <c:v>8573028.7400000002</c:v>
                </c:pt>
                <c:pt idx="8">
                  <c:v>25238745.23</c:v>
                </c:pt>
                <c:pt idx="9">
                  <c:v>23540149.649999999</c:v>
                </c:pt>
                <c:pt idx="10">
                  <c:v>26208660.309999999</c:v>
                </c:pt>
                <c:pt idx="11">
                  <c:v>13771916.84</c:v>
                </c:pt>
                <c:pt idx="12">
                  <c:v>15526016.779999999</c:v>
                </c:pt>
                <c:pt idx="13">
                  <c:v>17397579.190000001</c:v>
                </c:pt>
                <c:pt idx="14">
                  <c:v>1911004.74</c:v>
                </c:pt>
                <c:pt idx="15">
                  <c:v>13722150.15</c:v>
                </c:pt>
                <c:pt idx="16">
                  <c:v>618221.37</c:v>
                </c:pt>
                <c:pt idx="17">
                  <c:v>5578135.2699999996</c:v>
                </c:pt>
                <c:pt idx="18">
                  <c:v>17991392.559999999</c:v>
                </c:pt>
                <c:pt idx="19">
                  <c:v>3420689.28</c:v>
                </c:pt>
                <c:pt idx="20">
                  <c:v>6678055.6900000004</c:v>
                </c:pt>
              </c:numCache>
            </c:numRef>
          </c:val>
        </c:ser>
        <c:ser>
          <c:idx val="11"/>
          <c:order val="11"/>
          <c:tx>
            <c:strRef>
              <c:f>UKUPNO!$W$6</c:f>
              <c:strCache>
                <c:ptCount val="1"/>
                <c:pt idx="0">
                  <c:v>M13</c:v>
                </c:pt>
              </c:strCache>
            </c:strRef>
          </c:tx>
          <c:invertIfNegative val="0"/>
          <c:cat>
            <c:strRef>
              <c:f>UKUPNO!$K$7:$K$27</c:f>
              <c:strCache>
                <c:ptCount val="21"/>
                <c:pt idx="0">
                  <c:v>Osječko-baranjska</c:v>
                </c:pt>
                <c:pt idx="1">
                  <c:v>Bjelovarsko-bilogorska</c:v>
                </c:pt>
                <c:pt idx="2">
                  <c:v>Vukovarsko-srijemska</c:v>
                </c:pt>
                <c:pt idx="3">
                  <c:v>Sisačko-moslavačka</c:v>
                </c:pt>
                <c:pt idx="4">
                  <c:v>Virovitičko-podravska</c:v>
                </c:pt>
                <c:pt idx="5">
                  <c:v>Zagrebačka</c:v>
                </c:pt>
                <c:pt idx="6">
                  <c:v>Koprivničko-križevačka</c:v>
                </c:pt>
                <c:pt idx="7">
                  <c:v>Istarska</c:v>
                </c:pt>
                <c:pt idx="8">
                  <c:v>Brodsko-posavska</c:v>
                </c:pt>
                <c:pt idx="9">
                  <c:v>Grad Zagreb</c:v>
                </c:pt>
                <c:pt idx="10">
                  <c:v>Ličko-senjska</c:v>
                </c:pt>
                <c:pt idx="11">
                  <c:v>Karlovačka</c:v>
                </c:pt>
                <c:pt idx="12">
                  <c:v>Zadarska</c:v>
                </c:pt>
                <c:pt idx="13">
                  <c:v>Splitsko-dalmatinska</c:v>
                </c:pt>
                <c:pt idx="14">
                  <c:v>Varaždinska</c:v>
                </c:pt>
                <c:pt idx="15">
                  <c:v>Požeško-slavonska</c:v>
                </c:pt>
                <c:pt idx="16">
                  <c:v>Krapinsko-zagorska</c:v>
                </c:pt>
                <c:pt idx="17">
                  <c:v>Međimurska</c:v>
                </c:pt>
                <c:pt idx="18">
                  <c:v>Primorsko-goranska</c:v>
                </c:pt>
                <c:pt idx="19">
                  <c:v>Dubrovačko-neretvanska</c:v>
                </c:pt>
                <c:pt idx="20">
                  <c:v>Šibensko-kninska</c:v>
                </c:pt>
              </c:strCache>
            </c:strRef>
          </c:cat>
          <c:val>
            <c:numRef>
              <c:f>UKUPNO!$W$7:$W$27</c:f>
              <c:numCache>
                <c:formatCode>#,##0.00</c:formatCode>
                <c:ptCount val="21"/>
                <c:pt idx="0">
                  <c:v>56172217.560000002</c:v>
                </c:pt>
                <c:pt idx="1">
                  <c:v>34165627.509999998</c:v>
                </c:pt>
                <c:pt idx="2">
                  <c:v>43383487.560000002</c:v>
                </c:pt>
                <c:pt idx="3">
                  <c:v>77727092.760000005</c:v>
                </c:pt>
                <c:pt idx="4">
                  <c:v>66041599.550000004</c:v>
                </c:pt>
                <c:pt idx="5">
                  <c:v>12038777.029999999</c:v>
                </c:pt>
                <c:pt idx="6">
                  <c:v>15753323.59</c:v>
                </c:pt>
                <c:pt idx="7">
                  <c:v>24717784.199999999</c:v>
                </c:pt>
                <c:pt idx="8">
                  <c:v>58220689.350000001</c:v>
                </c:pt>
                <c:pt idx="9">
                  <c:v>18354837.23</c:v>
                </c:pt>
                <c:pt idx="10">
                  <c:v>96326121.169999987</c:v>
                </c:pt>
                <c:pt idx="11">
                  <c:v>39872446.259999998</c:v>
                </c:pt>
                <c:pt idx="12">
                  <c:v>38147426.399999999</c:v>
                </c:pt>
                <c:pt idx="13">
                  <c:v>22135794.130000003</c:v>
                </c:pt>
                <c:pt idx="14">
                  <c:v>18649993.52</c:v>
                </c:pt>
                <c:pt idx="15">
                  <c:v>22064108.41</c:v>
                </c:pt>
                <c:pt idx="16">
                  <c:v>23822706.680000003</c:v>
                </c:pt>
                <c:pt idx="17">
                  <c:v>4325669.8600000003</c:v>
                </c:pt>
                <c:pt idx="18">
                  <c:v>18066525.75</c:v>
                </c:pt>
                <c:pt idx="19">
                  <c:v>5435880.2800000003</c:v>
                </c:pt>
                <c:pt idx="20">
                  <c:v>22051719.330000002</c:v>
                </c:pt>
              </c:numCache>
            </c:numRef>
          </c:val>
        </c:ser>
        <c:ser>
          <c:idx val="12"/>
          <c:order val="12"/>
          <c:tx>
            <c:strRef>
              <c:f>UKUPNO!$X$6</c:f>
              <c:strCache>
                <c:ptCount val="1"/>
                <c:pt idx="0">
                  <c:v>M17</c:v>
                </c:pt>
              </c:strCache>
            </c:strRef>
          </c:tx>
          <c:invertIfNegative val="0"/>
          <c:cat>
            <c:strRef>
              <c:f>UKUPNO!$K$7:$K$27</c:f>
              <c:strCache>
                <c:ptCount val="21"/>
                <c:pt idx="0">
                  <c:v>Osječko-baranjska</c:v>
                </c:pt>
                <c:pt idx="1">
                  <c:v>Bjelovarsko-bilogorska</c:v>
                </c:pt>
                <c:pt idx="2">
                  <c:v>Vukovarsko-srijemska</c:v>
                </c:pt>
                <c:pt idx="3">
                  <c:v>Sisačko-moslavačka</c:v>
                </c:pt>
                <c:pt idx="4">
                  <c:v>Virovitičko-podravska</c:v>
                </c:pt>
                <c:pt idx="5">
                  <c:v>Zagrebačka</c:v>
                </c:pt>
                <c:pt idx="6">
                  <c:v>Koprivničko-križevačka</c:v>
                </c:pt>
                <c:pt idx="7">
                  <c:v>Istarska</c:v>
                </c:pt>
                <c:pt idx="8">
                  <c:v>Brodsko-posavska</c:v>
                </c:pt>
                <c:pt idx="9">
                  <c:v>Grad Zagreb</c:v>
                </c:pt>
                <c:pt idx="10">
                  <c:v>Ličko-senjska</c:v>
                </c:pt>
                <c:pt idx="11">
                  <c:v>Karlovačka</c:v>
                </c:pt>
                <c:pt idx="12">
                  <c:v>Zadarska</c:v>
                </c:pt>
                <c:pt idx="13">
                  <c:v>Splitsko-dalmatinska</c:v>
                </c:pt>
                <c:pt idx="14">
                  <c:v>Varaždinska</c:v>
                </c:pt>
                <c:pt idx="15">
                  <c:v>Požeško-slavonska</c:v>
                </c:pt>
                <c:pt idx="16">
                  <c:v>Krapinsko-zagorska</c:v>
                </c:pt>
                <c:pt idx="17">
                  <c:v>Međimurska</c:v>
                </c:pt>
                <c:pt idx="18">
                  <c:v>Primorsko-goranska</c:v>
                </c:pt>
                <c:pt idx="19">
                  <c:v>Dubrovačko-neretvanska</c:v>
                </c:pt>
                <c:pt idx="20">
                  <c:v>Šibensko-kninska</c:v>
                </c:pt>
              </c:strCache>
            </c:strRef>
          </c:cat>
          <c:val>
            <c:numRef>
              <c:f>UKUPNO!$X$7:$X$27</c:f>
              <c:numCache>
                <c:formatCode>#,##0.00</c:formatCode>
                <c:ptCount val="21"/>
                <c:pt idx="0">
                  <c:v>21347233.939999998</c:v>
                </c:pt>
                <c:pt idx="1">
                  <c:v>784134.73</c:v>
                </c:pt>
                <c:pt idx="2">
                  <c:v>10855570.440000001</c:v>
                </c:pt>
                <c:pt idx="3">
                  <c:v>1348537.4300000002</c:v>
                </c:pt>
                <c:pt idx="4">
                  <c:v>10463347.979999997</c:v>
                </c:pt>
                <c:pt idx="5">
                  <c:v>1831004.59</c:v>
                </c:pt>
                <c:pt idx="6">
                  <c:v>2694746.1799999997</c:v>
                </c:pt>
                <c:pt idx="7">
                  <c:v>2841644.9899999998</c:v>
                </c:pt>
                <c:pt idx="8">
                  <c:v>3719463.38</c:v>
                </c:pt>
                <c:pt idx="9">
                  <c:v>4483989.9000000004</c:v>
                </c:pt>
                <c:pt idx="10">
                  <c:v>0</c:v>
                </c:pt>
                <c:pt idx="11">
                  <c:v>245939.14</c:v>
                </c:pt>
                <c:pt idx="12">
                  <c:v>790241.96</c:v>
                </c:pt>
                <c:pt idx="13">
                  <c:v>153489.13</c:v>
                </c:pt>
                <c:pt idx="14">
                  <c:v>2614636.9000000004</c:v>
                </c:pt>
                <c:pt idx="15">
                  <c:v>4593273.5499999989</c:v>
                </c:pt>
                <c:pt idx="16">
                  <c:v>61082.5</c:v>
                </c:pt>
                <c:pt idx="17">
                  <c:v>2123325.9899999998</c:v>
                </c:pt>
                <c:pt idx="18">
                  <c:v>262433.90000000002</c:v>
                </c:pt>
                <c:pt idx="19">
                  <c:v>369598.08</c:v>
                </c:pt>
                <c:pt idx="20">
                  <c:v>459596.7</c:v>
                </c:pt>
              </c:numCache>
            </c:numRef>
          </c:val>
        </c:ser>
        <c:ser>
          <c:idx val="13"/>
          <c:order val="13"/>
          <c:tx>
            <c:strRef>
              <c:f>UKUPNO!$Y$6</c:f>
              <c:strCache>
                <c:ptCount val="1"/>
                <c:pt idx="0">
                  <c:v>M18</c:v>
                </c:pt>
              </c:strCache>
            </c:strRef>
          </c:tx>
          <c:invertIfNegative val="0"/>
          <c:cat>
            <c:strRef>
              <c:f>UKUPNO!$K$7:$K$27</c:f>
              <c:strCache>
                <c:ptCount val="21"/>
                <c:pt idx="0">
                  <c:v>Osječko-baranjska</c:v>
                </c:pt>
                <c:pt idx="1">
                  <c:v>Bjelovarsko-bilogorska</c:v>
                </c:pt>
                <c:pt idx="2">
                  <c:v>Vukovarsko-srijemska</c:v>
                </c:pt>
                <c:pt idx="3">
                  <c:v>Sisačko-moslavačka</c:v>
                </c:pt>
                <c:pt idx="4">
                  <c:v>Virovitičko-podravska</c:v>
                </c:pt>
                <c:pt idx="5">
                  <c:v>Zagrebačka</c:v>
                </c:pt>
                <c:pt idx="6">
                  <c:v>Koprivničko-križevačka</c:v>
                </c:pt>
                <c:pt idx="7">
                  <c:v>Istarska</c:v>
                </c:pt>
                <c:pt idx="8">
                  <c:v>Brodsko-posavska</c:v>
                </c:pt>
                <c:pt idx="9">
                  <c:v>Grad Zagreb</c:v>
                </c:pt>
                <c:pt idx="10">
                  <c:v>Ličko-senjska</c:v>
                </c:pt>
                <c:pt idx="11">
                  <c:v>Karlovačka</c:v>
                </c:pt>
                <c:pt idx="12">
                  <c:v>Zadarska</c:v>
                </c:pt>
                <c:pt idx="13">
                  <c:v>Splitsko-dalmatinska</c:v>
                </c:pt>
                <c:pt idx="14">
                  <c:v>Varaždinska</c:v>
                </c:pt>
                <c:pt idx="15">
                  <c:v>Požeško-slavonska</c:v>
                </c:pt>
                <c:pt idx="16">
                  <c:v>Krapinsko-zagorska</c:v>
                </c:pt>
                <c:pt idx="17">
                  <c:v>Međimurska</c:v>
                </c:pt>
                <c:pt idx="18">
                  <c:v>Primorsko-goranska</c:v>
                </c:pt>
                <c:pt idx="19">
                  <c:v>Dubrovačko-neretvanska</c:v>
                </c:pt>
                <c:pt idx="20">
                  <c:v>Šibensko-kninska</c:v>
                </c:pt>
              </c:strCache>
            </c:strRef>
          </c:cat>
          <c:val>
            <c:numRef>
              <c:f>UKUPNO!$Y$7:$Y$27</c:f>
              <c:numCache>
                <c:formatCode>#,##0.00</c:formatCode>
                <c:ptCount val="21"/>
                <c:pt idx="0">
                  <c:v>239017604.59999999</c:v>
                </c:pt>
                <c:pt idx="1">
                  <c:v>95616233.549999997</c:v>
                </c:pt>
                <c:pt idx="2">
                  <c:v>134266912</c:v>
                </c:pt>
                <c:pt idx="3">
                  <c:v>53183575.629999995</c:v>
                </c:pt>
                <c:pt idx="4">
                  <c:v>84348045.770000011</c:v>
                </c:pt>
                <c:pt idx="5">
                  <c:v>51765512.029999994</c:v>
                </c:pt>
                <c:pt idx="6">
                  <c:v>81702139.489999995</c:v>
                </c:pt>
                <c:pt idx="7">
                  <c:v>17092220.73</c:v>
                </c:pt>
                <c:pt idx="8">
                  <c:v>60242454.229999997</c:v>
                </c:pt>
                <c:pt idx="9">
                  <c:v>14145839.180000002</c:v>
                </c:pt>
                <c:pt idx="10">
                  <c:v>20818607.129999999</c:v>
                </c:pt>
                <c:pt idx="11">
                  <c:v>20263373.529999997</c:v>
                </c:pt>
                <c:pt idx="12">
                  <c:v>15972699.68</c:v>
                </c:pt>
                <c:pt idx="13">
                  <c:v>12630413.93</c:v>
                </c:pt>
                <c:pt idx="14">
                  <c:v>25777662.169999998</c:v>
                </c:pt>
                <c:pt idx="15">
                  <c:v>43586529.399999999</c:v>
                </c:pt>
                <c:pt idx="16">
                  <c:v>14848250.959999999</c:v>
                </c:pt>
                <c:pt idx="17">
                  <c:v>28315730.75</c:v>
                </c:pt>
                <c:pt idx="18">
                  <c:v>7258573.3400000008</c:v>
                </c:pt>
                <c:pt idx="19">
                  <c:v>5307183.0200000005</c:v>
                </c:pt>
                <c:pt idx="20">
                  <c:v>7622731.9000000004</c:v>
                </c:pt>
              </c:numCache>
            </c:numRef>
          </c:val>
        </c:ser>
        <c:ser>
          <c:idx val="14"/>
          <c:order val="14"/>
          <c:tx>
            <c:strRef>
              <c:f>UKUPNO!$Z$6</c:f>
              <c:strCache>
                <c:ptCount val="1"/>
                <c:pt idx="0">
                  <c:v>M19</c:v>
                </c:pt>
              </c:strCache>
            </c:strRef>
          </c:tx>
          <c:spPr>
            <a:solidFill>
              <a:schemeClr val="bg1">
                <a:lumMod val="65000"/>
              </a:schemeClr>
            </a:solidFill>
          </c:spPr>
          <c:invertIfNegative val="0"/>
          <c:cat>
            <c:strRef>
              <c:f>UKUPNO!$K$7:$K$27</c:f>
              <c:strCache>
                <c:ptCount val="21"/>
                <c:pt idx="0">
                  <c:v>Osječko-baranjska</c:v>
                </c:pt>
                <c:pt idx="1">
                  <c:v>Bjelovarsko-bilogorska</c:v>
                </c:pt>
                <c:pt idx="2">
                  <c:v>Vukovarsko-srijemska</c:v>
                </c:pt>
                <c:pt idx="3">
                  <c:v>Sisačko-moslavačka</c:v>
                </c:pt>
                <c:pt idx="4">
                  <c:v>Virovitičko-podravska</c:v>
                </c:pt>
                <c:pt idx="5">
                  <c:v>Zagrebačka</c:v>
                </c:pt>
                <c:pt idx="6">
                  <c:v>Koprivničko-križevačka</c:v>
                </c:pt>
                <c:pt idx="7">
                  <c:v>Istarska</c:v>
                </c:pt>
                <c:pt idx="8">
                  <c:v>Brodsko-posavska</c:v>
                </c:pt>
                <c:pt idx="9">
                  <c:v>Grad Zagreb</c:v>
                </c:pt>
                <c:pt idx="10">
                  <c:v>Ličko-senjska</c:v>
                </c:pt>
                <c:pt idx="11">
                  <c:v>Karlovačka</c:v>
                </c:pt>
                <c:pt idx="12">
                  <c:v>Zadarska</c:v>
                </c:pt>
                <c:pt idx="13">
                  <c:v>Splitsko-dalmatinska</c:v>
                </c:pt>
                <c:pt idx="14">
                  <c:v>Varaždinska</c:v>
                </c:pt>
                <c:pt idx="15">
                  <c:v>Požeško-slavonska</c:v>
                </c:pt>
                <c:pt idx="16">
                  <c:v>Krapinsko-zagorska</c:v>
                </c:pt>
                <c:pt idx="17">
                  <c:v>Međimurska</c:v>
                </c:pt>
                <c:pt idx="18">
                  <c:v>Primorsko-goranska</c:v>
                </c:pt>
                <c:pt idx="19">
                  <c:v>Dubrovačko-neretvanska</c:v>
                </c:pt>
                <c:pt idx="20">
                  <c:v>Šibensko-kninska</c:v>
                </c:pt>
              </c:strCache>
            </c:strRef>
          </c:cat>
          <c:val>
            <c:numRef>
              <c:f>UKUPNO!$Z$7:$Z$27</c:f>
              <c:numCache>
                <c:formatCode>#,##0.00</c:formatCode>
                <c:ptCount val="21"/>
                <c:pt idx="0">
                  <c:v>36973029.379999995</c:v>
                </c:pt>
                <c:pt idx="1">
                  <c:v>13708622.039999999</c:v>
                </c:pt>
                <c:pt idx="2">
                  <c:v>25410314.270000003</c:v>
                </c:pt>
                <c:pt idx="3">
                  <c:v>38609096.259999998</c:v>
                </c:pt>
                <c:pt idx="4">
                  <c:v>23740757.399999999</c:v>
                </c:pt>
                <c:pt idx="5">
                  <c:v>20445625.099999998</c:v>
                </c:pt>
                <c:pt idx="6">
                  <c:v>8209398.75</c:v>
                </c:pt>
                <c:pt idx="7">
                  <c:v>36615963.090000004</c:v>
                </c:pt>
                <c:pt idx="8">
                  <c:v>26073879.659999996</c:v>
                </c:pt>
                <c:pt idx="9">
                  <c:v>0</c:v>
                </c:pt>
                <c:pt idx="10">
                  <c:v>10600176.76</c:v>
                </c:pt>
                <c:pt idx="11">
                  <c:v>22136981.860000003</c:v>
                </c:pt>
                <c:pt idx="12">
                  <c:v>33181145.73</c:v>
                </c:pt>
                <c:pt idx="13">
                  <c:v>45957149.370000005</c:v>
                </c:pt>
                <c:pt idx="14">
                  <c:v>24751312.18</c:v>
                </c:pt>
                <c:pt idx="15">
                  <c:v>8034337.9199999999</c:v>
                </c:pt>
                <c:pt idx="16">
                  <c:v>22459726.530000001</c:v>
                </c:pt>
                <c:pt idx="17">
                  <c:v>18267873.899999999</c:v>
                </c:pt>
                <c:pt idx="18">
                  <c:v>36254562.460000001</c:v>
                </c:pt>
                <c:pt idx="19">
                  <c:v>16495211.930000002</c:v>
                </c:pt>
                <c:pt idx="20">
                  <c:v>13427123.42</c:v>
                </c:pt>
              </c:numCache>
            </c:numRef>
          </c:val>
        </c:ser>
        <c:ser>
          <c:idx val="15"/>
          <c:order val="15"/>
          <c:tx>
            <c:strRef>
              <c:f>UKUPNO!$AA$6</c:f>
              <c:strCache>
                <c:ptCount val="1"/>
                <c:pt idx="0">
                  <c:v>M20</c:v>
                </c:pt>
              </c:strCache>
            </c:strRef>
          </c:tx>
          <c:invertIfNegative val="0"/>
          <c:cat>
            <c:strRef>
              <c:f>UKUPNO!$K$7:$K$27</c:f>
              <c:strCache>
                <c:ptCount val="21"/>
                <c:pt idx="0">
                  <c:v>Osječko-baranjska</c:v>
                </c:pt>
                <c:pt idx="1">
                  <c:v>Bjelovarsko-bilogorska</c:v>
                </c:pt>
                <c:pt idx="2">
                  <c:v>Vukovarsko-srijemska</c:v>
                </c:pt>
                <c:pt idx="3">
                  <c:v>Sisačko-moslavačka</c:v>
                </c:pt>
                <c:pt idx="4">
                  <c:v>Virovitičko-podravska</c:v>
                </c:pt>
                <c:pt idx="5">
                  <c:v>Zagrebačka</c:v>
                </c:pt>
                <c:pt idx="6">
                  <c:v>Koprivničko-križevačka</c:v>
                </c:pt>
                <c:pt idx="7">
                  <c:v>Istarska</c:v>
                </c:pt>
                <c:pt idx="8">
                  <c:v>Brodsko-posavska</c:v>
                </c:pt>
                <c:pt idx="9">
                  <c:v>Grad Zagreb</c:v>
                </c:pt>
                <c:pt idx="10">
                  <c:v>Ličko-senjska</c:v>
                </c:pt>
                <c:pt idx="11">
                  <c:v>Karlovačka</c:v>
                </c:pt>
                <c:pt idx="12">
                  <c:v>Zadarska</c:v>
                </c:pt>
                <c:pt idx="13">
                  <c:v>Splitsko-dalmatinska</c:v>
                </c:pt>
                <c:pt idx="14">
                  <c:v>Varaždinska</c:v>
                </c:pt>
                <c:pt idx="15">
                  <c:v>Požeško-slavonska</c:v>
                </c:pt>
                <c:pt idx="16">
                  <c:v>Krapinsko-zagorska</c:v>
                </c:pt>
                <c:pt idx="17">
                  <c:v>Međimurska</c:v>
                </c:pt>
                <c:pt idx="18">
                  <c:v>Primorsko-goranska</c:v>
                </c:pt>
                <c:pt idx="19">
                  <c:v>Dubrovačko-neretvanska</c:v>
                </c:pt>
                <c:pt idx="20">
                  <c:v>Šibensko-kninska</c:v>
                </c:pt>
              </c:strCache>
            </c:strRef>
          </c:cat>
          <c:val>
            <c:numRef>
              <c:f>UKUPNO!$AA$7:$AA$27</c:f>
              <c:numCache>
                <c:formatCode>General</c:formatCode>
                <c:ptCount val="21"/>
                <c:pt idx="9" formatCode="#,##0.00">
                  <c:v>46842320.439999998</c:v>
                </c:pt>
              </c:numCache>
            </c:numRef>
          </c:val>
        </c:ser>
        <c:dLbls>
          <c:showLegendKey val="0"/>
          <c:showVal val="0"/>
          <c:showCatName val="0"/>
          <c:showSerName val="0"/>
          <c:showPercent val="0"/>
          <c:showBubbleSize val="0"/>
        </c:dLbls>
        <c:gapWidth val="72"/>
        <c:overlap val="100"/>
        <c:axId val="103544704"/>
        <c:axId val="103546240"/>
      </c:barChart>
      <c:catAx>
        <c:axId val="103544704"/>
        <c:scaling>
          <c:orientation val="maxMin"/>
        </c:scaling>
        <c:delete val="0"/>
        <c:axPos val="l"/>
        <c:numFmt formatCode="General" sourceLinked="0"/>
        <c:majorTickMark val="out"/>
        <c:minorTickMark val="none"/>
        <c:tickLblPos val="nextTo"/>
        <c:txPr>
          <a:bodyPr/>
          <a:lstStyle/>
          <a:p>
            <a:pPr>
              <a:defRPr b="1"/>
            </a:pPr>
            <a:endParaRPr lang="sr-Latn-RS"/>
          </a:p>
        </c:txPr>
        <c:crossAx val="103546240"/>
        <c:crosses val="autoZero"/>
        <c:auto val="1"/>
        <c:lblAlgn val="ctr"/>
        <c:lblOffset val="100"/>
        <c:noMultiLvlLbl val="0"/>
      </c:catAx>
      <c:valAx>
        <c:axId val="103546240"/>
        <c:scaling>
          <c:orientation val="minMax"/>
          <c:max val="1000000000"/>
        </c:scaling>
        <c:delete val="0"/>
        <c:axPos val="t"/>
        <c:majorGridlines/>
        <c:numFmt formatCode="#,##0" sourceLinked="0"/>
        <c:majorTickMark val="out"/>
        <c:minorTickMark val="none"/>
        <c:tickLblPos val="nextTo"/>
        <c:txPr>
          <a:bodyPr/>
          <a:lstStyle/>
          <a:p>
            <a:pPr>
              <a:defRPr b="1"/>
            </a:pPr>
            <a:endParaRPr lang="sr-Latn-RS"/>
          </a:p>
        </c:txPr>
        <c:crossAx val="103544704"/>
        <c:crosses val="autoZero"/>
        <c:crossBetween val="between"/>
        <c:dispUnits>
          <c:builtInUnit val="millions"/>
          <c:dispUnitsLbl>
            <c:tx>
              <c:rich>
                <a:bodyPr/>
                <a:lstStyle/>
                <a:p>
                  <a:pPr>
                    <a:defRPr/>
                  </a:pPr>
                  <a:r>
                    <a:rPr lang="hr-HR"/>
                    <a:t>Milijuni HRK</a:t>
                  </a:r>
                </a:p>
              </c:rich>
            </c:tx>
          </c:dispUnitsLbl>
        </c:dispUnits>
      </c:valAx>
    </c:plotArea>
    <c:legend>
      <c:legendPos val="t"/>
      <c:layout>
        <c:manualLayout>
          <c:xMode val="edge"/>
          <c:yMode val="edge"/>
          <c:x val="0.172731022845343"/>
          <c:y val="4.4786554159551219E-2"/>
          <c:w val="0.65708978818372321"/>
          <c:h val="3.3744640821533514E-2"/>
        </c:manualLayout>
      </c:layout>
      <c:overlay val="0"/>
      <c:txPr>
        <a:bodyPr/>
        <a:lstStyle/>
        <a:p>
          <a:pPr>
            <a:defRPr b="1"/>
          </a:pPr>
          <a:endParaRPr lang="sr-Latn-RS"/>
        </a:p>
      </c:txPr>
    </c:legend>
    <c:plotVisOnly val="1"/>
    <c:dispBlanksAs val="gap"/>
    <c:showDLblsOverMax val="0"/>
  </c:chart>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hr-H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List1!$J$6</c:f>
              <c:strCache>
                <c:ptCount val="1"/>
                <c:pt idx="0">
                  <c:v>Natječaji 2015./16. (stare procedure)</c:v>
                </c:pt>
              </c:strCache>
            </c:strRef>
          </c:tx>
          <c:spPr>
            <a:solidFill>
              <a:schemeClr val="bg1">
                <a:lumMod val="5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800" b="0" i="0" u="none" strike="noStrike" kern="1200" baseline="0">
                    <a:solidFill>
                      <a:schemeClr val="tx1">
                        <a:lumMod val="75000"/>
                        <a:lumOff val="25000"/>
                      </a:schemeClr>
                    </a:solidFill>
                    <a:latin typeface="+mn-lt"/>
                    <a:ea typeface="+mn-ea"/>
                    <a:cs typeface="+mn-cs"/>
                  </a:defRPr>
                </a:pPr>
                <a:endParaRPr lang="sr-Latn-R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List1!$I$15:$I$16</c:f>
              <c:strCache>
                <c:ptCount val="1"/>
                <c:pt idx="0">
                  <c:v>% prigovora</c:v>
                </c:pt>
              </c:strCache>
              <c:extLst xmlns:c16r2="http://schemas.microsoft.com/office/drawing/2015/06/chart"/>
            </c:strRef>
          </c:cat>
          <c:val>
            <c:numRef>
              <c:f>List1!$J$15:$J$16</c:f>
              <c:numCache>
                <c:formatCode>0.00%</c:formatCode>
                <c:ptCount val="1"/>
                <c:pt idx="0">
                  <c:v>0.24060000000000001</c:v>
                </c:pt>
              </c:numCache>
              <c:extLst xmlns:c16r2="http://schemas.microsoft.com/office/drawing/2015/06/chart"/>
            </c:numRef>
          </c:val>
          <c:extLst xmlns:c16r2="http://schemas.microsoft.com/office/drawing/2015/06/chart">
            <c:ext xmlns:c16="http://schemas.microsoft.com/office/drawing/2014/chart" uri="{C3380CC4-5D6E-409C-BE32-E72D297353CC}">
              <c16:uniqueId val="{00000000-BD43-466D-85C3-76D99B803977}"/>
            </c:ext>
          </c:extLst>
        </c:ser>
        <c:ser>
          <c:idx val="1"/>
          <c:order val="1"/>
          <c:tx>
            <c:strRef>
              <c:f>List1!$K$6</c:f>
              <c:strCache>
                <c:ptCount val="1"/>
                <c:pt idx="0">
                  <c:v>Natječaj 2017. (nove procedure)</c:v>
                </c:pt>
              </c:strCache>
            </c:strRef>
          </c:tx>
          <c:spPr>
            <a:solidFill>
              <a:schemeClr val="accent1">
                <a:lumMod val="50000"/>
              </a:schemeClr>
            </a:solidFill>
            <a:ln>
              <a:noFill/>
            </a:ln>
            <a:effectLst/>
          </c:spPr>
          <c:invertIfNegative val="0"/>
          <c:dLbls>
            <c:dLbl>
              <c:idx val="0"/>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1-BD43-466D-85C3-76D99B803977}"/>
                </c:ext>
                <c:ext xmlns:c15="http://schemas.microsoft.com/office/drawing/2012/chart" uri="{CE6537A1-D6FC-4f65-9D91-7224C49458BB}">
                  <c15:layout/>
                </c:ext>
              </c:extLst>
            </c:dLbl>
            <c:spPr>
              <a:noFill/>
              <a:ln>
                <a:noFill/>
              </a:ln>
              <a:effectLst/>
            </c:spPr>
            <c:txPr>
              <a:bodyPr rot="0" spcFirstLastPara="1" vertOverflow="ellipsis" vert="horz" wrap="square" lIns="38100" tIns="19050" rIns="38100" bIns="19050" anchor="ctr" anchorCtr="1">
                <a:spAutoFit/>
              </a:bodyPr>
              <a:lstStyle/>
              <a:p>
                <a:pPr>
                  <a:defRPr sz="1800" b="1" i="0" u="none" strike="noStrike" kern="1200" baseline="0">
                    <a:solidFill>
                      <a:schemeClr val="tx1">
                        <a:lumMod val="75000"/>
                        <a:lumOff val="25000"/>
                      </a:schemeClr>
                    </a:solidFill>
                    <a:latin typeface="+mn-lt"/>
                    <a:ea typeface="+mn-ea"/>
                    <a:cs typeface="+mn-cs"/>
                  </a:defRPr>
                </a:pPr>
                <a:endParaRPr lang="sr-Latn-RS"/>
              </a:p>
            </c:txPr>
            <c:showLegendKey val="0"/>
            <c:showVal val="0"/>
            <c:showCatName val="0"/>
            <c:showSerName val="0"/>
            <c:showPercent val="0"/>
            <c:showBubbleSize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List1!$I$15:$I$16</c:f>
              <c:strCache>
                <c:ptCount val="1"/>
                <c:pt idx="0">
                  <c:v>% prigovora</c:v>
                </c:pt>
              </c:strCache>
              <c:extLst xmlns:c16r2="http://schemas.microsoft.com/office/drawing/2015/06/chart"/>
            </c:strRef>
          </c:cat>
          <c:val>
            <c:numRef>
              <c:f>List1!$K$15:$K$16</c:f>
              <c:numCache>
                <c:formatCode>0.00%</c:formatCode>
                <c:ptCount val="1"/>
                <c:pt idx="0">
                  <c:v>7.3499999999999996E-2</c:v>
                </c:pt>
              </c:numCache>
              <c:extLst xmlns:c16r2="http://schemas.microsoft.com/office/drawing/2015/06/chart"/>
            </c:numRef>
          </c:val>
          <c:extLst xmlns:c16r2="http://schemas.microsoft.com/office/drawing/2015/06/chart">
            <c:ext xmlns:c16="http://schemas.microsoft.com/office/drawing/2014/chart" uri="{C3380CC4-5D6E-409C-BE32-E72D297353CC}">
              <c16:uniqueId val="{00000002-BD43-466D-85C3-76D99B803977}"/>
            </c:ext>
          </c:extLst>
        </c:ser>
        <c:dLbls>
          <c:showLegendKey val="0"/>
          <c:showVal val="0"/>
          <c:showCatName val="0"/>
          <c:showSerName val="0"/>
          <c:showPercent val="0"/>
          <c:showBubbleSize val="0"/>
        </c:dLbls>
        <c:gapWidth val="219"/>
        <c:axId val="104283136"/>
        <c:axId val="104297216"/>
      </c:barChart>
      <c:catAx>
        <c:axId val="10428313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400" b="0" i="0" u="none" strike="noStrike" kern="1200" baseline="0">
                <a:solidFill>
                  <a:schemeClr val="tx1">
                    <a:lumMod val="65000"/>
                    <a:lumOff val="35000"/>
                  </a:schemeClr>
                </a:solidFill>
                <a:latin typeface="+mn-lt"/>
                <a:ea typeface="+mn-ea"/>
                <a:cs typeface="+mn-cs"/>
              </a:defRPr>
            </a:pPr>
            <a:endParaRPr lang="sr-Latn-RS"/>
          </a:p>
        </c:txPr>
        <c:crossAx val="104297216"/>
        <c:crosses val="autoZero"/>
        <c:auto val="1"/>
        <c:lblAlgn val="ctr"/>
        <c:lblOffset val="100"/>
        <c:noMultiLvlLbl val="0"/>
      </c:catAx>
      <c:valAx>
        <c:axId val="104297216"/>
        <c:scaling>
          <c:orientation val="minMax"/>
        </c:scaling>
        <c:delete val="0"/>
        <c:axPos val="b"/>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sr-Latn-RS"/>
          </a:p>
        </c:txPr>
        <c:crossAx val="104283136"/>
        <c:crosses val="autoZero"/>
        <c:crossBetween val="between"/>
      </c:valAx>
      <c:spPr>
        <a:noFill/>
        <a:ln>
          <a:noFill/>
        </a:ln>
        <a:effectLst/>
      </c:spPr>
    </c:plotArea>
    <c:legend>
      <c:legendPos val="b"/>
      <c:legendEntry>
        <c:idx val="0"/>
        <c:txPr>
          <a:bodyPr rot="0" spcFirstLastPara="1" vertOverflow="ellipsis" vert="horz" wrap="square" anchor="ctr" anchorCtr="1"/>
          <a:lstStyle/>
          <a:p>
            <a:pPr>
              <a:defRPr sz="2400" b="1" i="0" u="none" strike="noStrike" kern="1200" baseline="0">
                <a:solidFill>
                  <a:schemeClr val="tx1">
                    <a:lumMod val="65000"/>
                    <a:lumOff val="35000"/>
                  </a:schemeClr>
                </a:solidFill>
                <a:latin typeface="+mn-lt"/>
                <a:ea typeface="+mn-ea"/>
                <a:cs typeface="+mn-cs"/>
              </a:defRPr>
            </a:pPr>
            <a:endParaRPr lang="sr-Latn-RS"/>
          </a:p>
        </c:txPr>
      </c:legendEntry>
      <c:overlay val="0"/>
      <c:spPr>
        <a:noFill/>
        <a:ln>
          <a:noFill/>
        </a:ln>
        <a:effectLst/>
      </c:spPr>
      <c:txPr>
        <a:bodyPr rot="0" spcFirstLastPara="1" vertOverflow="ellipsis" vert="horz" wrap="square" anchor="ctr" anchorCtr="1"/>
        <a:lstStyle/>
        <a:p>
          <a:pPr>
            <a:defRPr sz="2400" b="0" i="0" u="none" strike="noStrike" kern="1200" baseline="0">
              <a:solidFill>
                <a:schemeClr val="tx1">
                  <a:lumMod val="65000"/>
                  <a:lumOff val="35000"/>
                </a:schemeClr>
              </a:solidFill>
              <a:latin typeface="+mn-lt"/>
              <a:ea typeface="+mn-ea"/>
              <a:cs typeface="+mn-cs"/>
            </a:defRPr>
          </a:pPr>
          <a:endParaRPr lang="sr-Latn-RS"/>
        </a:p>
      </c:txPr>
    </c:legend>
    <c:plotVisOnly val="1"/>
    <c:dispBlanksAs val="gap"/>
    <c:showDLblsOverMax val="0"/>
  </c:chart>
  <c:spPr>
    <a:noFill/>
    <a:ln>
      <a:noFill/>
    </a:ln>
    <a:effectLst/>
  </c:spPr>
  <c:txPr>
    <a:bodyPr/>
    <a:lstStyle/>
    <a:p>
      <a:pPr>
        <a:defRPr/>
      </a:pPr>
      <a:endParaRPr lang="sr-Latn-RS"/>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6AD80F8-4A3F-4375-AD3B-9720E31B3F41}" type="doc">
      <dgm:prSet loTypeId="urn:microsoft.com/office/officeart/2008/layout/NameandTitleOrganizationalChart" loCatId="hierarchy" qsTypeId="urn:microsoft.com/office/officeart/2005/8/quickstyle/simple1" qsCatId="simple" csTypeId="urn:microsoft.com/office/officeart/2005/8/colors/accent3_1" csCatId="accent3" phldr="1"/>
      <dgm:spPr/>
      <dgm:t>
        <a:bodyPr/>
        <a:lstStyle/>
        <a:p>
          <a:endParaRPr lang="hr-HR"/>
        </a:p>
      </dgm:t>
    </dgm:pt>
    <dgm:pt modelId="{45A78D0D-9323-46B6-B24C-AC8C65EB756D}" type="asst">
      <dgm:prSet phldrT="[Tekst]"/>
      <dgm:spPr/>
      <dgm:t>
        <a:bodyPr/>
        <a:lstStyle/>
        <a:p>
          <a:r>
            <a:rPr lang="hr-HR" dirty="0">
              <a:solidFill>
                <a:schemeClr val="tx2">
                  <a:lumMod val="50000"/>
                </a:schemeClr>
              </a:solidFill>
            </a:rPr>
            <a:t>Uvođenje M14 „Dobrobit životinja”</a:t>
          </a:r>
        </a:p>
      </dgm:t>
    </dgm:pt>
    <dgm:pt modelId="{1284DC8E-4F5D-4ABC-8218-87C1A4847E6A}" type="parTrans" cxnId="{1BB732F4-CBC6-473F-923B-B1CAD0DDF137}">
      <dgm:prSet/>
      <dgm:spPr/>
      <dgm:t>
        <a:bodyPr/>
        <a:lstStyle/>
        <a:p>
          <a:endParaRPr lang="hr-HR"/>
        </a:p>
      </dgm:t>
    </dgm:pt>
    <dgm:pt modelId="{105DD327-506E-4F74-AA84-3FEB7DCC0609}" type="sibTrans" cxnId="{1BB732F4-CBC6-473F-923B-B1CAD0DDF137}">
      <dgm:prSet/>
      <dgm:spPr/>
      <dgm:t>
        <a:bodyPr/>
        <a:lstStyle/>
        <a:p>
          <a:pPr algn="r"/>
          <a:r>
            <a:rPr lang="hr-HR" dirty="0">
              <a:solidFill>
                <a:schemeClr val="tx2">
                  <a:lumMod val="50000"/>
                </a:schemeClr>
              </a:solidFill>
            </a:rPr>
            <a:t>P4</a:t>
          </a:r>
        </a:p>
      </dgm:t>
    </dgm:pt>
    <dgm:pt modelId="{1DDC3B7C-98BC-4ACA-BD97-8C789C1EE51F}">
      <dgm:prSet phldrT="[Tekst]"/>
      <dgm:spPr/>
      <dgm:t>
        <a:bodyPr/>
        <a:lstStyle/>
        <a:p>
          <a:r>
            <a:rPr lang="hr-HR" dirty="0">
              <a:solidFill>
                <a:schemeClr val="tx2">
                  <a:lumMod val="50000"/>
                </a:schemeClr>
              </a:solidFill>
            </a:rPr>
            <a:t>Dobrobit životinja za goveda</a:t>
          </a:r>
        </a:p>
      </dgm:t>
    </dgm:pt>
    <dgm:pt modelId="{058E1286-B1FE-46F0-B3D7-FCA570672EC0}" type="parTrans" cxnId="{56244F81-BEEF-4B0C-9B3F-487BDF8EB5BE}">
      <dgm:prSet/>
      <dgm:spPr/>
      <dgm:t>
        <a:bodyPr/>
        <a:lstStyle/>
        <a:p>
          <a:endParaRPr lang="hr-HR"/>
        </a:p>
      </dgm:t>
    </dgm:pt>
    <dgm:pt modelId="{94EA9BCC-934F-4A1B-A92C-9B35EEC8A741}" type="sibTrans" cxnId="{56244F81-BEEF-4B0C-9B3F-487BDF8EB5BE}">
      <dgm:prSet/>
      <dgm:spPr/>
      <dgm:t>
        <a:bodyPr/>
        <a:lstStyle/>
        <a:p>
          <a:r>
            <a:rPr lang="hr-HR" dirty="0">
              <a:solidFill>
                <a:schemeClr val="tx2">
                  <a:lumMod val="50000"/>
                </a:schemeClr>
              </a:solidFill>
            </a:rPr>
            <a:t>14.1.1.</a:t>
          </a:r>
        </a:p>
      </dgm:t>
    </dgm:pt>
    <dgm:pt modelId="{BB1F5312-813F-4AEA-B5AB-5DD1D47BEBA9}">
      <dgm:prSet phldrT="[Tekst]"/>
      <dgm:spPr/>
      <dgm:t>
        <a:bodyPr/>
        <a:lstStyle/>
        <a:p>
          <a:r>
            <a:rPr lang="hr-HR" dirty="0">
              <a:solidFill>
                <a:schemeClr val="tx2">
                  <a:lumMod val="50000"/>
                </a:schemeClr>
              </a:solidFill>
            </a:rPr>
            <a:t>Dobrobit životinja za svinje</a:t>
          </a:r>
        </a:p>
      </dgm:t>
    </dgm:pt>
    <dgm:pt modelId="{B8948D70-4340-40AC-A43E-408593C6D9EF}" type="parTrans" cxnId="{7BA12D81-861E-436F-A958-1B9E2816817E}">
      <dgm:prSet/>
      <dgm:spPr/>
      <dgm:t>
        <a:bodyPr/>
        <a:lstStyle/>
        <a:p>
          <a:endParaRPr lang="hr-HR"/>
        </a:p>
      </dgm:t>
    </dgm:pt>
    <dgm:pt modelId="{FDC16AD9-488A-4361-84C6-82142EE9DA02}" type="sibTrans" cxnId="{7BA12D81-861E-436F-A958-1B9E2816817E}">
      <dgm:prSet/>
      <dgm:spPr/>
      <dgm:t>
        <a:bodyPr/>
        <a:lstStyle/>
        <a:p>
          <a:r>
            <a:rPr lang="hr-HR" dirty="0">
              <a:solidFill>
                <a:schemeClr val="tx2">
                  <a:lumMod val="50000"/>
                </a:schemeClr>
              </a:solidFill>
            </a:rPr>
            <a:t>14.1.2.</a:t>
          </a:r>
        </a:p>
      </dgm:t>
    </dgm:pt>
    <dgm:pt modelId="{9E8CF376-E1A2-47C9-963B-C57F7DC2BA50}">
      <dgm:prSet phldrT="[Tekst]"/>
      <dgm:spPr/>
      <dgm:t>
        <a:bodyPr/>
        <a:lstStyle/>
        <a:p>
          <a:r>
            <a:rPr lang="hr-HR" dirty="0">
              <a:solidFill>
                <a:schemeClr val="tx2">
                  <a:lumMod val="50000"/>
                </a:schemeClr>
              </a:solidFill>
            </a:rPr>
            <a:t>Dobrobit životinja za perad</a:t>
          </a:r>
        </a:p>
      </dgm:t>
    </dgm:pt>
    <dgm:pt modelId="{0A37AA21-7AA8-44B2-822F-387EA5D07226}" type="parTrans" cxnId="{31C0CCD8-E16C-4004-B112-C5DF6396359D}">
      <dgm:prSet/>
      <dgm:spPr/>
      <dgm:t>
        <a:bodyPr/>
        <a:lstStyle/>
        <a:p>
          <a:endParaRPr lang="hr-HR"/>
        </a:p>
      </dgm:t>
    </dgm:pt>
    <dgm:pt modelId="{4B28C055-F43A-40E1-B121-40A4CDBC3FAB}" type="sibTrans" cxnId="{31C0CCD8-E16C-4004-B112-C5DF6396359D}">
      <dgm:prSet/>
      <dgm:spPr/>
      <dgm:t>
        <a:bodyPr/>
        <a:lstStyle/>
        <a:p>
          <a:r>
            <a:rPr lang="hr-HR" dirty="0">
              <a:solidFill>
                <a:schemeClr val="tx2">
                  <a:lumMod val="50000"/>
                </a:schemeClr>
              </a:solidFill>
            </a:rPr>
            <a:t>14.1.3.</a:t>
          </a:r>
        </a:p>
      </dgm:t>
    </dgm:pt>
    <dgm:pt modelId="{6BCED50B-6C19-4AB3-997E-35B204AB6795}" type="pres">
      <dgm:prSet presAssocID="{16AD80F8-4A3F-4375-AD3B-9720E31B3F41}" presName="hierChild1" presStyleCnt="0">
        <dgm:presLayoutVars>
          <dgm:orgChart val="1"/>
          <dgm:chPref val="1"/>
          <dgm:dir/>
          <dgm:animOne val="branch"/>
          <dgm:animLvl val="lvl"/>
          <dgm:resizeHandles/>
        </dgm:presLayoutVars>
      </dgm:prSet>
      <dgm:spPr/>
      <dgm:t>
        <a:bodyPr/>
        <a:lstStyle/>
        <a:p>
          <a:endParaRPr lang="en-GB"/>
        </a:p>
      </dgm:t>
    </dgm:pt>
    <dgm:pt modelId="{2A8DED84-685C-45CF-AF0A-C3D9194A9C26}" type="pres">
      <dgm:prSet presAssocID="{45A78D0D-9323-46B6-B24C-AC8C65EB756D}" presName="hierRoot1" presStyleCnt="0">
        <dgm:presLayoutVars>
          <dgm:hierBranch val="init"/>
        </dgm:presLayoutVars>
      </dgm:prSet>
      <dgm:spPr/>
    </dgm:pt>
    <dgm:pt modelId="{C1479D5E-012E-4021-A60D-801EF37C7F3F}" type="pres">
      <dgm:prSet presAssocID="{45A78D0D-9323-46B6-B24C-AC8C65EB756D}" presName="rootComposite1" presStyleCnt="0"/>
      <dgm:spPr/>
    </dgm:pt>
    <dgm:pt modelId="{152DFB00-EC12-4802-B57D-AB0DCEDA53D2}" type="pres">
      <dgm:prSet presAssocID="{45A78D0D-9323-46B6-B24C-AC8C65EB756D}" presName="rootText1" presStyleLbl="node0" presStyleIdx="0" presStyleCnt="1">
        <dgm:presLayoutVars>
          <dgm:chMax/>
          <dgm:chPref val="3"/>
        </dgm:presLayoutVars>
      </dgm:prSet>
      <dgm:spPr/>
      <dgm:t>
        <a:bodyPr/>
        <a:lstStyle/>
        <a:p>
          <a:endParaRPr lang="en-GB"/>
        </a:p>
      </dgm:t>
    </dgm:pt>
    <dgm:pt modelId="{2814E4E9-0C2B-43D9-ADD6-9875FE8716AD}" type="pres">
      <dgm:prSet presAssocID="{45A78D0D-9323-46B6-B24C-AC8C65EB756D}" presName="titleText1" presStyleLbl="fgAcc0" presStyleIdx="0" presStyleCnt="1" custScaleX="23870" custScaleY="98868" custLinFactNeighborX="24694" custLinFactNeighborY="-49717">
        <dgm:presLayoutVars>
          <dgm:chMax val="0"/>
          <dgm:chPref val="0"/>
        </dgm:presLayoutVars>
      </dgm:prSet>
      <dgm:spPr/>
      <dgm:t>
        <a:bodyPr/>
        <a:lstStyle/>
        <a:p>
          <a:endParaRPr lang="en-GB"/>
        </a:p>
      </dgm:t>
    </dgm:pt>
    <dgm:pt modelId="{4D6F5D61-12A2-4B69-B8FA-3BD01B084060}" type="pres">
      <dgm:prSet presAssocID="{45A78D0D-9323-46B6-B24C-AC8C65EB756D}" presName="rootConnector1" presStyleLbl="asst0" presStyleIdx="0" presStyleCnt="0"/>
      <dgm:spPr/>
      <dgm:t>
        <a:bodyPr/>
        <a:lstStyle/>
        <a:p>
          <a:endParaRPr lang="en-GB"/>
        </a:p>
      </dgm:t>
    </dgm:pt>
    <dgm:pt modelId="{EFD06CB4-BF9F-4738-8381-F047CEA6770F}" type="pres">
      <dgm:prSet presAssocID="{45A78D0D-9323-46B6-B24C-AC8C65EB756D}" presName="hierChild2" presStyleCnt="0"/>
      <dgm:spPr/>
    </dgm:pt>
    <dgm:pt modelId="{C4EAA557-6641-47EC-995B-3A262F4BA6AF}" type="pres">
      <dgm:prSet presAssocID="{058E1286-B1FE-46F0-B3D7-FCA570672EC0}" presName="Name37" presStyleLbl="parChTrans1D2" presStyleIdx="0" presStyleCnt="3"/>
      <dgm:spPr/>
      <dgm:t>
        <a:bodyPr/>
        <a:lstStyle/>
        <a:p>
          <a:endParaRPr lang="en-GB"/>
        </a:p>
      </dgm:t>
    </dgm:pt>
    <dgm:pt modelId="{FB611E86-8C8D-4B44-A9CE-D5C6C9F8DDB1}" type="pres">
      <dgm:prSet presAssocID="{1DDC3B7C-98BC-4ACA-BD97-8C789C1EE51F}" presName="hierRoot2" presStyleCnt="0">
        <dgm:presLayoutVars>
          <dgm:hierBranch val="init"/>
        </dgm:presLayoutVars>
      </dgm:prSet>
      <dgm:spPr/>
    </dgm:pt>
    <dgm:pt modelId="{B026CC20-62CD-4ED7-90C0-19F7BB36FA1F}" type="pres">
      <dgm:prSet presAssocID="{1DDC3B7C-98BC-4ACA-BD97-8C789C1EE51F}" presName="rootComposite" presStyleCnt="0"/>
      <dgm:spPr/>
    </dgm:pt>
    <dgm:pt modelId="{A24E35D1-781E-4DF3-9F5B-025BF8447217}" type="pres">
      <dgm:prSet presAssocID="{1DDC3B7C-98BC-4ACA-BD97-8C789C1EE51F}" presName="rootText" presStyleLbl="node1" presStyleIdx="0" presStyleCnt="3">
        <dgm:presLayoutVars>
          <dgm:chMax/>
          <dgm:chPref val="3"/>
        </dgm:presLayoutVars>
      </dgm:prSet>
      <dgm:spPr/>
      <dgm:t>
        <a:bodyPr/>
        <a:lstStyle/>
        <a:p>
          <a:endParaRPr lang="en-GB"/>
        </a:p>
      </dgm:t>
    </dgm:pt>
    <dgm:pt modelId="{4FFF031F-57B3-4CE0-959C-9BB958F44B18}" type="pres">
      <dgm:prSet presAssocID="{1DDC3B7C-98BC-4ACA-BD97-8C789C1EE51F}" presName="titleText2" presStyleLbl="fgAcc1" presStyleIdx="0" presStyleCnt="3" custLinFactNeighborX="3961" custLinFactNeighborY="7823">
        <dgm:presLayoutVars>
          <dgm:chMax val="0"/>
          <dgm:chPref val="0"/>
        </dgm:presLayoutVars>
      </dgm:prSet>
      <dgm:spPr/>
      <dgm:t>
        <a:bodyPr/>
        <a:lstStyle/>
        <a:p>
          <a:endParaRPr lang="en-GB"/>
        </a:p>
      </dgm:t>
    </dgm:pt>
    <dgm:pt modelId="{A93CAFE2-3C28-468C-9F69-2614DCEB6F08}" type="pres">
      <dgm:prSet presAssocID="{1DDC3B7C-98BC-4ACA-BD97-8C789C1EE51F}" presName="rootConnector" presStyleLbl="node2" presStyleIdx="0" presStyleCnt="0"/>
      <dgm:spPr/>
      <dgm:t>
        <a:bodyPr/>
        <a:lstStyle/>
        <a:p>
          <a:endParaRPr lang="en-GB"/>
        </a:p>
      </dgm:t>
    </dgm:pt>
    <dgm:pt modelId="{740D63BD-9D84-4812-8936-F2EFFC8BB010}" type="pres">
      <dgm:prSet presAssocID="{1DDC3B7C-98BC-4ACA-BD97-8C789C1EE51F}" presName="hierChild4" presStyleCnt="0"/>
      <dgm:spPr/>
    </dgm:pt>
    <dgm:pt modelId="{0AE7AC96-6DB7-4291-AD7D-BEED16A85DAE}" type="pres">
      <dgm:prSet presAssocID="{1DDC3B7C-98BC-4ACA-BD97-8C789C1EE51F}" presName="hierChild5" presStyleCnt="0"/>
      <dgm:spPr/>
    </dgm:pt>
    <dgm:pt modelId="{8D31C925-590B-4B2D-B341-6D43AB9C03B0}" type="pres">
      <dgm:prSet presAssocID="{B8948D70-4340-40AC-A43E-408593C6D9EF}" presName="Name37" presStyleLbl="parChTrans1D2" presStyleIdx="1" presStyleCnt="3"/>
      <dgm:spPr/>
      <dgm:t>
        <a:bodyPr/>
        <a:lstStyle/>
        <a:p>
          <a:endParaRPr lang="en-GB"/>
        </a:p>
      </dgm:t>
    </dgm:pt>
    <dgm:pt modelId="{CD49BFA4-7F89-4A94-99B8-9A9138DBFF01}" type="pres">
      <dgm:prSet presAssocID="{BB1F5312-813F-4AEA-B5AB-5DD1D47BEBA9}" presName="hierRoot2" presStyleCnt="0">
        <dgm:presLayoutVars>
          <dgm:hierBranch val="init"/>
        </dgm:presLayoutVars>
      </dgm:prSet>
      <dgm:spPr/>
    </dgm:pt>
    <dgm:pt modelId="{16884B4C-D042-4523-AB0C-D6AE0F1E2E96}" type="pres">
      <dgm:prSet presAssocID="{BB1F5312-813F-4AEA-B5AB-5DD1D47BEBA9}" presName="rootComposite" presStyleCnt="0"/>
      <dgm:spPr/>
    </dgm:pt>
    <dgm:pt modelId="{64F94601-E6AC-4B75-9D32-B66E57A52395}" type="pres">
      <dgm:prSet presAssocID="{BB1F5312-813F-4AEA-B5AB-5DD1D47BEBA9}" presName="rootText" presStyleLbl="node1" presStyleIdx="1" presStyleCnt="3">
        <dgm:presLayoutVars>
          <dgm:chMax/>
          <dgm:chPref val="3"/>
        </dgm:presLayoutVars>
      </dgm:prSet>
      <dgm:spPr/>
      <dgm:t>
        <a:bodyPr/>
        <a:lstStyle/>
        <a:p>
          <a:endParaRPr lang="en-GB"/>
        </a:p>
      </dgm:t>
    </dgm:pt>
    <dgm:pt modelId="{CDC0951F-6912-48CD-9B04-037CE578083F}" type="pres">
      <dgm:prSet presAssocID="{BB1F5312-813F-4AEA-B5AB-5DD1D47BEBA9}" presName="titleText2" presStyleLbl="fgAcc1" presStyleIdx="1" presStyleCnt="3">
        <dgm:presLayoutVars>
          <dgm:chMax val="0"/>
          <dgm:chPref val="0"/>
        </dgm:presLayoutVars>
      </dgm:prSet>
      <dgm:spPr/>
      <dgm:t>
        <a:bodyPr/>
        <a:lstStyle/>
        <a:p>
          <a:endParaRPr lang="en-GB"/>
        </a:p>
      </dgm:t>
    </dgm:pt>
    <dgm:pt modelId="{E16C47AE-E670-41B5-8AFE-AF498841C152}" type="pres">
      <dgm:prSet presAssocID="{BB1F5312-813F-4AEA-B5AB-5DD1D47BEBA9}" presName="rootConnector" presStyleLbl="node2" presStyleIdx="0" presStyleCnt="0"/>
      <dgm:spPr/>
      <dgm:t>
        <a:bodyPr/>
        <a:lstStyle/>
        <a:p>
          <a:endParaRPr lang="en-GB"/>
        </a:p>
      </dgm:t>
    </dgm:pt>
    <dgm:pt modelId="{BE8014F9-0E95-4D9D-B6C7-4CBBF9B35FBE}" type="pres">
      <dgm:prSet presAssocID="{BB1F5312-813F-4AEA-B5AB-5DD1D47BEBA9}" presName="hierChild4" presStyleCnt="0"/>
      <dgm:spPr/>
    </dgm:pt>
    <dgm:pt modelId="{4D11E8BF-5242-4203-86DC-162A73F4131D}" type="pres">
      <dgm:prSet presAssocID="{BB1F5312-813F-4AEA-B5AB-5DD1D47BEBA9}" presName="hierChild5" presStyleCnt="0"/>
      <dgm:spPr/>
    </dgm:pt>
    <dgm:pt modelId="{07AA79FD-4B8E-4F91-9085-E9A8FDFCA6E8}" type="pres">
      <dgm:prSet presAssocID="{0A37AA21-7AA8-44B2-822F-387EA5D07226}" presName="Name37" presStyleLbl="parChTrans1D2" presStyleIdx="2" presStyleCnt="3"/>
      <dgm:spPr/>
      <dgm:t>
        <a:bodyPr/>
        <a:lstStyle/>
        <a:p>
          <a:endParaRPr lang="en-GB"/>
        </a:p>
      </dgm:t>
    </dgm:pt>
    <dgm:pt modelId="{606A9F0E-9E7F-4BDC-8BD5-9C20E808B7A7}" type="pres">
      <dgm:prSet presAssocID="{9E8CF376-E1A2-47C9-963B-C57F7DC2BA50}" presName="hierRoot2" presStyleCnt="0">
        <dgm:presLayoutVars>
          <dgm:hierBranch val="init"/>
        </dgm:presLayoutVars>
      </dgm:prSet>
      <dgm:spPr/>
    </dgm:pt>
    <dgm:pt modelId="{087D5987-68A1-4FAF-95BF-F88214066062}" type="pres">
      <dgm:prSet presAssocID="{9E8CF376-E1A2-47C9-963B-C57F7DC2BA50}" presName="rootComposite" presStyleCnt="0"/>
      <dgm:spPr/>
    </dgm:pt>
    <dgm:pt modelId="{80F282EA-1BEB-4B74-9783-1C0664416BA4}" type="pres">
      <dgm:prSet presAssocID="{9E8CF376-E1A2-47C9-963B-C57F7DC2BA50}" presName="rootText" presStyleLbl="node1" presStyleIdx="2" presStyleCnt="3">
        <dgm:presLayoutVars>
          <dgm:chMax/>
          <dgm:chPref val="3"/>
        </dgm:presLayoutVars>
      </dgm:prSet>
      <dgm:spPr/>
      <dgm:t>
        <a:bodyPr/>
        <a:lstStyle/>
        <a:p>
          <a:endParaRPr lang="en-GB"/>
        </a:p>
      </dgm:t>
    </dgm:pt>
    <dgm:pt modelId="{3FE457B4-6016-4FE8-8CF6-9FE0CCCD0B75}" type="pres">
      <dgm:prSet presAssocID="{9E8CF376-E1A2-47C9-963B-C57F7DC2BA50}" presName="titleText2" presStyleLbl="fgAcc1" presStyleIdx="2" presStyleCnt="3">
        <dgm:presLayoutVars>
          <dgm:chMax val="0"/>
          <dgm:chPref val="0"/>
        </dgm:presLayoutVars>
      </dgm:prSet>
      <dgm:spPr/>
      <dgm:t>
        <a:bodyPr/>
        <a:lstStyle/>
        <a:p>
          <a:endParaRPr lang="en-GB"/>
        </a:p>
      </dgm:t>
    </dgm:pt>
    <dgm:pt modelId="{F9359954-B6DE-4790-830C-820E6215CA51}" type="pres">
      <dgm:prSet presAssocID="{9E8CF376-E1A2-47C9-963B-C57F7DC2BA50}" presName="rootConnector" presStyleLbl="node2" presStyleIdx="0" presStyleCnt="0"/>
      <dgm:spPr/>
      <dgm:t>
        <a:bodyPr/>
        <a:lstStyle/>
        <a:p>
          <a:endParaRPr lang="en-GB"/>
        </a:p>
      </dgm:t>
    </dgm:pt>
    <dgm:pt modelId="{DC1796BF-8004-43C3-8FEB-49B86EFC82FC}" type="pres">
      <dgm:prSet presAssocID="{9E8CF376-E1A2-47C9-963B-C57F7DC2BA50}" presName="hierChild4" presStyleCnt="0"/>
      <dgm:spPr/>
    </dgm:pt>
    <dgm:pt modelId="{40ECC2E8-B060-4119-80EB-62A8844DE91C}" type="pres">
      <dgm:prSet presAssocID="{9E8CF376-E1A2-47C9-963B-C57F7DC2BA50}" presName="hierChild5" presStyleCnt="0"/>
      <dgm:spPr/>
    </dgm:pt>
    <dgm:pt modelId="{A1F831BF-43BB-484F-B730-8E68AC1FED00}" type="pres">
      <dgm:prSet presAssocID="{45A78D0D-9323-46B6-B24C-AC8C65EB756D}" presName="hierChild3" presStyleCnt="0"/>
      <dgm:spPr/>
    </dgm:pt>
  </dgm:ptLst>
  <dgm:cxnLst>
    <dgm:cxn modelId="{3FFDE09C-A085-4BC3-94F4-44080B48962E}" type="presOf" srcId="{94EA9BCC-934F-4A1B-A92C-9B35EEC8A741}" destId="{4FFF031F-57B3-4CE0-959C-9BB958F44B18}" srcOrd="0" destOrd="0" presId="urn:microsoft.com/office/officeart/2008/layout/NameandTitleOrganizationalChart"/>
    <dgm:cxn modelId="{12700C1D-A070-4EDF-A74D-AA4E87359434}" type="presOf" srcId="{B8948D70-4340-40AC-A43E-408593C6D9EF}" destId="{8D31C925-590B-4B2D-B341-6D43AB9C03B0}" srcOrd="0" destOrd="0" presId="urn:microsoft.com/office/officeart/2008/layout/NameandTitleOrganizationalChart"/>
    <dgm:cxn modelId="{A445635A-78C7-4513-818D-94E7E8BDC078}" type="presOf" srcId="{16AD80F8-4A3F-4375-AD3B-9720E31B3F41}" destId="{6BCED50B-6C19-4AB3-997E-35B204AB6795}" srcOrd="0" destOrd="0" presId="urn:microsoft.com/office/officeart/2008/layout/NameandTitleOrganizationalChart"/>
    <dgm:cxn modelId="{CEEC2714-86DA-43B6-898D-4C50CA796C53}" type="presOf" srcId="{9E8CF376-E1A2-47C9-963B-C57F7DC2BA50}" destId="{F9359954-B6DE-4790-830C-820E6215CA51}" srcOrd="1" destOrd="0" presId="urn:microsoft.com/office/officeart/2008/layout/NameandTitleOrganizationalChart"/>
    <dgm:cxn modelId="{A3CD3368-9A45-40CF-A533-21413B130C97}" type="presOf" srcId="{1DDC3B7C-98BC-4ACA-BD97-8C789C1EE51F}" destId="{A24E35D1-781E-4DF3-9F5B-025BF8447217}" srcOrd="0" destOrd="0" presId="urn:microsoft.com/office/officeart/2008/layout/NameandTitleOrganizationalChart"/>
    <dgm:cxn modelId="{D9D6FBCB-CDCD-4508-BFA9-774CAD23BE47}" type="presOf" srcId="{45A78D0D-9323-46B6-B24C-AC8C65EB756D}" destId="{4D6F5D61-12A2-4B69-B8FA-3BD01B084060}" srcOrd="1" destOrd="0" presId="urn:microsoft.com/office/officeart/2008/layout/NameandTitleOrganizationalChart"/>
    <dgm:cxn modelId="{F8068539-C219-4032-9A34-D7487CF2BE40}" type="presOf" srcId="{105DD327-506E-4F74-AA84-3FEB7DCC0609}" destId="{2814E4E9-0C2B-43D9-ADD6-9875FE8716AD}" srcOrd="0" destOrd="0" presId="urn:microsoft.com/office/officeart/2008/layout/NameandTitleOrganizationalChart"/>
    <dgm:cxn modelId="{7BA12D81-861E-436F-A958-1B9E2816817E}" srcId="{45A78D0D-9323-46B6-B24C-AC8C65EB756D}" destId="{BB1F5312-813F-4AEA-B5AB-5DD1D47BEBA9}" srcOrd="1" destOrd="0" parTransId="{B8948D70-4340-40AC-A43E-408593C6D9EF}" sibTransId="{FDC16AD9-488A-4361-84C6-82142EE9DA02}"/>
    <dgm:cxn modelId="{56244F81-BEEF-4B0C-9B3F-487BDF8EB5BE}" srcId="{45A78D0D-9323-46B6-B24C-AC8C65EB756D}" destId="{1DDC3B7C-98BC-4ACA-BD97-8C789C1EE51F}" srcOrd="0" destOrd="0" parTransId="{058E1286-B1FE-46F0-B3D7-FCA570672EC0}" sibTransId="{94EA9BCC-934F-4A1B-A92C-9B35EEC8A741}"/>
    <dgm:cxn modelId="{949287BA-B144-46C9-8847-6B493A7AE938}" type="presOf" srcId="{4B28C055-F43A-40E1-B121-40A4CDBC3FAB}" destId="{3FE457B4-6016-4FE8-8CF6-9FE0CCCD0B75}" srcOrd="0" destOrd="0" presId="urn:microsoft.com/office/officeart/2008/layout/NameandTitleOrganizationalChart"/>
    <dgm:cxn modelId="{CEB405B6-5586-4CBD-9A87-9AF065727281}" type="presOf" srcId="{BB1F5312-813F-4AEA-B5AB-5DD1D47BEBA9}" destId="{64F94601-E6AC-4B75-9D32-B66E57A52395}" srcOrd="0" destOrd="0" presId="urn:microsoft.com/office/officeart/2008/layout/NameandTitleOrganizationalChart"/>
    <dgm:cxn modelId="{1BB732F4-CBC6-473F-923B-B1CAD0DDF137}" srcId="{16AD80F8-4A3F-4375-AD3B-9720E31B3F41}" destId="{45A78D0D-9323-46B6-B24C-AC8C65EB756D}" srcOrd="0" destOrd="0" parTransId="{1284DC8E-4F5D-4ABC-8218-87C1A4847E6A}" sibTransId="{105DD327-506E-4F74-AA84-3FEB7DCC0609}"/>
    <dgm:cxn modelId="{E784F34C-B713-495E-B1B3-B95C350F3FA0}" type="presOf" srcId="{BB1F5312-813F-4AEA-B5AB-5DD1D47BEBA9}" destId="{E16C47AE-E670-41B5-8AFE-AF498841C152}" srcOrd="1" destOrd="0" presId="urn:microsoft.com/office/officeart/2008/layout/NameandTitleOrganizationalChart"/>
    <dgm:cxn modelId="{20913CD1-8C7B-40FE-938D-EE4342D7689C}" type="presOf" srcId="{9E8CF376-E1A2-47C9-963B-C57F7DC2BA50}" destId="{80F282EA-1BEB-4B74-9783-1C0664416BA4}" srcOrd="0" destOrd="0" presId="urn:microsoft.com/office/officeart/2008/layout/NameandTitleOrganizationalChart"/>
    <dgm:cxn modelId="{02445410-ACC8-4F27-9286-C51F8E1DCC2A}" type="presOf" srcId="{1DDC3B7C-98BC-4ACA-BD97-8C789C1EE51F}" destId="{A93CAFE2-3C28-468C-9F69-2614DCEB6F08}" srcOrd="1" destOrd="0" presId="urn:microsoft.com/office/officeart/2008/layout/NameandTitleOrganizationalChart"/>
    <dgm:cxn modelId="{BAE9022C-E111-436F-9993-1CDB30A053B3}" type="presOf" srcId="{FDC16AD9-488A-4361-84C6-82142EE9DA02}" destId="{CDC0951F-6912-48CD-9B04-037CE578083F}" srcOrd="0" destOrd="0" presId="urn:microsoft.com/office/officeart/2008/layout/NameandTitleOrganizationalChart"/>
    <dgm:cxn modelId="{BA6B2154-631A-442E-87A2-32EE930FDE17}" type="presOf" srcId="{0A37AA21-7AA8-44B2-822F-387EA5D07226}" destId="{07AA79FD-4B8E-4F91-9085-E9A8FDFCA6E8}" srcOrd="0" destOrd="0" presId="urn:microsoft.com/office/officeart/2008/layout/NameandTitleOrganizationalChart"/>
    <dgm:cxn modelId="{31C0CCD8-E16C-4004-B112-C5DF6396359D}" srcId="{45A78D0D-9323-46B6-B24C-AC8C65EB756D}" destId="{9E8CF376-E1A2-47C9-963B-C57F7DC2BA50}" srcOrd="2" destOrd="0" parTransId="{0A37AA21-7AA8-44B2-822F-387EA5D07226}" sibTransId="{4B28C055-F43A-40E1-B121-40A4CDBC3FAB}"/>
    <dgm:cxn modelId="{6913FB57-9E33-4098-B637-AE3900FD7943}" type="presOf" srcId="{45A78D0D-9323-46B6-B24C-AC8C65EB756D}" destId="{152DFB00-EC12-4802-B57D-AB0DCEDA53D2}" srcOrd="0" destOrd="0" presId="urn:microsoft.com/office/officeart/2008/layout/NameandTitleOrganizationalChart"/>
    <dgm:cxn modelId="{BF425CA5-75EE-4B48-B598-DB7B1A3CD914}" type="presOf" srcId="{058E1286-B1FE-46F0-B3D7-FCA570672EC0}" destId="{C4EAA557-6641-47EC-995B-3A262F4BA6AF}" srcOrd="0" destOrd="0" presId="urn:microsoft.com/office/officeart/2008/layout/NameandTitleOrganizationalChart"/>
    <dgm:cxn modelId="{C04A87AA-9DF1-4EE1-94FB-6F31CCCE9116}" type="presParOf" srcId="{6BCED50B-6C19-4AB3-997E-35B204AB6795}" destId="{2A8DED84-685C-45CF-AF0A-C3D9194A9C26}" srcOrd="0" destOrd="0" presId="urn:microsoft.com/office/officeart/2008/layout/NameandTitleOrganizationalChart"/>
    <dgm:cxn modelId="{043F6D7C-AC26-485E-9AF8-BF958AF7A860}" type="presParOf" srcId="{2A8DED84-685C-45CF-AF0A-C3D9194A9C26}" destId="{C1479D5E-012E-4021-A60D-801EF37C7F3F}" srcOrd="0" destOrd="0" presId="urn:microsoft.com/office/officeart/2008/layout/NameandTitleOrganizationalChart"/>
    <dgm:cxn modelId="{508AC62A-2C18-4EBD-8CB6-21074A086724}" type="presParOf" srcId="{C1479D5E-012E-4021-A60D-801EF37C7F3F}" destId="{152DFB00-EC12-4802-B57D-AB0DCEDA53D2}" srcOrd="0" destOrd="0" presId="urn:microsoft.com/office/officeart/2008/layout/NameandTitleOrganizationalChart"/>
    <dgm:cxn modelId="{71674C62-2976-4FFD-BF1A-B2B1B67B3120}" type="presParOf" srcId="{C1479D5E-012E-4021-A60D-801EF37C7F3F}" destId="{2814E4E9-0C2B-43D9-ADD6-9875FE8716AD}" srcOrd="1" destOrd="0" presId="urn:microsoft.com/office/officeart/2008/layout/NameandTitleOrganizationalChart"/>
    <dgm:cxn modelId="{4F2AF927-12F9-4222-AAD4-E3261352977B}" type="presParOf" srcId="{C1479D5E-012E-4021-A60D-801EF37C7F3F}" destId="{4D6F5D61-12A2-4B69-B8FA-3BD01B084060}" srcOrd="2" destOrd="0" presId="urn:microsoft.com/office/officeart/2008/layout/NameandTitleOrganizationalChart"/>
    <dgm:cxn modelId="{51876107-1B8F-4803-90B1-C976A1BCBC69}" type="presParOf" srcId="{2A8DED84-685C-45CF-AF0A-C3D9194A9C26}" destId="{EFD06CB4-BF9F-4738-8381-F047CEA6770F}" srcOrd="1" destOrd="0" presId="urn:microsoft.com/office/officeart/2008/layout/NameandTitleOrganizationalChart"/>
    <dgm:cxn modelId="{C10E06D5-E744-4B92-8F95-0961B828ED74}" type="presParOf" srcId="{EFD06CB4-BF9F-4738-8381-F047CEA6770F}" destId="{C4EAA557-6641-47EC-995B-3A262F4BA6AF}" srcOrd="0" destOrd="0" presId="urn:microsoft.com/office/officeart/2008/layout/NameandTitleOrganizationalChart"/>
    <dgm:cxn modelId="{5B19C524-9B3E-484D-A86C-B3EB41DE6A9A}" type="presParOf" srcId="{EFD06CB4-BF9F-4738-8381-F047CEA6770F}" destId="{FB611E86-8C8D-4B44-A9CE-D5C6C9F8DDB1}" srcOrd="1" destOrd="0" presId="urn:microsoft.com/office/officeart/2008/layout/NameandTitleOrganizationalChart"/>
    <dgm:cxn modelId="{274912B5-5188-43BC-80ED-38821BAFAA89}" type="presParOf" srcId="{FB611E86-8C8D-4B44-A9CE-D5C6C9F8DDB1}" destId="{B026CC20-62CD-4ED7-90C0-19F7BB36FA1F}" srcOrd="0" destOrd="0" presId="urn:microsoft.com/office/officeart/2008/layout/NameandTitleOrganizationalChart"/>
    <dgm:cxn modelId="{7137A2A4-27E8-4959-9212-12CEDC38DAC8}" type="presParOf" srcId="{B026CC20-62CD-4ED7-90C0-19F7BB36FA1F}" destId="{A24E35D1-781E-4DF3-9F5B-025BF8447217}" srcOrd="0" destOrd="0" presId="urn:microsoft.com/office/officeart/2008/layout/NameandTitleOrganizationalChart"/>
    <dgm:cxn modelId="{CDD9E766-DE6F-4332-A6C2-4043554316EF}" type="presParOf" srcId="{B026CC20-62CD-4ED7-90C0-19F7BB36FA1F}" destId="{4FFF031F-57B3-4CE0-959C-9BB958F44B18}" srcOrd="1" destOrd="0" presId="urn:microsoft.com/office/officeart/2008/layout/NameandTitleOrganizationalChart"/>
    <dgm:cxn modelId="{168C02E3-43E4-4F07-95F6-FA974312F75E}" type="presParOf" srcId="{B026CC20-62CD-4ED7-90C0-19F7BB36FA1F}" destId="{A93CAFE2-3C28-468C-9F69-2614DCEB6F08}" srcOrd="2" destOrd="0" presId="urn:microsoft.com/office/officeart/2008/layout/NameandTitleOrganizationalChart"/>
    <dgm:cxn modelId="{6EDE9D18-32E6-45F8-95B6-E7965DAA9D76}" type="presParOf" srcId="{FB611E86-8C8D-4B44-A9CE-D5C6C9F8DDB1}" destId="{740D63BD-9D84-4812-8936-F2EFFC8BB010}" srcOrd="1" destOrd="0" presId="urn:microsoft.com/office/officeart/2008/layout/NameandTitleOrganizationalChart"/>
    <dgm:cxn modelId="{4C799F03-8C52-431A-BD3F-A2F63479E2C7}" type="presParOf" srcId="{FB611E86-8C8D-4B44-A9CE-D5C6C9F8DDB1}" destId="{0AE7AC96-6DB7-4291-AD7D-BEED16A85DAE}" srcOrd="2" destOrd="0" presId="urn:microsoft.com/office/officeart/2008/layout/NameandTitleOrganizationalChart"/>
    <dgm:cxn modelId="{A17384F2-AB7B-4949-969E-ADCAE12DB4AB}" type="presParOf" srcId="{EFD06CB4-BF9F-4738-8381-F047CEA6770F}" destId="{8D31C925-590B-4B2D-B341-6D43AB9C03B0}" srcOrd="2" destOrd="0" presId="urn:microsoft.com/office/officeart/2008/layout/NameandTitleOrganizationalChart"/>
    <dgm:cxn modelId="{F3C322EB-3BE2-4D98-92AE-D119FDDE44D9}" type="presParOf" srcId="{EFD06CB4-BF9F-4738-8381-F047CEA6770F}" destId="{CD49BFA4-7F89-4A94-99B8-9A9138DBFF01}" srcOrd="3" destOrd="0" presId="urn:microsoft.com/office/officeart/2008/layout/NameandTitleOrganizationalChart"/>
    <dgm:cxn modelId="{87F9EAF0-D0BE-4C91-9ECF-4F9E683D81CE}" type="presParOf" srcId="{CD49BFA4-7F89-4A94-99B8-9A9138DBFF01}" destId="{16884B4C-D042-4523-AB0C-D6AE0F1E2E96}" srcOrd="0" destOrd="0" presId="urn:microsoft.com/office/officeart/2008/layout/NameandTitleOrganizationalChart"/>
    <dgm:cxn modelId="{5650523B-8BDF-4CDB-B2AD-7867C573EB12}" type="presParOf" srcId="{16884B4C-D042-4523-AB0C-D6AE0F1E2E96}" destId="{64F94601-E6AC-4B75-9D32-B66E57A52395}" srcOrd="0" destOrd="0" presId="urn:microsoft.com/office/officeart/2008/layout/NameandTitleOrganizationalChart"/>
    <dgm:cxn modelId="{15CF237B-AF56-42A2-821A-5146F2D9339C}" type="presParOf" srcId="{16884B4C-D042-4523-AB0C-D6AE0F1E2E96}" destId="{CDC0951F-6912-48CD-9B04-037CE578083F}" srcOrd="1" destOrd="0" presId="urn:microsoft.com/office/officeart/2008/layout/NameandTitleOrganizationalChart"/>
    <dgm:cxn modelId="{439C6877-FE34-43B1-8915-4251B5ADF433}" type="presParOf" srcId="{16884B4C-D042-4523-AB0C-D6AE0F1E2E96}" destId="{E16C47AE-E670-41B5-8AFE-AF498841C152}" srcOrd="2" destOrd="0" presId="urn:microsoft.com/office/officeart/2008/layout/NameandTitleOrganizationalChart"/>
    <dgm:cxn modelId="{EAF6F31B-3774-48B4-A815-B8CD289BDA1E}" type="presParOf" srcId="{CD49BFA4-7F89-4A94-99B8-9A9138DBFF01}" destId="{BE8014F9-0E95-4D9D-B6C7-4CBBF9B35FBE}" srcOrd="1" destOrd="0" presId="urn:microsoft.com/office/officeart/2008/layout/NameandTitleOrganizationalChart"/>
    <dgm:cxn modelId="{ED98B0EE-34BE-4D91-9245-6F5D138EDB8D}" type="presParOf" srcId="{CD49BFA4-7F89-4A94-99B8-9A9138DBFF01}" destId="{4D11E8BF-5242-4203-86DC-162A73F4131D}" srcOrd="2" destOrd="0" presId="urn:microsoft.com/office/officeart/2008/layout/NameandTitleOrganizationalChart"/>
    <dgm:cxn modelId="{82D8CB7D-E7AF-4CB7-8FDE-B7689D4CD43F}" type="presParOf" srcId="{EFD06CB4-BF9F-4738-8381-F047CEA6770F}" destId="{07AA79FD-4B8E-4F91-9085-E9A8FDFCA6E8}" srcOrd="4" destOrd="0" presId="urn:microsoft.com/office/officeart/2008/layout/NameandTitleOrganizationalChart"/>
    <dgm:cxn modelId="{3967B270-746D-4500-9F7C-83EE8E38D215}" type="presParOf" srcId="{EFD06CB4-BF9F-4738-8381-F047CEA6770F}" destId="{606A9F0E-9E7F-4BDC-8BD5-9C20E808B7A7}" srcOrd="5" destOrd="0" presId="urn:microsoft.com/office/officeart/2008/layout/NameandTitleOrganizationalChart"/>
    <dgm:cxn modelId="{B384E795-35C7-49D0-8B20-564DAB313875}" type="presParOf" srcId="{606A9F0E-9E7F-4BDC-8BD5-9C20E808B7A7}" destId="{087D5987-68A1-4FAF-95BF-F88214066062}" srcOrd="0" destOrd="0" presId="urn:microsoft.com/office/officeart/2008/layout/NameandTitleOrganizationalChart"/>
    <dgm:cxn modelId="{DCA69E47-74B1-42D1-A47C-0B06DF9216CB}" type="presParOf" srcId="{087D5987-68A1-4FAF-95BF-F88214066062}" destId="{80F282EA-1BEB-4B74-9783-1C0664416BA4}" srcOrd="0" destOrd="0" presId="urn:microsoft.com/office/officeart/2008/layout/NameandTitleOrganizationalChart"/>
    <dgm:cxn modelId="{EBF8F73E-E9FF-4D88-975E-ABA0059CAE75}" type="presParOf" srcId="{087D5987-68A1-4FAF-95BF-F88214066062}" destId="{3FE457B4-6016-4FE8-8CF6-9FE0CCCD0B75}" srcOrd="1" destOrd="0" presId="urn:microsoft.com/office/officeart/2008/layout/NameandTitleOrganizationalChart"/>
    <dgm:cxn modelId="{FDE68DC3-9F35-4341-A1CD-38C4C31BF69B}" type="presParOf" srcId="{087D5987-68A1-4FAF-95BF-F88214066062}" destId="{F9359954-B6DE-4790-830C-820E6215CA51}" srcOrd="2" destOrd="0" presId="urn:microsoft.com/office/officeart/2008/layout/NameandTitleOrganizationalChart"/>
    <dgm:cxn modelId="{50D3EC06-F889-4541-9F0D-E7C0F27029E2}" type="presParOf" srcId="{606A9F0E-9E7F-4BDC-8BD5-9C20E808B7A7}" destId="{DC1796BF-8004-43C3-8FEB-49B86EFC82FC}" srcOrd="1" destOrd="0" presId="urn:microsoft.com/office/officeart/2008/layout/NameandTitleOrganizationalChart"/>
    <dgm:cxn modelId="{4DC8D79D-FADF-4645-8F62-7A1165EDCE6D}" type="presParOf" srcId="{606A9F0E-9E7F-4BDC-8BD5-9C20E808B7A7}" destId="{40ECC2E8-B060-4119-80EB-62A8844DE91C}" srcOrd="2" destOrd="0" presId="urn:microsoft.com/office/officeart/2008/layout/NameandTitleOrganizationalChart"/>
    <dgm:cxn modelId="{5056A265-A6B4-4BD8-A9A1-CF5C2068621E}" type="presParOf" srcId="{2A8DED84-685C-45CF-AF0A-C3D9194A9C26}" destId="{A1F831BF-43BB-484F-B730-8E68AC1FED00}" srcOrd="2" destOrd="0" presId="urn:microsoft.com/office/officeart/2008/layout/NameandTitleOrganizationalChar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D92BE46-BBD0-4756-91AC-08DDCF55B890}" type="doc">
      <dgm:prSet loTypeId="urn:microsoft.com/office/officeart/2005/8/layout/cycle2" loCatId="cycle" qsTypeId="urn:microsoft.com/office/officeart/2005/8/quickstyle/3d1" qsCatId="3D" csTypeId="urn:microsoft.com/office/officeart/2005/8/colors/colorful1" csCatId="colorful" phldr="1"/>
      <dgm:spPr/>
      <dgm:t>
        <a:bodyPr/>
        <a:lstStyle/>
        <a:p>
          <a:endParaRPr lang="hr-HR"/>
        </a:p>
      </dgm:t>
    </dgm:pt>
    <dgm:pt modelId="{CC8849CD-7A91-44A4-82C6-FDC6F6169B32}">
      <dgm:prSet phldrT="[Tekst]"/>
      <dgm:spPr/>
      <dgm:t>
        <a:bodyPr/>
        <a:lstStyle/>
        <a:p>
          <a:r>
            <a:rPr lang="hr-HR" b="1" dirty="0">
              <a:solidFill>
                <a:schemeClr val="bg1"/>
              </a:solidFill>
            </a:rPr>
            <a:t>krajnji primatelj</a:t>
          </a:r>
        </a:p>
      </dgm:t>
    </dgm:pt>
    <dgm:pt modelId="{E47C67FB-0646-4E4E-844A-8ADF339F398A}" type="parTrans" cxnId="{1CE218D5-5ADB-4EFF-8D2D-119B6222E128}">
      <dgm:prSet/>
      <dgm:spPr/>
      <dgm:t>
        <a:bodyPr/>
        <a:lstStyle/>
        <a:p>
          <a:endParaRPr lang="hr-HR"/>
        </a:p>
      </dgm:t>
    </dgm:pt>
    <dgm:pt modelId="{885D6C01-66BB-43E1-B736-420DA355BEF2}" type="sibTrans" cxnId="{1CE218D5-5ADB-4EFF-8D2D-119B6222E128}">
      <dgm:prSet/>
      <dgm:spPr>
        <a:scene3d>
          <a:camera prst="orthographicFront"/>
          <a:lightRig rig="flat" dir="t"/>
        </a:scene3d>
      </dgm:spPr>
      <dgm:t>
        <a:bodyPr/>
        <a:lstStyle/>
        <a:p>
          <a:endParaRPr lang="hr-HR"/>
        </a:p>
      </dgm:t>
    </dgm:pt>
    <dgm:pt modelId="{931F51C2-4744-4A0C-B9A3-74DA4E1243F7}">
      <dgm:prSet phldrT="[Tekst]" custT="1"/>
      <dgm:spPr/>
      <dgm:t>
        <a:bodyPr/>
        <a:lstStyle/>
        <a:p>
          <a:r>
            <a:rPr lang="hr-HR" sz="2000" b="1" dirty="0"/>
            <a:t>HAMAG- BICRO</a:t>
          </a:r>
        </a:p>
      </dgm:t>
    </dgm:pt>
    <dgm:pt modelId="{3732562F-B56E-44F4-88D1-F7B64030D132}" type="parTrans" cxnId="{5748B8C9-BC5D-4D2E-B272-D11520D4CCB8}">
      <dgm:prSet/>
      <dgm:spPr/>
      <dgm:t>
        <a:bodyPr/>
        <a:lstStyle/>
        <a:p>
          <a:endParaRPr lang="hr-HR"/>
        </a:p>
      </dgm:t>
    </dgm:pt>
    <dgm:pt modelId="{B01AA42C-670F-4C6E-98C1-2E8981A3F21B}" type="sibTrans" cxnId="{5748B8C9-BC5D-4D2E-B272-D11520D4CCB8}">
      <dgm:prSet/>
      <dgm:spPr>
        <a:scene3d>
          <a:camera prst="orthographicFront"/>
          <a:lightRig rig="flat" dir="t"/>
        </a:scene3d>
      </dgm:spPr>
      <dgm:t>
        <a:bodyPr/>
        <a:lstStyle/>
        <a:p>
          <a:endParaRPr lang="hr-HR"/>
        </a:p>
      </dgm:t>
    </dgm:pt>
    <dgm:pt modelId="{8680D925-2F83-45FF-8DFF-FAB834D8E095}">
      <dgm:prSet phldrT="[Tekst]" custT="1"/>
      <dgm:spPr/>
      <dgm:t>
        <a:bodyPr/>
        <a:lstStyle/>
        <a:p>
          <a:r>
            <a:rPr lang="hr-HR" sz="2000" b="1" dirty="0"/>
            <a:t>mikro i mali zajam</a:t>
          </a:r>
        </a:p>
      </dgm:t>
    </dgm:pt>
    <dgm:pt modelId="{1980AC56-A351-4333-9227-065DDB2180D6}" type="parTrans" cxnId="{869188B2-55FB-40DE-9A15-0A2E1B08C917}">
      <dgm:prSet/>
      <dgm:spPr/>
      <dgm:t>
        <a:bodyPr/>
        <a:lstStyle/>
        <a:p>
          <a:endParaRPr lang="hr-HR"/>
        </a:p>
      </dgm:t>
    </dgm:pt>
    <dgm:pt modelId="{6C9B8530-3BBF-42E1-8BA7-1B8647D78912}" type="sibTrans" cxnId="{869188B2-55FB-40DE-9A15-0A2E1B08C917}">
      <dgm:prSet/>
      <dgm:spPr>
        <a:scene3d>
          <a:camera prst="orthographicFront"/>
          <a:lightRig rig="flat" dir="t"/>
        </a:scene3d>
      </dgm:spPr>
      <dgm:t>
        <a:bodyPr/>
        <a:lstStyle/>
        <a:p>
          <a:endParaRPr lang="hr-HR"/>
        </a:p>
      </dgm:t>
    </dgm:pt>
    <dgm:pt modelId="{EE5FDFCF-7CA9-41BC-AFAA-14D3C1C9C7D2}" type="pres">
      <dgm:prSet presAssocID="{8D92BE46-BBD0-4756-91AC-08DDCF55B890}" presName="cycle" presStyleCnt="0">
        <dgm:presLayoutVars>
          <dgm:dir/>
          <dgm:resizeHandles val="exact"/>
        </dgm:presLayoutVars>
      </dgm:prSet>
      <dgm:spPr/>
      <dgm:t>
        <a:bodyPr/>
        <a:lstStyle/>
        <a:p>
          <a:endParaRPr lang="hr-HR"/>
        </a:p>
      </dgm:t>
    </dgm:pt>
    <dgm:pt modelId="{F8C69A14-04A9-4AEC-9AD6-220F961AD54C}" type="pres">
      <dgm:prSet presAssocID="{CC8849CD-7A91-44A4-82C6-FDC6F6169B32}" presName="node" presStyleLbl="node1" presStyleIdx="0" presStyleCnt="3">
        <dgm:presLayoutVars>
          <dgm:bulletEnabled val="1"/>
        </dgm:presLayoutVars>
      </dgm:prSet>
      <dgm:spPr/>
      <dgm:t>
        <a:bodyPr/>
        <a:lstStyle/>
        <a:p>
          <a:endParaRPr lang="hr-HR"/>
        </a:p>
      </dgm:t>
    </dgm:pt>
    <dgm:pt modelId="{7B7731BD-D6C7-47AD-A990-96B7385AD4CC}" type="pres">
      <dgm:prSet presAssocID="{885D6C01-66BB-43E1-B736-420DA355BEF2}" presName="sibTrans" presStyleLbl="sibTrans2D1" presStyleIdx="0" presStyleCnt="3"/>
      <dgm:spPr/>
      <dgm:t>
        <a:bodyPr/>
        <a:lstStyle/>
        <a:p>
          <a:endParaRPr lang="hr-HR"/>
        </a:p>
      </dgm:t>
    </dgm:pt>
    <dgm:pt modelId="{4F843EF6-B74D-4206-A9E8-348BAC272E5E}" type="pres">
      <dgm:prSet presAssocID="{885D6C01-66BB-43E1-B736-420DA355BEF2}" presName="connectorText" presStyleLbl="sibTrans2D1" presStyleIdx="0" presStyleCnt="3"/>
      <dgm:spPr/>
      <dgm:t>
        <a:bodyPr/>
        <a:lstStyle/>
        <a:p>
          <a:endParaRPr lang="hr-HR"/>
        </a:p>
      </dgm:t>
    </dgm:pt>
    <dgm:pt modelId="{1FE6970D-F8BD-48F6-947F-0DE2A948368C}" type="pres">
      <dgm:prSet presAssocID="{931F51C2-4744-4A0C-B9A3-74DA4E1243F7}" presName="node" presStyleLbl="node1" presStyleIdx="1" presStyleCnt="3">
        <dgm:presLayoutVars>
          <dgm:bulletEnabled val="1"/>
        </dgm:presLayoutVars>
      </dgm:prSet>
      <dgm:spPr/>
      <dgm:t>
        <a:bodyPr/>
        <a:lstStyle/>
        <a:p>
          <a:endParaRPr lang="hr-HR"/>
        </a:p>
      </dgm:t>
    </dgm:pt>
    <dgm:pt modelId="{7F19E0AB-571E-4B92-8C66-0CF5B5A7C31E}" type="pres">
      <dgm:prSet presAssocID="{B01AA42C-670F-4C6E-98C1-2E8981A3F21B}" presName="sibTrans" presStyleLbl="sibTrans2D1" presStyleIdx="1" presStyleCnt="3"/>
      <dgm:spPr/>
      <dgm:t>
        <a:bodyPr/>
        <a:lstStyle/>
        <a:p>
          <a:endParaRPr lang="hr-HR"/>
        </a:p>
      </dgm:t>
    </dgm:pt>
    <dgm:pt modelId="{983C54C4-9B01-4514-A0A7-2585B2B92BBC}" type="pres">
      <dgm:prSet presAssocID="{B01AA42C-670F-4C6E-98C1-2E8981A3F21B}" presName="connectorText" presStyleLbl="sibTrans2D1" presStyleIdx="1" presStyleCnt="3"/>
      <dgm:spPr/>
      <dgm:t>
        <a:bodyPr/>
        <a:lstStyle/>
        <a:p>
          <a:endParaRPr lang="hr-HR"/>
        </a:p>
      </dgm:t>
    </dgm:pt>
    <dgm:pt modelId="{89FF4CBE-1837-442A-88B1-4ADA8312A8B5}" type="pres">
      <dgm:prSet presAssocID="{8680D925-2F83-45FF-8DFF-FAB834D8E095}" presName="node" presStyleLbl="node1" presStyleIdx="2" presStyleCnt="3">
        <dgm:presLayoutVars>
          <dgm:bulletEnabled val="1"/>
        </dgm:presLayoutVars>
      </dgm:prSet>
      <dgm:spPr>
        <a:prstGeom prst="roundRect">
          <a:avLst/>
        </a:prstGeom>
      </dgm:spPr>
      <dgm:t>
        <a:bodyPr/>
        <a:lstStyle/>
        <a:p>
          <a:endParaRPr lang="hr-HR"/>
        </a:p>
      </dgm:t>
    </dgm:pt>
    <dgm:pt modelId="{804EF041-17D3-4E22-9EAA-184FED98A3FF}" type="pres">
      <dgm:prSet presAssocID="{6C9B8530-3BBF-42E1-8BA7-1B8647D78912}" presName="sibTrans" presStyleLbl="sibTrans2D1" presStyleIdx="2" presStyleCnt="3" custLinFactNeighborX="41416" custLinFactNeighborY="1695"/>
      <dgm:spPr/>
      <dgm:t>
        <a:bodyPr/>
        <a:lstStyle/>
        <a:p>
          <a:endParaRPr lang="hr-HR"/>
        </a:p>
      </dgm:t>
    </dgm:pt>
    <dgm:pt modelId="{ACAFEE5F-CE0A-4A3C-972C-6BD52C1B97FF}" type="pres">
      <dgm:prSet presAssocID="{6C9B8530-3BBF-42E1-8BA7-1B8647D78912}" presName="connectorText" presStyleLbl="sibTrans2D1" presStyleIdx="2" presStyleCnt="3"/>
      <dgm:spPr/>
      <dgm:t>
        <a:bodyPr/>
        <a:lstStyle/>
        <a:p>
          <a:endParaRPr lang="hr-HR"/>
        </a:p>
      </dgm:t>
    </dgm:pt>
  </dgm:ptLst>
  <dgm:cxnLst>
    <dgm:cxn modelId="{AF31EA82-8D22-4C1C-BE4E-640D3201309E}" type="presOf" srcId="{B01AA42C-670F-4C6E-98C1-2E8981A3F21B}" destId="{983C54C4-9B01-4514-A0A7-2585B2B92BBC}" srcOrd="1" destOrd="0" presId="urn:microsoft.com/office/officeart/2005/8/layout/cycle2"/>
    <dgm:cxn modelId="{D411504D-92DE-41DB-88C7-772997A8041E}" type="presOf" srcId="{885D6C01-66BB-43E1-B736-420DA355BEF2}" destId="{4F843EF6-B74D-4206-A9E8-348BAC272E5E}" srcOrd="1" destOrd="0" presId="urn:microsoft.com/office/officeart/2005/8/layout/cycle2"/>
    <dgm:cxn modelId="{923C7C1A-3F65-4A37-BCAB-7C19B5A37D70}" type="presOf" srcId="{8680D925-2F83-45FF-8DFF-FAB834D8E095}" destId="{89FF4CBE-1837-442A-88B1-4ADA8312A8B5}" srcOrd="0" destOrd="0" presId="urn:microsoft.com/office/officeart/2005/8/layout/cycle2"/>
    <dgm:cxn modelId="{5C295294-2EF6-428C-BF6F-A0296E43A1C8}" type="presOf" srcId="{885D6C01-66BB-43E1-B736-420DA355BEF2}" destId="{7B7731BD-D6C7-47AD-A990-96B7385AD4CC}" srcOrd="0" destOrd="0" presId="urn:microsoft.com/office/officeart/2005/8/layout/cycle2"/>
    <dgm:cxn modelId="{869188B2-55FB-40DE-9A15-0A2E1B08C917}" srcId="{8D92BE46-BBD0-4756-91AC-08DDCF55B890}" destId="{8680D925-2F83-45FF-8DFF-FAB834D8E095}" srcOrd="2" destOrd="0" parTransId="{1980AC56-A351-4333-9227-065DDB2180D6}" sibTransId="{6C9B8530-3BBF-42E1-8BA7-1B8647D78912}"/>
    <dgm:cxn modelId="{BFB34E80-A85F-41BD-A5A4-DAC3CCDA96EB}" type="presOf" srcId="{931F51C2-4744-4A0C-B9A3-74DA4E1243F7}" destId="{1FE6970D-F8BD-48F6-947F-0DE2A948368C}" srcOrd="0" destOrd="0" presId="urn:microsoft.com/office/officeart/2005/8/layout/cycle2"/>
    <dgm:cxn modelId="{D3E2A2E7-5BDD-4D40-8B01-AA5032CD149A}" type="presOf" srcId="{6C9B8530-3BBF-42E1-8BA7-1B8647D78912}" destId="{ACAFEE5F-CE0A-4A3C-972C-6BD52C1B97FF}" srcOrd="1" destOrd="0" presId="urn:microsoft.com/office/officeart/2005/8/layout/cycle2"/>
    <dgm:cxn modelId="{5748B8C9-BC5D-4D2E-B272-D11520D4CCB8}" srcId="{8D92BE46-BBD0-4756-91AC-08DDCF55B890}" destId="{931F51C2-4744-4A0C-B9A3-74DA4E1243F7}" srcOrd="1" destOrd="0" parTransId="{3732562F-B56E-44F4-88D1-F7B64030D132}" sibTransId="{B01AA42C-670F-4C6E-98C1-2E8981A3F21B}"/>
    <dgm:cxn modelId="{1CE218D5-5ADB-4EFF-8D2D-119B6222E128}" srcId="{8D92BE46-BBD0-4756-91AC-08DDCF55B890}" destId="{CC8849CD-7A91-44A4-82C6-FDC6F6169B32}" srcOrd="0" destOrd="0" parTransId="{E47C67FB-0646-4E4E-844A-8ADF339F398A}" sibTransId="{885D6C01-66BB-43E1-B736-420DA355BEF2}"/>
    <dgm:cxn modelId="{92E8B59F-E997-4CBA-B825-79EE0F816B54}" type="presOf" srcId="{8D92BE46-BBD0-4756-91AC-08DDCF55B890}" destId="{EE5FDFCF-7CA9-41BC-AFAA-14D3C1C9C7D2}" srcOrd="0" destOrd="0" presId="urn:microsoft.com/office/officeart/2005/8/layout/cycle2"/>
    <dgm:cxn modelId="{07677B0A-92C2-40C1-8CC7-95C6889FD79B}" type="presOf" srcId="{CC8849CD-7A91-44A4-82C6-FDC6F6169B32}" destId="{F8C69A14-04A9-4AEC-9AD6-220F961AD54C}" srcOrd="0" destOrd="0" presId="urn:microsoft.com/office/officeart/2005/8/layout/cycle2"/>
    <dgm:cxn modelId="{51251F7E-DD5A-411B-A36D-00F4915F4326}" type="presOf" srcId="{6C9B8530-3BBF-42E1-8BA7-1B8647D78912}" destId="{804EF041-17D3-4E22-9EAA-184FED98A3FF}" srcOrd="0" destOrd="0" presId="urn:microsoft.com/office/officeart/2005/8/layout/cycle2"/>
    <dgm:cxn modelId="{AC05D6E7-BF4E-4989-98E2-A9EE9B6F2DEF}" type="presOf" srcId="{B01AA42C-670F-4C6E-98C1-2E8981A3F21B}" destId="{7F19E0AB-571E-4B92-8C66-0CF5B5A7C31E}" srcOrd="0" destOrd="0" presId="urn:microsoft.com/office/officeart/2005/8/layout/cycle2"/>
    <dgm:cxn modelId="{5C8F2EBF-BA54-4C33-8BB5-DA4F02F9FA5D}" type="presParOf" srcId="{EE5FDFCF-7CA9-41BC-AFAA-14D3C1C9C7D2}" destId="{F8C69A14-04A9-4AEC-9AD6-220F961AD54C}" srcOrd="0" destOrd="0" presId="urn:microsoft.com/office/officeart/2005/8/layout/cycle2"/>
    <dgm:cxn modelId="{87C25F4D-0BA0-4538-9F80-B24267DE5289}" type="presParOf" srcId="{EE5FDFCF-7CA9-41BC-AFAA-14D3C1C9C7D2}" destId="{7B7731BD-D6C7-47AD-A990-96B7385AD4CC}" srcOrd="1" destOrd="0" presId="urn:microsoft.com/office/officeart/2005/8/layout/cycle2"/>
    <dgm:cxn modelId="{5CB92AA7-1A7C-47B3-99E0-6EF7E3001C10}" type="presParOf" srcId="{7B7731BD-D6C7-47AD-A990-96B7385AD4CC}" destId="{4F843EF6-B74D-4206-A9E8-348BAC272E5E}" srcOrd="0" destOrd="0" presId="urn:microsoft.com/office/officeart/2005/8/layout/cycle2"/>
    <dgm:cxn modelId="{51A6043F-AFED-4F1B-B6FD-3A8808B627D2}" type="presParOf" srcId="{EE5FDFCF-7CA9-41BC-AFAA-14D3C1C9C7D2}" destId="{1FE6970D-F8BD-48F6-947F-0DE2A948368C}" srcOrd="2" destOrd="0" presId="urn:microsoft.com/office/officeart/2005/8/layout/cycle2"/>
    <dgm:cxn modelId="{09A60BFE-AE0C-4252-A51B-69210536476D}" type="presParOf" srcId="{EE5FDFCF-7CA9-41BC-AFAA-14D3C1C9C7D2}" destId="{7F19E0AB-571E-4B92-8C66-0CF5B5A7C31E}" srcOrd="3" destOrd="0" presId="urn:microsoft.com/office/officeart/2005/8/layout/cycle2"/>
    <dgm:cxn modelId="{F3DF4D1F-BD13-4AE1-8F70-147D333E6144}" type="presParOf" srcId="{7F19E0AB-571E-4B92-8C66-0CF5B5A7C31E}" destId="{983C54C4-9B01-4514-A0A7-2585B2B92BBC}" srcOrd="0" destOrd="0" presId="urn:microsoft.com/office/officeart/2005/8/layout/cycle2"/>
    <dgm:cxn modelId="{11C4DBC2-B6EC-43DE-B156-E071034143FE}" type="presParOf" srcId="{EE5FDFCF-7CA9-41BC-AFAA-14D3C1C9C7D2}" destId="{89FF4CBE-1837-442A-88B1-4ADA8312A8B5}" srcOrd="4" destOrd="0" presId="urn:microsoft.com/office/officeart/2005/8/layout/cycle2"/>
    <dgm:cxn modelId="{7A9D1666-DBAC-44B8-8C73-65B29F9861A7}" type="presParOf" srcId="{EE5FDFCF-7CA9-41BC-AFAA-14D3C1C9C7D2}" destId="{804EF041-17D3-4E22-9EAA-184FED98A3FF}" srcOrd="5" destOrd="0" presId="urn:microsoft.com/office/officeart/2005/8/layout/cycle2"/>
    <dgm:cxn modelId="{379E01BE-4C87-4595-A265-FA52BC285C16}" type="presParOf" srcId="{804EF041-17D3-4E22-9EAA-184FED98A3FF}" destId="{ACAFEE5F-CE0A-4A3C-972C-6BD52C1B97FF}" srcOrd="0" destOrd="0" presId="urn:microsoft.com/office/officeart/2005/8/layout/cycle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8/layout/NameandTitleOrganizationalChart">
  <dgm:title val=""/>
  <dgm:desc val=""/>
  <dgm:catLst>
    <dgm:cat type="hierarchy" pri="125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fact="0.9"/>
                  <dgm:constr type="l" for="ch" forName="titleText1" refType="w" fact="0.2"/>
                  <dgm:constr type="t" for="ch" forName="titleText1" refType="h" fact="0.7"/>
                  <dgm:constr type="w" for="ch" forName="titleText1" refType="w" fact="0.9"/>
                  <dgm:constr type="h" for="ch" forName="titleText1" refType="h" fact="0.3"/>
                  <dgm:constr type="primFontSz" for="des" forName="titleText1" refType="primFontSz" refFor="des" refForName="rootText1" op="lte"/>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fact="0.9"/>
                  <dgm:constr type="l" for="ch" forName="titleText1" refType="w" fact="0.2"/>
                  <dgm:constr type="t" for="ch" forName="titleText1" refType="h" fact="0.7"/>
                  <dgm:constr type="w" for="ch" forName="titleText1" refType="w" fact="0.9"/>
                  <dgm:constr type="h" for="ch" forName="titleText1" refType="h" fact="0.3"/>
                  <dgm:constr type="primFontSz" for="des" forName="titleText1" refType="primFontSz" refFor="des" refForName="rootText1" op="lte"/>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fact="0.9"/>
                  <dgm:constr type="l" for="ch" forName="titleText1" refType="w" fact="0.2"/>
                  <dgm:constr type="t" for="ch" forName="titleText1" refType="h" fact="0.7"/>
                  <dgm:constr type="w" for="ch" forName="titleText1" refType="w" fact="0.9"/>
                  <dgm:constr type="h" for="ch" forName="titleText1" refType="h" fact="0.3"/>
                  <dgm:constr type="primFontSz" for="des" forName="titleText1" refType="primFontSz" refFor="des" refForName="rootText1" op="lte"/>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fact="0.9"/>
                  <dgm:constr type="l" for="ch" forName="titleText1" refType="w" fact="0.2"/>
                  <dgm:constr type="t" for="ch" forName="titleText1" refType="h" fact="0.7"/>
                  <dgm:constr type="w" for="ch" forName="titleText1" refType="w" fact="0.9"/>
                  <dgm:constr type="h" for="ch" forName="titleText1" refType="h" fact="0.3"/>
                  <dgm:constr type="primFontSz" for="des" forName="titleText1" refType="primFontSz" refFor="des" refForName="rootText1" op="lte"/>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Max/>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h" fact="0.4"/>
              </dgm:constrLst>
              <dgm:ruleLst>
                <dgm:rule type="primFontSz" val="5" fact="NaN" max="NaN"/>
              </dgm:ruleLst>
            </dgm:layoutNode>
            <dgm:layoutNode name="titleText1" styleLbl="fgAcc0">
              <dgm:varLst>
                <dgm:chMax val="0"/>
                <dgm:chPref val="0"/>
              </dgm:varLst>
              <dgm:alg type="tx">
                <dgm:param type="parTxLTRAlign" val="r"/>
              </dgm:alg>
              <dgm:shape xmlns:r="http://schemas.openxmlformats.org/officeDocument/2006/relationships" type="rect" r:blip="">
                <dgm:adjLst/>
              </dgm:shape>
              <dgm:presOf axis="followSib" ptType="sibTrans" hideLastTrans="0" cnt="1"/>
              <dgm:constrLst>
                <dgm:constr type="primFontSz" val="65"/>
                <dgm:constr type="lMarg" refType="primFontSz" fact="0.2"/>
                <dgm:constr type="rMarg" refType="primFontSz" fact="0.2"/>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alg type="conn">
                            <dgm:param type="connRout" val="bend"/>
                            <dgm:param type="dim" val="1D"/>
                            <dgm:param type="endSty" val="noArr"/>
                            <dgm:param type="begPts" val="bCtr"/>
                            <dgm:param type="endPts" val="tCtr"/>
                            <dgm:param type="bendPt" val="end"/>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41" func="var" arg="hierBranch" op="equ" val="hang">
                    <dgm:layoutNode name="Name42">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3">
                    <dgm:layoutNode name="Name44">
                      <dgm:choose name="Name45">
                        <dgm:if name="Name46" axis="self" func="depth" op="lte" val="2">
                          <dgm:choose name="Name47">
                            <dgm:if name="Name48" axis="par ch" ptType="node asst" func="cnt" op="gte" val="1">
                              <dgm:alg type="conn">
                                <dgm:param type="connRout" val="bend"/>
                                <dgm:param type="dim" val="1D"/>
                                <dgm:param type="endSty" val="noArr"/>
                                <dgm:param type="begPts" val="bCtr"/>
                                <dgm:param type="endPts" val="midL midR"/>
                              </dgm:alg>
                            </dgm:if>
                            <dgm:else name="Name49">
                              <dgm:alg type="conn">
                                <dgm:param type="connRout" val="bend"/>
                                <dgm:param type="dim" val="1D"/>
                                <dgm:param type="endSty" val="noArr"/>
                                <dgm:param type="begPts" val="bCtr"/>
                                <dgm:param type="endPts" val="midL midR"/>
                                <dgm:param type="srcNode" val="rootConnector1"/>
                              </dgm:alg>
                            </dgm:else>
                          </dgm:choose>
                        </dgm:if>
                        <dgm:else name="Name50">
                          <dgm:choose name="Name51">
                            <dgm:if name="Name52" axis="par ch" ptType="node asst" func="cnt" op="gte" val="1">
                              <dgm:alg type="conn">
                                <dgm:param type="connRout" val="bend"/>
                                <dgm:param type="dim" val="1D"/>
                                <dgm:param type="endSty" val="noArr"/>
                                <dgm:param type="begPts" val="bCtr"/>
                                <dgm:param type="endPts" val="midL midR"/>
                              </dgm:alg>
                            </dgm:if>
                            <dgm:else name="Name53">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54">
                  <dgm:if name="Name55" func="var" arg="hierBranch" op="equ" val="l">
                    <dgm:choose name="Name56">
                      <dgm:if name="Name57"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58">
                        <dgm:alg type="hierRoot">
                          <dgm:param type="hierAlign" val="tR"/>
                        </dgm:alg>
                        <dgm:shape xmlns:r="http://schemas.openxmlformats.org/officeDocument/2006/relationships" r:blip="">
                          <dgm:adjLst/>
                        </dgm:shape>
                        <dgm:presOf/>
                        <dgm:constrLst>
                          <dgm:constr type="alignOff" val="0.25"/>
                        </dgm:constrLst>
                      </dgm:else>
                    </dgm:choose>
                  </dgm:if>
                  <dgm:if name="Name59" func="var" arg="hierBranch" op="equ" val="r">
                    <dgm:choose name="Name60">
                      <dgm:if name="Name61"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2">
                        <dgm:alg type="hierRoot">
                          <dgm:param type="hierAlign" val="tL"/>
                        </dgm:alg>
                        <dgm:shape xmlns:r="http://schemas.openxmlformats.org/officeDocument/2006/relationships" r:blip="">
                          <dgm:adjLst/>
                        </dgm:shape>
                        <dgm:presOf/>
                        <dgm:constrLst>
                          <dgm:constr type="alignOff" val="0.25"/>
                        </dgm:constrLst>
                      </dgm:else>
                    </dgm:choose>
                  </dgm:if>
                  <dgm:if name="Name63"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64" func="var" arg="hierBranch" op="equ" val="init">
                    <dgm:alg type="hierRoot"/>
                    <dgm:shape xmlns:r="http://schemas.openxmlformats.org/officeDocument/2006/relationships" r:blip="">
                      <dgm:adjLst/>
                    </dgm:shape>
                    <dgm:presOf/>
                    <dgm:constrLst>
                      <dgm:constr type="alignOff"/>
                      <dgm:constr type="bendDist" for="des" ptType="parTrans" refType="sp" fact="0.5"/>
                    </dgm:constrLst>
                  </dgm:if>
                  <dgm:else name="Name65">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66">
                    <dgm:if name="Name67" func="var" arg="hierBranch" op="equ" val="init">
                      <dgm:constrLst>
                        <dgm:constr type="l" for="ch" forName="rootText"/>
                        <dgm:constr type="t" for="ch" forName="rootText"/>
                        <dgm:constr type="w" for="ch" forName="rootText" refType="w"/>
                        <dgm:constr type="h" for="ch" forName="rootText" refType="h" fact="0.9"/>
                        <dgm:constr type="l" for="ch" forName="titleText2" refType="w" fact="0.2"/>
                        <dgm:constr type="t" for="ch" forName="titleText2" refType="h" fact="0.7"/>
                        <dgm:constr type="w" for="ch" forName="titleText2" refType="w" fact="0.9"/>
                        <dgm:constr type="h" for="ch" forName="titleText2" refType="h" fact="0.3"/>
                        <dgm:constr type="primFontSz" for="des" forName="titleText2" refType="primFontSz" refFor="des" refForName="rootText1" op="lte"/>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68" func="var" arg="hierBranch" op="equ" val="l">
                      <dgm:constrLst>
                        <dgm:constr type="l" for="ch" forName="rootText"/>
                        <dgm:constr type="t" for="ch" forName="rootText"/>
                        <dgm:constr type="w" for="ch" forName="rootText" refType="w"/>
                        <dgm:constr type="h" for="ch" forName="rootText" refType="h" fact="0.9"/>
                        <dgm:constr type="l" for="ch" forName="titleText2" refType="w" fact="0.2"/>
                        <dgm:constr type="t" for="ch" forName="titleText2" refType="h" fact="0.7"/>
                        <dgm:constr type="w" for="ch" forName="titleText2" refType="w" fact="0.9"/>
                        <dgm:constr type="h" for="ch" forName="titleText2" refType="h" fact="0.3"/>
                        <dgm:constr type="primFontSz" for="des" forName="titleText2" refType="primFontSz" refFor="des" refForName="rootText1" op="lte"/>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69" func="var" arg="hierBranch" op="equ" val="r">
                      <dgm:constrLst>
                        <dgm:constr type="l" for="ch" forName="rootText"/>
                        <dgm:constr type="t" for="ch" forName="rootText"/>
                        <dgm:constr type="w" for="ch" forName="rootText" refType="w"/>
                        <dgm:constr type="h" for="ch" forName="rootText" refType="h" fact="0.9"/>
                        <dgm:constr type="l" for="ch" forName="titleText2" refType="w" fact="0.2"/>
                        <dgm:constr type="t" for="ch" forName="titleText2" refType="h" fact="0.7"/>
                        <dgm:constr type="w" for="ch" forName="titleText2" refType="w" fact="0.9"/>
                        <dgm:constr type="h" for="ch" forName="titleText2" refType="h" fact="0.3"/>
                        <dgm:constr type="primFontSz" for="des" forName="titleText2" refType="primFontSz" refFor="des" refForName="rootText1" op="lte"/>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70">
                      <dgm:constrLst>
                        <dgm:constr type="l" for="ch" forName="rootText"/>
                        <dgm:constr type="t" for="ch" forName="rootText"/>
                        <dgm:constr type="w" for="ch" forName="rootText" refType="w"/>
                        <dgm:constr type="h" for="ch" forName="rootText" refType="h" fact="0.9"/>
                        <dgm:constr type="l" for="ch" forName="titleText2" refType="w" fact="0.2"/>
                        <dgm:constr type="t" for="ch" forName="titleText2" refType="h" fact="0.7"/>
                        <dgm:constr type="w" for="ch" forName="titleText2" refType="w" fact="0.9"/>
                        <dgm:constr type="h" for="ch" forName="titleText2" refType="h" fact="0.3"/>
                        <dgm:constr type="primFontSz" for="des" forName="titleText2" refType="primFontSz" refFor="des" refForName="rootText1" op="lte"/>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varLst>
                      <dgm:chMax/>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h" fact="0.4"/>
                    </dgm:constrLst>
                    <dgm:ruleLst>
                      <dgm:rule type="primFontSz" val="5" fact="NaN" max="NaN"/>
                    </dgm:ruleLst>
                  </dgm:layoutNode>
                  <dgm:layoutNode name="titleText2" styleLbl="fgAcc1">
                    <dgm:varLst>
                      <dgm:chMax val="0"/>
                      <dgm:chPref val="0"/>
                    </dgm:varLst>
                    <dgm:alg type="tx">
                      <dgm:param type="parTxLTRAlign" val="r"/>
                    </dgm:alg>
                    <dgm:shape xmlns:r="http://schemas.openxmlformats.org/officeDocument/2006/relationships" type="rect" r:blip="">
                      <dgm:adjLst/>
                    </dgm:shape>
                    <dgm:presOf axis="followSib" ptType="sibTrans" hideLastTrans="0" cnt="1"/>
                    <dgm:constrLst>
                      <dgm:constr type="primFontSz" val="65"/>
                      <dgm:constr type="lMarg" refType="primFontSz" fact="0.2"/>
                      <dgm:constr type="rMarg" refType="primFontSz" fact="0.2"/>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71">
                    <dgm:if name="Name72" func="var" arg="hierBranch" op="equ" val="l">
                      <dgm:alg type="hierChild">
                        <dgm:param type="chAlign" val="r"/>
                        <dgm:param type="linDir" val="fromT"/>
                      </dgm:alg>
                    </dgm:if>
                    <dgm:if name="Name73" func="var" arg="hierBranch" op="equ" val="r">
                      <dgm:alg type="hierChild">
                        <dgm:param type="chAlign" val="l"/>
                        <dgm:param type="linDir" val="fromT"/>
                      </dgm:alg>
                    </dgm:if>
                    <dgm:if name="Name74" func="var" arg="hierBranch" op="equ" val="hang">
                      <dgm:choose name="Name75">
                        <dgm:if name="Name76" func="var" arg="dir" op="equ" val="norm">
                          <dgm:alg type="hierChild">
                            <dgm:param type="chAlign" val="l"/>
                            <dgm:param type="linDir" val="fromL"/>
                            <dgm:param type="secChAlign" val="t"/>
                            <dgm:param type="secLinDir" val="fromT"/>
                          </dgm:alg>
                        </dgm:if>
                        <dgm:else name="Name77">
                          <dgm:alg type="hierChild">
                            <dgm:param type="chAlign" val="l"/>
                            <dgm:param type="linDir" val="fromR"/>
                            <dgm:param type="secChAlign" val="t"/>
                            <dgm:param type="secLinDir" val="fromT"/>
                          </dgm:alg>
                        </dgm:else>
                      </dgm:choose>
                    </dgm:if>
                    <dgm:if name="Name78" func="var" arg="hierBranch" op="equ" val="std">
                      <dgm:choose name="Name79">
                        <dgm:if name="Name80" func="var" arg="dir" op="equ" val="norm">
                          <dgm:alg type="hierChild"/>
                        </dgm:if>
                        <dgm:else name="Name81">
                          <dgm:alg type="hierChild">
                            <dgm:param type="linDir" val="fromR"/>
                          </dgm:alg>
                        </dgm:else>
                      </dgm:choose>
                    </dgm:if>
                    <dgm:if name="Name82" func="var" arg="hierBranch" op="equ" val="init">
                      <dgm:choose name="Name83">
                        <dgm:if name="Name84" func="var" arg="dir" op="equ" val="norm">
                          <dgm:alg type="hierChild"/>
                        </dgm:if>
                        <dgm:else name="Name85">
                          <dgm:alg type="hierChild">
                            <dgm:param type="linDir" val="fromR"/>
                          </dgm:alg>
                        </dgm:else>
                      </dgm:choose>
                    </dgm:if>
                    <dgm:else name="Name86"/>
                  </dgm:choose>
                  <dgm:shape xmlns:r="http://schemas.openxmlformats.org/officeDocument/2006/relationships" r:blip="">
                    <dgm:adjLst/>
                  </dgm:shape>
                  <dgm:presOf/>
                  <dgm:constrLst/>
                  <dgm:ruleLst/>
                  <dgm:forEach name="Name87" ref="rep2a"/>
                </dgm:layoutNode>
                <dgm:layoutNode name="hierChild5">
                  <dgm:choose name="Name88">
                    <dgm:if name="Name89" func="var" arg="dir" op="equ" val="norm">
                      <dgm:alg type="hierChild">
                        <dgm:param type="chAlign" val="l"/>
                        <dgm:param type="linDir" val="fromL"/>
                        <dgm:param type="secChAlign" val="t"/>
                        <dgm:param type="secLinDir" val="fromT"/>
                      </dgm:alg>
                    </dgm:if>
                    <dgm:else name="Name90">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91" ref="rep2b"/>
                </dgm:layoutNode>
              </dgm:layoutNode>
            </dgm:forEach>
          </dgm:layoutNode>
          <dgm:layoutNode name="hierChild3">
            <dgm:choose name="Name92">
              <dgm:if name="Name93" func="var" arg="dir" op="equ" val="norm">
                <dgm:alg type="hierChild">
                  <dgm:param type="chAlign" val="l"/>
                  <dgm:param type="linDir" val="fromL"/>
                  <dgm:param type="secChAlign" val="t"/>
                  <dgm:param type="secLinDir" val="fromT"/>
                </dgm:alg>
              </dgm:if>
              <dgm:else name="Name94">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95" axis="precedSib" ptType="parTrans" st="-1" cnt="1">
                <dgm:layoutNode name="Name96">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97">
                  <dgm:if name="Name98" func="var" arg="hierBranch" op="equ" val="l">
                    <dgm:alg type="hierRoot">
                      <dgm:param type="hierAlign" val="tR"/>
                    </dgm:alg>
                    <dgm:shape xmlns:r="http://schemas.openxmlformats.org/officeDocument/2006/relationships" r:blip="">
                      <dgm:adjLst/>
                    </dgm:shape>
                    <dgm:presOf/>
                    <dgm:constrLst>
                      <dgm:constr type="alignOff" val="0.65"/>
                    </dgm:constrLst>
                  </dgm:if>
                  <dgm:if name="Name99" func="var" arg="hierBranch" op="equ" val="r">
                    <dgm:alg type="hierRoot">
                      <dgm:param type="hierAlign" val="tL"/>
                    </dgm:alg>
                    <dgm:shape xmlns:r="http://schemas.openxmlformats.org/officeDocument/2006/relationships" r:blip="">
                      <dgm:adjLst/>
                    </dgm:shape>
                    <dgm:presOf/>
                    <dgm:constrLst>
                      <dgm:constr type="alignOff" val="0.65"/>
                    </dgm:constrLst>
                  </dgm:if>
                  <dgm:if name="Name100" func="var" arg="hierBranch" op="equ" val="hang">
                    <dgm:alg type="hierRoot"/>
                    <dgm:shape xmlns:r="http://schemas.openxmlformats.org/officeDocument/2006/relationships" r:blip="">
                      <dgm:adjLst/>
                    </dgm:shape>
                    <dgm:presOf/>
                    <dgm:constrLst>
                      <dgm:constr type="alignOff" val="0.65"/>
                    </dgm:constrLst>
                  </dgm:if>
                  <dgm:if name="Name101"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02" func="var" arg="hierBranch" op="equ" val="init">
                    <dgm:alg type="hierRoot"/>
                    <dgm:shape xmlns:r="http://schemas.openxmlformats.org/officeDocument/2006/relationships" r:blip="">
                      <dgm:adjLst/>
                    </dgm:shape>
                    <dgm:presOf/>
                    <dgm:constrLst>
                      <dgm:constr type="alignOff"/>
                      <dgm:constr type="bendDist" for="des" ptType="parTrans" refType="sp" fact="0.5"/>
                    </dgm:constrLst>
                  </dgm:if>
                  <dgm:else name="Name103"/>
                </dgm:choose>
                <dgm:ruleLst/>
                <dgm:layoutNode name="rootComposite3">
                  <dgm:alg type="composite"/>
                  <dgm:shape xmlns:r="http://schemas.openxmlformats.org/officeDocument/2006/relationships" r:blip="">
                    <dgm:adjLst/>
                  </dgm:shape>
                  <dgm:presOf axis="self" ptType="node" cnt="1"/>
                  <dgm:choose name="Name104">
                    <dgm:if name="Name105" func="var" arg="hierBranch" op="equ" val="init">
                      <dgm:constrLst>
                        <dgm:constr type="l" for="ch" forName="rootText3"/>
                        <dgm:constr type="t" for="ch" forName="rootText3"/>
                        <dgm:constr type="w" for="ch" forName="rootText3" refType="w"/>
                        <dgm:constr type="h" for="ch" forName="rootText3" refType="h" fact="0.9"/>
                        <dgm:constr type="l" for="ch" forName="titleText3" refType="w" fact="0.2"/>
                        <dgm:constr type="t" for="ch" forName="titleText3" refType="h" fact="0.7"/>
                        <dgm:constr type="w" for="ch" forName="titleText3" refType="w" fact="0.9"/>
                        <dgm:constr type="h" for="ch" forName="titleText3" refType="h" fact="0.3"/>
                        <dgm:constr type="primFontSz" for="des" forName="titleText3" refType="primFontSz" refFor="des" refForName="rootText3" op="lte"/>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06" func="var" arg="hierBranch" op="equ" val="l">
                      <dgm:constrLst>
                        <dgm:constr type="l" for="ch" forName="rootText3"/>
                        <dgm:constr type="t" for="ch" forName="rootText3"/>
                        <dgm:constr type="w" for="ch" forName="rootText3" refType="w"/>
                        <dgm:constr type="h" for="ch" forName="rootText3" refType="h" fact="0.9"/>
                        <dgm:constr type="l" for="ch" forName="titleText3" refType="w" fact="0.2"/>
                        <dgm:constr type="t" for="ch" forName="titleText3" refType="h" fact="0.7"/>
                        <dgm:constr type="w" for="ch" forName="titleText3" refType="w" fact="0.9"/>
                        <dgm:constr type="h" for="ch" forName="titleText3" refType="h" fact="0.3"/>
                        <dgm:constr type="primFontSz" for="des" forName="titleText3" refType="primFontSz" refFor="des" refForName="rootText3" op="lte"/>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07" func="var" arg="hierBranch" op="equ" val="r">
                      <dgm:constrLst>
                        <dgm:constr type="l" for="ch" forName="rootText3"/>
                        <dgm:constr type="t" for="ch" forName="rootText3"/>
                        <dgm:constr type="w" for="ch" forName="rootText3" refType="w"/>
                        <dgm:constr type="h" for="ch" forName="rootText3" refType="h" fact="0.9"/>
                        <dgm:constr type="l" for="ch" forName="titleText3" refType="w" fact="0.2"/>
                        <dgm:constr type="t" for="ch" forName="titleText3" refType="h" fact="0.7"/>
                        <dgm:constr type="w" for="ch" forName="titleText3" refType="w" fact="0.9"/>
                        <dgm:constr type="h" for="ch" forName="titleText3" refType="h" fact="0.3"/>
                        <dgm:constr type="primFontSz" for="des" forName="titleText3" refType="primFontSz" refFor="des" refForName="rootText3" op="lte"/>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08">
                      <dgm:constrLst>
                        <dgm:constr type="l" for="ch" forName="rootText3"/>
                        <dgm:constr type="t" for="ch" forName="rootText3"/>
                        <dgm:constr type="w" for="ch" forName="rootText3" refType="w"/>
                        <dgm:constr type="h" for="ch" forName="rootText3" refType="h" fact="0.9"/>
                        <dgm:constr type="l" for="ch" forName="titleText3" refType="w" fact="0.2"/>
                        <dgm:constr type="t" for="ch" forName="titleText3" refType="h" fact="0.7"/>
                        <dgm:constr type="w" for="ch" forName="titleText3" refType="w" fact="0.9"/>
                        <dgm:constr type="h" for="ch" forName="titleText3" refType="h" fact="0.3"/>
                        <dgm:constr type="primFontSz" for="des" forName="titleText3" refType="primFontSz" refFor="des" refForName="rootText3" op="lte"/>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styleLbl="asst1">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h" fact="0.4"/>
                    </dgm:constrLst>
                    <dgm:ruleLst>
                      <dgm:rule type="primFontSz" val="5" fact="NaN" max="NaN"/>
                    </dgm:ruleLst>
                  </dgm:layoutNode>
                  <dgm:layoutNode name="titleText3" styleLbl="fgAcc2">
                    <dgm:varLst>
                      <dgm:chMax val="0"/>
                      <dgm:chPref val="0"/>
                    </dgm:varLst>
                    <dgm:alg type="tx">
                      <dgm:param type="parTxLTRAlign" val="r"/>
                    </dgm:alg>
                    <dgm:shape xmlns:r="http://schemas.openxmlformats.org/officeDocument/2006/relationships" type="rect" r:blip="">
                      <dgm:adjLst/>
                    </dgm:shape>
                    <dgm:presOf axis="followSib" ptType="sibTrans" hideLastTrans="0" cnt="1"/>
                    <dgm:constrLst>
                      <dgm:constr type="primFontSz" val="65"/>
                      <dgm:constr type="lMarg" refType="primFontSz" fact="0.2"/>
                      <dgm:constr type="rMarg" refType="primFontSz" fact="0.2"/>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09">
                    <dgm:if name="Name110" func="var" arg="hierBranch" op="equ" val="l">
                      <dgm:alg type="hierChild">
                        <dgm:param type="chAlign" val="r"/>
                        <dgm:param type="linDir" val="fromT"/>
                      </dgm:alg>
                    </dgm:if>
                    <dgm:if name="Name111" func="var" arg="hierBranch" op="equ" val="r">
                      <dgm:alg type="hierChild">
                        <dgm:param type="chAlign" val="l"/>
                        <dgm:param type="linDir" val="fromT"/>
                      </dgm:alg>
                    </dgm:if>
                    <dgm:if name="Name112" func="var" arg="hierBranch" op="equ" val="hang">
                      <dgm:choose name="Name113">
                        <dgm:if name="Name114" func="var" arg="dir" op="equ" val="norm">
                          <dgm:alg type="hierChild">
                            <dgm:param type="chAlign" val="l"/>
                            <dgm:param type="linDir" val="fromL"/>
                            <dgm:param type="secChAlign" val="t"/>
                            <dgm:param type="secLinDir" val="fromT"/>
                          </dgm:alg>
                        </dgm:if>
                        <dgm:else name="Name115">
                          <dgm:alg type="hierChild">
                            <dgm:param type="chAlign" val="l"/>
                            <dgm:param type="linDir" val="fromR"/>
                            <dgm:param type="secChAlign" val="t"/>
                            <dgm:param type="secLinDir" val="fromT"/>
                          </dgm:alg>
                        </dgm:else>
                      </dgm:choose>
                    </dgm:if>
                    <dgm:if name="Name116" func="var" arg="hierBranch" op="equ" val="std">
                      <dgm:choose name="Name117">
                        <dgm:if name="Name118" func="var" arg="dir" op="equ" val="norm">
                          <dgm:alg type="hierChild"/>
                        </dgm:if>
                        <dgm:else name="Name119">
                          <dgm:alg type="hierChild">
                            <dgm:param type="linDir" val="fromR"/>
                          </dgm:alg>
                        </dgm:else>
                      </dgm:choose>
                    </dgm:if>
                    <dgm:if name="Name120" func="var" arg="hierBranch" op="equ" val="init">
                      <dgm:alg type="hierChild"/>
                    </dgm:if>
                    <dgm:else name="Name121"/>
                  </dgm:choose>
                  <dgm:shape xmlns:r="http://schemas.openxmlformats.org/officeDocument/2006/relationships" r:blip="">
                    <dgm:adjLst/>
                  </dgm:shape>
                  <dgm:presOf/>
                  <dgm:constrLst/>
                  <dgm:ruleLst/>
                  <dgm:forEach name="Name122" ref="rep2a"/>
                </dgm:layoutNode>
                <dgm:layoutNode name="hierChild7">
                  <dgm:choose name="Name123">
                    <dgm:if name="Name124" func="var" arg="dir" op="equ" val="norm">
                      <dgm:alg type="hierChild">
                        <dgm:param type="chAlign" val="l"/>
                        <dgm:param type="linDir" val="fromL"/>
                        <dgm:param type="secChAlign" val="t"/>
                        <dgm:param type="secLinDir" val="fromT"/>
                      </dgm:alg>
                    </dgm:if>
                    <dgm:else name="Name12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26"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zervirano mjesto zaglavlja 1"/>
          <p:cNvSpPr>
            <a:spLocks noGrp="1"/>
          </p:cNvSpPr>
          <p:nvPr>
            <p:ph type="hdr" sz="quarter"/>
          </p:nvPr>
        </p:nvSpPr>
        <p:spPr>
          <a:xfrm>
            <a:off x="0" y="0"/>
            <a:ext cx="2944336" cy="496809"/>
          </a:xfrm>
          <a:prstGeom prst="rect">
            <a:avLst/>
          </a:prstGeom>
        </p:spPr>
        <p:txBody>
          <a:bodyPr vert="horz" lIns="91403" tIns="45702" rIns="91403" bIns="45702" rtlCol="0"/>
          <a:lstStyle>
            <a:lvl1pPr algn="l">
              <a:defRPr sz="1200"/>
            </a:lvl1pPr>
          </a:lstStyle>
          <a:p>
            <a:endParaRPr lang="hr-HR"/>
          </a:p>
        </p:txBody>
      </p:sp>
      <p:sp>
        <p:nvSpPr>
          <p:cNvPr id="3" name="Rezervirano mjesto datuma 2"/>
          <p:cNvSpPr>
            <a:spLocks noGrp="1"/>
          </p:cNvSpPr>
          <p:nvPr>
            <p:ph type="dt" sz="quarter" idx="1"/>
          </p:nvPr>
        </p:nvSpPr>
        <p:spPr>
          <a:xfrm>
            <a:off x="3846991" y="0"/>
            <a:ext cx="2944336" cy="496809"/>
          </a:xfrm>
          <a:prstGeom prst="rect">
            <a:avLst/>
          </a:prstGeom>
        </p:spPr>
        <p:txBody>
          <a:bodyPr vert="horz" lIns="91403" tIns="45702" rIns="91403" bIns="45702" rtlCol="0"/>
          <a:lstStyle>
            <a:lvl1pPr algn="r">
              <a:defRPr sz="1200"/>
            </a:lvl1pPr>
          </a:lstStyle>
          <a:p>
            <a:fld id="{8D2A0C32-78AD-416E-8760-BBE62DBDF637}" type="datetimeFigureOut">
              <a:rPr lang="hr-HR" smtClean="0"/>
              <a:pPr/>
              <a:t>24.04.2018.</a:t>
            </a:fld>
            <a:endParaRPr lang="hr-HR"/>
          </a:p>
        </p:txBody>
      </p:sp>
      <p:sp>
        <p:nvSpPr>
          <p:cNvPr id="4" name="Rezervirano mjesto podnožja 3"/>
          <p:cNvSpPr>
            <a:spLocks noGrp="1"/>
          </p:cNvSpPr>
          <p:nvPr>
            <p:ph type="ftr" sz="quarter" idx="2"/>
          </p:nvPr>
        </p:nvSpPr>
        <p:spPr>
          <a:xfrm>
            <a:off x="0" y="9426655"/>
            <a:ext cx="2944336" cy="496808"/>
          </a:xfrm>
          <a:prstGeom prst="rect">
            <a:avLst/>
          </a:prstGeom>
        </p:spPr>
        <p:txBody>
          <a:bodyPr vert="horz" lIns="91403" tIns="45702" rIns="91403" bIns="45702" rtlCol="0" anchor="b"/>
          <a:lstStyle>
            <a:lvl1pPr algn="l">
              <a:defRPr sz="1200"/>
            </a:lvl1pPr>
          </a:lstStyle>
          <a:p>
            <a:endParaRPr lang="hr-HR"/>
          </a:p>
        </p:txBody>
      </p:sp>
      <p:sp>
        <p:nvSpPr>
          <p:cNvPr id="5" name="Rezervirano mjesto broja slajda 4"/>
          <p:cNvSpPr>
            <a:spLocks noGrp="1"/>
          </p:cNvSpPr>
          <p:nvPr>
            <p:ph type="sldNum" sz="quarter" idx="3"/>
          </p:nvPr>
        </p:nvSpPr>
        <p:spPr>
          <a:xfrm>
            <a:off x="3846991" y="9426655"/>
            <a:ext cx="2944336" cy="496808"/>
          </a:xfrm>
          <a:prstGeom prst="rect">
            <a:avLst/>
          </a:prstGeom>
        </p:spPr>
        <p:txBody>
          <a:bodyPr vert="horz" lIns="91403" tIns="45702" rIns="91403" bIns="45702" rtlCol="0" anchor="b"/>
          <a:lstStyle>
            <a:lvl1pPr algn="r">
              <a:defRPr sz="1200"/>
            </a:lvl1pPr>
          </a:lstStyle>
          <a:p>
            <a:fld id="{0BEE395F-DA86-4162-A17D-A4623FF403C8}" type="slidenum">
              <a:rPr lang="hr-HR" smtClean="0"/>
              <a:pPr/>
              <a:t>‹#›</a:t>
            </a:fld>
            <a:endParaRPr lang="hr-HR"/>
          </a:p>
        </p:txBody>
      </p:sp>
    </p:spTree>
    <p:extLst>
      <p:ext uri="{BB962C8B-B14F-4D97-AF65-F5344CB8AC3E}">
        <p14:creationId xmlns:p14="http://schemas.microsoft.com/office/powerpoint/2010/main" val="122580886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zervirano mjesto zaglavlja 1"/>
          <p:cNvSpPr>
            <a:spLocks noGrp="1"/>
          </p:cNvSpPr>
          <p:nvPr>
            <p:ph type="hdr" sz="quarter"/>
          </p:nvPr>
        </p:nvSpPr>
        <p:spPr>
          <a:xfrm>
            <a:off x="1" y="0"/>
            <a:ext cx="2943595" cy="496253"/>
          </a:xfrm>
          <a:prstGeom prst="rect">
            <a:avLst/>
          </a:prstGeom>
        </p:spPr>
        <p:txBody>
          <a:bodyPr vert="horz" lIns="91403" tIns="45702" rIns="91403" bIns="45702" rtlCol="0"/>
          <a:lstStyle>
            <a:lvl1pPr algn="l">
              <a:defRPr sz="1200"/>
            </a:lvl1pPr>
          </a:lstStyle>
          <a:p>
            <a:endParaRPr lang="hr-HR"/>
          </a:p>
        </p:txBody>
      </p:sp>
      <p:sp>
        <p:nvSpPr>
          <p:cNvPr id="3" name="Rezervirano mjesto datuma 2"/>
          <p:cNvSpPr>
            <a:spLocks noGrp="1"/>
          </p:cNvSpPr>
          <p:nvPr>
            <p:ph type="dt" idx="1"/>
          </p:nvPr>
        </p:nvSpPr>
        <p:spPr>
          <a:xfrm>
            <a:off x="3847746" y="0"/>
            <a:ext cx="2943595" cy="496253"/>
          </a:xfrm>
          <a:prstGeom prst="rect">
            <a:avLst/>
          </a:prstGeom>
        </p:spPr>
        <p:txBody>
          <a:bodyPr vert="horz" lIns="91403" tIns="45702" rIns="91403" bIns="45702" rtlCol="0"/>
          <a:lstStyle>
            <a:lvl1pPr algn="r">
              <a:defRPr sz="1200"/>
            </a:lvl1pPr>
          </a:lstStyle>
          <a:p>
            <a:fld id="{26E4A2E6-58C6-4244-A78B-BEF9A9A13D76}" type="datetimeFigureOut">
              <a:rPr lang="hr-HR" smtClean="0"/>
              <a:pPr/>
              <a:t>24.04.2018.</a:t>
            </a:fld>
            <a:endParaRPr lang="hr-HR"/>
          </a:p>
        </p:txBody>
      </p:sp>
      <p:sp>
        <p:nvSpPr>
          <p:cNvPr id="4" name="Rezervirano mjesto slike slajda 3"/>
          <p:cNvSpPr>
            <a:spLocks noGrp="1" noRot="1" noChangeAspect="1"/>
          </p:cNvSpPr>
          <p:nvPr>
            <p:ph type="sldImg" idx="2"/>
          </p:nvPr>
        </p:nvSpPr>
        <p:spPr>
          <a:xfrm>
            <a:off x="915988" y="744538"/>
            <a:ext cx="4960937" cy="3722687"/>
          </a:xfrm>
          <a:prstGeom prst="rect">
            <a:avLst/>
          </a:prstGeom>
          <a:noFill/>
          <a:ln w="12700">
            <a:solidFill>
              <a:prstClr val="black"/>
            </a:solidFill>
          </a:ln>
        </p:spPr>
        <p:txBody>
          <a:bodyPr vert="horz" lIns="91403" tIns="45702" rIns="91403" bIns="45702" rtlCol="0" anchor="ctr"/>
          <a:lstStyle/>
          <a:p>
            <a:endParaRPr lang="hr-HR"/>
          </a:p>
        </p:txBody>
      </p:sp>
      <p:sp>
        <p:nvSpPr>
          <p:cNvPr id="5" name="Rezervirano mjesto bilježaka 4"/>
          <p:cNvSpPr>
            <a:spLocks noGrp="1"/>
          </p:cNvSpPr>
          <p:nvPr>
            <p:ph type="body" sz="quarter" idx="3"/>
          </p:nvPr>
        </p:nvSpPr>
        <p:spPr>
          <a:xfrm>
            <a:off x="679292" y="4714399"/>
            <a:ext cx="5434330" cy="4466272"/>
          </a:xfrm>
          <a:prstGeom prst="rect">
            <a:avLst/>
          </a:prstGeom>
        </p:spPr>
        <p:txBody>
          <a:bodyPr vert="horz" lIns="91403" tIns="45702" rIns="91403" bIns="45702" rtlCol="0"/>
          <a:lstStyle/>
          <a:p>
            <a:pPr lvl="0"/>
            <a:r>
              <a:rPr lang="hr-HR"/>
              <a:t>Uredite stilove teksta matrice</a:t>
            </a:r>
          </a:p>
          <a:p>
            <a:pPr lvl="1"/>
            <a:r>
              <a:rPr lang="hr-HR"/>
              <a:t>Druga razina</a:t>
            </a:r>
          </a:p>
          <a:p>
            <a:pPr lvl="2"/>
            <a:r>
              <a:rPr lang="hr-HR"/>
              <a:t>Treća razina</a:t>
            </a:r>
          </a:p>
          <a:p>
            <a:pPr lvl="3"/>
            <a:r>
              <a:rPr lang="hr-HR"/>
              <a:t>Četvrta razina</a:t>
            </a:r>
          </a:p>
          <a:p>
            <a:pPr lvl="4"/>
            <a:r>
              <a:rPr lang="hr-HR"/>
              <a:t>Peta razina</a:t>
            </a:r>
          </a:p>
        </p:txBody>
      </p:sp>
      <p:sp>
        <p:nvSpPr>
          <p:cNvPr id="6" name="Rezervirano mjesto podnožja 5"/>
          <p:cNvSpPr>
            <a:spLocks noGrp="1"/>
          </p:cNvSpPr>
          <p:nvPr>
            <p:ph type="ftr" sz="quarter" idx="4"/>
          </p:nvPr>
        </p:nvSpPr>
        <p:spPr>
          <a:xfrm>
            <a:off x="1" y="9427074"/>
            <a:ext cx="2943595" cy="496253"/>
          </a:xfrm>
          <a:prstGeom prst="rect">
            <a:avLst/>
          </a:prstGeom>
        </p:spPr>
        <p:txBody>
          <a:bodyPr vert="horz" lIns="91403" tIns="45702" rIns="91403" bIns="45702" rtlCol="0" anchor="b"/>
          <a:lstStyle>
            <a:lvl1pPr algn="l">
              <a:defRPr sz="1200"/>
            </a:lvl1pPr>
          </a:lstStyle>
          <a:p>
            <a:endParaRPr lang="hr-HR"/>
          </a:p>
        </p:txBody>
      </p:sp>
      <p:sp>
        <p:nvSpPr>
          <p:cNvPr id="7" name="Rezervirano mjesto broja slajda 6"/>
          <p:cNvSpPr>
            <a:spLocks noGrp="1"/>
          </p:cNvSpPr>
          <p:nvPr>
            <p:ph type="sldNum" sz="quarter" idx="5"/>
          </p:nvPr>
        </p:nvSpPr>
        <p:spPr>
          <a:xfrm>
            <a:off x="3847746" y="9427074"/>
            <a:ext cx="2943595" cy="496253"/>
          </a:xfrm>
          <a:prstGeom prst="rect">
            <a:avLst/>
          </a:prstGeom>
        </p:spPr>
        <p:txBody>
          <a:bodyPr vert="horz" lIns="91403" tIns="45702" rIns="91403" bIns="45702" rtlCol="0" anchor="b"/>
          <a:lstStyle>
            <a:lvl1pPr algn="r">
              <a:defRPr sz="1200"/>
            </a:lvl1pPr>
          </a:lstStyle>
          <a:p>
            <a:fld id="{8C9B4355-D147-4293-A30C-82C003EB6DAB}" type="slidenum">
              <a:rPr lang="hr-HR" smtClean="0"/>
              <a:pPr/>
              <a:t>‹#›</a:t>
            </a:fld>
            <a:endParaRPr lang="hr-HR"/>
          </a:p>
        </p:txBody>
      </p:sp>
    </p:spTree>
    <p:extLst>
      <p:ext uri="{BB962C8B-B14F-4D97-AF65-F5344CB8AC3E}">
        <p14:creationId xmlns:p14="http://schemas.microsoft.com/office/powerpoint/2010/main" val="34484985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dirty="0"/>
          </a:p>
        </p:txBody>
      </p:sp>
      <p:sp>
        <p:nvSpPr>
          <p:cNvPr id="4" name="Rezervirano mjesto broja slajda 3"/>
          <p:cNvSpPr>
            <a:spLocks noGrp="1"/>
          </p:cNvSpPr>
          <p:nvPr>
            <p:ph type="sldNum" sz="quarter" idx="10"/>
          </p:nvPr>
        </p:nvSpPr>
        <p:spPr/>
        <p:txBody>
          <a:bodyPr/>
          <a:lstStyle/>
          <a:p>
            <a:fld id="{8C9B4355-D147-4293-A30C-82C003EB6DAB}" type="slidenum">
              <a:rPr lang="hr-HR" smtClean="0"/>
              <a:pPr/>
              <a:t>1</a:t>
            </a:fld>
            <a:endParaRPr lang="hr-HR"/>
          </a:p>
        </p:txBody>
      </p:sp>
    </p:spTree>
    <p:extLst>
      <p:ext uri="{BB962C8B-B14F-4D97-AF65-F5344CB8AC3E}">
        <p14:creationId xmlns:p14="http://schemas.microsoft.com/office/powerpoint/2010/main" val="267329818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marL="628650" lvl="1" indent="-171450">
              <a:buFontTx/>
              <a:buChar char="-"/>
            </a:pPr>
            <a:r>
              <a:rPr lang="hr-HR" baseline="0" dirty="0" smtClean="0"/>
              <a:t>Znakovito je da je tijekom 2017. i prva dva mjeseca u 2018. postignuto koliko i u prethodne tri godine! Na primjer, kada mjerimo koliko je sredstava ugovoreno od 1.1.2017. do sada, to je iznos koji je jednak ugovorenim sredstvima od početka razdoblja, tj. Od 1.1.12014. do kraja 2016.</a:t>
            </a:r>
            <a:endParaRPr lang="hr-HR" dirty="0"/>
          </a:p>
        </p:txBody>
      </p:sp>
      <p:sp>
        <p:nvSpPr>
          <p:cNvPr id="4" name="Rezervirano mjesto broja slajda 3"/>
          <p:cNvSpPr>
            <a:spLocks noGrp="1"/>
          </p:cNvSpPr>
          <p:nvPr>
            <p:ph type="sldNum" sz="quarter" idx="10"/>
          </p:nvPr>
        </p:nvSpPr>
        <p:spPr/>
        <p:txBody>
          <a:bodyPr/>
          <a:lstStyle/>
          <a:p>
            <a:fld id="{8C9B4355-D147-4293-A30C-82C003EB6DAB}" type="slidenum">
              <a:rPr lang="hr-HR" smtClean="0">
                <a:solidFill>
                  <a:prstClr val="black"/>
                </a:solidFill>
              </a:rPr>
              <a:pPr/>
              <a:t>10</a:t>
            </a:fld>
            <a:endParaRPr lang="hr-HR">
              <a:solidFill>
                <a:prstClr val="black"/>
              </a:solidFill>
            </a:endParaRPr>
          </a:p>
        </p:txBody>
      </p:sp>
    </p:spTree>
    <p:extLst>
      <p:ext uri="{BB962C8B-B14F-4D97-AF65-F5344CB8AC3E}">
        <p14:creationId xmlns:p14="http://schemas.microsoft.com/office/powerpoint/2010/main" val="9587192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hr-HR" dirty="0"/>
              <a:t>Status provedbe po mjerama se razlikuje,</a:t>
            </a:r>
            <a:r>
              <a:rPr lang="hr-HR" baseline="0" dirty="0"/>
              <a:t> </a:t>
            </a:r>
            <a:r>
              <a:rPr lang="hr-HR" dirty="0"/>
              <a:t>no tijekom 2018. pokrećemo i nove mjere i neke od</a:t>
            </a:r>
            <a:r>
              <a:rPr lang="hr-HR" baseline="0" dirty="0"/>
              <a:t> tipova operacija koje se još nisu provodile </a:t>
            </a:r>
            <a:endParaRPr lang="hr-HR" dirty="0"/>
          </a:p>
          <a:p>
            <a:endParaRPr lang="hr-HR" dirty="0"/>
          </a:p>
        </p:txBody>
      </p:sp>
      <p:sp>
        <p:nvSpPr>
          <p:cNvPr id="4" name="Rezervirano mjesto broja slajda 3"/>
          <p:cNvSpPr>
            <a:spLocks noGrp="1"/>
          </p:cNvSpPr>
          <p:nvPr>
            <p:ph type="sldNum" sz="quarter" idx="10"/>
          </p:nvPr>
        </p:nvSpPr>
        <p:spPr/>
        <p:txBody>
          <a:bodyPr/>
          <a:lstStyle/>
          <a:p>
            <a:fld id="{512AEBCA-5CAD-419A-B9EB-0A37CA3BDA24}" type="slidenum">
              <a:rPr lang="hr-HR" smtClean="0"/>
              <a:pPr/>
              <a:t>11</a:t>
            </a:fld>
            <a:endParaRPr lang="hr-HR"/>
          </a:p>
        </p:txBody>
      </p:sp>
    </p:spTree>
    <p:extLst>
      <p:ext uri="{BB962C8B-B14F-4D97-AF65-F5344CB8AC3E}">
        <p14:creationId xmlns:p14="http://schemas.microsoft.com/office/powerpoint/2010/main" val="40352293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lnSpc>
                <a:spcPct val="115000"/>
              </a:lnSpc>
              <a:spcAft>
                <a:spcPts val="1000"/>
              </a:spcAft>
            </a:pPr>
            <a:r>
              <a:rPr lang="hr-HR" sz="1200" dirty="0" smtClean="0">
                <a:effectLst/>
                <a:latin typeface="+mn-lt"/>
                <a:ea typeface="Calibri"/>
                <a:cs typeface="Times New Roman"/>
              </a:rPr>
              <a:t>Preostali dio alokacije koji nije u natječajima vezan je uz specifične vrste operacija odnosno fokus područja, što nam smanjuje fleksibilnost kod </a:t>
            </a:r>
            <a:r>
              <a:rPr lang="hr-HR" sz="1200" dirty="0" err="1" smtClean="0">
                <a:effectLst/>
                <a:latin typeface="+mn-lt"/>
                <a:ea typeface="Calibri"/>
                <a:cs typeface="Times New Roman"/>
              </a:rPr>
              <a:t>realokacija</a:t>
            </a:r>
            <a:r>
              <a:rPr lang="hr-HR" sz="1200" dirty="0" smtClean="0">
                <a:effectLst/>
                <a:latin typeface="+mn-lt"/>
                <a:ea typeface="Calibri"/>
                <a:cs typeface="Times New Roman"/>
              </a:rPr>
              <a:t>, ali smo trenutno u pregovorima s EK oko izmjena programa koje će nam omogućiti određeno preusmjeravanje u područja ulaganja za koje postoji zaliha projekata i veliki interes te potreba korisnika </a:t>
            </a:r>
          </a:p>
          <a:p>
            <a:endParaRPr lang="hr-HR" dirty="0"/>
          </a:p>
        </p:txBody>
      </p:sp>
      <p:sp>
        <p:nvSpPr>
          <p:cNvPr id="4" name="Rezervirano mjesto broja slajda 3"/>
          <p:cNvSpPr>
            <a:spLocks noGrp="1"/>
          </p:cNvSpPr>
          <p:nvPr>
            <p:ph type="sldNum" sz="quarter" idx="10"/>
          </p:nvPr>
        </p:nvSpPr>
        <p:spPr/>
        <p:txBody>
          <a:bodyPr/>
          <a:lstStyle/>
          <a:p>
            <a:fld id="{8C9B4355-D147-4293-A30C-82C003EB6DAB}" type="slidenum">
              <a:rPr lang="hr-HR" smtClean="0">
                <a:solidFill>
                  <a:prstClr val="black"/>
                </a:solidFill>
              </a:rPr>
              <a:pPr/>
              <a:t>12</a:t>
            </a:fld>
            <a:endParaRPr lang="hr-HR">
              <a:solidFill>
                <a:prstClr val="black"/>
              </a:solidFill>
            </a:endParaRPr>
          </a:p>
        </p:txBody>
      </p:sp>
    </p:spTree>
    <p:extLst>
      <p:ext uri="{BB962C8B-B14F-4D97-AF65-F5344CB8AC3E}">
        <p14:creationId xmlns:p14="http://schemas.microsoft.com/office/powerpoint/2010/main" val="274892034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hr-HR" b="1" dirty="0"/>
              <a:t>U SLIKOVITOM PRIKAZU SE VIDI RASPROSTRANJENOST MJERA RURALNOG RAZVOJA PO CIJELOJ REPUBLICI HRVATSKOJ KAO I UDIO SVAKE OD MJERA PO ŽUPANIJAMA</a:t>
            </a:r>
            <a:r>
              <a:rPr lang="hr-HR" b="1" baseline="0" dirty="0"/>
              <a:t> – ugovorena ulaganja </a:t>
            </a:r>
            <a:endParaRPr lang="hr-HR" b="1"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hr-HR" b="1"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hr-HR" b="1" dirty="0"/>
          </a:p>
          <a:p>
            <a:endParaRPr lang="hr-HR" dirty="0"/>
          </a:p>
        </p:txBody>
      </p:sp>
      <p:sp>
        <p:nvSpPr>
          <p:cNvPr id="4" name="Rezervirano mjesto broja slajda 3"/>
          <p:cNvSpPr>
            <a:spLocks noGrp="1"/>
          </p:cNvSpPr>
          <p:nvPr>
            <p:ph type="sldNum" sz="quarter" idx="10"/>
          </p:nvPr>
        </p:nvSpPr>
        <p:spPr/>
        <p:txBody>
          <a:bodyPr/>
          <a:lstStyle/>
          <a:p>
            <a:fld id="{512AEBCA-5CAD-419A-B9EB-0A37CA3BDA24}" type="slidenum">
              <a:rPr lang="hr-HR" smtClean="0"/>
              <a:pPr/>
              <a:t>13</a:t>
            </a:fld>
            <a:endParaRPr lang="hr-HR"/>
          </a:p>
        </p:txBody>
      </p:sp>
    </p:spTree>
    <p:extLst>
      <p:ext uri="{BB962C8B-B14F-4D97-AF65-F5344CB8AC3E}">
        <p14:creationId xmlns:p14="http://schemas.microsoft.com/office/powerpoint/2010/main" val="50031093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lvl="0"/>
            <a:endParaRPr lang="hr-HR" sz="1200" b="1" kern="1200" baseline="0" dirty="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8C9B4355-D147-4293-A30C-82C003EB6DAB}" type="slidenum">
              <a:rPr lang="hr-HR" smtClean="0"/>
              <a:pPr/>
              <a:t>14</a:t>
            </a:fld>
            <a:endParaRPr lang="hr-HR"/>
          </a:p>
        </p:txBody>
      </p:sp>
    </p:spTree>
    <p:extLst>
      <p:ext uri="{BB962C8B-B14F-4D97-AF65-F5344CB8AC3E}">
        <p14:creationId xmlns:p14="http://schemas.microsoft.com/office/powerpoint/2010/main" val="38561175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hr-HR" sz="1200" kern="1200" dirty="0" smtClean="0">
                <a:solidFill>
                  <a:schemeClr val="tx1"/>
                </a:solidFill>
                <a:effectLst/>
                <a:latin typeface="+mn-lt"/>
                <a:ea typeface="+mn-ea"/>
                <a:cs typeface="+mn-cs"/>
              </a:rPr>
              <a:t>- značajnim dijelom je godinu iza nas obilježio rad na unapređenju sustava od čega se posebice izdvaja navedeno </a:t>
            </a:r>
          </a:p>
          <a:p>
            <a:endParaRPr lang="hr-HR" dirty="0"/>
          </a:p>
        </p:txBody>
      </p:sp>
      <p:sp>
        <p:nvSpPr>
          <p:cNvPr id="4" name="Rezervirano mjesto broja slajda 3"/>
          <p:cNvSpPr>
            <a:spLocks noGrp="1"/>
          </p:cNvSpPr>
          <p:nvPr>
            <p:ph type="sldNum" sz="quarter" idx="10"/>
          </p:nvPr>
        </p:nvSpPr>
        <p:spPr/>
        <p:txBody>
          <a:bodyPr/>
          <a:lstStyle/>
          <a:p>
            <a:fld id="{8C9B4355-D147-4293-A30C-82C003EB6DAB}" type="slidenum">
              <a:rPr lang="hr-HR" smtClean="0"/>
              <a:pPr/>
              <a:t>15</a:t>
            </a:fld>
            <a:endParaRPr lang="hr-HR"/>
          </a:p>
        </p:txBody>
      </p:sp>
    </p:spTree>
    <p:extLst>
      <p:ext uri="{BB962C8B-B14F-4D97-AF65-F5344CB8AC3E}">
        <p14:creationId xmlns:p14="http://schemas.microsoft.com/office/powerpoint/2010/main" val="10196780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dirty="0"/>
          </a:p>
        </p:txBody>
      </p:sp>
      <p:sp>
        <p:nvSpPr>
          <p:cNvPr id="4" name="Rezervirano mjesto broja slajda 3"/>
          <p:cNvSpPr>
            <a:spLocks noGrp="1"/>
          </p:cNvSpPr>
          <p:nvPr>
            <p:ph type="sldNum" sz="quarter" idx="10"/>
          </p:nvPr>
        </p:nvSpPr>
        <p:spPr/>
        <p:txBody>
          <a:bodyPr/>
          <a:lstStyle/>
          <a:p>
            <a:fld id="{8C9B4355-D147-4293-A30C-82C003EB6DAB}" type="slidenum">
              <a:rPr lang="hr-HR" smtClean="0"/>
              <a:pPr/>
              <a:t>16</a:t>
            </a:fld>
            <a:endParaRPr lang="hr-HR"/>
          </a:p>
        </p:txBody>
      </p:sp>
    </p:spTree>
    <p:extLst>
      <p:ext uri="{BB962C8B-B14F-4D97-AF65-F5344CB8AC3E}">
        <p14:creationId xmlns:p14="http://schemas.microsoft.com/office/powerpoint/2010/main" val="384713657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hr-HR" sz="1200" kern="1200" dirty="0" smtClean="0">
                <a:solidFill>
                  <a:schemeClr val="tx1"/>
                </a:solidFill>
                <a:effectLst/>
                <a:latin typeface="+mn-lt"/>
                <a:ea typeface="+mn-ea"/>
                <a:cs typeface="+mn-cs"/>
              </a:rPr>
              <a:t>Fokus je i dalje osim u mjeri 4 i na mjeri 7 koja će biti zanimljiva korisnicima iz jedinica lokalne samouprave gdje je za travanj planirano raspisivanje sektorskog natječaja za provedbu tipa operacije 7.4.1. za financiranje izgradnje/rekonstrukcije dječjih vrtića i zajedničke projekte vatrogasnih domova.</a:t>
            </a:r>
          </a:p>
          <a:p>
            <a:endParaRPr lang="hr-HR" dirty="0"/>
          </a:p>
        </p:txBody>
      </p:sp>
      <p:sp>
        <p:nvSpPr>
          <p:cNvPr id="4" name="Rezervirano mjesto broja slajda 3"/>
          <p:cNvSpPr>
            <a:spLocks noGrp="1"/>
          </p:cNvSpPr>
          <p:nvPr>
            <p:ph type="sldNum" sz="quarter" idx="10"/>
          </p:nvPr>
        </p:nvSpPr>
        <p:spPr/>
        <p:txBody>
          <a:bodyPr/>
          <a:lstStyle/>
          <a:p>
            <a:fld id="{8C9B4355-D147-4293-A30C-82C003EB6DAB}" type="slidenum">
              <a:rPr lang="hr-HR" smtClean="0"/>
              <a:pPr/>
              <a:t>17</a:t>
            </a:fld>
            <a:endParaRPr lang="hr-HR"/>
          </a:p>
        </p:txBody>
      </p:sp>
    </p:spTree>
    <p:extLst>
      <p:ext uri="{BB962C8B-B14F-4D97-AF65-F5344CB8AC3E}">
        <p14:creationId xmlns:p14="http://schemas.microsoft.com/office/powerpoint/2010/main" val="224225309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dirty="0"/>
          </a:p>
        </p:txBody>
      </p:sp>
      <p:sp>
        <p:nvSpPr>
          <p:cNvPr id="4" name="Rezervirano mjesto broja slajda 3"/>
          <p:cNvSpPr>
            <a:spLocks noGrp="1"/>
          </p:cNvSpPr>
          <p:nvPr>
            <p:ph type="sldNum" sz="quarter" idx="10"/>
          </p:nvPr>
        </p:nvSpPr>
        <p:spPr/>
        <p:txBody>
          <a:bodyPr/>
          <a:lstStyle/>
          <a:p>
            <a:fld id="{8C9B4355-D147-4293-A30C-82C003EB6DAB}" type="slidenum">
              <a:rPr lang="hr-HR" smtClean="0"/>
              <a:pPr/>
              <a:t>18</a:t>
            </a:fld>
            <a:endParaRPr lang="hr-HR"/>
          </a:p>
        </p:txBody>
      </p:sp>
    </p:spTree>
    <p:extLst>
      <p:ext uri="{BB962C8B-B14F-4D97-AF65-F5344CB8AC3E}">
        <p14:creationId xmlns:p14="http://schemas.microsoft.com/office/powerpoint/2010/main" val="145327763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hr-HR" sz="1200" kern="1200" dirty="0" smtClean="0">
                <a:solidFill>
                  <a:schemeClr val="tx1"/>
                </a:solidFill>
                <a:effectLst/>
                <a:latin typeface="+mn-lt"/>
                <a:ea typeface="+mn-ea"/>
                <a:cs typeface="+mn-cs"/>
              </a:rPr>
              <a:t>U razdoblju svibanj-prosinac u planu je još cijeli niz natječaja za šumarstvo, suradnju, male poljoprivrednike i za ulaganja u fizičku imovinu (4.1.1 i 4.1.2)</a:t>
            </a:r>
          </a:p>
          <a:p>
            <a:endParaRPr lang="hr-HR" dirty="0"/>
          </a:p>
        </p:txBody>
      </p:sp>
      <p:sp>
        <p:nvSpPr>
          <p:cNvPr id="4" name="Rezervirano mjesto broja slajda 3"/>
          <p:cNvSpPr>
            <a:spLocks noGrp="1"/>
          </p:cNvSpPr>
          <p:nvPr>
            <p:ph type="sldNum" sz="quarter" idx="10"/>
          </p:nvPr>
        </p:nvSpPr>
        <p:spPr/>
        <p:txBody>
          <a:bodyPr/>
          <a:lstStyle/>
          <a:p>
            <a:fld id="{8C9B4355-D147-4293-A30C-82C003EB6DAB}" type="slidenum">
              <a:rPr lang="hr-HR" smtClean="0"/>
              <a:pPr/>
              <a:t>19</a:t>
            </a:fld>
            <a:endParaRPr lang="hr-HR"/>
          </a:p>
        </p:txBody>
      </p:sp>
    </p:spTree>
    <p:extLst>
      <p:ext uri="{BB962C8B-B14F-4D97-AF65-F5344CB8AC3E}">
        <p14:creationId xmlns:p14="http://schemas.microsoft.com/office/powerpoint/2010/main" val="29952955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marL="171450" indent="-171450">
              <a:buFont typeface="Wingdings" panose="05000000000000000000" pitchFamily="2" charset="2"/>
              <a:buChar char="§"/>
            </a:pPr>
            <a:r>
              <a:rPr lang="hr-HR" sz="1200" kern="1200" dirty="0" smtClean="0">
                <a:solidFill>
                  <a:schemeClr val="tx1"/>
                </a:solidFill>
                <a:effectLst/>
                <a:latin typeface="+mn-lt"/>
                <a:ea typeface="+mn-ea"/>
                <a:cs typeface="+mn-cs"/>
              </a:rPr>
              <a:t>Prvi stup Zajedničke poljoprivredne politike odnosi se na izravna plaćanja i na zajedničku organizaciju tržišta poljoprivrednih proizvoda. Njegov je cilj osigurati poljoprivrednim proizvođačima stabilan dohodak uz stabilne i prihvatljive cijene poljoprivrednih proizvoda na tržištu EU.</a:t>
            </a:r>
          </a:p>
          <a:p>
            <a:pPr marL="171450" indent="-171450">
              <a:buFont typeface="Wingdings" panose="05000000000000000000" pitchFamily="2" charset="2"/>
              <a:buChar char="§"/>
            </a:pPr>
            <a:r>
              <a:rPr lang="hr-HR" sz="1200" kern="1200" dirty="0" smtClean="0">
                <a:solidFill>
                  <a:schemeClr val="tx1"/>
                </a:solidFill>
                <a:effectLst/>
                <a:latin typeface="+mn-lt"/>
                <a:ea typeface="+mn-ea"/>
                <a:cs typeface="+mn-cs"/>
              </a:rPr>
              <a:t>Drugi stup se financira iz sredstava Europskoga poljoprivrednog fonda za ruralni razvoj koji je usmjeren na smanjivanje razlika između regija EU kroz sufinanciranje projekata ruralnog razvoja. U RH se drugi stup provodi kroz Program ruralnog razvoja.</a:t>
            </a:r>
          </a:p>
          <a:p>
            <a:endParaRPr lang="hr-HR" dirty="0"/>
          </a:p>
        </p:txBody>
      </p:sp>
      <p:sp>
        <p:nvSpPr>
          <p:cNvPr id="4" name="Rezervirano mjesto broja slajda 3"/>
          <p:cNvSpPr>
            <a:spLocks noGrp="1"/>
          </p:cNvSpPr>
          <p:nvPr>
            <p:ph type="sldNum" sz="quarter" idx="10"/>
          </p:nvPr>
        </p:nvSpPr>
        <p:spPr/>
        <p:txBody>
          <a:bodyPr/>
          <a:lstStyle/>
          <a:p>
            <a:fld id="{8C9B4355-D147-4293-A30C-82C003EB6DAB}" type="slidenum">
              <a:rPr lang="hr-HR" smtClean="0"/>
              <a:pPr/>
              <a:t>2</a:t>
            </a:fld>
            <a:endParaRPr lang="hr-HR"/>
          </a:p>
        </p:txBody>
      </p:sp>
    </p:spTree>
    <p:extLst>
      <p:ext uri="{BB962C8B-B14F-4D97-AF65-F5344CB8AC3E}">
        <p14:creationId xmlns:p14="http://schemas.microsoft.com/office/powerpoint/2010/main" val="339087040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hr-HR" sz="1200" kern="1200" dirty="0" smtClean="0">
                <a:solidFill>
                  <a:schemeClr val="tx1"/>
                </a:solidFill>
                <a:effectLst/>
                <a:latin typeface="+mn-lt"/>
                <a:ea typeface="+mn-ea"/>
                <a:cs typeface="+mn-cs"/>
              </a:rPr>
              <a:t>kako smo prethodno najavljivali, u 2018. je pred nama i vama cijeli niz novina od kojih izdvajamo novu mjeru - mjeru 14 „Dobrobit životinja“, uvođenje financijskih instrumenata i promjene u provedbi mjere 17</a:t>
            </a:r>
          </a:p>
          <a:p>
            <a:endParaRPr lang="hr-HR" dirty="0"/>
          </a:p>
        </p:txBody>
      </p:sp>
      <p:sp>
        <p:nvSpPr>
          <p:cNvPr id="4" name="Rezervirano mjesto broja slajda 3"/>
          <p:cNvSpPr>
            <a:spLocks noGrp="1"/>
          </p:cNvSpPr>
          <p:nvPr>
            <p:ph type="sldNum" sz="quarter" idx="10"/>
          </p:nvPr>
        </p:nvSpPr>
        <p:spPr/>
        <p:txBody>
          <a:bodyPr/>
          <a:lstStyle/>
          <a:p>
            <a:fld id="{8C9B4355-D147-4293-A30C-82C003EB6DAB}" type="slidenum">
              <a:rPr lang="hr-HR" smtClean="0"/>
              <a:pPr/>
              <a:t>20</a:t>
            </a:fld>
            <a:endParaRPr lang="hr-HR"/>
          </a:p>
        </p:txBody>
      </p:sp>
    </p:spTree>
    <p:extLst>
      <p:ext uri="{BB962C8B-B14F-4D97-AF65-F5344CB8AC3E}">
        <p14:creationId xmlns:p14="http://schemas.microsoft.com/office/powerpoint/2010/main" val="300279118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marL="171450" lvl="0" indent="-171450">
              <a:buFont typeface="Arial" panose="020B0604020202020204" pitchFamily="34" charset="0"/>
              <a:buChar char="•"/>
            </a:pPr>
            <a:r>
              <a:rPr lang="hr-HR" sz="1200" kern="1200" dirty="0" smtClean="0">
                <a:solidFill>
                  <a:schemeClr val="tx1"/>
                </a:solidFill>
                <a:effectLst/>
                <a:latin typeface="+mn-lt"/>
                <a:ea typeface="+mn-ea"/>
                <a:cs typeface="+mn-cs"/>
              </a:rPr>
              <a:t>pomoć stočarima u godišnjem iznosu od 150 milijuna kuna</a:t>
            </a:r>
          </a:p>
          <a:p>
            <a:pPr marL="171450" lvl="0" indent="-171450">
              <a:buFont typeface="Arial" panose="020B0604020202020204" pitchFamily="34" charset="0"/>
              <a:buChar char="•"/>
            </a:pPr>
            <a:r>
              <a:rPr lang="hr-HR" sz="1200" b="1" kern="1200" dirty="0" smtClean="0">
                <a:solidFill>
                  <a:schemeClr val="tx1"/>
                </a:solidFill>
                <a:effectLst/>
                <a:latin typeface="+mn-lt"/>
                <a:ea typeface="+mn-ea"/>
                <a:cs typeface="+mn-cs"/>
              </a:rPr>
              <a:t>Provedba mjere 14 Dobrobit životinja započet će 1. svibnja ove godine zahtjevi se podnose zajedno s jedinstvenim </a:t>
            </a:r>
            <a:endParaRPr lang="hr-HR"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hr-HR" sz="1200" b="1" kern="1200" dirty="0" smtClean="0">
                <a:solidFill>
                  <a:schemeClr val="tx1"/>
                </a:solidFill>
                <a:effectLst/>
                <a:latin typeface="+mn-lt"/>
                <a:ea typeface="+mn-ea"/>
                <a:cs typeface="+mn-cs"/>
              </a:rPr>
              <a:t>potpora</a:t>
            </a:r>
            <a:r>
              <a:rPr lang="hr-HR" sz="1200" kern="1200" dirty="0" smtClean="0">
                <a:solidFill>
                  <a:schemeClr val="tx1"/>
                </a:solidFill>
                <a:effectLst/>
                <a:latin typeface="+mn-lt"/>
                <a:ea typeface="+mn-ea"/>
                <a:cs typeface="+mn-cs"/>
              </a:rPr>
              <a:t> se dodjeljuje za provedbu obveza koje su iznad temeljnih zakonskih odredbi za pojedinu vrstu životinja i doprinose </a:t>
            </a:r>
            <a:r>
              <a:rPr lang="hr-HR" sz="1200" b="1" kern="1200" dirty="0" smtClean="0">
                <a:solidFill>
                  <a:schemeClr val="tx1"/>
                </a:solidFill>
                <a:effectLst/>
                <a:latin typeface="+mn-lt"/>
                <a:ea typeface="+mn-ea"/>
                <a:cs typeface="+mn-cs"/>
              </a:rPr>
              <a:t>poboljšanim uvjetima držanja i uzgoja </a:t>
            </a:r>
            <a:r>
              <a:rPr lang="hr-HR" sz="1200" kern="1200" dirty="0" smtClean="0">
                <a:solidFill>
                  <a:schemeClr val="tx1"/>
                </a:solidFill>
                <a:effectLst/>
                <a:latin typeface="+mn-lt"/>
                <a:ea typeface="+mn-ea"/>
                <a:cs typeface="+mn-cs"/>
              </a:rPr>
              <a:t>(povećanje podne površine za 10% (goveda, svinje, perad), više držanja na otvorenom/ispaše i bolji uvjeti držanja u stajama (goveda)…)</a:t>
            </a:r>
          </a:p>
          <a:p>
            <a:endParaRPr lang="hr-HR" dirty="0"/>
          </a:p>
        </p:txBody>
      </p:sp>
      <p:sp>
        <p:nvSpPr>
          <p:cNvPr id="4" name="Rezervirano mjesto broja slajda 3"/>
          <p:cNvSpPr>
            <a:spLocks noGrp="1"/>
          </p:cNvSpPr>
          <p:nvPr>
            <p:ph type="sldNum" sz="quarter" idx="10"/>
          </p:nvPr>
        </p:nvSpPr>
        <p:spPr/>
        <p:txBody>
          <a:bodyPr/>
          <a:lstStyle/>
          <a:p>
            <a:fld id="{8C9B4355-D147-4293-A30C-82C003EB6DAB}" type="slidenum">
              <a:rPr lang="hr-HR" smtClean="0">
                <a:solidFill>
                  <a:prstClr val="black"/>
                </a:solidFill>
              </a:rPr>
              <a:pPr/>
              <a:t>21</a:t>
            </a:fld>
            <a:endParaRPr lang="hr-HR">
              <a:solidFill>
                <a:prstClr val="black"/>
              </a:solidFill>
            </a:endParaRPr>
          </a:p>
        </p:txBody>
      </p:sp>
    </p:spTree>
    <p:extLst>
      <p:ext uri="{BB962C8B-B14F-4D97-AF65-F5344CB8AC3E}">
        <p14:creationId xmlns:p14="http://schemas.microsoft.com/office/powerpoint/2010/main" val="313316015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sz="1200" kern="1200" dirty="0" smtClean="0">
                <a:solidFill>
                  <a:schemeClr val="tx1"/>
                </a:solidFill>
                <a:effectLst/>
                <a:latin typeface="+mn-lt"/>
                <a:ea typeface="+mn-ea"/>
                <a:cs typeface="+mn-cs"/>
              </a:rPr>
              <a:t>PROVEDBA mjere 17 do sada:</a:t>
            </a:r>
          </a:p>
          <a:p>
            <a:r>
              <a:rPr lang="vi-VN" sz="1200" kern="1200" dirty="0" smtClean="0">
                <a:solidFill>
                  <a:schemeClr val="tx1"/>
                </a:solidFill>
                <a:effectLst/>
                <a:latin typeface="+mn-lt"/>
                <a:ea typeface="+mn-ea"/>
                <a:cs typeface="+mn-cs"/>
              </a:rPr>
              <a:t>Za </a:t>
            </a:r>
            <a:r>
              <a:rPr lang="vi-VN" sz="1200" b="1" kern="1200" dirty="0" smtClean="0">
                <a:solidFill>
                  <a:schemeClr val="tx1"/>
                </a:solidFill>
                <a:effectLst/>
                <a:latin typeface="+mn-lt"/>
                <a:ea typeface="+mn-ea"/>
                <a:cs typeface="+mn-cs"/>
              </a:rPr>
              <a:t>2016.</a:t>
            </a:r>
            <a:r>
              <a:rPr lang="vi-VN" sz="1200" kern="1200" dirty="0" smtClean="0">
                <a:solidFill>
                  <a:schemeClr val="tx1"/>
                </a:solidFill>
                <a:effectLst/>
                <a:latin typeface="+mn-lt"/>
                <a:ea typeface="+mn-ea"/>
                <a:cs typeface="+mn-cs"/>
              </a:rPr>
              <a:t> godinu zaprimljeno </a:t>
            </a:r>
            <a:r>
              <a:rPr lang="vi-VN" sz="1200" b="1" kern="1200" dirty="0" smtClean="0">
                <a:solidFill>
                  <a:schemeClr val="tx1"/>
                </a:solidFill>
                <a:effectLst/>
                <a:latin typeface="+mn-lt"/>
                <a:ea typeface="+mn-ea"/>
                <a:cs typeface="+mn-cs"/>
              </a:rPr>
              <a:t>2.359 zahtjeva </a:t>
            </a:r>
            <a:r>
              <a:rPr lang="vi-VN" sz="1200" kern="1200" dirty="0" smtClean="0">
                <a:solidFill>
                  <a:schemeClr val="tx1"/>
                </a:solidFill>
                <a:effectLst/>
                <a:latin typeface="+mn-lt"/>
                <a:ea typeface="+mn-ea"/>
                <a:cs typeface="+mn-cs"/>
              </a:rPr>
              <a:t>za potporu u iznosu od </a:t>
            </a:r>
            <a:r>
              <a:rPr lang="vi-VN" sz="1200" b="1" kern="1200" dirty="0" smtClean="0">
                <a:solidFill>
                  <a:schemeClr val="tx1"/>
                </a:solidFill>
                <a:effectLst/>
                <a:latin typeface="+mn-lt"/>
                <a:ea typeface="+mn-ea"/>
                <a:cs typeface="+mn-cs"/>
              </a:rPr>
              <a:t>31.</a:t>
            </a:r>
            <a:r>
              <a:rPr lang="hr-HR" sz="1200" b="1" kern="1200" dirty="0" smtClean="0">
                <a:solidFill>
                  <a:schemeClr val="tx1"/>
                </a:solidFill>
                <a:effectLst/>
                <a:latin typeface="+mn-lt"/>
                <a:ea typeface="+mn-ea"/>
                <a:cs typeface="+mn-cs"/>
              </a:rPr>
              <a:t>5 </a:t>
            </a:r>
            <a:r>
              <a:rPr lang="hr-HR" sz="1200" b="1" kern="1200" dirty="0" err="1" smtClean="0">
                <a:solidFill>
                  <a:schemeClr val="tx1"/>
                </a:solidFill>
                <a:effectLst/>
                <a:latin typeface="+mn-lt"/>
                <a:ea typeface="+mn-ea"/>
                <a:cs typeface="+mn-cs"/>
              </a:rPr>
              <a:t>mil</a:t>
            </a:r>
            <a:r>
              <a:rPr lang="hr-HR" sz="1200" b="1" kern="1200" dirty="0" smtClean="0">
                <a:solidFill>
                  <a:schemeClr val="tx1"/>
                </a:solidFill>
                <a:effectLst/>
                <a:latin typeface="+mn-lt"/>
                <a:ea typeface="+mn-ea"/>
                <a:cs typeface="+mn-cs"/>
              </a:rPr>
              <a:t>.</a:t>
            </a:r>
            <a:r>
              <a:rPr lang="vi-VN" sz="1200" b="1" kern="1200" dirty="0" smtClean="0">
                <a:solidFill>
                  <a:schemeClr val="tx1"/>
                </a:solidFill>
                <a:effectLst/>
                <a:latin typeface="+mn-lt"/>
                <a:ea typeface="+mn-ea"/>
                <a:cs typeface="+mn-cs"/>
              </a:rPr>
              <a:t> kuna</a:t>
            </a:r>
            <a:r>
              <a:rPr lang="vi-VN" sz="1200" kern="1200" dirty="0" smtClean="0">
                <a:solidFill>
                  <a:schemeClr val="tx1"/>
                </a:solidFill>
                <a:effectLst/>
                <a:latin typeface="+mn-lt"/>
                <a:ea typeface="+mn-ea"/>
                <a:cs typeface="+mn-cs"/>
              </a:rPr>
              <a:t>.</a:t>
            </a:r>
            <a:endParaRPr lang="hr-HR" sz="1200" kern="1200" dirty="0" smtClean="0">
              <a:solidFill>
                <a:schemeClr val="tx1"/>
              </a:solidFill>
              <a:effectLst/>
              <a:latin typeface="+mn-lt"/>
              <a:ea typeface="+mn-ea"/>
              <a:cs typeface="+mn-cs"/>
            </a:endParaRPr>
          </a:p>
          <a:p>
            <a:r>
              <a:rPr lang="vi-VN" sz="1200" kern="1200" dirty="0" smtClean="0">
                <a:solidFill>
                  <a:schemeClr val="tx1"/>
                </a:solidFill>
                <a:effectLst/>
                <a:latin typeface="+mn-lt"/>
                <a:ea typeface="+mn-ea"/>
                <a:cs typeface="+mn-cs"/>
              </a:rPr>
              <a:t>Obrađeni </a:t>
            </a:r>
            <a:r>
              <a:rPr lang="vi-VN" sz="1200" b="1" kern="1200" dirty="0" smtClean="0">
                <a:solidFill>
                  <a:schemeClr val="tx1"/>
                </a:solidFill>
                <a:effectLst/>
                <a:latin typeface="+mn-lt"/>
                <a:ea typeface="+mn-ea"/>
                <a:cs typeface="+mn-cs"/>
              </a:rPr>
              <a:t>svi zahtjevi</a:t>
            </a:r>
            <a:r>
              <a:rPr lang="vi-VN" sz="1200" kern="1200" dirty="0" smtClean="0">
                <a:solidFill>
                  <a:schemeClr val="tx1"/>
                </a:solidFill>
                <a:effectLst/>
                <a:latin typeface="+mn-lt"/>
                <a:ea typeface="+mn-ea"/>
                <a:cs typeface="+mn-cs"/>
              </a:rPr>
              <a:t>, izdano </a:t>
            </a:r>
            <a:r>
              <a:rPr lang="vi-VN" sz="1200" b="1" kern="1200" dirty="0" smtClean="0">
                <a:solidFill>
                  <a:schemeClr val="tx1"/>
                </a:solidFill>
                <a:effectLst/>
                <a:latin typeface="+mn-lt"/>
                <a:ea typeface="+mn-ea"/>
                <a:cs typeface="+mn-cs"/>
              </a:rPr>
              <a:t>2.053 odluka </a:t>
            </a:r>
            <a:r>
              <a:rPr lang="hr-HR" sz="1200" b="1" kern="1200" dirty="0" smtClean="0">
                <a:solidFill>
                  <a:schemeClr val="tx1"/>
                </a:solidFill>
                <a:effectLst/>
                <a:latin typeface="+mn-lt"/>
                <a:ea typeface="+mn-ea"/>
                <a:cs typeface="+mn-cs"/>
              </a:rPr>
              <a:t>o</a:t>
            </a:r>
            <a:r>
              <a:rPr lang="vi-VN" sz="1200" b="1" kern="1200" dirty="0" smtClean="0">
                <a:solidFill>
                  <a:schemeClr val="tx1"/>
                </a:solidFill>
                <a:effectLst/>
                <a:latin typeface="+mn-lt"/>
                <a:ea typeface="+mn-ea"/>
                <a:cs typeface="+mn-cs"/>
              </a:rPr>
              <a:t> isplati </a:t>
            </a:r>
            <a:r>
              <a:rPr lang="vi-VN" sz="1200" kern="1200" dirty="0" smtClean="0">
                <a:solidFill>
                  <a:schemeClr val="tx1"/>
                </a:solidFill>
                <a:effectLst/>
                <a:latin typeface="+mn-lt"/>
                <a:ea typeface="+mn-ea"/>
                <a:cs typeface="+mn-cs"/>
              </a:rPr>
              <a:t>i </a:t>
            </a:r>
            <a:r>
              <a:rPr lang="vi-VN" sz="1200" b="1" kern="1200" dirty="0" smtClean="0">
                <a:solidFill>
                  <a:schemeClr val="tx1"/>
                </a:solidFill>
                <a:effectLst/>
                <a:latin typeface="+mn-lt"/>
                <a:ea typeface="+mn-ea"/>
                <a:cs typeface="+mn-cs"/>
              </a:rPr>
              <a:t>isplaćeno 27.7</a:t>
            </a:r>
            <a:r>
              <a:rPr lang="hr-HR" sz="1200" b="1" kern="1200" dirty="0" smtClean="0">
                <a:solidFill>
                  <a:schemeClr val="tx1"/>
                </a:solidFill>
                <a:effectLst/>
                <a:latin typeface="+mn-lt"/>
                <a:ea typeface="+mn-ea"/>
                <a:cs typeface="+mn-cs"/>
              </a:rPr>
              <a:t> </a:t>
            </a:r>
            <a:r>
              <a:rPr lang="hr-HR" sz="1200" b="1" kern="1200" dirty="0" err="1" smtClean="0">
                <a:solidFill>
                  <a:schemeClr val="tx1"/>
                </a:solidFill>
                <a:effectLst/>
                <a:latin typeface="+mn-lt"/>
                <a:ea typeface="+mn-ea"/>
                <a:cs typeface="+mn-cs"/>
              </a:rPr>
              <a:t>mil</a:t>
            </a:r>
            <a:r>
              <a:rPr lang="hr-HR" sz="1200" b="1" kern="1200" dirty="0" smtClean="0">
                <a:solidFill>
                  <a:schemeClr val="tx1"/>
                </a:solidFill>
                <a:effectLst/>
                <a:latin typeface="+mn-lt"/>
                <a:ea typeface="+mn-ea"/>
                <a:cs typeface="+mn-cs"/>
              </a:rPr>
              <a:t>. </a:t>
            </a:r>
            <a:r>
              <a:rPr lang="vi-VN" sz="1200" b="1" kern="1200" dirty="0" smtClean="0">
                <a:solidFill>
                  <a:schemeClr val="tx1"/>
                </a:solidFill>
                <a:effectLst/>
                <a:latin typeface="+mn-lt"/>
                <a:ea typeface="+mn-ea"/>
                <a:cs typeface="+mn-cs"/>
              </a:rPr>
              <a:t>kuna</a:t>
            </a:r>
            <a:r>
              <a:rPr lang="vi-VN" sz="1200" kern="1200" dirty="0" smtClean="0">
                <a:solidFill>
                  <a:schemeClr val="tx1"/>
                </a:solidFill>
                <a:effectLst/>
                <a:latin typeface="+mn-lt"/>
                <a:ea typeface="+mn-ea"/>
                <a:cs typeface="+mn-cs"/>
              </a:rPr>
              <a:t>.</a:t>
            </a:r>
            <a:endParaRPr lang="hr-HR" sz="1200" kern="1200" dirty="0" smtClean="0">
              <a:solidFill>
                <a:schemeClr val="tx1"/>
              </a:solidFill>
              <a:effectLst/>
              <a:latin typeface="+mn-lt"/>
              <a:ea typeface="+mn-ea"/>
              <a:cs typeface="+mn-cs"/>
            </a:endParaRPr>
          </a:p>
          <a:p>
            <a:r>
              <a:rPr lang="vi-VN" sz="1200" kern="1200" dirty="0" smtClean="0">
                <a:solidFill>
                  <a:schemeClr val="tx1"/>
                </a:solidFill>
                <a:effectLst/>
                <a:latin typeface="+mn-lt"/>
                <a:ea typeface="+mn-ea"/>
                <a:cs typeface="+mn-cs"/>
              </a:rPr>
              <a:t>Za </a:t>
            </a:r>
            <a:r>
              <a:rPr lang="vi-VN" sz="1200" b="1" kern="1200" dirty="0" smtClean="0">
                <a:solidFill>
                  <a:schemeClr val="tx1"/>
                </a:solidFill>
                <a:effectLst/>
                <a:latin typeface="+mn-lt"/>
                <a:ea typeface="+mn-ea"/>
                <a:cs typeface="+mn-cs"/>
              </a:rPr>
              <a:t>2017.</a:t>
            </a:r>
            <a:r>
              <a:rPr lang="vi-VN" sz="1200" kern="1200" dirty="0" smtClean="0">
                <a:solidFill>
                  <a:schemeClr val="tx1"/>
                </a:solidFill>
                <a:effectLst/>
                <a:latin typeface="+mn-lt"/>
                <a:ea typeface="+mn-ea"/>
                <a:cs typeface="+mn-cs"/>
              </a:rPr>
              <a:t> godinu zaprimljeno </a:t>
            </a:r>
            <a:r>
              <a:rPr lang="vi-VN" sz="1200" b="1" kern="1200" dirty="0" smtClean="0">
                <a:solidFill>
                  <a:schemeClr val="tx1"/>
                </a:solidFill>
                <a:effectLst/>
                <a:latin typeface="+mn-lt"/>
                <a:ea typeface="+mn-ea"/>
                <a:cs typeface="+mn-cs"/>
              </a:rPr>
              <a:t>3077 zahtjeva </a:t>
            </a:r>
            <a:r>
              <a:rPr lang="vi-VN" sz="1200" kern="1200" dirty="0" smtClean="0">
                <a:solidFill>
                  <a:schemeClr val="tx1"/>
                </a:solidFill>
                <a:effectLst/>
                <a:latin typeface="+mn-lt"/>
                <a:ea typeface="+mn-ea"/>
                <a:cs typeface="+mn-cs"/>
              </a:rPr>
              <a:t>za potporu u iznosu od </a:t>
            </a:r>
            <a:r>
              <a:rPr lang="vi-VN" sz="1200" b="1" kern="1200" dirty="0" smtClean="0">
                <a:solidFill>
                  <a:schemeClr val="tx1"/>
                </a:solidFill>
                <a:effectLst/>
                <a:latin typeface="+mn-lt"/>
                <a:ea typeface="+mn-ea"/>
                <a:cs typeface="+mn-cs"/>
              </a:rPr>
              <a:t>44.4</a:t>
            </a:r>
            <a:r>
              <a:rPr lang="hr-HR" sz="1200" b="1" kern="1200" dirty="0" smtClean="0">
                <a:solidFill>
                  <a:schemeClr val="tx1"/>
                </a:solidFill>
                <a:effectLst/>
                <a:latin typeface="+mn-lt"/>
                <a:ea typeface="+mn-ea"/>
                <a:cs typeface="+mn-cs"/>
              </a:rPr>
              <a:t> </a:t>
            </a:r>
            <a:r>
              <a:rPr lang="hr-HR" sz="1200" b="1" kern="1200" dirty="0" err="1" smtClean="0">
                <a:solidFill>
                  <a:schemeClr val="tx1"/>
                </a:solidFill>
                <a:effectLst/>
                <a:latin typeface="+mn-lt"/>
                <a:ea typeface="+mn-ea"/>
                <a:cs typeface="+mn-cs"/>
              </a:rPr>
              <a:t>mil</a:t>
            </a:r>
            <a:r>
              <a:rPr lang="hr-HR" sz="1200" b="1" kern="1200" dirty="0" smtClean="0">
                <a:solidFill>
                  <a:schemeClr val="tx1"/>
                </a:solidFill>
                <a:effectLst/>
                <a:latin typeface="+mn-lt"/>
                <a:ea typeface="+mn-ea"/>
                <a:cs typeface="+mn-cs"/>
              </a:rPr>
              <a:t>.</a:t>
            </a:r>
            <a:r>
              <a:rPr lang="vi-VN" sz="1200" b="1" kern="1200" dirty="0" smtClean="0">
                <a:solidFill>
                  <a:schemeClr val="tx1"/>
                </a:solidFill>
                <a:effectLst/>
                <a:latin typeface="+mn-lt"/>
                <a:ea typeface="+mn-ea"/>
                <a:cs typeface="+mn-cs"/>
              </a:rPr>
              <a:t> kuna</a:t>
            </a:r>
            <a:r>
              <a:rPr lang="vi-VN" sz="1200" kern="1200" dirty="0" smtClean="0">
                <a:solidFill>
                  <a:schemeClr val="tx1"/>
                </a:solidFill>
                <a:effectLst/>
                <a:latin typeface="+mn-lt"/>
                <a:ea typeface="+mn-ea"/>
                <a:cs typeface="+mn-cs"/>
              </a:rPr>
              <a:t>.</a:t>
            </a:r>
            <a:endParaRPr lang="hr-HR" sz="1200" kern="1200" dirty="0" smtClean="0">
              <a:solidFill>
                <a:schemeClr val="tx1"/>
              </a:solidFill>
              <a:effectLst/>
              <a:latin typeface="+mn-lt"/>
              <a:ea typeface="+mn-ea"/>
              <a:cs typeface="+mn-cs"/>
            </a:endParaRPr>
          </a:p>
          <a:p>
            <a:endParaRPr lang="hr-HR" dirty="0" smtClean="0"/>
          </a:p>
        </p:txBody>
      </p:sp>
      <p:sp>
        <p:nvSpPr>
          <p:cNvPr id="4" name="Rezervirano mjesto broja slajda 3"/>
          <p:cNvSpPr>
            <a:spLocks noGrp="1"/>
          </p:cNvSpPr>
          <p:nvPr>
            <p:ph type="sldNum" sz="quarter" idx="10"/>
          </p:nvPr>
        </p:nvSpPr>
        <p:spPr/>
        <p:txBody>
          <a:bodyPr/>
          <a:lstStyle/>
          <a:p>
            <a:fld id="{8C9B4355-D147-4293-A30C-82C003EB6DAB}" type="slidenum">
              <a:rPr lang="hr-HR" smtClean="0"/>
              <a:pPr/>
              <a:t>22</a:t>
            </a:fld>
            <a:endParaRPr lang="hr-HR"/>
          </a:p>
        </p:txBody>
      </p:sp>
    </p:spTree>
    <p:extLst>
      <p:ext uri="{BB962C8B-B14F-4D97-AF65-F5344CB8AC3E}">
        <p14:creationId xmlns:p14="http://schemas.microsoft.com/office/powerpoint/2010/main" val="246016516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vi-VN" sz="1200" b="1" kern="1200" dirty="0" smtClean="0">
                <a:solidFill>
                  <a:schemeClr val="tx1"/>
                </a:solidFill>
                <a:effectLst/>
                <a:latin typeface="+mn-lt"/>
                <a:ea typeface="+mn-ea"/>
                <a:cs typeface="+mn-cs"/>
              </a:rPr>
              <a:t>Zahtjev za potporu moći će se podnositi tijekom cijele godine</a:t>
            </a:r>
            <a:r>
              <a:rPr lang="hr-HR" sz="1200" b="1" kern="1200" dirty="0" smtClean="0">
                <a:solidFill>
                  <a:schemeClr val="tx1"/>
                </a:solidFill>
                <a:effectLst/>
                <a:latin typeface="+mn-lt"/>
                <a:ea typeface="+mn-ea"/>
                <a:cs typeface="+mn-cs"/>
              </a:rPr>
              <a:t>. </a:t>
            </a:r>
            <a:endParaRPr lang="hr-HR" sz="1200" kern="1200" dirty="0" smtClean="0">
              <a:solidFill>
                <a:schemeClr val="tx1"/>
              </a:solidFill>
              <a:effectLst/>
              <a:latin typeface="+mn-lt"/>
              <a:ea typeface="+mn-ea"/>
              <a:cs typeface="+mn-cs"/>
            </a:endParaRPr>
          </a:p>
          <a:p>
            <a:r>
              <a:rPr lang="hr-HR" sz="1200" kern="1200" dirty="0" smtClean="0">
                <a:solidFill>
                  <a:schemeClr val="tx1"/>
                </a:solidFill>
                <a:effectLst/>
                <a:latin typeface="+mn-lt"/>
                <a:ea typeface="+mn-ea"/>
                <a:cs typeface="+mn-cs"/>
              </a:rPr>
              <a:t>Prijedlog Pravilnika je objavljen na e savjetovanju</a:t>
            </a:r>
            <a:endParaRPr lang="hr-HR" sz="1200" kern="1200" dirty="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8C9B4355-D147-4293-A30C-82C003EB6DAB}" type="slidenum">
              <a:rPr lang="hr-HR" smtClean="0"/>
              <a:pPr/>
              <a:t>23</a:t>
            </a:fld>
            <a:endParaRPr lang="hr-HR"/>
          </a:p>
        </p:txBody>
      </p:sp>
    </p:spTree>
    <p:extLst>
      <p:ext uri="{BB962C8B-B14F-4D97-AF65-F5344CB8AC3E}">
        <p14:creationId xmlns:p14="http://schemas.microsoft.com/office/powerpoint/2010/main" val="351708622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sz="1200" b="1" i="1" kern="1200" dirty="0" smtClean="0">
                <a:solidFill>
                  <a:schemeClr val="tx1"/>
                </a:solidFill>
                <a:effectLst/>
                <a:latin typeface="+mn-lt"/>
                <a:ea typeface="+mn-ea"/>
                <a:cs typeface="+mn-cs"/>
              </a:rPr>
              <a:t>Mikro investicijski zajmovi za ruralni razvoj</a:t>
            </a:r>
            <a:endParaRPr lang="hr-HR" dirty="0" smtClean="0">
              <a:effectLst/>
            </a:endParaRPr>
          </a:p>
          <a:p>
            <a:r>
              <a:rPr lang="hr-HR" sz="1200" b="1" i="1" kern="1200" dirty="0" smtClean="0">
                <a:solidFill>
                  <a:schemeClr val="tx1"/>
                </a:solidFill>
                <a:effectLst/>
                <a:latin typeface="+mn-lt"/>
                <a:ea typeface="+mn-ea"/>
                <a:cs typeface="+mn-cs"/>
              </a:rPr>
              <a:t>(HAMAG-BICRO)</a:t>
            </a:r>
            <a:endParaRPr lang="hr-HR" dirty="0" smtClean="0">
              <a:effectLst/>
            </a:endParaRPr>
          </a:p>
          <a:p>
            <a:pPr lvl="0"/>
            <a:r>
              <a:rPr lang="hr-HR" sz="1200" i="1" kern="1200" dirty="0" smtClean="0">
                <a:solidFill>
                  <a:schemeClr val="tx1"/>
                </a:solidFill>
                <a:effectLst/>
                <a:latin typeface="+mn-lt"/>
                <a:ea typeface="+mn-ea"/>
                <a:cs typeface="+mn-cs"/>
              </a:rPr>
              <a:t>za mikro i male subjekte gospodarstva (uključujući novoosnovane poslovne subjekte) u sektoru poljoprivrede, prerade i šumarstva</a:t>
            </a:r>
            <a:endParaRPr lang="hr-HR" sz="1200" kern="1200" dirty="0" smtClean="0">
              <a:solidFill>
                <a:schemeClr val="tx1"/>
              </a:solidFill>
              <a:effectLst/>
              <a:latin typeface="+mn-lt"/>
              <a:ea typeface="+mn-ea"/>
              <a:cs typeface="+mn-cs"/>
            </a:endParaRPr>
          </a:p>
          <a:p>
            <a:pPr lvl="0"/>
            <a:r>
              <a:rPr lang="hr-HR" sz="1200" i="1" kern="1200" dirty="0" smtClean="0">
                <a:solidFill>
                  <a:schemeClr val="tx1"/>
                </a:solidFill>
                <a:effectLst/>
                <a:latin typeface="+mn-lt"/>
                <a:ea typeface="+mn-ea"/>
                <a:cs typeface="+mn-cs"/>
              </a:rPr>
              <a:t>za investicije u materijalnu i nematerijalnu imovinu, uključujući i obrtna sredstva (do 30% iznosa zajma)</a:t>
            </a:r>
            <a:endParaRPr lang="hr-HR" sz="1200" kern="1200" dirty="0" smtClean="0">
              <a:solidFill>
                <a:schemeClr val="tx1"/>
              </a:solidFill>
              <a:effectLst/>
              <a:latin typeface="+mn-lt"/>
              <a:ea typeface="+mn-ea"/>
              <a:cs typeface="+mn-cs"/>
            </a:endParaRPr>
          </a:p>
          <a:p>
            <a:pPr lvl="0"/>
            <a:r>
              <a:rPr lang="hr-HR" sz="1200" i="1" kern="1200" dirty="0" smtClean="0">
                <a:solidFill>
                  <a:schemeClr val="tx1"/>
                </a:solidFill>
                <a:effectLst/>
                <a:latin typeface="+mn-lt"/>
                <a:ea typeface="+mn-ea"/>
                <a:cs typeface="+mn-cs"/>
              </a:rPr>
              <a:t>iznosi 1.000 - 25.000 EUR</a:t>
            </a:r>
            <a:endParaRPr lang="hr-HR" sz="1200" kern="1200" dirty="0" smtClean="0">
              <a:solidFill>
                <a:schemeClr val="tx1"/>
              </a:solidFill>
              <a:effectLst/>
              <a:latin typeface="+mn-lt"/>
              <a:ea typeface="+mn-ea"/>
              <a:cs typeface="+mn-cs"/>
            </a:endParaRPr>
          </a:p>
          <a:p>
            <a:pPr lvl="0"/>
            <a:r>
              <a:rPr lang="hr-HR" sz="1200" i="1" kern="1200" dirty="0" smtClean="0">
                <a:solidFill>
                  <a:schemeClr val="tx1"/>
                </a:solidFill>
                <a:effectLst/>
                <a:latin typeface="+mn-lt"/>
                <a:ea typeface="+mn-ea"/>
                <a:cs typeface="+mn-cs"/>
              </a:rPr>
              <a:t>bez naplate naknade za obradu zahtjeva, naknade  za rezervaciju sredstava, </a:t>
            </a:r>
            <a:r>
              <a:rPr lang="hr-HR" sz="1200" i="1" kern="1200" dirty="0" err="1" smtClean="0">
                <a:solidFill>
                  <a:schemeClr val="tx1"/>
                </a:solidFill>
                <a:effectLst/>
                <a:latin typeface="+mn-lt"/>
                <a:ea typeface="+mn-ea"/>
                <a:cs typeface="+mn-cs"/>
              </a:rPr>
              <a:t>interkalarne</a:t>
            </a:r>
            <a:r>
              <a:rPr lang="hr-HR" sz="1200" i="1" kern="1200" dirty="0" smtClean="0">
                <a:solidFill>
                  <a:schemeClr val="tx1"/>
                </a:solidFill>
                <a:effectLst/>
                <a:latin typeface="+mn-lt"/>
                <a:ea typeface="+mn-ea"/>
                <a:cs typeface="+mn-cs"/>
              </a:rPr>
              <a:t> kamate, naknade za prijevremenu otplatu kredita te nije obvezno vlastito učešće krajnjeg primatelja</a:t>
            </a:r>
            <a:endParaRPr lang="hr-HR" sz="1200" kern="1200" dirty="0" smtClean="0">
              <a:solidFill>
                <a:schemeClr val="tx1"/>
              </a:solidFill>
              <a:effectLst/>
              <a:latin typeface="+mn-lt"/>
              <a:ea typeface="+mn-ea"/>
              <a:cs typeface="+mn-cs"/>
            </a:endParaRPr>
          </a:p>
          <a:p>
            <a:pPr lvl="0"/>
            <a:r>
              <a:rPr lang="hr-HR" sz="1200" i="1" kern="1200" dirty="0" smtClean="0">
                <a:solidFill>
                  <a:schemeClr val="tx1"/>
                </a:solidFill>
                <a:effectLst/>
                <a:latin typeface="+mn-lt"/>
                <a:ea typeface="+mn-ea"/>
                <a:cs typeface="+mn-cs"/>
              </a:rPr>
              <a:t>kamate 0,5% i 1,0% - ovisno o razvijenosti jedinice lokalne samouprave ulaganja</a:t>
            </a:r>
            <a:endParaRPr lang="hr-HR" sz="1200" kern="1200" dirty="0" smtClean="0">
              <a:solidFill>
                <a:schemeClr val="tx1"/>
              </a:solidFill>
              <a:effectLst/>
              <a:latin typeface="+mn-lt"/>
              <a:ea typeface="+mn-ea"/>
              <a:cs typeface="+mn-cs"/>
            </a:endParaRPr>
          </a:p>
          <a:p>
            <a:pPr lvl="0"/>
            <a:r>
              <a:rPr lang="hr-HR" sz="1200" i="1" kern="1200" dirty="0" smtClean="0">
                <a:solidFill>
                  <a:schemeClr val="tx1"/>
                </a:solidFill>
                <a:effectLst/>
                <a:latin typeface="+mn-lt"/>
                <a:ea typeface="+mn-ea"/>
                <a:cs typeface="+mn-cs"/>
              </a:rPr>
              <a:t>mogućnost počeka do 12 mjeseci</a:t>
            </a:r>
            <a:endParaRPr lang="hr-HR" sz="1200" kern="1200" dirty="0" smtClean="0">
              <a:solidFill>
                <a:schemeClr val="tx1"/>
              </a:solidFill>
              <a:effectLst/>
              <a:latin typeface="+mn-lt"/>
              <a:ea typeface="+mn-ea"/>
              <a:cs typeface="+mn-cs"/>
            </a:endParaRPr>
          </a:p>
          <a:p>
            <a:pPr lvl="0"/>
            <a:r>
              <a:rPr lang="hr-HR" sz="1200" i="1" kern="1200" dirty="0" smtClean="0">
                <a:solidFill>
                  <a:schemeClr val="tx1"/>
                </a:solidFill>
                <a:effectLst/>
                <a:latin typeface="+mn-lt"/>
                <a:ea typeface="+mn-ea"/>
                <a:cs typeface="+mn-cs"/>
              </a:rPr>
              <a:t>rok otplate do 5 godina</a:t>
            </a:r>
            <a:endParaRPr lang="hr-HR" sz="1200" kern="1200" dirty="0" smtClean="0">
              <a:solidFill>
                <a:schemeClr val="tx1"/>
              </a:solidFill>
              <a:effectLst/>
              <a:latin typeface="+mn-lt"/>
              <a:ea typeface="+mn-ea"/>
              <a:cs typeface="+mn-cs"/>
            </a:endParaRPr>
          </a:p>
          <a:p>
            <a:pPr lvl="0"/>
            <a:r>
              <a:rPr lang="hr-HR" sz="1200" i="1" kern="1200" dirty="0" smtClean="0">
                <a:solidFill>
                  <a:schemeClr val="tx1"/>
                </a:solidFill>
                <a:effectLst/>
                <a:latin typeface="+mn-lt"/>
                <a:ea typeface="+mn-ea"/>
                <a:cs typeface="+mn-cs"/>
              </a:rPr>
              <a:t>dostupno od svibnja 2018.</a:t>
            </a:r>
            <a:endParaRPr lang="hr-HR" sz="1200" kern="1200" dirty="0" smtClean="0">
              <a:solidFill>
                <a:schemeClr val="tx1"/>
              </a:solidFill>
              <a:effectLst/>
              <a:latin typeface="+mn-lt"/>
              <a:ea typeface="+mn-ea"/>
              <a:cs typeface="+mn-cs"/>
            </a:endParaRPr>
          </a:p>
          <a:p>
            <a:endParaRPr lang="hr-HR" dirty="0" smtClean="0"/>
          </a:p>
          <a:p>
            <a:endParaRPr lang="hr-HR" dirty="0" smtClean="0"/>
          </a:p>
          <a:p>
            <a:r>
              <a:rPr lang="hr-HR" sz="1200" b="1" i="1" kern="1200" dirty="0" smtClean="0">
                <a:solidFill>
                  <a:schemeClr val="tx1"/>
                </a:solidFill>
                <a:effectLst/>
                <a:latin typeface="+mn-lt"/>
                <a:ea typeface="+mn-ea"/>
                <a:cs typeface="+mn-cs"/>
              </a:rPr>
              <a:t>Mali zajmovi za ruralni razvoj</a:t>
            </a:r>
            <a:endParaRPr lang="hr-HR" dirty="0" smtClean="0">
              <a:effectLst/>
            </a:endParaRPr>
          </a:p>
          <a:p>
            <a:r>
              <a:rPr lang="hr-HR" sz="1200" b="1" i="1" kern="1200" dirty="0" smtClean="0">
                <a:solidFill>
                  <a:schemeClr val="tx1"/>
                </a:solidFill>
                <a:effectLst/>
                <a:latin typeface="+mn-lt"/>
                <a:ea typeface="+mn-ea"/>
                <a:cs typeface="+mn-cs"/>
              </a:rPr>
              <a:t>(HAMAG-BICRO)</a:t>
            </a:r>
            <a:endParaRPr lang="hr-HR" dirty="0" smtClean="0">
              <a:effectLst/>
            </a:endParaRPr>
          </a:p>
          <a:p>
            <a:pPr lvl="0"/>
            <a:r>
              <a:rPr lang="hr-HR" sz="1200" i="1" kern="1200" dirty="0" smtClean="0">
                <a:solidFill>
                  <a:schemeClr val="tx1"/>
                </a:solidFill>
                <a:effectLst/>
                <a:latin typeface="+mn-lt"/>
                <a:ea typeface="+mn-ea"/>
                <a:cs typeface="+mn-cs"/>
              </a:rPr>
              <a:t>za mikro, male i srednje subjekte gospodarstva (uključujući novoosnovane poslovne subjekte) u sektoru poljoprivrede, prerade i šumarstva</a:t>
            </a:r>
            <a:endParaRPr lang="hr-HR" sz="1200" kern="1200" dirty="0" smtClean="0">
              <a:solidFill>
                <a:schemeClr val="tx1"/>
              </a:solidFill>
              <a:effectLst/>
              <a:latin typeface="+mn-lt"/>
              <a:ea typeface="+mn-ea"/>
              <a:cs typeface="+mn-cs"/>
            </a:endParaRPr>
          </a:p>
          <a:p>
            <a:pPr lvl="0"/>
            <a:r>
              <a:rPr lang="hr-HR" sz="1200" i="1" kern="1200" dirty="0" smtClean="0">
                <a:solidFill>
                  <a:schemeClr val="tx1"/>
                </a:solidFill>
                <a:effectLst/>
                <a:latin typeface="+mn-lt"/>
                <a:ea typeface="+mn-ea"/>
                <a:cs typeface="+mn-cs"/>
              </a:rPr>
              <a:t>za investicije u materijalnu i nematerijalnu imovinu, uključujući i obrtna sredstva (do 30% iznosa zajma)</a:t>
            </a:r>
            <a:endParaRPr lang="hr-HR" sz="1200" kern="1200" dirty="0" smtClean="0">
              <a:solidFill>
                <a:schemeClr val="tx1"/>
              </a:solidFill>
              <a:effectLst/>
              <a:latin typeface="+mn-lt"/>
              <a:ea typeface="+mn-ea"/>
              <a:cs typeface="+mn-cs"/>
            </a:endParaRPr>
          </a:p>
          <a:p>
            <a:pPr lvl="0"/>
            <a:r>
              <a:rPr lang="hr-HR" sz="1200" i="1" kern="1200" dirty="0" smtClean="0">
                <a:solidFill>
                  <a:schemeClr val="tx1"/>
                </a:solidFill>
                <a:effectLst/>
                <a:latin typeface="+mn-lt"/>
                <a:ea typeface="+mn-ea"/>
                <a:cs typeface="+mn-cs"/>
              </a:rPr>
              <a:t>iznosi 25.001 – 50.000 EUR</a:t>
            </a:r>
            <a:endParaRPr lang="hr-HR" sz="1200" kern="1200" dirty="0" smtClean="0">
              <a:solidFill>
                <a:schemeClr val="tx1"/>
              </a:solidFill>
              <a:effectLst/>
              <a:latin typeface="+mn-lt"/>
              <a:ea typeface="+mn-ea"/>
              <a:cs typeface="+mn-cs"/>
            </a:endParaRPr>
          </a:p>
          <a:p>
            <a:pPr lvl="0"/>
            <a:r>
              <a:rPr lang="hr-HR" sz="1200" i="1" kern="1200" dirty="0" smtClean="0">
                <a:solidFill>
                  <a:schemeClr val="tx1"/>
                </a:solidFill>
                <a:effectLst/>
                <a:latin typeface="+mn-lt"/>
                <a:ea typeface="+mn-ea"/>
                <a:cs typeface="+mn-cs"/>
              </a:rPr>
              <a:t>bez naplate naknade za obradu zahtjeva, naknade  za rezervaciju sredstava, </a:t>
            </a:r>
            <a:r>
              <a:rPr lang="hr-HR" sz="1200" i="1" kern="1200" dirty="0" err="1" smtClean="0">
                <a:solidFill>
                  <a:schemeClr val="tx1"/>
                </a:solidFill>
                <a:effectLst/>
                <a:latin typeface="+mn-lt"/>
                <a:ea typeface="+mn-ea"/>
                <a:cs typeface="+mn-cs"/>
              </a:rPr>
              <a:t>interkalarne</a:t>
            </a:r>
            <a:r>
              <a:rPr lang="hr-HR" sz="1200" i="1" kern="1200" dirty="0" smtClean="0">
                <a:solidFill>
                  <a:schemeClr val="tx1"/>
                </a:solidFill>
                <a:effectLst/>
                <a:latin typeface="+mn-lt"/>
                <a:ea typeface="+mn-ea"/>
                <a:cs typeface="+mn-cs"/>
              </a:rPr>
              <a:t> kamate, naknade za prijevremenu otplatu kredita te nije obvezno vlastito učešće krajnjeg primatelja</a:t>
            </a:r>
            <a:endParaRPr lang="hr-HR" sz="1200" kern="1200" dirty="0" smtClean="0">
              <a:solidFill>
                <a:schemeClr val="tx1"/>
              </a:solidFill>
              <a:effectLst/>
              <a:latin typeface="+mn-lt"/>
              <a:ea typeface="+mn-ea"/>
              <a:cs typeface="+mn-cs"/>
            </a:endParaRPr>
          </a:p>
          <a:p>
            <a:pPr lvl="0"/>
            <a:r>
              <a:rPr lang="hr-HR" sz="1200" i="1" kern="1200" dirty="0" smtClean="0">
                <a:solidFill>
                  <a:schemeClr val="tx1"/>
                </a:solidFill>
                <a:effectLst/>
                <a:latin typeface="+mn-lt"/>
                <a:ea typeface="+mn-ea"/>
                <a:cs typeface="+mn-cs"/>
              </a:rPr>
              <a:t>kamata 0,5% i 1,0% - ovisno o razvijenosti jedinice lokalne samouprave ulaganja</a:t>
            </a:r>
            <a:endParaRPr lang="hr-HR" sz="1200" kern="1200" dirty="0" smtClean="0">
              <a:solidFill>
                <a:schemeClr val="tx1"/>
              </a:solidFill>
              <a:effectLst/>
              <a:latin typeface="+mn-lt"/>
              <a:ea typeface="+mn-ea"/>
              <a:cs typeface="+mn-cs"/>
            </a:endParaRPr>
          </a:p>
          <a:p>
            <a:pPr lvl="0"/>
            <a:r>
              <a:rPr lang="hr-HR" sz="1200" i="1" kern="1200" dirty="0" smtClean="0">
                <a:solidFill>
                  <a:schemeClr val="tx1"/>
                </a:solidFill>
                <a:effectLst/>
                <a:latin typeface="+mn-lt"/>
                <a:ea typeface="+mn-ea"/>
                <a:cs typeface="+mn-cs"/>
              </a:rPr>
              <a:t>kamata za sektor mljekarstva* 0,1%, neovisno razvijenosti jedinice lokalne samouprave ulaganja</a:t>
            </a:r>
            <a:endParaRPr lang="hr-HR" sz="1200" kern="1200" dirty="0" smtClean="0">
              <a:solidFill>
                <a:schemeClr val="tx1"/>
              </a:solidFill>
              <a:effectLst/>
              <a:latin typeface="+mn-lt"/>
              <a:ea typeface="+mn-ea"/>
              <a:cs typeface="+mn-cs"/>
            </a:endParaRPr>
          </a:p>
          <a:p>
            <a:pPr lvl="0"/>
            <a:r>
              <a:rPr lang="hr-HR" sz="1200" i="1" kern="1200" dirty="0" smtClean="0">
                <a:solidFill>
                  <a:schemeClr val="tx1"/>
                </a:solidFill>
                <a:effectLst/>
                <a:latin typeface="+mn-lt"/>
                <a:ea typeface="+mn-ea"/>
                <a:cs typeface="+mn-cs"/>
              </a:rPr>
              <a:t>mogućnost počeka do 12 mjeseci</a:t>
            </a:r>
            <a:endParaRPr lang="hr-HR" sz="1200" kern="1200" dirty="0" smtClean="0">
              <a:solidFill>
                <a:schemeClr val="tx1"/>
              </a:solidFill>
              <a:effectLst/>
              <a:latin typeface="+mn-lt"/>
              <a:ea typeface="+mn-ea"/>
              <a:cs typeface="+mn-cs"/>
            </a:endParaRPr>
          </a:p>
          <a:p>
            <a:pPr lvl="0"/>
            <a:r>
              <a:rPr lang="hr-HR" sz="1200" i="1" kern="1200" dirty="0" smtClean="0">
                <a:solidFill>
                  <a:schemeClr val="tx1"/>
                </a:solidFill>
                <a:effectLst/>
                <a:latin typeface="+mn-lt"/>
                <a:ea typeface="+mn-ea"/>
                <a:cs typeface="+mn-cs"/>
              </a:rPr>
              <a:t>rok otplate do 10 godina</a:t>
            </a:r>
            <a:endParaRPr lang="hr-HR" sz="1200" kern="1200" dirty="0" smtClean="0">
              <a:solidFill>
                <a:schemeClr val="tx1"/>
              </a:solidFill>
              <a:effectLst/>
              <a:latin typeface="+mn-lt"/>
              <a:ea typeface="+mn-ea"/>
              <a:cs typeface="+mn-cs"/>
            </a:endParaRPr>
          </a:p>
          <a:p>
            <a:pPr lvl="0"/>
            <a:r>
              <a:rPr lang="hr-HR" sz="1200" i="1" kern="1200" dirty="0" smtClean="0">
                <a:solidFill>
                  <a:schemeClr val="tx1"/>
                </a:solidFill>
                <a:effectLst/>
                <a:latin typeface="+mn-lt"/>
                <a:ea typeface="+mn-ea"/>
                <a:cs typeface="+mn-cs"/>
              </a:rPr>
              <a:t>dostupno od svibnja 2018.</a:t>
            </a:r>
            <a:endParaRPr lang="hr-HR" sz="1200" kern="1200" dirty="0" smtClean="0">
              <a:solidFill>
                <a:schemeClr val="tx1"/>
              </a:solidFill>
              <a:effectLst/>
              <a:latin typeface="+mn-lt"/>
              <a:ea typeface="+mn-ea"/>
              <a:cs typeface="+mn-cs"/>
            </a:endParaRPr>
          </a:p>
          <a:p>
            <a:endParaRPr lang="hr-HR" dirty="0" smtClean="0"/>
          </a:p>
          <a:p>
            <a:endParaRPr lang="hr-HR" dirty="0" smtClean="0"/>
          </a:p>
          <a:p>
            <a:r>
              <a:rPr lang="hr-HR" sz="1200" b="1" i="1" kern="1200" dirty="0" smtClean="0">
                <a:solidFill>
                  <a:schemeClr val="tx1"/>
                </a:solidFill>
                <a:effectLst/>
                <a:latin typeface="+mn-lt"/>
                <a:ea typeface="+mn-ea"/>
                <a:cs typeface="+mn-cs"/>
              </a:rPr>
              <a:t>Investicijski krediti za ruralni razvoj</a:t>
            </a:r>
            <a:endParaRPr lang="hr-HR" dirty="0" smtClean="0">
              <a:effectLst/>
            </a:endParaRPr>
          </a:p>
          <a:p>
            <a:r>
              <a:rPr lang="hr-HR" sz="1200" b="1" i="1" kern="1200" dirty="0" smtClean="0">
                <a:solidFill>
                  <a:schemeClr val="tx1"/>
                </a:solidFill>
                <a:effectLst/>
                <a:latin typeface="+mn-lt"/>
                <a:ea typeface="+mn-ea"/>
                <a:cs typeface="+mn-cs"/>
              </a:rPr>
              <a:t>(HBOR putem poslovnih banaka)</a:t>
            </a:r>
            <a:endParaRPr lang="hr-HR" dirty="0" smtClean="0">
              <a:effectLst/>
            </a:endParaRPr>
          </a:p>
          <a:p>
            <a:pPr lvl="0"/>
            <a:r>
              <a:rPr lang="hr-HR" sz="1200" i="1" kern="1200" dirty="0" smtClean="0">
                <a:solidFill>
                  <a:schemeClr val="tx1"/>
                </a:solidFill>
                <a:effectLst/>
                <a:latin typeface="+mn-lt"/>
                <a:ea typeface="+mn-ea"/>
                <a:cs typeface="+mn-cs"/>
              </a:rPr>
              <a:t>za mikro, male i srednje subjekte gospodarstva u sektoru poljoprivrede, prerade i šumarstva</a:t>
            </a:r>
            <a:endParaRPr lang="hr-HR" sz="1200" kern="1200" dirty="0" smtClean="0">
              <a:solidFill>
                <a:schemeClr val="tx1"/>
              </a:solidFill>
              <a:effectLst/>
              <a:latin typeface="+mn-lt"/>
              <a:ea typeface="+mn-ea"/>
              <a:cs typeface="+mn-cs"/>
            </a:endParaRPr>
          </a:p>
          <a:p>
            <a:pPr lvl="0"/>
            <a:r>
              <a:rPr lang="hr-HR" sz="1200" i="1" kern="1200" dirty="0" smtClean="0">
                <a:solidFill>
                  <a:schemeClr val="tx1"/>
                </a:solidFill>
                <a:effectLst/>
                <a:latin typeface="+mn-lt"/>
                <a:ea typeface="+mn-ea"/>
                <a:cs typeface="+mn-cs"/>
              </a:rPr>
              <a:t>za  investicije u materijalnu i nematerijalnu imovinu, uključujući i obrtna sredstva (do 30% prihvatljivih troškova ili 200.000 EUR, što god je više)</a:t>
            </a:r>
            <a:endParaRPr lang="hr-HR" sz="1200" kern="1200" dirty="0" smtClean="0">
              <a:solidFill>
                <a:schemeClr val="tx1"/>
              </a:solidFill>
              <a:effectLst/>
              <a:latin typeface="+mn-lt"/>
              <a:ea typeface="+mn-ea"/>
              <a:cs typeface="+mn-cs"/>
            </a:endParaRPr>
          </a:p>
          <a:p>
            <a:pPr lvl="0"/>
            <a:r>
              <a:rPr lang="hr-HR" sz="1200" i="1" kern="1200" dirty="0" smtClean="0">
                <a:solidFill>
                  <a:schemeClr val="tx1"/>
                </a:solidFill>
                <a:effectLst/>
                <a:latin typeface="+mn-lt"/>
                <a:ea typeface="+mn-ea"/>
                <a:cs typeface="+mn-cs"/>
              </a:rPr>
              <a:t>iznosi 50.001-1.000.000 EUR</a:t>
            </a:r>
            <a:endParaRPr lang="hr-HR" sz="1200" kern="1200" dirty="0" smtClean="0">
              <a:solidFill>
                <a:schemeClr val="tx1"/>
              </a:solidFill>
              <a:effectLst/>
              <a:latin typeface="+mn-lt"/>
              <a:ea typeface="+mn-ea"/>
              <a:cs typeface="+mn-cs"/>
            </a:endParaRPr>
          </a:p>
          <a:p>
            <a:pPr lvl="0"/>
            <a:r>
              <a:rPr lang="hr-HR" sz="1200" i="1" kern="1200" dirty="0" smtClean="0">
                <a:solidFill>
                  <a:schemeClr val="tx1"/>
                </a:solidFill>
                <a:effectLst/>
                <a:latin typeface="+mn-lt"/>
                <a:ea typeface="+mn-ea"/>
                <a:cs typeface="+mn-cs"/>
              </a:rPr>
              <a:t>bez naplate naknade za obradu zahtjeva, naknade za rezervaciju sredstava, naknade za izmjenu uvjeta financiranja</a:t>
            </a:r>
            <a:endParaRPr lang="hr-HR" sz="1200" kern="1200" dirty="0" smtClean="0">
              <a:solidFill>
                <a:schemeClr val="tx1"/>
              </a:solidFill>
              <a:effectLst/>
              <a:latin typeface="+mn-lt"/>
              <a:ea typeface="+mn-ea"/>
              <a:cs typeface="+mn-cs"/>
            </a:endParaRPr>
          </a:p>
          <a:p>
            <a:pPr lvl="0"/>
            <a:r>
              <a:rPr lang="hr-HR" sz="1200" i="1" kern="1200" dirty="0" smtClean="0">
                <a:solidFill>
                  <a:schemeClr val="tx1"/>
                </a:solidFill>
                <a:effectLst/>
                <a:latin typeface="+mn-lt"/>
                <a:ea typeface="+mn-ea"/>
                <a:cs typeface="+mn-cs"/>
              </a:rPr>
              <a:t>vlastito učešće u pravilu do 10% vrijednosti investicije bez PDV, za sektor mljekarstva moguće bez učešća </a:t>
            </a:r>
            <a:endParaRPr lang="hr-HR" sz="1200" kern="1200" dirty="0" smtClean="0">
              <a:solidFill>
                <a:schemeClr val="tx1"/>
              </a:solidFill>
              <a:effectLst/>
              <a:latin typeface="+mn-lt"/>
              <a:ea typeface="+mn-ea"/>
              <a:cs typeface="+mn-cs"/>
            </a:endParaRPr>
          </a:p>
          <a:p>
            <a:pPr lvl="0"/>
            <a:r>
              <a:rPr lang="hr-HR" sz="1200" i="1" kern="1200" dirty="0" smtClean="0">
                <a:solidFill>
                  <a:schemeClr val="tx1"/>
                </a:solidFill>
                <a:effectLst/>
                <a:latin typeface="+mn-lt"/>
                <a:ea typeface="+mn-ea"/>
                <a:cs typeface="+mn-cs"/>
              </a:rPr>
              <a:t>mogućnost počeka do 3 godine (do 5 godina za trajne nasade)</a:t>
            </a:r>
            <a:endParaRPr lang="hr-HR" sz="1200" kern="1200" dirty="0" smtClean="0">
              <a:solidFill>
                <a:schemeClr val="tx1"/>
              </a:solidFill>
              <a:effectLst/>
              <a:latin typeface="+mn-lt"/>
              <a:ea typeface="+mn-ea"/>
              <a:cs typeface="+mn-cs"/>
            </a:endParaRPr>
          </a:p>
          <a:p>
            <a:pPr lvl="0"/>
            <a:r>
              <a:rPr lang="hr-HR" sz="1200" i="1" kern="1200" dirty="0" smtClean="0">
                <a:solidFill>
                  <a:schemeClr val="tx1"/>
                </a:solidFill>
                <a:effectLst/>
                <a:latin typeface="+mn-lt"/>
                <a:ea typeface="+mn-ea"/>
                <a:cs typeface="+mn-cs"/>
              </a:rPr>
              <a:t>rok otplate do 15 godina</a:t>
            </a:r>
            <a:endParaRPr lang="hr-HR" sz="1200" kern="1200" dirty="0" smtClean="0">
              <a:solidFill>
                <a:schemeClr val="tx1"/>
              </a:solidFill>
              <a:effectLst/>
              <a:latin typeface="+mn-lt"/>
              <a:ea typeface="+mn-ea"/>
              <a:cs typeface="+mn-cs"/>
            </a:endParaRPr>
          </a:p>
          <a:p>
            <a:pPr lvl="0"/>
            <a:r>
              <a:rPr lang="hr-HR" sz="1200" i="1" kern="1200" dirty="0" smtClean="0">
                <a:solidFill>
                  <a:schemeClr val="tx1"/>
                </a:solidFill>
                <a:effectLst/>
                <a:latin typeface="+mn-lt"/>
                <a:ea typeface="+mn-ea"/>
                <a:cs typeface="+mn-cs"/>
              </a:rPr>
              <a:t>dostupno do kraja 2018.</a:t>
            </a:r>
            <a:endParaRPr lang="hr-HR" sz="1200" kern="1200" dirty="0" smtClean="0">
              <a:solidFill>
                <a:schemeClr val="tx1"/>
              </a:solidFill>
              <a:effectLst/>
              <a:latin typeface="+mn-lt"/>
              <a:ea typeface="+mn-ea"/>
              <a:cs typeface="+mn-cs"/>
            </a:endParaRPr>
          </a:p>
          <a:p>
            <a:endParaRPr lang="hr-HR" dirty="0" smtClean="0"/>
          </a:p>
          <a:p>
            <a:endParaRPr lang="hr-HR" dirty="0" smtClean="0"/>
          </a:p>
          <a:p>
            <a:r>
              <a:rPr lang="hr-HR" sz="1200" i="1" kern="1200" dirty="0" smtClean="0">
                <a:solidFill>
                  <a:schemeClr val="tx1"/>
                </a:solidFill>
                <a:effectLst/>
                <a:latin typeface="+mn-lt"/>
                <a:ea typeface="+mn-ea"/>
                <a:cs typeface="+mn-cs"/>
              </a:rPr>
              <a:t>	</a:t>
            </a:r>
            <a:r>
              <a:rPr lang="hr-HR" sz="1200" b="1" kern="1200" dirty="0" smtClean="0">
                <a:solidFill>
                  <a:schemeClr val="tx1"/>
                </a:solidFill>
                <a:effectLst/>
                <a:latin typeface="+mn-lt"/>
                <a:ea typeface="+mn-ea"/>
                <a:cs typeface="+mn-cs"/>
              </a:rPr>
              <a:t>Jamstva za ruralni razvoj za investicije u poljoprivredi</a:t>
            </a:r>
            <a:endParaRPr lang="hr-HR" sz="1200" kern="1200" dirty="0" smtClean="0">
              <a:solidFill>
                <a:schemeClr val="tx1"/>
              </a:solidFill>
              <a:effectLst/>
              <a:latin typeface="+mn-lt"/>
              <a:ea typeface="+mn-ea"/>
              <a:cs typeface="+mn-cs"/>
            </a:endParaRPr>
          </a:p>
          <a:p>
            <a:r>
              <a:rPr lang="hr-HR" sz="1200" b="1" kern="1200" dirty="0" smtClean="0">
                <a:solidFill>
                  <a:schemeClr val="tx1"/>
                </a:solidFill>
                <a:effectLst/>
                <a:latin typeface="+mn-lt"/>
                <a:ea typeface="+mn-ea"/>
                <a:cs typeface="+mn-cs"/>
              </a:rPr>
              <a:t>(HAMAG-BICRO)</a:t>
            </a:r>
            <a:endParaRPr lang="hr-HR" sz="1200" kern="1200" dirty="0" smtClean="0">
              <a:solidFill>
                <a:schemeClr val="tx1"/>
              </a:solidFill>
              <a:effectLst/>
              <a:latin typeface="+mn-lt"/>
              <a:ea typeface="+mn-ea"/>
              <a:cs typeface="+mn-cs"/>
            </a:endParaRPr>
          </a:p>
          <a:p>
            <a:pPr lvl="0"/>
            <a:r>
              <a:rPr lang="hr-HR" sz="1200" i="1" kern="1200" dirty="0" smtClean="0">
                <a:solidFill>
                  <a:schemeClr val="tx1"/>
                </a:solidFill>
                <a:effectLst/>
                <a:latin typeface="+mn-lt"/>
                <a:ea typeface="+mn-ea"/>
                <a:cs typeface="+mn-cs"/>
              </a:rPr>
              <a:t>za mikro i male subjekte gospodarstva (uključujući novoosnovane poslovne subjekte) u sektoru poljoprivrede, prerade i šumarstva</a:t>
            </a:r>
            <a:endParaRPr lang="hr-HR" sz="1200" kern="1200" dirty="0" smtClean="0">
              <a:solidFill>
                <a:schemeClr val="tx1"/>
              </a:solidFill>
              <a:effectLst/>
              <a:latin typeface="+mn-lt"/>
              <a:ea typeface="+mn-ea"/>
              <a:cs typeface="+mn-cs"/>
            </a:endParaRPr>
          </a:p>
          <a:p>
            <a:pPr lvl="0"/>
            <a:r>
              <a:rPr lang="hr-HR" sz="1200" i="1" kern="1200" dirty="0" smtClean="0">
                <a:solidFill>
                  <a:schemeClr val="tx1"/>
                </a:solidFill>
                <a:effectLst/>
                <a:latin typeface="+mn-lt"/>
                <a:ea typeface="+mn-ea"/>
                <a:cs typeface="+mn-cs"/>
              </a:rPr>
              <a:t>maksimalni iznos jamstva 1.300.000 EUR, maksimalna stopa 80%, maksimalno trajanje 15 godina</a:t>
            </a:r>
            <a:endParaRPr lang="hr-HR" sz="1200" kern="1200" dirty="0" smtClean="0">
              <a:solidFill>
                <a:schemeClr val="tx1"/>
              </a:solidFill>
              <a:effectLst/>
              <a:latin typeface="+mn-lt"/>
              <a:ea typeface="+mn-ea"/>
              <a:cs typeface="+mn-cs"/>
            </a:endParaRPr>
          </a:p>
          <a:p>
            <a:pPr lvl="0"/>
            <a:r>
              <a:rPr lang="hr-HR" sz="1200" i="1" kern="1200" dirty="0" smtClean="0">
                <a:solidFill>
                  <a:schemeClr val="tx1"/>
                </a:solidFill>
                <a:effectLst/>
                <a:latin typeface="+mn-lt"/>
                <a:ea typeface="+mn-ea"/>
                <a:cs typeface="+mn-cs"/>
              </a:rPr>
              <a:t>namjena kredita za koje se izdaje jamstvo: za osnovna i obrtna sredstva (obrtna sredstva do 30% prihvatljivih troškova ili 200.000 EUR, što god je više)</a:t>
            </a:r>
            <a:endParaRPr lang="hr-HR" sz="1200" kern="1200" dirty="0" smtClean="0">
              <a:solidFill>
                <a:schemeClr val="tx1"/>
              </a:solidFill>
              <a:effectLst/>
              <a:latin typeface="+mn-lt"/>
              <a:ea typeface="+mn-ea"/>
              <a:cs typeface="+mn-cs"/>
            </a:endParaRPr>
          </a:p>
          <a:p>
            <a:pPr lvl="0"/>
            <a:r>
              <a:rPr lang="hr-HR" sz="1200" i="1" kern="1200" dirty="0" smtClean="0">
                <a:solidFill>
                  <a:schemeClr val="tx1"/>
                </a:solidFill>
                <a:effectLst/>
                <a:latin typeface="+mn-lt"/>
                <a:ea typeface="+mn-ea"/>
                <a:cs typeface="+mn-cs"/>
              </a:rPr>
              <a:t>dostupno okvirno od lipnja 2018.</a:t>
            </a:r>
            <a:endParaRPr lang="hr-HR" sz="1200" kern="1200" dirty="0" smtClean="0">
              <a:solidFill>
                <a:schemeClr val="tx1"/>
              </a:solidFill>
              <a:effectLst/>
              <a:latin typeface="+mn-lt"/>
              <a:ea typeface="+mn-ea"/>
              <a:cs typeface="+mn-cs"/>
            </a:endParaRPr>
          </a:p>
          <a:p>
            <a:pPr lvl="0"/>
            <a:r>
              <a:rPr lang="hr-HR" sz="1200" i="1" kern="1200" dirty="0" smtClean="0">
                <a:solidFill>
                  <a:schemeClr val="tx1"/>
                </a:solidFill>
                <a:effectLst/>
                <a:latin typeface="+mn-lt"/>
                <a:ea typeface="+mn-ea"/>
                <a:cs typeface="+mn-cs"/>
              </a:rPr>
              <a:t>mogućnost kombinacije s bespovratnim sredstvima za kredite kojima se zatvara financijska konstrukcija po dobivanju bespovratnih sredstava (za troškove prihvatljive za bespovratna sredstva)</a:t>
            </a:r>
            <a:endParaRPr lang="hr-HR" sz="1200" kern="1200" dirty="0" smtClean="0">
              <a:solidFill>
                <a:schemeClr val="tx1"/>
              </a:solidFill>
              <a:effectLst/>
              <a:latin typeface="+mn-lt"/>
              <a:ea typeface="+mn-ea"/>
              <a:cs typeface="+mn-cs"/>
            </a:endParaRPr>
          </a:p>
          <a:p>
            <a:endParaRPr lang="hr-HR" dirty="0"/>
          </a:p>
        </p:txBody>
      </p:sp>
      <p:sp>
        <p:nvSpPr>
          <p:cNvPr id="4" name="Rezervirano mjesto broja slajda 3"/>
          <p:cNvSpPr>
            <a:spLocks noGrp="1"/>
          </p:cNvSpPr>
          <p:nvPr>
            <p:ph type="sldNum" sz="quarter" idx="10"/>
          </p:nvPr>
        </p:nvSpPr>
        <p:spPr/>
        <p:txBody>
          <a:bodyPr/>
          <a:lstStyle/>
          <a:p>
            <a:fld id="{8C9B4355-D147-4293-A30C-82C003EB6DAB}" type="slidenum">
              <a:rPr lang="hr-HR" smtClean="0"/>
              <a:pPr/>
              <a:t>24</a:t>
            </a:fld>
            <a:endParaRPr lang="hr-HR"/>
          </a:p>
        </p:txBody>
      </p:sp>
    </p:spTree>
    <p:extLst>
      <p:ext uri="{BB962C8B-B14F-4D97-AF65-F5344CB8AC3E}">
        <p14:creationId xmlns:p14="http://schemas.microsoft.com/office/powerpoint/2010/main" val="89963386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dirty="0"/>
              <a:t>Namijenjeni su krajnjim korisnicima koji nemaju pristup kreditima, obično zbog nedostatka kolaterala i kreditne povijesti. </a:t>
            </a:r>
            <a:endParaRPr lang="hr-HR" dirty="0" smtClean="0"/>
          </a:p>
          <a:p>
            <a:endParaRPr lang="hr-HR"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hr-HR" sz="1200" kern="1200" dirty="0" err="1" smtClean="0">
                <a:solidFill>
                  <a:schemeClr val="tx1"/>
                </a:solidFill>
                <a:effectLst/>
                <a:latin typeface="+mn-lt"/>
                <a:ea typeface="+mn-ea"/>
                <a:cs typeface="+mn-cs"/>
              </a:rPr>
              <a:t>Omnibus</a:t>
            </a:r>
            <a:r>
              <a:rPr lang="hr-HR" sz="1200" kern="1200" dirty="0" smtClean="0">
                <a:solidFill>
                  <a:schemeClr val="tx1"/>
                </a:solidFill>
                <a:effectLst/>
                <a:latin typeface="+mn-lt"/>
                <a:ea typeface="+mn-ea"/>
                <a:cs typeface="+mn-cs"/>
              </a:rPr>
              <a:t> uredba </a:t>
            </a:r>
            <a:r>
              <a:rPr lang="hr-HR" sz="1200" b="1" kern="1200" dirty="0" smtClean="0">
                <a:solidFill>
                  <a:schemeClr val="tx1"/>
                </a:solidFill>
                <a:effectLst/>
                <a:latin typeface="+mn-lt"/>
                <a:ea typeface="+mn-ea"/>
                <a:cs typeface="+mn-cs"/>
              </a:rPr>
              <a:t>kroz FI dozvoljava kupnju živih životinja i jednogodišnjeg bilja, ulaganja u obrtni kapital, rabljene opreme….</a:t>
            </a:r>
          </a:p>
          <a:p>
            <a:endParaRPr lang="hr-HR" dirty="0"/>
          </a:p>
        </p:txBody>
      </p:sp>
      <p:sp>
        <p:nvSpPr>
          <p:cNvPr id="4" name="Rezervirano mjesto broja slajda 3"/>
          <p:cNvSpPr>
            <a:spLocks noGrp="1"/>
          </p:cNvSpPr>
          <p:nvPr>
            <p:ph type="sldNum" sz="quarter" idx="10"/>
          </p:nvPr>
        </p:nvSpPr>
        <p:spPr/>
        <p:txBody>
          <a:bodyPr/>
          <a:lstStyle/>
          <a:p>
            <a:fld id="{8C9B4355-D147-4293-A30C-82C003EB6DAB}" type="slidenum">
              <a:rPr lang="hr-HR" smtClean="0"/>
              <a:pPr/>
              <a:t>25</a:t>
            </a:fld>
            <a:endParaRPr lang="hr-HR"/>
          </a:p>
        </p:txBody>
      </p:sp>
    </p:spTree>
    <p:extLst>
      <p:ext uri="{BB962C8B-B14F-4D97-AF65-F5344CB8AC3E}">
        <p14:creationId xmlns:p14="http://schemas.microsoft.com/office/powerpoint/2010/main" val="6354661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dirty="0" smtClean="0"/>
              <a:t>Ključne prednosti</a:t>
            </a:r>
            <a:r>
              <a:rPr lang="hr-HR" baseline="0" dirty="0" smtClean="0"/>
              <a:t> jamstvenih linija</a:t>
            </a:r>
            <a:endParaRPr lang="hr-HR" dirty="0"/>
          </a:p>
        </p:txBody>
      </p:sp>
      <p:sp>
        <p:nvSpPr>
          <p:cNvPr id="4" name="Rezervirano mjesto broja slajda 3"/>
          <p:cNvSpPr>
            <a:spLocks noGrp="1"/>
          </p:cNvSpPr>
          <p:nvPr>
            <p:ph type="sldNum" sz="quarter" idx="10"/>
          </p:nvPr>
        </p:nvSpPr>
        <p:spPr/>
        <p:txBody>
          <a:bodyPr/>
          <a:lstStyle/>
          <a:p>
            <a:fld id="{8C9B4355-D147-4293-A30C-82C003EB6DAB}" type="slidenum">
              <a:rPr lang="hr-HR" smtClean="0">
                <a:solidFill>
                  <a:prstClr val="black"/>
                </a:solidFill>
              </a:rPr>
              <a:pPr/>
              <a:t>26</a:t>
            </a:fld>
            <a:endParaRPr lang="hr-HR">
              <a:solidFill>
                <a:prstClr val="black"/>
              </a:solidFill>
            </a:endParaRPr>
          </a:p>
        </p:txBody>
      </p:sp>
    </p:spTree>
    <p:extLst>
      <p:ext uri="{BB962C8B-B14F-4D97-AF65-F5344CB8AC3E}">
        <p14:creationId xmlns:p14="http://schemas.microsoft.com/office/powerpoint/2010/main" val="305258470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dirty="0" smtClean="0"/>
              <a:t>Jednostavni prikaz traženja jamstva: korisnik će se obratiti</a:t>
            </a:r>
            <a:r>
              <a:rPr lang="hr-HR" baseline="0" dirty="0" smtClean="0"/>
              <a:t> poslovnoj banci</a:t>
            </a:r>
            <a:endParaRPr lang="hr-HR" dirty="0"/>
          </a:p>
        </p:txBody>
      </p:sp>
      <p:sp>
        <p:nvSpPr>
          <p:cNvPr id="4" name="Rezervirano mjesto broja slajda 3"/>
          <p:cNvSpPr>
            <a:spLocks noGrp="1"/>
          </p:cNvSpPr>
          <p:nvPr>
            <p:ph type="sldNum" sz="quarter" idx="10"/>
          </p:nvPr>
        </p:nvSpPr>
        <p:spPr/>
        <p:txBody>
          <a:bodyPr/>
          <a:lstStyle/>
          <a:p>
            <a:fld id="{8C9B4355-D147-4293-A30C-82C003EB6DAB}" type="slidenum">
              <a:rPr lang="hr-HR" smtClean="0"/>
              <a:pPr/>
              <a:t>27</a:t>
            </a:fld>
            <a:endParaRPr lang="hr-HR"/>
          </a:p>
        </p:txBody>
      </p:sp>
    </p:spTree>
    <p:extLst>
      <p:ext uri="{BB962C8B-B14F-4D97-AF65-F5344CB8AC3E}">
        <p14:creationId xmlns:p14="http://schemas.microsoft.com/office/powerpoint/2010/main" val="166539175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dirty="0" smtClean="0"/>
              <a:t>Korisnici će se za zajmove obratiti izravno </a:t>
            </a:r>
            <a:r>
              <a:rPr lang="hr-HR" dirty="0" err="1" smtClean="0"/>
              <a:t>Hamagu</a:t>
            </a:r>
            <a:r>
              <a:rPr lang="hr-HR" dirty="0" smtClean="0"/>
              <a:t>,</a:t>
            </a:r>
            <a:r>
              <a:rPr lang="hr-HR" baseline="0" dirty="0" smtClean="0"/>
              <a:t> i s </a:t>
            </a:r>
            <a:r>
              <a:rPr lang="hr-HR" baseline="0" dirty="0" err="1" smtClean="0"/>
              <a:t>Hamagom</a:t>
            </a:r>
            <a:r>
              <a:rPr lang="hr-HR" baseline="0" dirty="0" smtClean="0"/>
              <a:t> komunicirati tijekom odobrenja zahtjeva za zajmom i tijekom provedbe investicije.</a:t>
            </a:r>
          </a:p>
          <a:p>
            <a:endParaRPr lang="hr-HR" dirty="0"/>
          </a:p>
        </p:txBody>
      </p:sp>
      <p:sp>
        <p:nvSpPr>
          <p:cNvPr id="4" name="Rezervirano mjesto broja slajda 3"/>
          <p:cNvSpPr>
            <a:spLocks noGrp="1"/>
          </p:cNvSpPr>
          <p:nvPr>
            <p:ph type="sldNum" sz="quarter" idx="10"/>
          </p:nvPr>
        </p:nvSpPr>
        <p:spPr/>
        <p:txBody>
          <a:bodyPr/>
          <a:lstStyle/>
          <a:p>
            <a:fld id="{8C9B4355-D147-4293-A30C-82C003EB6DAB}" type="slidenum">
              <a:rPr lang="hr-HR" smtClean="0"/>
              <a:pPr/>
              <a:t>28</a:t>
            </a:fld>
            <a:endParaRPr lang="hr-HR"/>
          </a:p>
        </p:txBody>
      </p:sp>
    </p:spTree>
    <p:extLst>
      <p:ext uri="{BB962C8B-B14F-4D97-AF65-F5344CB8AC3E}">
        <p14:creationId xmlns:p14="http://schemas.microsoft.com/office/powerpoint/2010/main" val="149033007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lgn="just"/>
            <a:r>
              <a:rPr lang="hr-HR" sz="1200" dirty="0" smtClean="0">
                <a:solidFill>
                  <a:srgbClr val="4F81BD">
                    <a:lumMod val="50000"/>
                  </a:srgbClr>
                </a:solidFill>
                <a:latin typeface="+mn-lt"/>
              </a:rPr>
              <a:t>HBOR predviđen da upravlja fondom, odobravanje  kredita putem poslovnih banaka koje će se izabrati putem javne nabave</a:t>
            </a:r>
          </a:p>
          <a:p>
            <a:endParaRPr lang="hr-HR" dirty="0"/>
          </a:p>
        </p:txBody>
      </p:sp>
      <p:sp>
        <p:nvSpPr>
          <p:cNvPr id="4" name="Rezervirano mjesto broja slajda 3"/>
          <p:cNvSpPr>
            <a:spLocks noGrp="1"/>
          </p:cNvSpPr>
          <p:nvPr>
            <p:ph type="sldNum" sz="quarter" idx="10"/>
          </p:nvPr>
        </p:nvSpPr>
        <p:spPr/>
        <p:txBody>
          <a:bodyPr/>
          <a:lstStyle/>
          <a:p>
            <a:fld id="{8C9B4355-D147-4293-A30C-82C003EB6DAB}" type="slidenum">
              <a:rPr lang="hr-HR" smtClean="0">
                <a:solidFill>
                  <a:prstClr val="black"/>
                </a:solidFill>
              </a:rPr>
              <a:pPr/>
              <a:t>29</a:t>
            </a:fld>
            <a:endParaRPr lang="hr-HR">
              <a:solidFill>
                <a:prstClr val="black"/>
              </a:solidFill>
            </a:endParaRPr>
          </a:p>
        </p:txBody>
      </p:sp>
    </p:spTree>
    <p:extLst>
      <p:ext uri="{BB962C8B-B14F-4D97-AF65-F5344CB8AC3E}">
        <p14:creationId xmlns:p14="http://schemas.microsoft.com/office/powerpoint/2010/main" val="35936716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sz="1200" kern="1200" dirty="0" smtClean="0">
                <a:solidFill>
                  <a:schemeClr val="tx1"/>
                </a:solidFill>
                <a:effectLst/>
                <a:latin typeface="+mn-lt"/>
                <a:ea typeface="+mn-ea"/>
                <a:cs typeface="+mn-cs"/>
              </a:rPr>
              <a:t>PRR je odobren je 26.5.2015.  uz tri (3) dosad odobrene izmjene. Programom se nudi mogućnost ulaganja u primarnu poljoprivrednu proizvodnju, prerađivačku industriju, šumarski sektor i drvoprerađivačku industriju, ali omogućuje i brojna ulaganja u poboljšanje i razvoj životnih i radnih uvjeta u ruralnim područjima RH.</a:t>
            </a:r>
          </a:p>
          <a:p>
            <a:endParaRPr lang="hr-HR" dirty="0"/>
          </a:p>
        </p:txBody>
      </p:sp>
      <p:sp>
        <p:nvSpPr>
          <p:cNvPr id="4" name="Rezervirano mjesto broja slajda 3"/>
          <p:cNvSpPr>
            <a:spLocks noGrp="1"/>
          </p:cNvSpPr>
          <p:nvPr>
            <p:ph type="sldNum" sz="quarter" idx="10"/>
          </p:nvPr>
        </p:nvSpPr>
        <p:spPr/>
        <p:txBody>
          <a:bodyPr/>
          <a:lstStyle/>
          <a:p>
            <a:fld id="{8C9B4355-D147-4293-A30C-82C003EB6DAB}" type="slidenum">
              <a:rPr lang="hr-HR" smtClean="0"/>
              <a:pPr/>
              <a:t>3</a:t>
            </a:fld>
            <a:endParaRPr lang="hr-HR"/>
          </a:p>
        </p:txBody>
      </p:sp>
    </p:spTree>
    <p:extLst>
      <p:ext uri="{BB962C8B-B14F-4D97-AF65-F5344CB8AC3E}">
        <p14:creationId xmlns:p14="http://schemas.microsoft.com/office/powerpoint/2010/main" val="428852910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dirty="0"/>
          </a:p>
        </p:txBody>
      </p:sp>
      <p:sp>
        <p:nvSpPr>
          <p:cNvPr id="4" name="Rezervirano mjesto broja slajda 3"/>
          <p:cNvSpPr>
            <a:spLocks noGrp="1"/>
          </p:cNvSpPr>
          <p:nvPr>
            <p:ph type="sldNum" sz="quarter" idx="10"/>
          </p:nvPr>
        </p:nvSpPr>
        <p:spPr/>
        <p:txBody>
          <a:bodyPr/>
          <a:lstStyle/>
          <a:p>
            <a:fld id="{8C9B4355-D147-4293-A30C-82C003EB6DAB}" type="slidenum">
              <a:rPr lang="hr-HR" smtClean="0"/>
              <a:pPr/>
              <a:t>30</a:t>
            </a:fld>
            <a:endParaRPr lang="hr-HR"/>
          </a:p>
        </p:txBody>
      </p:sp>
    </p:spTree>
    <p:extLst>
      <p:ext uri="{BB962C8B-B14F-4D97-AF65-F5344CB8AC3E}">
        <p14:creationId xmlns:p14="http://schemas.microsoft.com/office/powerpoint/2010/main" val="21376433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hr-HR" sz="1200" kern="1200" dirty="0" smtClean="0">
                <a:solidFill>
                  <a:schemeClr val="tx1"/>
                </a:solidFill>
                <a:effectLst/>
                <a:latin typeface="+mn-lt"/>
                <a:ea typeface="+mn-ea"/>
                <a:cs typeface="+mn-cs"/>
              </a:rPr>
              <a:t>mjere se svrstavaju u 5 ključnih područja s tim da su neke od mjera zastupljene u više područja, kao što je primjerice mjera 4 kroz koju se ulaganjima doprinosi i jačanju konkurentnosti, očuvanju ekosustava, učinkovitosti resursa i lancima opskrbe</a:t>
            </a:r>
          </a:p>
          <a:p>
            <a:pPr marL="0" marR="0" lvl="0" indent="0" algn="l" defTabSz="914400" rtl="0" eaLnBrk="1" fontAlgn="auto" latinLnBrk="0" hangingPunct="1">
              <a:lnSpc>
                <a:spcPct val="100000"/>
              </a:lnSpc>
              <a:spcBef>
                <a:spcPts val="0"/>
              </a:spcBef>
              <a:spcAft>
                <a:spcPts val="0"/>
              </a:spcAft>
              <a:buClrTx/>
              <a:buSzTx/>
              <a:buFontTx/>
              <a:buNone/>
              <a:tabLst/>
              <a:defRPr/>
            </a:pPr>
            <a:endParaRPr lang="hr-HR" sz="1200" kern="1200" dirty="0" smtClean="0">
              <a:solidFill>
                <a:schemeClr val="tx1"/>
              </a:solidFill>
              <a:effectLst/>
              <a:latin typeface="+mn-lt"/>
              <a:ea typeface="+mn-ea"/>
              <a:cs typeface="+mn-cs"/>
            </a:endParaRPr>
          </a:p>
          <a:p>
            <a:endParaRPr lang="hr-HR" dirty="0"/>
          </a:p>
        </p:txBody>
      </p:sp>
      <p:sp>
        <p:nvSpPr>
          <p:cNvPr id="4" name="Rezervirano mjesto broja slajda 3"/>
          <p:cNvSpPr>
            <a:spLocks noGrp="1"/>
          </p:cNvSpPr>
          <p:nvPr>
            <p:ph type="sldNum" sz="quarter" idx="10"/>
          </p:nvPr>
        </p:nvSpPr>
        <p:spPr/>
        <p:txBody>
          <a:bodyPr/>
          <a:lstStyle/>
          <a:p>
            <a:fld id="{8C9B4355-D147-4293-A30C-82C003EB6DAB}" type="slidenum">
              <a:rPr lang="hr-HR" smtClean="0"/>
              <a:pPr/>
              <a:t>4</a:t>
            </a:fld>
            <a:endParaRPr lang="hr-HR"/>
          </a:p>
        </p:txBody>
      </p:sp>
    </p:spTree>
    <p:extLst>
      <p:ext uri="{BB962C8B-B14F-4D97-AF65-F5344CB8AC3E}">
        <p14:creationId xmlns:p14="http://schemas.microsoft.com/office/powerpoint/2010/main" val="31155192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dirty="0"/>
          </a:p>
        </p:txBody>
      </p:sp>
      <p:sp>
        <p:nvSpPr>
          <p:cNvPr id="4" name="Rezervirano mjesto broja slajda 3"/>
          <p:cNvSpPr>
            <a:spLocks noGrp="1"/>
          </p:cNvSpPr>
          <p:nvPr>
            <p:ph type="sldNum" sz="quarter" idx="10"/>
          </p:nvPr>
        </p:nvSpPr>
        <p:spPr/>
        <p:txBody>
          <a:bodyPr/>
          <a:lstStyle/>
          <a:p>
            <a:fld id="{8C9B4355-D147-4293-A30C-82C003EB6DAB}" type="slidenum">
              <a:rPr lang="hr-HR" smtClean="0"/>
              <a:pPr/>
              <a:t>5</a:t>
            </a:fld>
            <a:endParaRPr lang="hr-HR"/>
          </a:p>
        </p:txBody>
      </p:sp>
    </p:spTree>
    <p:extLst>
      <p:ext uri="{BB962C8B-B14F-4D97-AF65-F5344CB8AC3E}">
        <p14:creationId xmlns:p14="http://schemas.microsoft.com/office/powerpoint/2010/main" val="31155192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dirty="0"/>
          </a:p>
        </p:txBody>
      </p:sp>
      <p:sp>
        <p:nvSpPr>
          <p:cNvPr id="4" name="Rezervirano mjesto broja slajda 3"/>
          <p:cNvSpPr>
            <a:spLocks noGrp="1"/>
          </p:cNvSpPr>
          <p:nvPr>
            <p:ph type="sldNum" sz="quarter" idx="10"/>
          </p:nvPr>
        </p:nvSpPr>
        <p:spPr/>
        <p:txBody>
          <a:bodyPr/>
          <a:lstStyle/>
          <a:p>
            <a:fld id="{8C9B4355-D147-4293-A30C-82C003EB6DAB}" type="slidenum">
              <a:rPr lang="hr-HR" smtClean="0"/>
              <a:pPr/>
              <a:t>6</a:t>
            </a:fld>
            <a:endParaRPr lang="hr-HR"/>
          </a:p>
        </p:txBody>
      </p:sp>
    </p:spTree>
    <p:extLst>
      <p:ext uri="{BB962C8B-B14F-4D97-AF65-F5344CB8AC3E}">
        <p14:creationId xmlns:p14="http://schemas.microsoft.com/office/powerpoint/2010/main" val="31155192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dirty="0"/>
          </a:p>
        </p:txBody>
      </p:sp>
      <p:sp>
        <p:nvSpPr>
          <p:cNvPr id="4" name="Rezervirano mjesto broja slajda 3"/>
          <p:cNvSpPr>
            <a:spLocks noGrp="1"/>
          </p:cNvSpPr>
          <p:nvPr>
            <p:ph type="sldNum" sz="quarter" idx="10"/>
          </p:nvPr>
        </p:nvSpPr>
        <p:spPr/>
        <p:txBody>
          <a:bodyPr/>
          <a:lstStyle/>
          <a:p>
            <a:fld id="{8C9B4355-D147-4293-A30C-82C003EB6DAB}" type="slidenum">
              <a:rPr lang="hr-HR" smtClean="0"/>
              <a:pPr/>
              <a:t>7</a:t>
            </a:fld>
            <a:endParaRPr lang="hr-HR"/>
          </a:p>
        </p:txBody>
      </p:sp>
    </p:spTree>
    <p:extLst>
      <p:ext uri="{BB962C8B-B14F-4D97-AF65-F5344CB8AC3E}">
        <p14:creationId xmlns:p14="http://schemas.microsoft.com/office/powerpoint/2010/main" val="31155192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dirty="0"/>
          </a:p>
        </p:txBody>
      </p:sp>
      <p:sp>
        <p:nvSpPr>
          <p:cNvPr id="4" name="Rezervirano mjesto broja slajda 3"/>
          <p:cNvSpPr>
            <a:spLocks noGrp="1"/>
          </p:cNvSpPr>
          <p:nvPr>
            <p:ph type="sldNum" sz="quarter" idx="10"/>
          </p:nvPr>
        </p:nvSpPr>
        <p:spPr/>
        <p:txBody>
          <a:bodyPr/>
          <a:lstStyle/>
          <a:p>
            <a:fld id="{8C9B4355-D147-4293-A30C-82C003EB6DAB}" type="slidenum">
              <a:rPr lang="hr-HR" smtClean="0"/>
              <a:pPr/>
              <a:t>8</a:t>
            </a:fld>
            <a:endParaRPr lang="hr-HR"/>
          </a:p>
        </p:txBody>
      </p:sp>
    </p:spTree>
    <p:extLst>
      <p:ext uri="{BB962C8B-B14F-4D97-AF65-F5344CB8AC3E}">
        <p14:creationId xmlns:p14="http://schemas.microsoft.com/office/powerpoint/2010/main" val="31155192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dirty="0"/>
          </a:p>
        </p:txBody>
      </p:sp>
      <p:sp>
        <p:nvSpPr>
          <p:cNvPr id="4" name="Rezervirano mjesto broja slajda 3"/>
          <p:cNvSpPr>
            <a:spLocks noGrp="1"/>
          </p:cNvSpPr>
          <p:nvPr>
            <p:ph type="sldNum" sz="quarter" idx="10"/>
          </p:nvPr>
        </p:nvSpPr>
        <p:spPr/>
        <p:txBody>
          <a:bodyPr/>
          <a:lstStyle/>
          <a:p>
            <a:fld id="{8C9B4355-D147-4293-A30C-82C003EB6DAB}" type="slidenum">
              <a:rPr lang="hr-HR" smtClean="0"/>
              <a:pPr/>
              <a:t>9</a:t>
            </a:fld>
            <a:endParaRPr lang="hr-HR"/>
          </a:p>
        </p:txBody>
      </p:sp>
    </p:spTree>
    <p:extLst>
      <p:ext uri="{BB962C8B-B14F-4D97-AF65-F5344CB8AC3E}">
        <p14:creationId xmlns:p14="http://schemas.microsoft.com/office/powerpoint/2010/main" val="311551928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Naslovni slaj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908721"/>
            <a:ext cx="7772400" cy="2088232"/>
          </a:xfrm>
        </p:spPr>
        <p:txBody>
          <a:bodyPr>
            <a:normAutofit/>
          </a:bodyPr>
          <a:lstStyle>
            <a:lvl1pPr>
              <a:defRPr sz="4000">
                <a:solidFill>
                  <a:schemeClr val="accent1">
                    <a:lumMod val="75000"/>
                  </a:schemeClr>
                </a:solidFill>
                <a:latin typeface="Times New Roman" panose="02020603050405020304" pitchFamily="18" charset="0"/>
                <a:ea typeface="Adobe Heiti Std R" pitchFamily="34" charset="-128"/>
                <a:cs typeface="Times New Roman" panose="02020603050405020304" pitchFamily="18" charset="0"/>
              </a:defRPr>
            </a:lvl1pPr>
          </a:lstStyle>
          <a:p>
            <a:r>
              <a:rPr lang="hr-HR"/>
              <a:t>Uredite stil naslova matrice</a:t>
            </a:r>
            <a:endParaRPr lang="hr-HR" dirty="0"/>
          </a:p>
        </p:txBody>
      </p:sp>
    </p:spTree>
    <p:extLst>
      <p:ext uri="{BB962C8B-B14F-4D97-AF65-F5344CB8AC3E}">
        <p14:creationId xmlns:p14="http://schemas.microsoft.com/office/powerpoint/2010/main" val="764447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slov i okomiti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a:t>Uredite stil naslova matrice</a:t>
            </a:r>
          </a:p>
        </p:txBody>
      </p:sp>
      <p:sp>
        <p:nvSpPr>
          <p:cNvPr id="3" name="Vertical Text Placeholder 2"/>
          <p:cNvSpPr>
            <a:spLocks noGrp="1"/>
          </p:cNvSpPr>
          <p:nvPr>
            <p:ph type="body" orient="vert" idx="1"/>
          </p:nvPr>
        </p:nvSpPr>
        <p:spPr/>
        <p:txBody>
          <a:bodyPr vert="eaVert"/>
          <a:lstStyle/>
          <a:p>
            <a:pPr lvl="0"/>
            <a:r>
              <a:rPr lang="hr-HR"/>
              <a:t>Uredite stilove teksta matrice</a:t>
            </a:r>
          </a:p>
          <a:p>
            <a:pPr lvl="1"/>
            <a:r>
              <a:rPr lang="hr-HR"/>
              <a:t>Druga razina</a:t>
            </a:r>
          </a:p>
          <a:p>
            <a:pPr lvl="2"/>
            <a:r>
              <a:rPr lang="hr-HR"/>
              <a:t>Treća razina</a:t>
            </a:r>
          </a:p>
          <a:p>
            <a:pPr lvl="3"/>
            <a:r>
              <a:rPr lang="hr-HR"/>
              <a:t>Četvrta razina</a:t>
            </a:r>
          </a:p>
          <a:p>
            <a:pPr lvl="4"/>
            <a:r>
              <a:rPr lang="hr-HR"/>
              <a:t>Peta razina</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D3CD24C8-796D-4C76-AACF-C6BBBC072AC3}" type="datetimeFigureOut">
              <a:rPr lang="hr-HR" smtClean="0"/>
              <a:pPr/>
              <a:t>24.04.2018.</a:t>
            </a:fld>
            <a:endParaRPr lang="hr-HR"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hr-HR" dirty="0"/>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8B8F5EE2-30D3-43F4-856D-E47C6B92E604}" type="slidenum">
              <a:rPr lang="hr-HR" smtClean="0"/>
              <a:pPr/>
              <a:t>‹#›</a:t>
            </a:fld>
            <a:endParaRPr lang="hr-HR" dirty="0"/>
          </a:p>
        </p:txBody>
      </p:sp>
    </p:spTree>
    <p:extLst>
      <p:ext uri="{BB962C8B-B14F-4D97-AF65-F5344CB8AC3E}">
        <p14:creationId xmlns:p14="http://schemas.microsoft.com/office/powerpoint/2010/main" val="22634940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Okomiti naslov i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412776"/>
            <a:ext cx="2057400" cy="4713387"/>
          </a:xfrm>
        </p:spPr>
        <p:txBody>
          <a:bodyPr vert="eaVert"/>
          <a:lstStyle>
            <a:lvl1pPr>
              <a:defRPr>
                <a:solidFill>
                  <a:schemeClr val="accent1">
                    <a:lumMod val="50000"/>
                  </a:schemeClr>
                </a:solidFill>
              </a:defRPr>
            </a:lvl1pPr>
          </a:lstStyle>
          <a:p>
            <a:r>
              <a:rPr lang="hr-HR"/>
              <a:t>Uredite stil naslova matrice</a:t>
            </a:r>
            <a:endParaRPr lang="hr-HR"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hr-HR"/>
              <a:t>Uredite stilove teksta matrice</a:t>
            </a:r>
          </a:p>
          <a:p>
            <a:pPr lvl="1"/>
            <a:r>
              <a:rPr lang="hr-HR"/>
              <a:t>Druga razina</a:t>
            </a:r>
          </a:p>
          <a:p>
            <a:pPr lvl="2"/>
            <a:r>
              <a:rPr lang="hr-HR"/>
              <a:t>Treća razina</a:t>
            </a:r>
          </a:p>
          <a:p>
            <a:pPr lvl="3"/>
            <a:r>
              <a:rPr lang="hr-HR"/>
              <a:t>Četvrta razina</a:t>
            </a:r>
          </a:p>
          <a:p>
            <a:pPr lvl="4"/>
            <a:r>
              <a:rPr lang="hr-HR"/>
              <a:t>Peta razina</a:t>
            </a:r>
          </a:p>
        </p:txBody>
      </p:sp>
    </p:spTree>
    <p:extLst>
      <p:ext uri="{BB962C8B-B14F-4D97-AF65-F5344CB8AC3E}">
        <p14:creationId xmlns:p14="http://schemas.microsoft.com/office/powerpoint/2010/main" val="18458099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Naslovni slajd">
    <p:spTree>
      <p:nvGrpSpPr>
        <p:cNvPr id="1" name=""/>
        <p:cNvGrpSpPr/>
        <p:nvPr/>
      </p:nvGrpSpPr>
      <p:grpSpPr>
        <a:xfrm>
          <a:off x="0" y="0"/>
          <a:ext cx="0" cy="0"/>
          <a:chOff x="0" y="0"/>
          <a:chExt cx="0" cy="0"/>
        </a:xfrm>
      </p:grpSpPr>
      <p:sp>
        <p:nvSpPr>
          <p:cNvPr id="2" name="Naslov 1"/>
          <p:cNvSpPr>
            <a:spLocks noGrp="1"/>
          </p:cNvSpPr>
          <p:nvPr>
            <p:ph type="ctrTitle"/>
          </p:nvPr>
        </p:nvSpPr>
        <p:spPr>
          <a:xfrm>
            <a:off x="685800" y="2130425"/>
            <a:ext cx="7772400" cy="1470025"/>
          </a:xfrm>
        </p:spPr>
        <p:txBody>
          <a:bodyPr/>
          <a:lstStyle/>
          <a:p>
            <a:r>
              <a:rPr lang="hr-HR"/>
              <a:t>Uredite stil naslova matrice</a:t>
            </a:r>
          </a:p>
        </p:txBody>
      </p:sp>
      <p:sp>
        <p:nvSpPr>
          <p:cNvPr id="3" name="Podnaslov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hr-HR"/>
              <a:t>Uredite stil podnaslova matrice</a:t>
            </a:r>
          </a:p>
        </p:txBody>
      </p:sp>
      <p:sp>
        <p:nvSpPr>
          <p:cNvPr id="4" name="Rezervirano mjesto datuma 3"/>
          <p:cNvSpPr>
            <a:spLocks noGrp="1"/>
          </p:cNvSpPr>
          <p:nvPr>
            <p:ph type="dt" sz="half" idx="10"/>
          </p:nvPr>
        </p:nvSpPr>
        <p:spPr/>
        <p:txBody>
          <a:bodyPr/>
          <a:lstStyle/>
          <a:p>
            <a:fld id="{A5DA4E85-4A72-4923-A61E-F15B41767126}" type="datetimeFigureOut">
              <a:rPr lang="hr-HR" smtClean="0"/>
              <a:t>24.04.2018.</a:t>
            </a:fld>
            <a:endParaRPr lang="hr-HR"/>
          </a:p>
        </p:txBody>
      </p:sp>
      <p:sp>
        <p:nvSpPr>
          <p:cNvPr id="5" name="Rezervirano mjesto podnožja 4"/>
          <p:cNvSpPr>
            <a:spLocks noGrp="1"/>
          </p:cNvSpPr>
          <p:nvPr>
            <p:ph type="ftr" sz="quarter" idx="11"/>
          </p:nvPr>
        </p:nvSpPr>
        <p:spPr/>
        <p:txBody>
          <a:bodyPr/>
          <a:lstStyle/>
          <a:p>
            <a:endParaRPr lang="hr-HR"/>
          </a:p>
        </p:txBody>
      </p:sp>
      <p:sp>
        <p:nvSpPr>
          <p:cNvPr id="6" name="Rezervirano mjesto broja slajda 5"/>
          <p:cNvSpPr>
            <a:spLocks noGrp="1"/>
          </p:cNvSpPr>
          <p:nvPr>
            <p:ph type="sldNum" sz="quarter" idx="12"/>
          </p:nvPr>
        </p:nvSpPr>
        <p:spPr/>
        <p:txBody>
          <a:bodyPr/>
          <a:lstStyle/>
          <a:p>
            <a:fld id="{87F085A4-6324-49F4-9746-FBAD75203A76}" type="slidenum">
              <a:rPr lang="hr-HR" smtClean="0"/>
              <a:t>‹#›</a:t>
            </a:fld>
            <a:endParaRPr lang="hr-HR"/>
          </a:p>
        </p:txBody>
      </p:sp>
    </p:spTree>
    <p:extLst>
      <p:ext uri="{BB962C8B-B14F-4D97-AF65-F5344CB8AC3E}">
        <p14:creationId xmlns:p14="http://schemas.microsoft.com/office/powerpoint/2010/main" val="6286477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Naslov i sadržaj">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hr-HR"/>
              <a:t>Uredite stil naslova matrice</a:t>
            </a:r>
          </a:p>
        </p:txBody>
      </p:sp>
      <p:sp>
        <p:nvSpPr>
          <p:cNvPr id="3" name="Rezervirano mjesto sadržaja 2"/>
          <p:cNvSpPr>
            <a:spLocks noGrp="1"/>
          </p:cNvSpPr>
          <p:nvPr>
            <p:ph idx="1"/>
          </p:nvPr>
        </p:nvSpPr>
        <p:spPr/>
        <p:txBody>
          <a:bodyPr/>
          <a:lstStyle/>
          <a:p>
            <a:pPr lvl="0"/>
            <a:r>
              <a:rPr lang="hr-HR"/>
              <a:t>Uredite stilove teksta matrice</a:t>
            </a:r>
          </a:p>
          <a:p>
            <a:pPr lvl="1"/>
            <a:r>
              <a:rPr lang="hr-HR"/>
              <a:t>Druga razina</a:t>
            </a:r>
          </a:p>
          <a:p>
            <a:pPr lvl="2"/>
            <a:r>
              <a:rPr lang="hr-HR"/>
              <a:t>Treća razina</a:t>
            </a:r>
          </a:p>
          <a:p>
            <a:pPr lvl="3"/>
            <a:r>
              <a:rPr lang="hr-HR"/>
              <a:t>Četvrta razina</a:t>
            </a:r>
          </a:p>
          <a:p>
            <a:pPr lvl="4"/>
            <a:r>
              <a:rPr lang="hr-HR"/>
              <a:t>Peta razina</a:t>
            </a:r>
          </a:p>
        </p:txBody>
      </p:sp>
      <p:sp>
        <p:nvSpPr>
          <p:cNvPr id="4" name="Rezervirano mjesto datuma 3"/>
          <p:cNvSpPr>
            <a:spLocks noGrp="1"/>
          </p:cNvSpPr>
          <p:nvPr>
            <p:ph type="dt" sz="half" idx="10"/>
          </p:nvPr>
        </p:nvSpPr>
        <p:spPr/>
        <p:txBody>
          <a:bodyPr/>
          <a:lstStyle/>
          <a:p>
            <a:fld id="{A5DA4E85-4A72-4923-A61E-F15B41767126}" type="datetimeFigureOut">
              <a:rPr lang="hr-HR" smtClean="0"/>
              <a:t>24.04.2018.</a:t>
            </a:fld>
            <a:endParaRPr lang="hr-HR"/>
          </a:p>
        </p:txBody>
      </p:sp>
      <p:sp>
        <p:nvSpPr>
          <p:cNvPr id="5" name="Rezervirano mjesto podnožja 4"/>
          <p:cNvSpPr>
            <a:spLocks noGrp="1"/>
          </p:cNvSpPr>
          <p:nvPr>
            <p:ph type="ftr" sz="quarter" idx="11"/>
          </p:nvPr>
        </p:nvSpPr>
        <p:spPr/>
        <p:txBody>
          <a:bodyPr/>
          <a:lstStyle/>
          <a:p>
            <a:endParaRPr lang="hr-HR"/>
          </a:p>
        </p:txBody>
      </p:sp>
      <p:sp>
        <p:nvSpPr>
          <p:cNvPr id="6" name="Rezervirano mjesto broja slajda 5"/>
          <p:cNvSpPr>
            <a:spLocks noGrp="1"/>
          </p:cNvSpPr>
          <p:nvPr>
            <p:ph type="sldNum" sz="quarter" idx="12"/>
          </p:nvPr>
        </p:nvSpPr>
        <p:spPr/>
        <p:txBody>
          <a:bodyPr/>
          <a:lstStyle/>
          <a:p>
            <a:fld id="{87F085A4-6324-49F4-9746-FBAD75203A76}" type="slidenum">
              <a:rPr lang="hr-HR" smtClean="0"/>
              <a:t>‹#›</a:t>
            </a:fld>
            <a:endParaRPr lang="hr-HR"/>
          </a:p>
        </p:txBody>
      </p:sp>
    </p:spTree>
    <p:extLst>
      <p:ext uri="{BB962C8B-B14F-4D97-AF65-F5344CB8AC3E}">
        <p14:creationId xmlns:p14="http://schemas.microsoft.com/office/powerpoint/2010/main" val="420048693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Zaglavlje odjeljka">
    <p:spTree>
      <p:nvGrpSpPr>
        <p:cNvPr id="1" name=""/>
        <p:cNvGrpSpPr/>
        <p:nvPr/>
      </p:nvGrpSpPr>
      <p:grpSpPr>
        <a:xfrm>
          <a:off x="0" y="0"/>
          <a:ext cx="0" cy="0"/>
          <a:chOff x="0" y="0"/>
          <a:chExt cx="0" cy="0"/>
        </a:xfrm>
      </p:grpSpPr>
      <p:sp>
        <p:nvSpPr>
          <p:cNvPr id="2" name="Naslov 1"/>
          <p:cNvSpPr>
            <a:spLocks noGrp="1"/>
          </p:cNvSpPr>
          <p:nvPr>
            <p:ph type="title"/>
          </p:nvPr>
        </p:nvSpPr>
        <p:spPr>
          <a:xfrm>
            <a:off x="722313" y="4406900"/>
            <a:ext cx="7772400" cy="1362075"/>
          </a:xfrm>
        </p:spPr>
        <p:txBody>
          <a:bodyPr anchor="t"/>
          <a:lstStyle>
            <a:lvl1pPr algn="l">
              <a:defRPr sz="4000" b="1" cap="all"/>
            </a:lvl1pPr>
          </a:lstStyle>
          <a:p>
            <a:r>
              <a:rPr lang="hr-HR"/>
              <a:t>Uredite stil naslova matrice</a:t>
            </a:r>
          </a:p>
        </p:txBody>
      </p:sp>
      <p:sp>
        <p:nvSpPr>
          <p:cNvPr id="3" name="Rezervirano mjesto teksta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hr-HR"/>
              <a:t>Uredite stilove teksta matrice</a:t>
            </a:r>
          </a:p>
        </p:txBody>
      </p:sp>
      <p:sp>
        <p:nvSpPr>
          <p:cNvPr id="4" name="Rezervirano mjesto datuma 3"/>
          <p:cNvSpPr>
            <a:spLocks noGrp="1"/>
          </p:cNvSpPr>
          <p:nvPr>
            <p:ph type="dt" sz="half" idx="10"/>
          </p:nvPr>
        </p:nvSpPr>
        <p:spPr/>
        <p:txBody>
          <a:bodyPr/>
          <a:lstStyle/>
          <a:p>
            <a:fld id="{A5DA4E85-4A72-4923-A61E-F15B41767126}" type="datetimeFigureOut">
              <a:rPr lang="hr-HR" smtClean="0"/>
              <a:t>24.04.2018.</a:t>
            </a:fld>
            <a:endParaRPr lang="hr-HR"/>
          </a:p>
        </p:txBody>
      </p:sp>
      <p:sp>
        <p:nvSpPr>
          <p:cNvPr id="5" name="Rezervirano mjesto podnožja 4"/>
          <p:cNvSpPr>
            <a:spLocks noGrp="1"/>
          </p:cNvSpPr>
          <p:nvPr>
            <p:ph type="ftr" sz="quarter" idx="11"/>
          </p:nvPr>
        </p:nvSpPr>
        <p:spPr/>
        <p:txBody>
          <a:bodyPr/>
          <a:lstStyle/>
          <a:p>
            <a:endParaRPr lang="hr-HR"/>
          </a:p>
        </p:txBody>
      </p:sp>
      <p:sp>
        <p:nvSpPr>
          <p:cNvPr id="6" name="Rezervirano mjesto broja slajda 5"/>
          <p:cNvSpPr>
            <a:spLocks noGrp="1"/>
          </p:cNvSpPr>
          <p:nvPr>
            <p:ph type="sldNum" sz="quarter" idx="12"/>
          </p:nvPr>
        </p:nvSpPr>
        <p:spPr/>
        <p:txBody>
          <a:bodyPr/>
          <a:lstStyle/>
          <a:p>
            <a:fld id="{87F085A4-6324-49F4-9746-FBAD75203A76}" type="slidenum">
              <a:rPr lang="hr-HR" smtClean="0"/>
              <a:t>‹#›</a:t>
            </a:fld>
            <a:endParaRPr lang="hr-HR"/>
          </a:p>
        </p:txBody>
      </p:sp>
    </p:spTree>
    <p:extLst>
      <p:ext uri="{BB962C8B-B14F-4D97-AF65-F5344CB8AC3E}">
        <p14:creationId xmlns:p14="http://schemas.microsoft.com/office/powerpoint/2010/main" val="54269591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va sadržaja">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hr-HR"/>
              <a:t>Uredite stil naslova matrice</a:t>
            </a:r>
          </a:p>
        </p:txBody>
      </p:sp>
      <p:sp>
        <p:nvSpPr>
          <p:cNvPr id="3" name="Rezervirano mjesto sadržaja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hr-HR"/>
              <a:t>Uredite stilove teksta matrice</a:t>
            </a:r>
          </a:p>
          <a:p>
            <a:pPr lvl="1"/>
            <a:r>
              <a:rPr lang="hr-HR"/>
              <a:t>Druga razina</a:t>
            </a:r>
          </a:p>
          <a:p>
            <a:pPr lvl="2"/>
            <a:r>
              <a:rPr lang="hr-HR"/>
              <a:t>Treća razina</a:t>
            </a:r>
          </a:p>
          <a:p>
            <a:pPr lvl="3"/>
            <a:r>
              <a:rPr lang="hr-HR"/>
              <a:t>Četvrta razina</a:t>
            </a:r>
          </a:p>
          <a:p>
            <a:pPr lvl="4"/>
            <a:r>
              <a:rPr lang="hr-HR"/>
              <a:t>Peta razina</a:t>
            </a:r>
          </a:p>
        </p:txBody>
      </p:sp>
      <p:sp>
        <p:nvSpPr>
          <p:cNvPr id="4" name="Rezervirano mjesto sadržaja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hr-HR"/>
              <a:t>Uredite stilove teksta matrice</a:t>
            </a:r>
          </a:p>
          <a:p>
            <a:pPr lvl="1"/>
            <a:r>
              <a:rPr lang="hr-HR"/>
              <a:t>Druga razina</a:t>
            </a:r>
          </a:p>
          <a:p>
            <a:pPr lvl="2"/>
            <a:r>
              <a:rPr lang="hr-HR"/>
              <a:t>Treća razina</a:t>
            </a:r>
          </a:p>
          <a:p>
            <a:pPr lvl="3"/>
            <a:r>
              <a:rPr lang="hr-HR"/>
              <a:t>Četvrta razina</a:t>
            </a:r>
          </a:p>
          <a:p>
            <a:pPr lvl="4"/>
            <a:r>
              <a:rPr lang="hr-HR"/>
              <a:t>Peta razina</a:t>
            </a:r>
          </a:p>
        </p:txBody>
      </p:sp>
      <p:sp>
        <p:nvSpPr>
          <p:cNvPr id="5" name="Rezervirano mjesto datuma 4"/>
          <p:cNvSpPr>
            <a:spLocks noGrp="1"/>
          </p:cNvSpPr>
          <p:nvPr>
            <p:ph type="dt" sz="half" idx="10"/>
          </p:nvPr>
        </p:nvSpPr>
        <p:spPr/>
        <p:txBody>
          <a:bodyPr/>
          <a:lstStyle/>
          <a:p>
            <a:fld id="{A5DA4E85-4A72-4923-A61E-F15B41767126}" type="datetimeFigureOut">
              <a:rPr lang="hr-HR" smtClean="0"/>
              <a:t>24.04.2018.</a:t>
            </a:fld>
            <a:endParaRPr lang="hr-HR"/>
          </a:p>
        </p:txBody>
      </p:sp>
      <p:sp>
        <p:nvSpPr>
          <p:cNvPr id="6" name="Rezervirano mjesto podnožja 5"/>
          <p:cNvSpPr>
            <a:spLocks noGrp="1"/>
          </p:cNvSpPr>
          <p:nvPr>
            <p:ph type="ftr" sz="quarter" idx="11"/>
          </p:nvPr>
        </p:nvSpPr>
        <p:spPr/>
        <p:txBody>
          <a:bodyPr/>
          <a:lstStyle/>
          <a:p>
            <a:endParaRPr lang="hr-HR"/>
          </a:p>
        </p:txBody>
      </p:sp>
      <p:sp>
        <p:nvSpPr>
          <p:cNvPr id="7" name="Rezervirano mjesto broja slajda 6"/>
          <p:cNvSpPr>
            <a:spLocks noGrp="1"/>
          </p:cNvSpPr>
          <p:nvPr>
            <p:ph type="sldNum" sz="quarter" idx="12"/>
          </p:nvPr>
        </p:nvSpPr>
        <p:spPr/>
        <p:txBody>
          <a:bodyPr/>
          <a:lstStyle/>
          <a:p>
            <a:fld id="{87F085A4-6324-49F4-9746-FBAD75203A76}" type="slidenum">
              <a:rPr lang="hr-HR" smtClean="0"/>
              <a:t>‹#›</a:t>
            </a:fld>
            <a:endParaRPr lang="hr-HR"/>
          </a:p>
        </p:txBody>
      </p:sp>
    </p:spTree>
    <p:extLst>
      <p:ext uri="{BB962C8B-B14F-4D97-AF65-F5344CB8AC3E}">
        <p14:creationId xmlns:p14="http://schemas.microsoft.com/office/powerpoint/2010/main" val="416590881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Usporedba">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lvl1pPr>
              <a:defRPr/>
            </a:lvl1pPr>
          </a:lstStyle>
          <a:p>
            <a:r>
              <a:rPr lang="hr-HR"/>
              <a:t>Uredite stil naslova matrice</a:t>
            </a:r>
          </a:p>
        </p:txBody>
      </p:sp>
      <p:sp>
        <p:nvSpPr>
          <p:cNvPr id="3" name="Rezervirano mjesto teksta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r-HR"/>
              <a:t>Uredite stilove teksta matrice</a:t>
            </a:r>
          </a:p>
        </p:txBody>
      </p:sp>
      <p:sp>
        <p:nvSpPr>
          <p:cNvPr id="4" name="Rezervirano mjesto sadržaja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hr-HR"/>
              <a:t>Uredite stilove teksta matrice</a:t>
            </a:r>
          </a:p>
          <a:p>
            <a:pPr lvl="1"/>
            <a:r>
              <a:rPr lang="hr-HR"/>
              <a:t>Druga razina</a:t>
            </a:r>
          </a:p>
          <a:p>
            <a:pPr lvl="2"/>
            <a:r>
              <a:rPr lang="hr-HR"/>
              <a:t>Treća razina</a:t>
            </a:r>
          </a:p>
          <a:p>
            <a:pPr lvl="3"/>
            <a:r>
              <a:rPr lang="hr-HR"/>
              <a:t>Četvrta razina</a:t>
            </a:r>
          </a:p>
          <a:p>
            <a:pPr lvl="4"/>
            <a:r>
              <a:rPr lang="hr-HR"/>
              <a:t>Peta razina</a:t>
            </a:r>
          </a:p>
        </p:txBody>
      </p:sp>
      <p:sp>
        <p:nvSpPr>
          <p:cNvPr id="5" name="Rezervirano mjesto teksta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r-HR"/>
              <a:t>Uredite stilove teksta matrice</a:t>
            </a:r>
          </a:p>
        </p:txBody>
      </p:sp>
      <p:sp>
        <p:nvSpPr>
          <p:cNvPr id="6" name="Rezervirano mjesto sadržaja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hr-HR"/>
              <a:t>Uredite stilove teksta matrice</a:t>
            </a:r>
          </a:p>
          <a:p>
            <a:pPr lvl="1"/>
            <a:r>
              <a:rPr lang="hr-HR"/>
              <a:t>Druga razina</a:t>
            </a:r>
          </a:p>
          <a:p>
            <a:pPr lvl="2"/>
            <a:r>
              <a:rPr lang="hr-HR"/>
              <a:t>Treća razina</a:t>
            </a:r>
          </a:p>
          <a:p>
            <a:pPr lvl="3"/>
            <a:r>
              <a:rPr lang="hr-HR"/>
              <a:t>Četvrta razina</a:t>
            </a:r>
          </a:p>
          <a:p>
            <a:pPr lvl="4"/>
            <a:r>
              <a:rPr lang="hr-HR"/>
              <a:t>Peta razina</a:t>
            </a:r>
          </a:p>
        </p:txBody>
      </p:sp>
      <p:sp>
        <p:nvSpPr>
          <p:cNvPr id="7" name="Rezervirano mjesto datuma 6"/>
          <p:cNvSpPr>
            <a:spLocks noGrp="1"/>
          </p:cNvSpPr>
          <p:nvPr>
            <p:ph type="dt" sz="half" idx="10"/>
          </p:nvPr>
        </p:nvSpPr>
        <p:spPr/>
        <p:txBody>
          <a:bodyPr/>
          <a:lstStyle/>
          <a:p>
            <a:fld id="{A5DA4E85-4A72-4923-A61E-F15B41767126}" type="datetimeFigureOut">
              <a:rPr lang="hr-HR" smtClean="0"/>
              <a:t>24.04.2018.</a:t>
            </a:fld>
            <a:endParaRPr lang="hr-HR"/>
          </a:p>
        </p:txBody>
      </p:sp>
      <p:sp>
        <p:nvSpPr>
          <p:cNvPr id="8" name="Rezervirano mjesto podnožja 7"/>
          <p:cNvSpPr>
            <a:spLocks noGrp="1"/>
          </p:cNvSpPr>
          <p:nvPr>
            <p:ph type="ftr" sz="quarter" idx="11"/>
          </p:nvPr>
        </p:nvSpPr>
        <p:spPr/>
        <p:txBody>
          <a:bodyPr/>
          <a:lstStyle/>
          <a:p>
            <a:endParaRPr lang="hr-HR"/>
          </a:p>
        </p:txBody>
      </p:sp>
      <p:sp>
        <p:nvSpPr>
          <p:cNvPr id="9" name="Rezervirano mjesto broja slajda 8"/>
          <p:cNvSpPr>
            <a:spLocks noGrp="1"/>
          </p:cNvSpPr>
          <p:nvPr>
            <p:ph type="sldNum" sz="quarter" idx="12"/>
          </p:nvPr>
        </p:nvSpPr>
        <p:spPr/>
        <p:txBody>
          <a:bodyPr/>
          <a:lstStyle/>
          <a:p>
            <a:fld id="{87F085A4-6324-49F4-9746-FBAD75203A76}" type="slidenum">
              <a:rPr lang="hr-HR" smtClean="0"/>
              <a:t>‹#›</a:t>
            </a:fld>
            <a:endParaRPr lang="hr-HR"/>
          </a:p>
        </p:txBody>
      </p:sp>
    </p:spTree>
    <p:extLst>
      <p:ext uri="{BB962C8B-B14F-4D97-AF65-F5344CB8AC3E}">
        <p14:creationId xmlns:p14="http://schemas.microsoft.com/office/powerpoint/2010/main" val="38979340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amo naslov">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hr-HR"/>
              <a:t>Uredite stil naslova matrice</a:t>
            </a:r>
          </a:p>
        </p:txBody>
      </p:sp>
      <p:sp>
        <p:nvSpPr>
          <p:cNvPr id="3" name="Rezervirano mjesto datuma 2"/>
          <p:cNvSpPr>
            <a:spLocks noGrp="1"/>
          </p:cNvSpPr>
          <p:nvPr>
            <p:ph type="dt" sz="half" idx="10"/>
          </p:nvPr>
        </p:nvSpPr>
        <p:spPr/>
        <p:txBody>
          <a:bodyPr/>
          <a:lstStyle/>
          <a:p>
            <a:fld id="{A5DA4E85-4A72-4923-A61E-F15B41767126}" type="datetimeFigureOut">
              <a:rPr lang="hr-HR" smtClean="0"/>
              <a:t>24.04.2018.</a:t>
            </a:fld>
            <a:endParaRPr lang="hr-HR"/>
          </a:p>
        </p:txBody>
      </p:sp>
      <p:sp>
        <p:nvSpPr>
          <p:cNvPr id="4" name="Rezervirano mjesto podnožja 3"/>
          <p:cNvSpPr>
            <a:spLocks noGrp="1"/>
          </p:cNvSpPr>
          <p:nvPr>
            <p:ph type="ftr" sz="quarter" idx="11"/>
          </p:nvPr>
        </p:nvSpPr>
        <p:spPr/>
        <p:txBody>
          <a:bodyPr/>
          <a:lstStyle/>
          <a:p>
            <a:endParaRPr lang="hr-HR"/>
          </a:p>
        </p:txBody>
      </p:sp>
      <p:sp>
        <p:nvSpPr>
          <p:cNvPr id="5" name="Rezervirano mjesto broja slajda 4"/>
          <p:cNvSpPr>
            <a:spLocks noGrp="1"/>
          </p:cNvSpPr>
          <p:nvPr>
            <p:ph type="sldNum" sz="quarter" idx="12"/>
          </p:nvPr>
        </p:nvSpPr>
        <p:spPr/>
        <p:txBody>
          <a:bodyPr/>
          <a:lstStyle/>
          <a:p>
            <a:fld id="{87F085A4-6324-49F4-9746-FBAD75203A76}" type="slidenum">
              <a:rPr lang="hr-HR" smtClean="0"/>
              <a:t>‹#›</a:t>
            </a:fld>
            <a:endParaRPr lang="hr-HR"/>
          </a:p>
        </p:txBody>
      </p:sp>
    </p:spTree>
    <p:extLst>
      <p:ext uri="{BB962C8B-B14F-4D97-AF65-F5344CB8AC3E}">
        <p14:creationId xmlns:p14="http://schemas.microsoft.com/office/powerpoint/2010/main" val="122423192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Prazno">
    <p:spTree>
      <p:nvGrpSpPr>
        <p:cNvPr id="1" name=""/>
        <p:cNvGrpSpPr/>
        <p:nvPr/>
      </p:nvGrpSpPr>
      <p:grpSpPr>
        <a:xfrm>
          <a:off x="0" y="0"/>
          <a:ext cx="0" cy="0"/>
          <a:chOff x="0" y="0"/>
          <a:chExt cx="0" cy="0"/>
        </a:xfrm>
      </p:grpSpPr>
      <p:sp>
        <p:nvSpPr>
          <p:cNvPr id="2" name="Rezervirano mjesto datuma 1"/>
          <p:cNvSpPr>
            <a:spLocks noGrp="1"/>
          </p:cNvSpPr>
          <p:nvPr>
            <p:ph type="dt" sz="half" idx="10"/>
          </p:nvPr>
        </p:nvSpPr>
        <p:spPr/>
        <p:txBody>
          <a:bodyPr/>
          <a:lstStyle/>
          <a:p>
            <a:fld id="{A5DA4E85-4A72-4923-A61E-F15B41767126}" type="datetimeFigureOut">
              <a:rPr lang="hr-HR" smtClean="0"/>
              <a:t>24.04.2018.</a:t>
            </a:fld>
            <a:endParaRPr lang="hr-HR"/>
          </a:p>
        </p:txBody>
      </p:sp>
      <p:sp>
        <p:nvSpPr>
          <p:cNvPr id="3" name="Rezervirano mjesto podnožja 2"/>
          <p:cNvSpPr>
            <a:spLocks noGrp="1"/>
          </p:cNvSpPr>
          <p:nvPr>
            <p:ph type="ftr" sz="quarter" idx="11"/>
          </p:nvPr>
        </p:nvSpPr>
        <p:spPr/>
        <p:txBody>
          <a:bodyPr/>
          <a:lstStyle/>
          <a:p>
            <a:endParaRPr lang="hr-HR"/>
          </a:p>
        </p:txBody>
      </p:sp>
      <p:sp>
        <p:nvSpPr>
          <p:cNvPr id="4" name="Rezervirano mjesto broja slajda 3"/>
          <p:cNvSpPr>
            <a:spLocks noGrp="1"/>
          </p:cNvSpPr>
          <p:nvPr>
            <p:ph type="sldNum" sz="quarter" idx="12"/>
          </p:nvPr>
        </p:nvSpPr>
        <p:spPr/>
        <p:txBody>
          <a:bodyPr/>
          <a:lstStyle/>
          <a:p>
            <a:fld id="{87F085A4-6324-49F4-9746-FBAD75203A76}" type="slidenum">
              <a:rPr lang="hr-HR" smtClean="0"/>
              <a:t>‹#›</a:t>
            </a:fld>
            <a:endParaRPr lang="hr-HR"/>
          </a:p>
        </p:txBody>
      </p:sp>
    </p:spTree>
    <p:extLst>
      <p:ext uri="{BB962C8B-B14F-4D97-AF65-F5344CB8AC3E}">
        <p14:creationId xmlns:p14="http://schemas.microsoft.com/office/powerpoint/2010/main" val="420543712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Sadržaj s opisom">
    <p:spTree>
      <p:nvGrpSpPr>
        <p:cNvPr id="1" name=""/>
        <p:cNvGrpSpPr/>
        <p:nvPr/>
      </p:nvGrpSpPr>
      <p:grpSpPr>
        <a:xfrm>
          <a:off x="0" y="0"/>
          <a:ext cx="0" cy="0"/>
          <a:chOff x="0" y="0"/>
          <a:chExt cx="0" cy="0"/>
        </a:xfrm>
      </p:grpSpPr>
      <p:sp>
        <p:nvSpPr>
          <p:cNvPr id="2" name="Naslov 1"/>
          <p:cNvSpPr>
            <a:spLocks noGrp="1"/>
          </p:cNvSpPr>
          <p:nvPr>
            <p:ph type="title"/>
          </p:nvPr>
        </p:nvSpPr>
        <p:spPr>
          <a:xfrm>
            <a:off x="457200" y="273050"/>
            <a:ext cx="3008313" cy="1162050"/>
          </a:xfrm>
        </p:spPr>
        <p:txBody>
          <a:bodyPr anchor="b"/>
          <a:lstStyle>
            <a:lvl1pPr algn="l">
              <a:defRPr sz="2000" b="1"/>
            </a:lvl1pPr>
          </a:lstStyle>
          <a:p>
            <a:r>
              <a:rPr lang="hr-HR"/>
              <a:t>Uredite stil naslova matrice</a:t>
            </a:r>
          </a:p>
        </p:txBody>
      </p:sp>
      <p:sp>
        <p:nvSpPr>
          <p:cNvPr id="3" name="Rezervirano mjesto sadržaja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hr-HR"/>
              <a:t>Uredite stilove teksta matrice</a:t>
            </a:r>
          </a:p>
          <a:p>
            <a:pPr lvl="1"/>
            <a:r>
              <a:rPr lang="hr-HR"/>
              <a:t>Druga razina</a:t>
            </a:r>
          </a:p>
          <a:p>
            <a:pPr lvl="2"/>
            <a:r>
              <a:rPr lang="hr-HR"/>
              <a:t>Treća razina</a:t>
            </a:r>
          </a:p>
          <a:p>
            <a:pPr lvl="3"/>
            <a:r>
              <a:rPr lang="hr-HR"/>
              <a:t>Četvrta razina</a:t>
            </a:r>
          </a:p>
          <a:p>
            <a:pPr lvl="4"/>
            <a:r>
              <a:rPr lang="hr-HR"/>
              <a:t>Peta razina</a:t>
            </a:r>
          </a:p>
        </p:txBody>
      </p:sp>
      <p:sp>
        <p:nvSpPr>
          <p:cNvPr id="4" name="Rezervirano mjesto teksta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r-HR"/>
              <a:t>Uredite stilove teksta matrice</a:t>
            </a:r>
          </a:p>
        </p:txBody>
      </p:sp>
      <p:sp>
        <p:nvSpPr>
          <p:cNvPr id="5" name="Rezervirano mjesto datuma 4"/>
          <p:cNvSpPr>
            <a:spLocks noGrp="1"/>
          </p:cNvSpPr>
          <p:nvPr>
            <p:ph type="dt" sz="half" idx="10"/>
          </p:nvPr>
        </p:nvSpPr>
        <p:spPr/>
        <p:txBody>
          <a:bodyPr/>
          <a:lstStyle/>
          <a:p>
            <a:fld id="{A5DA4E85-4A72-4923-A61E-F15B41767126}" type="datetimeFigureOut">
              <a:rPr lang="hr-HR" smtClean="0"/>
              <a:t>24.04.2018.</a:t>
            </a:fld>
            <a:endParaRPr lang="hr-HR"/>
          </a:p>
        </p:txBody>
      </p:sp>
      <p:sp>
        <p:nvSpPr>
          <p:cNvPr id="6" name="Rezervirano mjesto podnožja 5"/>
          <p:cNvSpPr>
            <a:spLocks noGrp="1"/>
          </p:cNvSpPr>
          <p:nvPr>
            <p:ph type="ftr" sz="quarter" idx="11"/>
          </p:nvPr>
        </p:nvSpPr>
        <p:spPr/>
        <p:txBody>
          <a:bodyPr/>
          <a:lstStyle/>
          <a:p>
            <a:endParaRPr lang="hr-HR"/>
          </a:p>
        </p:txBody>
      </p:sp>
      <p:sp>
        <p:nvSpPr>
          <p:cNvPr id="7" name="Rezervirano mjesto broja slajda 6"/>
          <p:cNvSpPr>
            <a:spLocks noGrp="1"/>
          </p:cNvSpPr>
          <p:nvPr>
            <p:ph type="sldNum" sz="quarter" idx="12"/>
          </p:nvPr>
        </p:nvSpPr>
        <p:spPr/>
        <p:txBody>
          <a:bodyPr/>
          <a:lstStyle/>
          <a:p>
            <a:fld id="{87F085A4-6324-49F4-9746-FBAD75203A76}" type="slidenum">
              <a:rPr lang="hr-HR" smtClean="0"/>
              <a:t>‹#›</a:t>
            </a:fld>
            <a:endParaRPr lang="hr-HR"/>
          </a:p>
        </p:txBody>
      </p:sp>
    </p:spTree>
    <p:extLst>
      <p:ext uri="{BB962C8B-B14F-4D97-AF65-F5344CB8AC3E}">
        <p14:creationId xmlns:p14="http://schemas.microsoft.com/office/powerpoint/2010/main" val="27183716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slov i sadržaj">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a:t>Uredite stil naslova matrice</a:t>
            </a:r>
          </a:p>
        </p:txBody>
      </p:sp>
      <p:sp>
        <p:nvSpPr>
          <p:cNvPr id="3" name="Content Placeholder 2"/>
          <p:cNvSpPr>
            <a:spLocks noGrp="1"/>
          </p:cNvSpPr>
          <p:nvPr>
            <p:ph idx="1"/>
          </p:nvPr>
        </p:nvSpPr>
        <p:spPr/>
        <p:txBody>
          <a:bodyPr/>
          <a:lstStyle>
            <a:lvl1pPr>
              <a:defRPr>
                <a:latin typeface="+mj-lt"/>
              </a:defRPr>
            </a:lvl1pPr>
            <a:lvl2pPr>
              <a:defRPr>
                <a:latin typeface="+mj-lt"/>
              </a:defRPr>
            </a:lvl2pPr>
            <a:lvl3pPr>
              <a:defRPr>
                <a:latin typeface="+mj-lt"/>
              </a:defRPr>
            </a:lvl3pPr>
            <a:lvl4pPr>
              <a:defRPr>
                <a:latin typeface="+mj-lt"/>
              </a:defRPr>
            </a:lvl4pPr>
            <a:lvl5pPr>
              <a:defRPr>
                <a:latin typeface="+mj-lt"/>
              </a:defRPr>
            </a:lvl5pPr>
          </a:lstStyle>
          <a:p>
            <a:pPr lvl="0"/>
            <a:r>
              <a:rPr lang="hr-HR"/>
              <a:t>Uredite stilove teksta matrice</a:t>
            </a:r>
          </a:p>
          <a:p>
            <a:pPr lvl="1"/>
            <a:r>
              <a:rPr lang="hr-HR"/>
              <a:t>Druga razina</a:t>
            </a:r>
          </a:p>
          <a:p>
            <a:pPr lvl="2"/>
            <a:r>
              <a:rPr lang="hr-HR"/>
              <a:t>Treća razina</a:t>
            </a:r>
          </a:p>
          <a:p>
            <a:pPr lvl="3"/>
            <a:r>
              <a:rPr lang="hr-HR"/>
              <a:t>Četvrta razina</a:t>
            </a:r>
          </a:p>
          <a:p>
            <a:pPr lvl="4"/>
            <a:r>
              <a:rPr lang="hr-HR"/>
              <a:t>Peta razina</a:t>
            </a:r>
          </a:p>
        </p:txBody>
      </p:sp>
    </p:spTree>
    <p:extLst>
      <p:ext uri="{BB962C8B-B14F-4D97-AF65-F5344CB8AC3E}">
        <p14:creationId xmlns:p14="http://schemas.microsoft.com/office/powerpoint/2010/main" val="307553015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Slika s opisom">
    <p:spTree>
      <p:nvGrpSpPr>
        <p:cNvPr id="1" name=""/>
        <p:cNvGrpSpPr/>
        <p:nvPr/>
      </p:nvGrpSpPr>
      <p:grpSpPr>
        <a:xfrm>
          <a:off x="0" y="0"/>
          <a:ext cx="0" cy="0"/>
          <a:chOff x="0" y="0"/>
          <a:chExt cx="0" cy="0"/>
        </a:xfrm>
      </p:grpSpPr>
      <p:sp>
        <p:nvSpPr>
          <p:cNvPr id="2" name="Naslov 1"/>
          <p:cNvSpPr>
            <a:spLocks noGrp="1"/>
          </p:cNvSpPr>
          <p:nvPr>
            <p:ph type="title"/>
          </p:nvPr>
        </p:nvSpPr>
        <p:spPr>
          <a:xfrm>
            <a:off x="1792288" y="4800600"/>
            <a:ext cx="5486400" cy="566738"/>
          </a:xfrm>
        </p:spPr>
        <p:txBody>
          <a:bodyPr anchor="b"/>
          <a:lstStyle>
            <a:lvl1pPr algn="l">
              <a:defRPr sz="2000" b="1"/>
            </a:lvl1pPr>
          </a:lstStyle>
          <a:p>
            <a:r>
              <a:rPr lang="hr-HR"/>
              <a:t>Uredite stil naslova matrice</a:t>
            </a:r>
          </a:p>
        </p:txBody>
      </p:sp>
      <p:sp>
        <p:nvSpPr>
          <p:cNvPr id="3" name="Rezervirano mjesto slik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hr-HR"/>
          </a:p>
        </p:txBody>
      </p:sp>
      <p:sp>
        <p:nvSpPr>
          <p:cNvPr id="4" name="Rezervirano mjesto teksta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r-HR"/>
              <a:t>Uredite stilove teksta matrice</a:t>
            </a:r>
          </a:p>
        </p:txBody>
      </p:sp>
      <p:sp>
        <p:nvSpPr>
          <p:cNvPr id="5" name="Rezervirano mjesto datuma 4"/>
          <p:cNvSpPr>
            <a:spLocks noGrp="1"/>
          </p:cNvSpPr>
          <p:nvPr>
            <p:ph type="dt" sz="half" idx="10"/>
          </p:nvPr>
        </p:nvSpPr>
        <p:spPr/>
        <p:txBody>
          <a:bodyPr/>
          <a:lstStyle/>
          <a:p>
            <a:fld id="{A5DA4E85-4A72-4923-A61E-F15B41767126}" type="datetimeFigureOut">
              <a:rPr lang="hr-HR" smtClean="0"/>
              <a:t>24.04.2018.</a:t>
            </a:fld>
            <a:endParaRPr lang="hr-HR"/>
          </a:p>
        </p:txBody>
      </p:sp>
      <p:sp>
        <p:nvSpPr>
          <p:cNvPr id="6" name="Rezervirano mjesto podnožja 5"/>
          <p:cNvSpPr>
            <a:spLocks noGrp="1"/>
          </p:cNvSpPr>
          <p:nvPr>
            <p:ph type="ftr" sz="quarter" idx="11"/>
          </p:nvPr>
        </p:nvSpPr>
        <p:spPr/>
        <p:txBody>
          <a:bodyPr/>
          <a:lstStyle/>
          <a:p>
            <a:endParaRPr lang="hr-HR"/>
          </a:p>
        </p:txBody>
      </p:sp>
      <p:sp>
        <p:nvSpPr>
          <p:cNvPr id="7" name="Rezervirano mjesto broja slajda 6"/>
          <p:cNvSpPr>
            <a:spLocks noGrp="1"/>
          </p:cNvSpPr>
          <p:nvPr>
            <p:ph type="sldNum" sz="quarter" idx="12"/>
          </p:nvPr>
        </p:nvSpPr>
        <p:spPr/>
        <p:txBody>
          <a:bodyPr/>
          <a:lstStyle/>
          <a:p>
            <a:fld id="{87F085A4-6324-49F4-9746-FBAD75203A76}" type="slidenum">
              <a:rPr lang="hr-HR" smtClean="0"/>
              <a:t>‹#›</a:t>
            </a:fld>
            <a:endParaRPr lang="hr-HR"/>
          </a:p>
        </p:txBody>
      </p:sp>
    </p:spTree>
    <p:extLst>
      <p:ext uri="{BB962C8B-B14F-4D97-AF65-F5344CB8AC3E}">
        <p14:creationId xmlns:p14="http://schemas.microsoft.com/office/powerpoint/2010/main" val="287043174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Naslov i okomiti tekst">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hr-HR"/>
              <a:t>Uredite stil naslova matrice</a:t>
            </a:r>
          </a:p>
        </p:txBody>
      </p:sp>
      <p:sp>
        <p:nvSpPr>
          <p:cNvPr id="3" name="Rezervirano mjesto okomitog teksta 2"/>
          <p:cNvSpPr>
            <a:spLocks noGrp="1"/>
          </p:cNvSpPr>
          <p:nvPr>
            <p:ph type="body" orient="vert" idx="1"/>
          </p:nvPr>
        </p:nvSpPr>
        <p:spPr/>
        <p:txBody>
          <a:bodyPr vert="eaVert"/>
          <a:lstStyle/>
          <a:p>
            <a:pPr lvl="0"/>
            <a:r>
              <a:rPr lang="hr-HR"/>
              <a:t>Uredite stilove teksta matrice</a:t>
            </a:r>
          </a:p>
          <a:p>
            <a:pPr lvl="1"/>
            <a:r>
              <a:rPr lang="hr-HR"/>
              <a:t>Druga razina</a:t>
            </a:r>
          </a:p>
          <a:p>
            <a:pPr lvl="2"/>
            <a:r>
              <a:rPr lang="hr-HR"/>
              <a:t>Treća razina</a:t>
            </a:r>
          </a:p>
          <a:p>
            <a:pPr lvl="3"/>
            <a:r>
              <a:rPr lang="hr-HR"/>
              <a:t>Četvrta razina</a:t>
            </a:r>
          </a:p>
          <a:p>
            <a:pPr lvl="4"/>
            <a:r>
              <a:rPr lang="hr-HR"/>
              <a:t>Peta razina</a:t>
            </a:r>
          </a:p>
        </p:txBody>
      </p:sp>
      <p:sp>
        <p:nvSpPr>
          <p:cNvPr id="4" name="Rezervirano mjesto datuma 3"/>
          <p:cNvSpPr>
            <a:spLocks noGrp="1"/>
          </p:cNvSpPr>
          <p:nvPr>
            <p:ph type="dt" sz="half" idx="10"/>
          </p:nvPr>
        </p:nvSpPr>
        <p:spPr/>
        <p:txBody>
          <a:bodyPr/>
          <a:lstStyle/>
          <a:p>
            <a:fld id="{A5DA4E85-4A72-4923-A61E-F15B41767126}" type="datetimeFigureOut">
              <a:rPr lang="hr-HR" smtClean="0"/>
              <a:t>24.04.2018.</a:t>
            </a:fld>
            <a:endParaRPr lang="hr-HR"/>
          </a:p>
        </p:txBody>
      </p:sp>
      <p:sp>
        <p:nvSpPr>
          <p:cNvPr id="5" name="Rezervirano mjesto podnožja 4"/>
          <p:cNvSpPr>
            <a:spLocks noGrp="1"/>
          </p:cNvSpPr>
          <p:nvPr>
            <p:ph type="ftr" sz="quarter" idx="11"/>
          </p:nvPr>
        </p:nvSpPr>
        <p:spPr/>
        <p:txBody>
          <a:bodyPr/>
          <a:lstStyle/>
          <a:p>
            <a:endParaRPr lang="hr-HR"/>
          </a:p>
        </p:txBody>
      </p:sp>
      <p:sp>
        <p:nvSpPr>
          <p:cNvPr id="6" name="Rezervirano mjesto broja slajda 5"/>
          <p:cNvSpPr>
            <a:spLocks noGrp="1"/>
          </p:cNvSpPr>
          <p:nvPr>
            <p:ph type="sldNum" sz="quarter" idx="12"/>
          </p:nvPr>
        </p:nvSpPr>
        <p:spPr/>
        <p:txBody>
          <a:bodyPr/>
          <a:lstStyle/>
          <a:p>
            <a:fld id="{87F085A4-6324-49F4-9746-FBAD75203A76}" type="slidenum">
              <a:rPr lang="hr-HR" smtClean="0"/>
              <a:t>‹#›</a:t>
            </a:fld>
            <a:endParaRPr lang="hr-HR"/>
          </a:p>
        </p:txBody>
      </p:sp>
    </p:spTree>
    <p:extLst>
      <p:ext uri="{BB962C8B-B14F-4D97-AF65-F5344CB8AC3E}">
        <p14:creationId xmlns:p14="http://schemas.microsoft.com/office/powerpoint/2010/main" val="317616097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Okomiti naslov i tekst">
    <p:spTree>
      <p:nvGrpSpPr>
        <p:cNvPr id="1" name=""/>
        <p:cNvGrpSpPr/>
        <p:nvPr/>
      </p:nvGrpSpPr>
      <p:grpSpPr>
        <a:xfrm>
          <a:off x="0" y="0"/>
          <a:ext cx="0" cy="0"/>
          <a:chOff x="0" y="0"/>
          <a:chExt cx="0" cy="0"/>
        </a:xfrm>
      </p:grpSpPr>
      <p:sp>
        <p:nvSpPr>
          <p:cNvPr id="2" name="Okomiti naslov 1"/>
          <p:cNvSpPr>
            <a:spLocks noGrp="1"/>
          </p:cNvSpPr>
          <p:nvPr>
            <p:ph type="title" orient="vert"/>
          </p:nvPr>
        </p:nvSpPr>
        <p:spPr>
          <a:xfrm>
            <a:off x="6629400" y="274638"/>
            <a:ext cx="2057400" cy="5851525"/>
          </a:xfrm>
        </p:spPr>
        <p:txBody>
          <a:bodyPr vert="eaVert"/>
          <a:lstStyle/>
          <a:p>
            <a:r>
              <a:rPr lang="hr-HR"/>
              <a:t>Uredite stil naslova matrice</a:t>
            </a:r>
          </a:p>
        </p:txBody>
      </p:sp>
      <p:sp>
        <p:nvSpPr>
          <p:cNvPr id="3" name="Rezervirano mjesto okomitog teksta 2"/>
          <p:cNvSpPr>
            <a:spLocks noGrp="1"/>
          </p:cNvSpPr>
          <p:nvPr>
            <p:ph type="body" orient="vert" idx="1"/>
          </p:nvPr>
        </p:nvSpPr>
        <p:spPr>
          <a:xfrm>
            <a:off x="457200" y="274638"/>
            <a:ext cx="6019800" cy="5851525"/>
          </a:xfrm>
        </p:spPr>
        <p:txBody>
          <a:bodyPr vert="eaVert"/>
          <a:lstStyle/>
          <a:p>
            <a:pPr lvl="0"/>
            <a:r>
              <a:rPr lang="hr-HR"/>
              <a:t>Uredite stilove teksta matrice</a:t>
            </a:r>
          </a:p>
          <a:p>
            <a:pPr lvl="1"/>
            <a:r>
              <a:rPr lang="hr-HR"/>
              <a:t>Druga razina</a:t>
            </a:r>
          </a:p>
          <a:p>
            <a:pPr lvl="2"/>
            <a:r>
              <a:rPr lang="hr-HR"/>
              <a:t>Treća razina</a:t>
            </a:r>
          </a:p>
          <a:p>
            <a:pPr lvl="3"/>
            <a:r>
              <a:rPr lang="hr-HR"/>
              <a:t>Četvrta razina</a:t>
            </a:r>
          </a:p>
          <a:p>
            <a:pPr lvl="4"/>
            <a:r>
              <a:rPr lang="hr-HR"/>
              <a:t>Peta razina</a:t>
            </a:r>
          </a:p>
        </p:txBody>
      </p:sp>
      <p:sp>
        <p:nvSpPr>
          <p:cNvPr id="4" name="Rezervirano mjesto datuma 3"/>
          <p:cNvSpPr>
            <a:spLocks noGrp="1"/>
          </p:cNvSpPr>
          <p:nvPr>
            <p:ph type="dt" sz="half" idx="10"/>
          </p:nvPr>
        </p:nvSpPr>
        <p:spPr/>
        <p:txBody>
          <a:bodyPr/>
          <a:lstStyle/>
          <a:p>
            <a:fld id="{A5DA4E85-4A72-4923-A61E-F15B41767126}" type="datetimeFigureOut">
              <a:rPr lang="hr-HR" smtClean="0"/>
              <a:t>24.04.2018.</a:t>
            </a:fld>
            <a:endParaRPr lang="hr-HR"/>
          </a:p>
        </p:txBody>
      </p:sp>
      <p:sp>
        <p:nvSpPr>
          <p:cNvPr id="5" name="Rezervirano mjesto podnožja 4"/>
          <p:cNvSpPr>
            <a:spLocks noGrp="1"/>
          </p:cNvSpPr>
          <p:nvPr>
            <p:ph type="ftr" sz="quarter" idx="11"/>
          </p:nvPr>
        </p:nvSpPr>
        <p:spPr/>
        <p:txBody>
          <a:bodyPr/>
          <a:lstStyle/>
          <a:p>
            <a:endParaRPr lang="hr-HR"/>
          </a:p>
        </p:txBody>
      </p:sp>
      <p:sp>
        <p:nvSpPr>
          <p:cNvPr id="6" name="Rezervirano mjesto broja slajda 5"/>
          <p:cNvSpPr>
            <a:spLocks noGrp="1"/>
          </p:cNvSpPr>
          <p:nvPr>
            <p:ph type="sldNum" sz="quarter" idx="12"/>
          </p:nvPr>
        </p:nvSpPr>
        <p:spPr/>
        <p:txBody>
          <a:bodyPr/>
          <a:lstStyle/>
          <a:p>
            <a:fld id="{87F085A4-6324-49F4-9746-FBAD75203A76}" type="slidenum">
              <a:rPr lang="hr-HR" smtClean="0"/>
              <a:t>‹#›</a:t>
            </a:fld>
            <a:endParaRPr lang="hr-HR"/>
          </a:p>
        </p:txBody>
      </p:sp>
    </p:spTree>
    <p:extLst>
      <p:ext uri="{BB962C8B-B14F-4D97-AF65-F5344CB8AC3E}">
        <p14:creationId xmlns:p14="http://schemas.microsoft.com/office/powerpoint/2010/main" val="98569959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bg>
      <p:bgPr>
        <a:gradFill>
          <a:gsLst>
            <a:gs pos="0">
              <a:srgbClr val="EFEDEE"/>
            </a:gs>
            <a:gs pos="53000">
              <a:srgbClr val="F1EFF0"/>
            </a:gs>
            <a:gs pos="77000">
              <a:srgbClr val="EFEDEE"/>
            </a:gs>
            <a:gs pos="100000">
              <a:srgbClr val="EFEBEC"/>
            </a:gs>
          </a:gsLst>
          <a:lin ang="5400000" scaled="1"/>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8650" y="106331"/>
            <a:ext cx="7886700" cy="739056"/>
          </a:xfrm>
        </p:spPr>
        <p:txBody>
          <a:bodyPr>
            <a:normAutofit/>
          </a:bodyPr>
          <a:lstStyle>
            <a:lvl1pPr>
              <a:defRPr sz="3600"/>
            </a:lvl1pPr>
          </a:lstStyle>
          <a:p>
            <a:r>
              <a:rPr lang="en-US" dirty="0"/>
              <a:t>Click to edit Master title style</a:t>
            </a:r>
          </a:p>
        </p:txBody>
      </p:sp>
    </p:spTree>
    <p:extLst>
      <p:ext uri="{BB962C8B-B14F-4D97-AF65-F5344CB8AC3E}">
        <p14:creationId xmlns:p14="http://schemas.microsoft.com/office/powerpoint/2010/main" val="188078372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Title Only">
    <p:bg>
      <p:bgPr>
        <a:gradFill>
          <a:gsLst>
            <a:gs pos="0">
              <a:srgbClr val="EFEDEE"/>
            </a:gs>
            <a:gs pos="53000">
              <a:srgbClr val="F1EFF0"/>
            </a:gs>
            <a:gs pos="77000">
              <a:srgbClr val="EFEDEE"/>
            </a:gs>
            <a:gs pos="100000">
              <a:srgbClr val="EFEBEC"/>
            </a:gs>
          </a:gsLst>
          <a:lin ang="5400000" scaled="1"/>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8650" y="106331"/>
            <a:ext cx="7886700" cy="739056"/>
          </a:xfrm>
        </p:spPr>
        <p:txBody>
          <a:bodyPr>
            <a:normAutofit/>
          </a:bodyPr>
          <a:lstStyle>
            <a:lvl1pPr>
              <a:defRPr sz="3600"/>
            </a:lvl1pPr>
          </a:lstStyle>
          <a:p>
            <a:r>
              <a:rPr lang="en-US" dirty="0"/>
              <a:t>Click to edit Master title style</a:t>
            </a:r>
          </a:p>
        </p:txBody>
      </p:sp>
    </p:spTree>
    <p:extLst>
      <p:ext uri="{BB962C8B-B14F-4D97-AF65-F5344CB8AC3E}">
        <p14:creationId xmlns:p14="http://schemas.microsoft.com/office/powerpoint/2010/main" val="27168299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aglavlje odjeljka">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0" cap="all">
                <a:solidFill>
                  <a:schemeClr val="accent1">
                    <a:lumMod val="50000"/>
                  </a:schemeClr>
                </a:solidFill>
                <a:latin typeface="Times New Roman" panose="02020603050405020304" pitchFamily="18" charset="0"/>
                <a:cs typeface="Times New Roman" panose="02020603050405020304" pitchFamily="18" charset="0"/>
              </a:defRPr>
            </a:lvl1pPr>
          </a:lstStyle>
          <a:p>
            <a:r>
              <a:rPr lang="hr-HR"/>
              <a:t>Uredite stil naslova matrice</a:t>
            </a:r>
            <a:endParaRPr lang="hr-HR"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accent1">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hr-HR"/>
              <a:t>Uredite stilove teksta matrice</a:t>
            </a:r>
          </a:p>
        </p:txBody>
      </p:sp>
    </p:spTree>
    <p:extLst>
      <p:ext uri="{BB962C8B-B14F-4D97-AF65-F5344CB8AC3E}">
        <p14:creationId xmlns:p14="http://schemas.microsoft.com/office/powerpoint/2010/main" val="2449773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sadržaj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a:t>Uredite stil naslova matrice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hr-HR"/>
              <a:t>Uredite stilove teksta matrice</a:t>
            </a:r>
          </a:p>
          <a:p>
            <a:pPr lvl="1"/>
            <a:r>
              <a:rPr lang="hr-HR"/>
              <a:t>Druga razina</a:t>
            </a:r>
          </a:p>
          <a:p>
            <a:pPr lvl="2"/>
            <a:r>
              <a:rPr lang="hr-HR"/>
              <a:t>Treća razina</a:t>
            </a:r>
          </a:p>
          <a:p>
            <a:pPr lvl="3"/>
            <a:r>
              <a:rPr lang="hr-HR"/>
              <a:t>Četvrta razina</a:t>
            </a:r>
          </a:p>
          <a:p>
            <a:pPr lvl="4"/>
            <a:r>
              <a:rPr lang="hr-HR"/>
              <a:t>Peta razina</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hr-HR"/>
              <a:t>Uredite stilove teksta matrice</a:t>
            </a:r>
          </a:p>
          <a:p>
            <a:pPr lvl="1"/>
            <a:r>
              <a:rPr lang="hr-HR"/>
              <a:t>Druga razina</a:t>
            </a:r>
          </a:p>
          <a:p>
            <a:pPr lvl="2"/>
            <a:r>
              <a:rPr lang="hr-HR"/>
              <a:t>Treća razina</a:t>
            </a:r>
          </a:p>
          <a:p>
            <a:pPr lvl="3"/>
            <a:r>
              <a:rPr lang="hr-HR"/>
              <a:t>Četvrta razina</a:t>
            </a:r>
          </a:p>
          <a:p>
            <a:pPr lvl="4"/>
            <a:r>
              <a:rPr lang="hr-HR"/>
              <a:t>Peta razina</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D3CD24C8-796D-4C76-AACF-C6BBBC072AC3}" type="datetimeFigureOut">
              <a:rPr lang="hr-HR" smtClean="0"/>
              <a:pPr/>
              <a:t>24.04.2018.</a:t>
            </a:fld>
            <a:endParaRPr lang="hr-HR" dirty="0"/>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hr-HR" dirty="0"/>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8B8F5EE2-30D3-43F4-856D-E47C6B92E604}" type="slidenum">
              <a:rPr lang="hr-HR" smtClean="0"/>
              <a:pPr/>
              <a:t>‹#›</a:t>
            </a:fld>
            <a:endParaRPr lang="hr-HR" dirty="0"/>
          </a:p>
        </p:txBody>
      </p:sp>
    </p:spTree>
    <p:extLst>
      <p:ext uri="{BB962C8B-B14F-4D97-AF65-F5344CB8AC3E}">
        <p14:creationId xmlns:p14="http://schemas.microsoft.com/office/powerpoint/2010/main" val="23582875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Usporedb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hr-HR"/>
              <a:t>Uredite stil naslova matrice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r-HR"/>
              <a:t>Uredite stilove teksta matrice</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hr-HR"/>
              <a:t>Uredite stilove teksta matrice</a:t>
            </a:r>
          </a:p>
          <a:p>
            <a:pPr lvl="1"/>
            <a:r>
              <a:rPr lang="hr-HR"/>
              <a:t>Druga razina</a:t>
            </a:r>
          </a:p>
          <a:p>
            <a:pPr lvl="2"/>
            <a:r>
              <a:rPr lang="hr-HR"/>
              <a:t>Treća razina</a:t>
            </a:r>
          </a:p>
          <a:p>
            <a:pPr lvl="3"/>
            <a:r>
              <a:rPr lang="hr-HR"/>
              <a:t>Četvrta razina</a:t>
            </a:r>
          </a:p>
          <a:p>
            <a:pPr lvl="4"/>
            <a:r>
              <a:rPr lang="hr-HR"/>
              <a:t>Peta razina</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r-HR"/>
              <a:t>Uredite stilove teksta matrice</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hr-HR"/>
              <a:t>Uredite stilove teksta matrice</a:t>
            </a:r>
          </a:p>
          <a:p>
            <a:pPr lvl="1"/>
            <a:r>
              <a:rPr lang="hr-HR"/>
              <a:t>Druga razina</a:t>
            </a:r>
          </a:p>
          <a:p>
            <a:pPr lvl="2"/>
            <a:r>
              <a:rPr lang="hr-HR"/>
              <a:t>Treća razina</a:t>
            </a:r>
          </a:p>
          <a:p>
            <a:pPr lvl="3"/>
            <a:r>
              <a:rPr lang="hr-HR"/>
              <a:t>Četvrta razina</a:t>
            </a:r>
          </a:p>
          <a:p>
            <a:pPr lvl="4"/>
            <a:r>
              <a:rPr lang="hr-HR"/>
              <a:t>Peta razina</a:t>
            </a:r>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D3CD24C8-796D-4C76-AACF-C6BBBC072AC3}" type="datetimeFigureOut">
              <a:rPr lang="hr-HR" smtClean="0"/>
              <a:pPr/>
              <a:t>24.04.2018.</a:t>
            </a:fld>
            <a:endParaRPr lang="hr-HR" dirty="0"/>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hr-HR" dirty="0"/>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8B8F5EE2-30D3-43F4-856D-E47C6B92E604}" type="slidenum">
              <a:rPr lang="hr-HR" smtClean="0"/>
              <a:pPr/>
              <a:t>‹#›</a:t>
            </a:fld>
            <a:endParaRPr lang="hr-HR" dirty="0"/>
          </a:p>
        </p:txBody>
      </p:sp>
    </p:spTree>
    <p:extLst>
      <p:ext uri="{BB962C8B-B14F-4D97-AF65-F5344CB8AC3E}">
        <p14:creationId xmlns:p14="http://schemas.microsoft.com/office/powerpoint/2010/main" val="21148474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amo naslov">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a:t>Uredite stil naslova matrice</a:t>
            </a:r>
          </a:p>
        </p:txBody>
      </p:sp>
    </p:spTree>
    <p:extLst>
      <p:ext uri="{BB962C8B-B14F-4D97-AF65-F5344CB8AC3E}">
        <p14:creationId xmlns:p14="http://schemas.microsoft.com/office/powerpoint/2010/main" val="15714278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azno">
    <p:spTree>
      <p:nvGrpSpPr>
        <p:cNvPr id="1" name=""/>
        <p:cNvGrpSpPr/>
        <p:nvPr/>
      </p:nvGrpSpPr>
      <p:grpSpPr>
        <a:xfrm>
          <a:off x="0" y="0"/>
          <a:ext cx="0" cy="0"/>
          <a:chOff x="0" y="0"/>
          <a:chExt cx="0" cy="0"/>
        </a:xfrm>
      </p:grpSpPr>
    </p:spTree>
    <p:extLst>
      <p:ext uri="{BB962C8B-B14F-4D97-AF65-F5344CB8AC3E}">
        <p14:creationId xmlns:p14="http://schemas.microsoft.com/office/powerpoint/2010/main" val="39691708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Sadržaj s opisom">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hr-HR"/>
              <a:t>Uredite stil naslova matrice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hr-HR"/>
              <a:t>Uredite stilove teksta matrice</a:t>
            </a:r>
          </a:p>
          <a:p>
            <a:pPr lvl="1"/>
            <a:r>
              <a:rPr lang="hr-HR"/>
              <a:t>Druga razina</a:t>
            </a:r>
          </a:p>
          <a:p>
            <a:pPr lvl="2"/>
            <a:r>
              <a:rPr lang="hr-HR"/>
              <a:t>Treća razina</a:t>
            </a:r>
          </a:p>
          <a:p>
            <a:pPr lvl="3"/>
            <a:r>
              <a:rPr lang="hr-HR"/>
              <a:t>Četvrta razina</a:t>
            </a:r>
          </a:p>
          <a:p>
            <a:pPr lvl="4"/>
            <a:r>
              <a:rPr lang="hr-HR"/>
              <a:t>Peta razina</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r-HR"/>
              <a:t>Uredite stilove teksta matrice</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D3CD24C8-796D-4C76-AACF-C6BBBC072AC3}" type="datetimeFigureOut">
              <a:rPr lang="hr-HR" smtClean="0"/>
              <a:pPr/>
              <a:t>24.04.2018.</a:t>
            </a:fld>
            <a:endParaRPr lang="hr-HR" dirty="0"/>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hr-HR" dirty="0"/>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8B8F5EE2-30D3-43F4-856D-E47C6B92E604}" type="slidenum">
              <a:rPr lang="hr-HR" smtClean="0"/>
              <a:pPr/>
              <a:t>‹#›</a:t>
            </a:fld>
            <a:endParaRPr lang="hr-HR" dirty="0"/>
          </a:p>
        </p:txBody>
      </p:sp>
    </p:spTree>
    <p:extLst>
      <p:ext uri="{BB962C8B-B14F-4D97-AF65-F5344CB8AC3E}">
        <p14:creationId xmlns:p14="http://schemas.microsoft.com/office/powerpoint/2010/main" val="32650989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Slika s opisom">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solidFill>
                  <a:schemeClr val="accent1">
                    <a:lumMod val="50000"/>
                  </a:schemeClr>
                </a:solidFill>
              </a:defRPr>
            </a:lvl1pPr>
          </a:lstStyle>
          <a:p>
            <a:r>
              <a:rPr lang="hr-HR"/>
              <a:t>Uredite stil naslova matrice</a:t>
            </a:r>
            <a:endParaRPr lang="hr-HR" dirty="0"/>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hr-HR"/>
              <a:t>Kliknite ikonu da biste dodali  sliku</a:t>
            </a:r>
            <a:endParaRPr lang="hr-HR"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r-HR"/>
              <a:t>Uredite stilove teksta matrice</a:t>
            </a:r>
          </a:p>
        </p:txBody>
      </p:sp>
    </p:spTree>
    <p:extLst>
      <p:ext uri="{BB962C8B-B14F-4D97-AF65-F5344CB8AC3E}">
        <p14:creationId xmlns:p14="http://schemas.microsoft.com/office/powerpoint/2010/main" val="39374913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3.xml"/><Relationship Id="rId1" Type="http://schemas.openxmlformats.org/officeDocument/2006/relationships/slideLayout" Target="../slideLayouts/slideLayout23.xml"/><Relationship Id="rId4" Type="http://schemas.openxmlformats.org/officeDocument/2006/relationships/hyperlink" Target="http://www.presentationgo.com/" TargetMode="External"/></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4.xml"/><Relationship Id="rId1" Type="http://schemas.openxmlformats.org/officeDocument/2006/relationships/slideLayout" Target="../slideLayouts/slideLayout24.xml"/><Relationship Id="rId4" Type="http://schemas.openxmlformats.org/officeDocument/2006/relationships/hyperlink" Target="http://www.presentationgo.com/" TargetMode="Externa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0"/>
            <a:ext cx="7328992" cy="1008112"/>
          </a:xfrm>
          <a:prstGeom prst="rect">
            <a:avLst/>
          </a:prstGeom>
        </p:spPr>
        <p:txBody>
          <a:bodyPr vert="horz" lIns="91440" tIns="45720" rIns="91440" bIns="45720" rtlCol="0" anchor="ctr">
            <a:normAutofit/>
          </a:bodyPr>
          <a:lstStyle/>
          <a:p>
            <a:r>
              <a:rPr lang="hr-HR"/>
              <a:t>Uredite stil naslova matrice</a:t>
            </a:r>
            <a:endParaRPr lang="hr-HR"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hr-HR" dirty="0"/>
              <a:t>Uredite stilove teksta matrice</a:t>
            </a:r>
          </a:p>
          <a:p>
            <a:pPr lvl="1"/>
            <a:r>
              <a:rPr lang="hr-HR" dirty="0"/>
              <a:t>Druga razina</a:t>
            </a:r>
          </a:p>
          <a:p>
            <a:pPr lvl="2"/>
            <a:r>
              <a:rPr lang="hr-HR" dirty="0"/>
              <a:t>Treća razina</a:t>
            </a:r>
          </a:p>
          <a:p>
            <a:pPr lvl="3"/>
            <a:r>
              <a:rPr lang="hr-HR" dirty="0"/>
              <a:t>Četvrta razina</a:t>
            </a:r>
          </a:p>
          <a:p>
            <a:pPr lvl="4"/>
            <a:r>
              <a:rPr lang="hr-HR" dirty="0"/>
              <a:t>Peta razina</a:t>
            </a:r>
          </a:p>
        </p:txBody>
      </p:sp>
      <p:pic>
        <p:nvPicPr>
          <p:cNvPr id="1028" name="Picture 4"/>
          <p:cNvPicPr>
            <a:picLocks noChangeAspect="1" noChangeArrowheads="1"/>
          </p:cNvPicPr>
          <p:nvPr userDrawn="1"/>
        </p:nvPicPr>
        <p:blipFill>
          <a:blip r:embed="rId14">
            <a:clrChange>
              <a:clrFrom>
                <a:srgbClr val="000000">
                  <a:alpha val="0"/>
                </a:srgbClr>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a:off x="6763495" y="63550"/>
            <a:ext cx="2232025" cy="1079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ekstniOkvir 9">
            <a:extLst>
              <a:ext uri="{FF2B5EF4-FFF2-40B4-BE49-F238E27FC236}">
                <a16:creationId xmlns="" xmlns:a16="http://schemas.microsoft.com/office/drawing/2014/main" id="{B4D713BA-CF78-4812-ABA0-94C8FC562E28}"/>
              </a:ext>
            </a:extLst>
          </p:cNvPr>
          <p:cNvSpPr txBox="1"/>
          <p:nvPr userDrawn="1"/>
        </p:nvSpPr>
        <p:spPr>
          <a:xfrm>
            <a:off x="4860032" y="6093296"/>
            <a:ext cx="4266233" cy="646331"/>
          </a:xfrm>
          <a:prstGeom prst="rect">
            <a:avLst/>
          </a:prstGeom>
          <a:noFill/>
        </p:spPr>
        <p:txBody>
          <a:bodyPr wrap="none" rtlCol="0">
            <a:spAutoFit/>
          </a:bodyPr>
          <a:lstStyle/>
          <a:p>
            <a:r>
              <a:rPr lang="hr-HR" sz="3600" b="1" dirty="0">
                <a:solidFill>
                  <a:schemeClr val="bg1">
                    <a:lumMod val="85000"/>
                  </a:schemeClr>
                </a:solidFill>
                <a:effectLst>
                  <a:outerShdw blurRad="38100" dist="38100" dir="2700000" algn="tl">
                    <a:srgbClr val="000000">
                      <a:alpha val="43137"/>
                    </a:srgbClr>
                  </a:outerShdw>
                </a:effectLst>
              </a:rPr>
              <a:t>www.ruralnirazvoj.hr</a:t>
            </a:r>
          </a:p>
        </p:txBody>
      </p:sp>
    </p:spTree>
    <p:extLst>
      <p:ext uri="{BB962C8B-B14F-4D97-AF65-F5344CB8AC3E}">
        <p14:creationId xmlns:p14="http://schemas.microsoft.com/office/powerpoint/2010/main" val="36523770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3600" kern="1200">
          <a:solidFill>
            <a:schemeClr val="bg1"/>
          </a:solidFill>
          <a:latin typeface="Neo Sans Medium" pitchFamily="34" charset="0"/>
          <a:ea typeface="+mj-ea"/>
          <a:cs typeface="+mj-cs"/>
        </a:defRPr>
      </a:lvl1pPr>
    </p:titleStyle>
    <p:bodyStyle>
      <a:lvl1pPr marL="342900" indent="-342900" algn="l" defTabSz="914400" rtl="0" eaLnBrk="1" latinLnBrk="0" hangingPunct="1">
        <a:spcBef>
          <a:spcPct val="20000"/>
        </a:spcBef>
        <a:buFont typeface="Arial" pitchFamily="34" charset="0"/>
        <a:buChar char="•"/>
        <a:defRPr sz="3200" b="0" kern="1200">
          <a:solidFill>
            <a:schemeClr val="accent1">
              <a:lumMod val="50000"/>
            </a:schemeClr>
          </a:solidFill>
          <a:latin typeface="+mj-lt"/>
          <a:ea typeface="+mn-ea"/>
          <a:cs typeface="Times New Roman" panose="02020603050405020304" pitchFamily="18" charset="0"/>
        </a:defRPr>
      </a:lvl1pPr>
      <a:lvl2pPr marL="742950" indent="-285750" algn="l" defTabSz="914400" rtl="0" eaLnBrk="1" latinLnBrk="0" hangingPunct="1">
        <a:spcBef>
          <a:spcPct val="20000"/>
        </a:spcBef>
        <a:buFont typeface="Arial" pitchFamily="34" charset="0"/>
        <a:buChar char="–"/>
        <a:defRPr sz="2800" kern="1200">
          <a:solidFill>
            <a:schemeClr val="accent1">
              <a:lumMod val="50000"/>
            </a:schemeClr>
          </a:solidFill>
          <a:latin typeface="+mj-lt"/>
          <a:ea typeface="+mn-ea"/>
          <a:cs typeface="Times New Roman" panose="02020603050405020304" pitchFamily="18" charset="0"/>
        </a:defRPr>
      </a:lvl2pPr>
      <a:lvl3pPr marL="1143000" indent="-228600" algn="l" defTabSz="914400" rtl="0" eaLnBrk="1" latinLnBrk="0" hangingPunct="1">
        <a:spcBef>
          <a:spcPct val="20000"/>
        </a:spcBef>
        <a:buFont typeface="Arial" pitchFamily="34" charset="0"/>
        <a:buChar char="•"/>
        <a:defRPr sz="2400" kern="1200">
          <a:solidFill>
            <a:schemeClr val="accent1">
              <a:lumMod val="50000"/>
            </a:schemeClr>
          </a:solidFill>
          <a:latin typeface="+mj-lt"/>
          <a:ea typeface="+mn-ea"/>
          <a:cs typeface="Times New Roman" panose="02020603050405020304" pitchFamily="18" charset="0"/>
        </a:defRPr>
      </a:lvl3pPr>
      <a:lvl4pPr marL="1600200" indent="-228600" algn="l" defTabSz="914400" rtl="0" eaLnBrk="1" latinLnBrk="0" hangingPunct="1">
        <a:spcBef>
          <a:spcPct val="20000"/>
        </a:spcBef>
        <a:buFont typeface="Arial" pitchFamily="34" charset="0"/>
        <a:buChar char="–"/>
        <a:defRPr sz="2000" kern="1200">
          <a:solidFill>
            <a:schemeClr val="accent1">
              <a:lumMod val="50000"/>
            </a:schemeClr>
          </a:solidFill>
          <a:latin typeface="+mj-lt"/>
          <a:ea typeface="+mn-ea"/>
          <a:cs typeface="Times New Roman" panose="02020603050405020304" pitchFamily="18" charset="0"/>
        </a:defRPr>
      </a:lvl4pPr>
      <a:lvl5pPr marL="2057400" indent="-228600" algn="l" defTabSz="914400" rtl="0" eaLnBrk="1" latinLnBrk="0" hangingPunct="1">
        <a:spcBef>
          <a:spcPct val="20000"/>
        </a:spcBef>
        <a:buFont typeface="Arial" pitchFamily="34" charset="0"/>
        <a:buChar char="»"/>
        <a:defRPr sz="2000" kern="1200">
          <a:solidFill>
            <a:schemeClr val="accent1">
              <a:lumMod val="50000"/>
            </a:schemeClr>
          </a:solidFill>
          <a:latin typeface="+mj-lt"/>
          <a:ea typeface="+mn-ea"/>
          <a:cs typeface="Times New Roman" panose="02020603050405020304" pitchFamily="18"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sr-Latn-R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Rezervirano mjesto naslova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hr-HR"/>
              <a:t>Uredite stil naslova matrice</a:t>
            </a:r>
          </a:p>
        </p:txBody>
      </p:sp>
      <p:sp>
        <p:nvSpPr>
          <p:cNvPr id="3" name="Rezervirano mjesto teksta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hr-HR"/>
              <a:t>Uredite stilove teksta matrice</a:t>
            </a:r>
          </a:p>
          <a:p>
            <a:pPr lvl="1"/>
            <a:r>
              <a:rPr lang="hr-HR"/>
              <a:t>Druga razina</a:t>
            </a:r>
          </a:p>
          <a:p>
            <a:pPr lvl="2"/>
            <a:r>
              <a:rPr lang="hr-HR"/>
              <a:t>Treća razina</a:t>
            </a:r>
          </a:p>
          <a:p>
            <a:pPr lvl="3"/>
            <a:r>
              <a:rPr lang="hr-HR"/>
              <a:t>Četvrta razina</a:t>
            </a:r>
          </a:p>
          <a:p>
            <a:pPr lvl="4"/>
            <a:r>
              <a:rPr lang="hr-HR"/>
              <a:t>Peta razina</a:t>
            </a:r>
          </a:p>
        </p:txBody>
      </p:sp>
      <p:sp>
        <p:nvSpPr>
          <p:cNvPr id="4" name="Rezervirano mjesto datum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5DA4E85-4A72-4923-A61E-F15B41767126}" type="datetimeFigureOut">
              <a:rPr lang="hr-HR" smtClean="0"/>
              <a:t>24.04.2018.</a:t>
            </a:fld>
            <a:endParaRPr lang="hr-HR"/>
          </a:p>
        </p:txBody>
      </p:sp>
      <p:sp>
        <p:nvSpPr>
          <p:cNvPr id="5" name="Rezervirano mjesto podnožj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hr-HR"/>
          </a:p>
        </p:txBody>
      </p:sp>
      <p:sp>
        <p:nvSpPr>
          <p:cNvPr id="6" name="Rezervirano mjesto broja slajd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7F085A4-6324-49F4-9746-FBAD75203A76}" type="slidenum">
              <a:rPr lang="hr-HR" smtClean="0"/>
              <a:t>‹#›</a:t>
            </a:fld>
            <a:endParaRPr lang="hr-HR"/>
          </a:p>
        </p:txBody>
      </p:sp>
    </p:spTree>
    <p:extLst>
      <p:ext uri="{BB962C8B-B14F-4D97-AF65-F5344CB8AC3E}">
        <p14:creationId xmlns:p14="http://schemas.microsoft.com/office/powerpoint/2010/main" val="229774759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sr-Latn-R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gradFill>
          <a:gsLst>
            <a:gs pos="0">
              <a:srgbClr val="EFEDEE"/>
            </a:gs>
            <a:gs pos="53000">
              <a:srgbClr val="F1EFF0"/>
            </a:gs>
            <a:gs pos="77000">
              <a:srgbClr val="EFEDEE"/>
            </a:gs>
            <a:gs pos="100000">
              <a:srgbClr val="EFEBEC"/>
            </a:gs>
          </a:gsLst>
          <a:lin ang="5400000" scaled="1"/>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106332"/>
            <a:ext cx="7886700" cy="739056"/>
          </a:xfrm>
          <a:prstGeom prst="rect">
            <a:avLst/>
          </a:prstGeom>
        </p:spPr>
        <p:txBody>
          <a:bodyPr>
            <a:normAutofit/>
          </a:bodyPr>
          <a:lstStyle/>
          <a:p>
            <a:pPr marL="0" lvl="0"/>
            <a:r>
              <a:rPr lang="en-US"/>
              <a:t>Click to edit Master title style</a:t>
            </a:r>
          </a:p>
        </p:txBody>
      </p:sp>
      <p:sp>
        <p:nvSpPr>
          <p:cNvPr id="3" name="Text Placeholder 2"/>
          <p:cNvSpPr>
            <a:spLocks noGrp="1"/>
          </p:cNvSpPr>
          <p:nvPr>
            <p:ph type="body" idx="1"/>
          </p:nvPr>
        </p:nvSpPr>
        <p:spPr>
          <a:xfrm>
            <a:off x="628650" y="1219200"/>
            <a:ext cx="7886700" cy="49577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Rectangle 8"/>
          <p:cNvSpPr/>
          <p:nvPr userDrawn="1"/>
        </p:nvSpPr>
        <p:spPr>
          <a:xfrm>
            <a:off x="0" y="6305910"/>
            <a:ext cx="9144000" cy="552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bIns="91440" rtlCol="0" anchor="ctr"/>
          <a:lstStyle/>
          <a:p>
            <a:pPr algn="ctr">
              <a:defRPr/>
            </a:pPr>
            <a:r>
              <a:rPr lang="en-US" sz="3200" spc="150" dirty="0">
                <a:solidFill>
                  <a:prstClr val="white">
                    <a:lumMod val="75000"/>
                  </a:prstClr>
                </a:solidFill>
              </a:rPr>
              <a:t>www.</a:t>
            </a:r>
            <a:r>
              <a:rPr lang="en-US" sz="3200" spc="150" dirty="0">
                <a:solidFill>
                  <a:prstClr val="black">
                    <a:lumMod val="85000"/>
                    <a:lumOff val="15000"/>
                  </a:prstClr>
                </a:solidFill>
              </a:rPr>
              <a:t>presentationgo</a:t>
            </a:r>
            <a:r>
              <a:rPr lang="en-US" sz="3200" spc="150" dirty="0">
                <a:solidFill>
                  <a:prstClr val="white">
                    <a:lumMod val="75000"/>
                  </a:prstClr>
                </a:solidFill>
              </a:rPr>
              <a:t>.com</a:t>
            </a:r>
          </a:p>
        </p:txBody>
      </p:sp>
      <p:sp>
        <p:nvSpPr>
          <p:cNvPr id="23" name="Freeform 22"/>
          <p:cNvSpPr/>
          <p:nvPr userDrawn="1"/>
        </p:nvSpPr>
        <p:spPr>
          <a:xfrm rot="5400000">
            <a:off x="91178" y="116438"/>
            <a:ext cx="369496" cy="570902"/>
          </a:xfrm>
          <a:custGeom>
            <a:avLst/>
            <a:gdLst>
              <a:gd name="connsiteX0" fmla="*/ 210916 w 1034764"/>
              <a:gd name="connsiteY0" fmla="*/ 535701 h 1598797"/>
              <a:gd name="connsiteX1" fmla="*/ 331908 w 1034764"/>
              <a:gd name="connsiteY1" fmla="*/ 284049 h 1598797"/>
              <a:gd name="connsiteX2" fmla="*/ 741774 w 1034764"/>
              <a:gd name="connsiteY2" fmla="*/ 315409 h 1598797"/>
              <a:gd name="connsiteX3" fmla="*/ 403935 w 1034764"/>
              <a:gd name="connsiteY3" fmla="*/ 375418 h 1598797"/>
              <a:gd name="connsiteX4" fmla="*/ 266699 w 1034764"/>
              <a:gd name="connsiteY4" fmla="*/ 689905 h 1598797"/>
              <a:gd name="connsiteX5" fmla="*/ 266698 w 1034764"/>
              <a:gd name="connsiteY5" fmla="*/ 689907 h 1598797"/>
              <a:gd name="connsiteX6" fmla="*/ 210916 w 1034764"/>
              <a:gd name="connsiteY6" fmla="*/ 535701 h 1598797"/>
              <a:gd name="connsiteX7" fmla="*/ 134938 w 1034764"/>
              <a:gd name="connsiteY7" fmla="*/ 517381 h 1598797"/>
              <a:gd name="connsiteX8" fmla="*/ 517383 w 1034764"/>
              <a:gd name="connsiteY8" fmla="*/ 899826 h 1598797"/>
              <a:gd name="connsiteX9" fmla="*/ 899828 w 1034764"/>
              <a:gd name="connsiteY9" fmla="*/ 517381 h 1598797"/>
              <a:gd name="connsiteX10" fmla="*/ 517383 w 1034764"/>
              <a:gd name="connsiteY10" fmla="*/ 134936 h 1598797"/>
              <a:gd name="connsiteX11" fmla="*/ 134938 w 1034764"/>
              <a:gd name="connsiteY11" fmla="*/ 517381 h 1598797"/>
              <a:gd name="connsiteX12" fmla="*/ 0 w 1034764"/>
              <a:gd name="connsiteY12" fmla="*/ 517382 h 1598797"/>
              <a:gd name="connsiteX13" fmla="*/ 517382 w 1034764"/>
              <a:gd name="connsiteY13" fmla="*/ 0 h 1598797"/>
              <a:gd name="connsiteX14" fmla="*/ 1034764 w 1034764"/>
              <a:gd name="connsiteY14" fmla="*/ 517382 h 1598797"/>
              <a:gd name="connsiteX15" fmla="*/ 621653 w 1034764"/>
              <a:gd name="connsiteY15" fmla="*/ 1024253 h 1598797"/>
              <a:gd name="connsiteX16" fmla="*/ 620527 w 1034764"/>
              <a:gd name="connsiteY16" fmla="*/ 1024366 h 1598797"/>
              <a:gd name="connsiteX17" fmla="*/ 662992 w 1034764"/>
              <a:gd name="connsiteY17" fmla="*/ 1598797 h 1598797"/>
              <a:gd name="connsiteX18" fmla="*/ 371775 w 1034764"/>
              <a:gd name="connsiteY18" fmla="*/ 1598797 h 1598797"/>
              <a:gd name="connsiteX19" fmla="*/ 414241 w 1034764"/>
              <a:gd name="connsiteY19" fmla="*/ 1024367 h 1598797"/>
              <a:gd name="connsiteX20" fmla="*/ 413112 w 1034764"/>
              <a:gd name="connsiteY20" fmla="*/ 1024253 h 1598797"/>
              <a:gd name="connsiteX21" fmla="*/ 0 w 1034764"/>
              <a:gd name="connsiteY21" fmla="*/ 517382 h 15987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034764" h="1598797">
                <a:moveTo>
                  <a:pt x="210916" y="535701"/>
                </a:moveTo>
                <a:cubicBezTo>
                  <a:pt x="207764" y="443901"/>
                  <a:pt x="249915" y="348683"/>
                  <a:pt x="331908" y="284049"/>
                </a:cubicBezTo>
                <a:cubicBezTo>
                  <a:pt x="463097" y="180634"/>
                  <a:pt x="646600" y="194675"/>
                  <a:pt x="741774" y="315409"/>
                </a:cubicBezTo>
                <a:cubicBezTo>
                  <a:pt x="631231" y="275026"/>
                  <a:pt x="502220" y="297941"/>
                  <a:pt x="403935" y="375418"/>
                </a:cubicBezTo>
                <a:cubicBezTo>
                  <a:pt x="305650" y="452895"/>
                  <a:pt x="253243" y="572989"/>
                  <a:pt x="266699" y="689905"/>
                </a:cubicBezTo>
                <a:lnTo>
                  <a:pt x="266698" y="689907"/>
                </a:lnTo>
                <a:cubicBezTo>
                  <a:pt x="231008" y="644631"/>
                  <a:pt x="212807" y="590781"/>
                  <a:pt x="210916" y="535701"/>
                </a:cubicBezTo>
                <a:close/>
                <a:moveTo>
                  <a:pt x="134938" y="517381"/>
                </a:moveTo>
                <a:cubicBezTo>
                  <a:pt x="134938" y="728600"/>
                  <a:pt x="306164" y="899826"/>
                  <a:pt x="517383" y="899826"/>
                </a:cubicBezTo>
                <a:cubicBezTo>
                  <a:pt x="728602" y="899826"/>
                  <a:pt x="899828" y="728600"/>
                  <a:pt x="899828" y="517381"/>
                </a:cubicBezTo>
                <a:cubicBezTo>
                  <a:pt x="899828" y="306162"/>
                  <a:pt x="728602" y="134936"/>
                  <a:pt x="517383" y="134936"/>
                </a:cubicBezTo>
                <a:cubicBezTo>
                  <a:pt x="306164" y="134936"/>
                  <a:pt x="134938" y="306162"/>
                  <a:pt x="134938" y="517381"/>
                </a:cubicBezTo>
                <a:close/>
                <a:moveTo>
                  <a:pt x="0" y="517382"/>
                </a:moveTo>
                <a:cubicBezTo>
                  <a:pt x="0" y="231640"/>
                  <a:pt x="231640" y="0"/>
                  <a:pt x="517382" y="0"/>
                </a:cubicBezTo>
                <a:cubicBezTo>
                  <a:pt x="803124" y="0"/>
                  <a:pt x="1034764" y="231640"/>
                  <a:pt x="1034764" y="517382"/>
                </a:cubicBezTo>
                <a:cubicBezTo>
                  <a:pt x="1034764" y="767406"/>
                  <a:pt x="857415" y="976008"/>
                  <a:pt x="621653" y="1024253"/>
                </a:cubicBezTo>
                <a:lnTo>
                  <a:pt x="620527" y="1024366"/>
                </a:lnTo>
                <a:lnTo>
                  <a:pt x="662992" y="1598797"/>
                </a:lnTo>
                <a:lnTo>
                  <a:pt x="371775" y="1598797"/>
                </a:lnTo>
                <a:lnTo>
                  <a:pt x="414241" y="1024367"/>
                </a:lnTo>
                <a:lnTo>
                  <a:pt x="413112" y="1024253"/>
                </a:lnTo>
                <a:cubicBezTo>
                  <a:pt x="177349" y="976008"/>
                  <a:pt x="0" y="767406"/>
                  <a:pt x="0" y="517382"/>
                </a:cubicBezTo>
                <a:close/>
              </a:path>
            </a:pathLst>
          </a:custGeom>
          <a:solidFill>
            <a:schemeClr val="bg1"/>
          </a:solidFill>
          <a:ln>
            <a:noFill/>
          </a:ln>
          <a:effectLst>
            <a:outerShdw blurRad="12700" dist="12700" dir="2700000" algn="tl"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prstClr val="white"/>
              </a:solidFill>
            </a:endParaRPr>
          </a:p>
        </p:txBody>
      </p:sp>
      <p:grpSp>
        <p:nvGrpSpPr>
          <p:cNvPr id="8" name="Group 7"/>
          <p:cNvGrpSpPr/>
          <p:nvPr userDrawn="1"/>
        </p:nvGrpSpPr>
        <p:grpSpPr>
          <a:xfrm>
            <a:off x="-1654908" y="-73804"/>
            <a:ext cx="1569183" cy="612144"/>
            <a:chOff x="-2096383" y="21447"/>
            <a:chExt cx="1569183" cy="612144"/>
          </a:xfrm>
        </p:grpSpPr>
        <p:sp>
          <p:nvSpPr>
            <p:cNvPr id="10" name="TextBox 9"/>
            <p:cNvSpPr txBox="1"/>
            <p:nvPr userDrawn="1"/>
          </p:nvSpPr>
          <p:spPr>
            <a:xfrm>
              <a:off x="-2096383" y="21447"/>
              <a:ext cx="365806" cy="246221"/>
            </a:xfrm>
            <a:prstGeom prst="rect">
              <a:avLst/>
            </a:prstGeom>
            <a:noFill/>
          </p:spPr>
          <p:txBody>
            <a:bodyPr wrap="none" rtlCol="0">
              <a:spAutoFit/>
            </a:bodyPr>
            <a:lstStyle/>
            <a:p>
              <a:r>
                <a:rPr lang="en-US" sz="1000" dirty="0">
                  <a:solidFill>
                    <a:prstClr val="black"/>
                  </a:solidFill>
                  <a:latin typeface="Open Sans" panose="020B0606030504020204" pitchFamily="34" charset="0"/>
                  <a:ea typeface="Open Sans" panose="020B0606030504020204" pitchFamily="34" charset="0"/>
                  <a:cs typeface="Open Sans" panose="020B0606030504020204" pitchFamily="34" charset="0"/>
                </a:rPr>
                <a:t>By:</a:t>
              </a:r>
            </a:p>
          </p:txBody>
        </p:sp>
        <p:sp>
          <p:nvSpPr>
            <p:cNvPr id="11" name="TextBox 10"/>
            <p:cNvSpPr txBox="1"/>
            <p:nvPr userDrawn="1"/>
          </p:nvSpPr>
          <p:spPr>
            <a:xfrm>
              <a:off x="-1002010" y="387370"/>
              <a:ext cx="474810" cy="246221"/>
            </a:xfrm>
            <a:prstGeom prst="rect">
              <a:avLst/>
            </a:prstGeom>
            <a:noFill/>
          </p:spPr>
          <p:txBody>
            <a:bodyPr wrap="none" rtlCol="0">
              <a:spAutoFit/>
            </a:bodyPr>
            <a:lstStyle/>
            <a:p>
              <a:r>
                <a:rPr lang="en-US" sz="1000" dirty="0">
                  <a:solidFill>
                    <a:prstClr val="black"/>
                  </a:solidFill>
                  <a:latin typeface="Open Sans" panose="020B0606030504020204" pitchFamily="34" charset="0"/>
                  <a:ea typeface="Open Sans" panose="020B0606030504020204" pitchFamily="34" charset="0"/>
                  <a:cs typeface="Open Sans" panose="020B0606030504020204" pitchFamily="34" charset="0"/>
                </a:rPr>
                <a:t>.com</a:t>
              </a:r>
            </a:p>
          </p:txBody>
        </p:sp>
        <p:pic>
          <p:nvPicPr>
            <p:cNvPr id="12" name="Picture 11"/>
            <p:cNvPicPr>
              <a:picLocks noChangeAspect="1"/>
            </p:cNvPicPr>
            <p:nvPr userDrawn="1"/>
          </p:nvPicPr>
          <p:blipFill>
            <a:blip r:embed="rId3"/>
            <a:stretch>
              <a:fillRect/>
            </a:stretch>
          </p:blipFill>
          <p:spPr>
            <a:xfrm>
              <a:off x="-2018604" y="234547"/>
              <a:ext cx="1405251" cy="185944"/>
            </a:xfrm>
            <a:prstGeom prst="rect">
              <a:avLst/>
            </a:prstGeom>
          </p:spPr>
        </p:pic>
      </p:grpSp>
      <p:sp>
        <p:nvSpPr>
          <p:cNvPr id="13" name="Rectangle 12"/>
          <p:cNvSpPr/>
          <p:nvPr userDrawn="1"/>
        </p:nvSpPr>
        <p:spPr>
          <a:xfrm>
            <a:off x="-88899" y="6959601"/>
            <a:ext cx="1625766" cy="261610"/>
          </a:xfrm>
          <a:prstGeom prst="rect">
            <a:avLst/>
          </a:prstGeom>
        </p:spPr>
        <p:txBody>
          <a:bodyPr wrap="none">
            <a:spAutoFit/>
          </a:bodyPr>
          <a:lstStyle/>
          <a:p>
            <a:r>
              <a:rPr lang="en-US" sz="1100" dirty="0">
                <a:solidFill>
                  <a:srgbClr val="555555"/>
                </a:solidFill>
                <a:latin typeface="Open Sans" panose="020B0606030504020204" pitchFamily="34" charset="0"/>
              </a:rPr>
              <a:t>© </a:t>
            </a:r>
            <a:r>
              <a:rPr lang="en-US" sz="1100" dirty="0">
                <a:solidFill>
                  <a:srgbClr val="A5CD28"/>
                </a:solidFill>
                <a:latin typeface="Open Sans" panose="020B0606030504020204" pitchFamily="34" charset="0"/>
                <a:hlinkClick r:id="rId4" tooltip="PresentationGo!"/>
              </a:rPr>
              <a:t>presentationgo.com</a:t>
            </a:r>
            <a:endParaRPr lang="en-US" sz="1100" dirty="0">
              <a:solidFill>
                <a:prstClr val="black"/>
              </a:solidFill>
            </a:endParaRPr>
          </a:p>
        </p:txBody>
      </p:sp>
    </p:spTree>
    <p:extLst>
      <p:ext uri="{BB962C8B-B14F-4D97-AF65-F5344CB8AC3E}">
        <p14:creationId xmlns:p14="http://schemas.microsoft.com/office/powerpoint/2010/main" val="3661858952"/>
      </p:ext>
    </p:extLst>
  </p:cSld>
  <p:clrMap bg1="lt1" tx1="dk1" bg2="lt2" tx2="dk2" accent1="accent1" accent2="accent2" accent3="accent3" accent4="accent4" accent5="accent5" accent6="accent6" hlink="hlink" folHlink="folHlink"/>
  <p:sldLayoutIdLst>
    <p:sldLayoutId id="2147483673" r:id="rId1"/>
  </p:sldLayoutIdLst>
  <p:txStyles>
    <p:titleStyle>
      <a:lvl1pPr algn="l" defTabSz="914400" rtl="0" eaLnBrk="1" latinLnBrk="0" hangingPunct="1">
        <a:lnSpc>
          <a:spcPct val="90000"/>
        </a:lnSpc>
        <a:spcBef>
          <a:spcPct val="0"/>
        </a:spcBef>
        <a:buNone/>
        <a:defRPr lang="en-US" sz="3600" b="1" kern="1200">
          <a:solidFill>
            <a:schemeClr val="tx1"/>
          </a:solidFill>
          <a:latin typeface="Helvetica" panose="020B0500000000000000"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gradFill>
          <a:gsLst>
            <a:gs pos="0">
              <a:srgbClr val="EFEDEE"/>
            </a:gs>
            <a:gs pos="53000">
              <a:srgbClr val="F1EFF0"/>
            </a:gs>
            <a:gs pos="77000">
              <a:srgbClr val="EFEDEE"/>
            </a:gs>
            <a:gs pos="100000">
              <a:srgbClr val="EFEBEC"/>
            </a:gs>
          </a:gsLst>
          <a:lin ang="5400000" scaled="1"/>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106332"/>
            <a:ext cx="7886700" cy="739056"/>
          </a:xfrm>
          <a:prstGeom prst="rect">
            <a:avLst/>
          </a:prstGeom>
        </p:spPr>
        <p:txBody>
          <a:bodyPr rIns="0">
            <a:normAutofit/>
          </a:bodyPr>
          <a:lstStyle/>
          <a:p>
            <a:pPr marL="0" lvl="0"/>
            <a:r>
              <a:rPr lang="en-US"/>
              <a:t>Click to edit Master title style</a:t>
            </a:r>
          </a:p>
        </p:txBody>
      </p:sp>
      <p:sp>
        <p:nvSpPr>
          <p:cNvPr id="3" name="Text Placeholder 2"/>
          <p:cNvSpPr>
            <a:spLocks noGrp="1"/>
          </p:cNvSpPr>
          <p:nvPr>
            <p:ph type="body" idx="1"/>
          </p:nvPr>
        </p:nvSpPr>
        <p:spPr>
          <a:xfrm>
            <a:off x="628650" y="1219200"/>
            <a:ext cx="7886700" cy="49577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Rectangle 8"/>
          <p:cNvSpPr/>
          <p:nvPr userDrawn="1"/>
        </p:nvSpPr>
        <p:spPr>
          <a:xfrm>
            <a:off x="0" y="6305910"/>
            <a:ext cx="9144000" cy="552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bIns="91440" rtlCol="0" anchor="ctr"/>
          <a:lstStyle/>
          <a:p>
            <a:pPr algn="ctr">
              <a:defRPr/>
            </a:pPr>
            <a:r>
              <a:rPr lang="en-US" sz="3200" spc="150" dirty="0">
                <a:solidFill>
                  <a:prstClr val="white">
                    <a:lumMod val="75000"/>
                  </a:prstClr>
                </a:solidFill>
              </a:rPr>
              <a:t>www.</a:t>
            </a:r>
            <a:r>
              <a:rPr lang="en-US" sz="3200" spc="150" dirty="0">
                <a:solidFill>
                  <a:prstClr val="black">
                    <a:lumMod val="85000"/>
                    <a:lumOff val="15000"/>
                  </a:prstClr>
                </a:solidFill>
              </a:rPr>
              <a:t>presentationgo</a:t>
            </a:r>
            <a:r>
              <a:rPr lang="en-US" sz="3200" spc="150" dirty="0">
                <a:solidFill>
                  <a:prstClr val="white">
                    <a:lumMod val="75000"/>
                  </a:prstClr>
                </a:solidFill>
              </a:rPr>
              <a:t>.com</a:t>
            </a:r>
          </a:p>
        </p:txBody>
      </p:sp>
      <p:sp>
        <p:nvSpPr>
          <p:cNvPr id="23" name="Freeform 22"/>
          <p:cNvSpPr/>
          <p:nvPr userDrawn="1"/>
        </p:nvSpPr>
        <p:spPr>
          <a:xfrm rot="5400000">
            <a:off x="91178" y="116438"/>
            <a:ext cx="369496" cy="570902"/>
          </a:xfrm>
          <a:custGeom>
            <a:avLst/>
            <a:gdLst>
              <a:gd name="connsiteX0" fmla="*/ 210916 w 1034764"/>
              <a:gd name="connsiteY0" fmla="*/ 535701 h 1598797"/>
              <a:gd name="connsiteX1" fmla="*/ 331908 w 1034764"/>
              <a:gd name="connsiteY1" fmla="*/ 284049 h 1598797"/>
              <a:gd name="connsiteX2" fmla="*/ 741774 w 1034764"/>
              <a:gd name="connsiteY2" fmla="*/ 315409 h 1598797"/>
              <a:gd name="connsiteX3" fmla="*/ 403935 w 1034764"/>
              <a:gd name="connsiteY3" fmla="*/ 375418 h 1598797"/>
              <a:gd name="connsiteX4" fmla="*/ 266699 w 1034764"/>
              <a:gd name="connsiteY4" fmla="*/ 689905 h 1598797"/>
              <a:gd name="connsiteX5" fmla="*/ 266698 w 1034764"/>
              <a:gd name="connsiteY5" fmla="*/ 689907 h 1598797"/>
              <a:gd name="connsiteX6" fmla="*/ 210916 w 1034764"/>
              <a:gd name="connsiteY6" fmla="*/ 535701 h 1598797"/>
              <a:gd name="connsiteX7" fmla="*/ 134938 w 1034764"/>
              <a:gd name="connsiteY7" fmla="*/ 517381 h 1598797"/>
              <a:gd name="connsiteX8" fmla="*/ 517383 w 1034764"/>
              <a:gd name="connsiteY8" fmla="*/ 899826 h 1598797"/>
              <a:gd name="connsiteX9" fmla="*/ 899828 w 1034764"/>
              <a:gd name="connsiteY9" fmla="*/ 517381 h 1598797"/>
              <a:gd name="connsiteX10" fmla="*/ 517383 w 1034764"/>
              <a:gd name="connsiteY10" fmla="*/ 134936 h 1598797"/>
              <a:gd name="connsiteX11" fmla="*/ 134938 w 1034764"/>
              <a:gd name="connsiteY11" fmla="*/ 517381 h 1598797"/>
              <a:gd name="connsiteX12" fmla="*/ 0 w 1034764"/>
              <a:gd name="connsiteY12" fmla="*/ 517382 h 1598797"/>
              <a:gd name="connsiteX13" fmla="*/ 517382 w 1034764"/>
              <a:gd name="connsiteY13" fmla="*/ 0 h 1598797"/>
              <a:gd name="connsiteX14" fmla="*/ 1034764 w 1034764"/>
              <a:gd name="connsiteY14" fmla="*/ 517382 h 1598797"/>
              <a:gd name="connsiteX15" fmla="*/ 621653 w 1034764"/>
              <a:gd name="connsiteY15" fmla="*/ 1024253 h 1598797"/>
              <a:gd name="connsiteX16" fmla="*/ 620527 w 1034764"/>
              <a:gd name="connsiteY16" fmla="*/ 1024366 h 1598797"/>
              <a:gd name="connsiteX17" fmla="*/ 662992 w 1034764"/>
              <a:gd name="connsiteY17" fmla="*/ 1598797 h 1598797"/>
              <a:gd name="connsiteX18" fmla="*/ 371775 w 1034764"/>
              <a:gd name="connsiteY18" fmla="*/ 1598797 h 1598797"/>
              <a:gd name="connsiteX19" fmla="*/ 414241 w 1034764"/>
              <a:gd name="connsiteY19" fmla="*/ 1024367 h 1598797"/>
              <a:gd name="connsiteX20" fmla="*/ 413112 w 1034764"/>
              <a:gd name="connsiteY20" fmla="*/ 1024253 h 1598797"/>
              <a:gd name="connsiteX21" fmla="*/ 0 w 1034764"/>
              <a:gd name="connsiteY21" fmla="*/ 517382 h 15987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034764" h="1598797">
                <a:moveTo>
                  <a:pt x="210916" y="535701"/>
                </a:moveTo>
                <a:cubicBezTo>
                  <a:pt x="207764" y="443901"/>
                  <a:pt x="249915" y="348683"/>
                  <a:pt x="331908" y="284049"/>
                </a:cubicBezTo>
                <a:cubicBezTo>
                  <a:pt x="463097" y="180634"/>
                  <a:pt x="646600" y="194675"/>
                  <a:pt x="741774" y="315409"/>
                </a:cubicBezTo>
                <a:cubicBezTo>
                  <a:pt x="631231" y="275026"/>
                  <a:pt x="502220" y="297941"/>
                  <a:pt x="403935" y="375418"/>
                </a:cubicBezTo>
                <a:cubicBezTo>
                  <a:pt x="305650" y="452895"/>
                  <a:pt x="253243" y="572989"/>
                  <a:pt x="266699" y="689905"/>
                </a:cubicBezTo>
                <a:lnTo>
                  <a:pt x="266698" y="689907"/>
                </a:lnTo>
                <a:cubicBezTo>
                  <a:pt x="231008" y="644631"/>
                  <a:pt x="212807" y="590781"/>
                  <a:pt x="210916" y="535701"/>
                </a:cubicBezTo>
                <a:close/>
                <a:moveTo>
                  <a:pt x="134938" y="517381"/>
                </a:moveTo>
                <a:cubicBezTo>
                  <a:pt x="134938" y="728600"/>
                  <a:pt x="306164" y="899826"/>
                  <a:pt x="517383" y="899826"/>
                </a:cubicBezTo>
                <a:cubicBezTo>
                  <a:pt x="728602" y="899826"/>
                  <a:pt x="899828" y="728600"/>
                  <a:pt x="899828" y="517381"/>
                </a:cubicBezTo>
                <a:cubicBezTo>
                  <a:pt x="899828" y="306162"/>
                  <a:pt x="728602" y="134936"/>
                  <a:pt x="517383" y="134936"/>
                </a:cubicBezTo>
                <a:cubicBezTo>
                  <a:pt x="306164" y="134936"/>
                  <a:pt x="134938" y="306162"/>
                  <a:pt x="134938" y="517381"/>
                </a:cubicBezTo>
                <a:close/>
                <a:moveTo>
                  <a:pt x="0" y="517382"/>
                </a:moveTo>
                <a:cubicBezTo>
                  <a:pt x="0" y="231640"/>
                  <a:pt x="231640" y="0"/>
                  <a:pt x="517382" y="0"/>
                </a:cubicBezTo>
                <a:cubicBezTo>
                  <a:pt x="803124" y="0"/>
                  <a:pt x="1034764" y="231640"/>
                  <a:pt x="1034764" y="517382"/>
                </a:cubicBezTo>
                <a:cubicBezTo>
                  <a:pt x="1034764" y="767406"/>
                  <a:pt x="857415" y="976008"/>
                  <a:pt x="621653" y="1024253"/>
                </a:cubicBezTo>
                <a:lnTo>
                  <a:pt x="620527" y="1024366"/>
                </a:lnTo>
                <a:lnTo>
                  <a:pt x="662992" y="1598797"/>
                </a:lnTo>
                <a:lnTo>
                  <a:pt x="371775" y="1598797"/>
                </a:lnTo>
                <a:lnTo>
                  <a:pt x="414241" y="1024367"/>
                </a:lnTo>
                <a:lnTo>
                  <a:pt x="413112" y="1024253"/>
                </a:lnTo>
                <a:cubicBezTo>
                  <a:pt x="177349" y="976008"/>
                  <a:pt x="0" y="767406"/>
                  <a:pt x="0" y="517382"/>
                </a:cubicBezTo>
                <a:close/>
              </a:path>
            </a:pathLst>
          </a:custGeom>
          <a:solidFill>
            <a:schemeClr val="bg1"/>
          </a:solidFill>
          <a:ln>
            <a:noFill/>
          </a:ln>
          <a:effectLst>
            <a:outerShdw blurRad="12700" dist="12700" dir="2700000" algn="tl"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prstClr val="white"/>
              </a:solidFill>
            </a:endParaRPr>
          </a:p>
        </p:txBody>
      </p:sp>
      <p:grpSp>
        <p:nvGrpSpPr>
          <p:cNvPr id="8" name="Group 7"/>
          <p:cNvGrpSpPr/>
          <p:nvPr userDrawn="1"/>
        </p:nvGrpSpPr>
        <p:grpSpPr>
          <a:xfrm>
            <a:off x="-1654908" y="-73804"/>
            <a:ext cx="1569183" cy="612144"/>
            <a:chOff x="-2096383" y="21447"/>
            <a:chExt cx="1569183" cy="612144"/>
          </a:xfrm>
        </p:grpSpPr>
        <p:sp>
          <p:nvSpPr>
            <p:cNvPr id="10" name="TextBox 9"/>
            <p:cNvSpPr txBox="1"/>
            <p:nvPr userDrawn="1"/>
          </p:nvSpPr>
          <p:spPr>
            <a:xfrm>
              <a:off x="-2096383" y="21447"/>
              <a:ext cx="365806" cy="246221"/>
            </a:xfrm>
            <a:prstGeom prst="rect">
              <a:avLst/>
            </a:prstGeom>
            <a:noFill/>
          </p:spPr>
          <p:txBody>
            <a:bodyPr wrap="none" rtlCol="0">
              <a:spAutoFit/>
            </a:bodyPr>
            <a:lstStyle/>
            <a:p>
              <a:r>
                <a:rPr lang="en-US" sz="1000" dirty="0">
                  <a:solidFill>
                    <a:prstClr val="black"/>
                  </a:solidFill>
                  <a:latin typeface="Open Sans" panose="020B0606030504020204" pitchFamily="34" charset="0"/>
                  <a:ea typeface="Open Sans" panose="020B0606030504020204" pitchFamily="34" charset="0"/>
                  <a:cs typeface="Open Sans" panose="020B0606030504020204" pitchFamily="34" charset="0"/>
                </a:rPr>
                <a:t>By:</a:t>
              </a:r>
            </a:p>
          </p:txBody>
        </p:sp>
        <p:sp>
          <p:nvSpPr>
            <p:cNvPr id="11" name="TextBox 10"/>
            <p:cNvSpPr txBox="1"/>
            <p:nvPr userDrawn="1"/>
          </p:nvSpPr>
          <p:spPr>
            <a:xfrm>
              <a:off x="-1002010" y="387370"/>
              <a:ext cx="474810" cy="246221"/>
            </a:xfrm>
            <a:prstGeom prst="rect">
              <a:avLst/>
            </a:prstGeom>
            <a:noFill/>
          </p:spPr>
          <p:txBody>
            <a:bodyPr wrap="none" rtlCol="0">
              <a:spAutoFit/>
            </a:bodyPr>
            <a:lstStyle/>
            <a:p>
              <a:r>
                <a:rPr lang="en-US" sz="1000" dirty="0">
                  <a:solidFill>
                    <a:prstClr val="black"/>
                  </a:solidFill>
                  <a:latin typeface="Open Sans" panose="020B0606030504020204" pitchFamily="34" charset="0"/>
                  <a:ea typeface="Open Sans" panose="020B0606030504020204" pitchFamily="34" charset="0"/>
                  <a:cs typeface="Open Sans" panose="020B0606030504020204" pitchFamily="34" charset="0"/>
                </a:rPr>
                <a:t>.com</a:t>
              </a:r>
            </a:p>
          </p:txBody>
        </p:sp>
        <p:pic>
          <p:nvPicPr>
            <p:cNvPr id="12" name="Picture 11"/>
            <p:cNvPicPr>
              <a:picLocks noChangeAspect="1"/>
            </p:cNvPicPr>
            <p:nvPr userDrawn="1"/>
          </p:nvPicPr>
          <p:blipFill>
            <a:blip r:embed="rId3"/>
            <a:stretch>
              <a:fillRect/>
            </a:stretch>
          </p:blipFill>
          <p:spPr>
            <a:xfrm>
              <a:off x="-2018604" y="234547"/>
              <a:ext cx="1405251" cy="185944"/>
            </a:xfrm>
            <a:prstGeom prst="rect">
              <a:avLst/>
            </a:prstGeom>
          </p:spPr>
        </p:pic>
      </p:grpSp>
      <p:sp>
        <p:nvSpPr>
          <p:cNvPr id="13" name="Rectangle 12"/>
          <p:cNvSpPr/>
          <p:nvPr userDrawn="1"/>
        </p:nvSpPr>
        <p:spPr>
          <a:xfrm>
            <a:off x="-88899" y="6959601"/>
            <a:ext cx="1625766" cy="261610"/>
          </a:xfrm>
          <a:prstGeom prst="rect">
            <a:avLst/>
          </a:prstGeom>
        </p:spPr>
        <p:txBody>
          <a:bodyPr wrap="none">
            <a:spAutoFit/>
          </a:bodyPr>
          <a:lstStyle/>
          <a:p>
            <a:r>
              <a:rPr lang="en-US" sz="1100" dirty="0">
                <a:solidFill>
                  <a:srgbClr val="555555"/>
                </a:solidFill>
                <a:latin typeface="Open Sans" panose="020B0606030504020204" pitchFamily="34" charset="0"/>
              </a:rPr>
              <a:t>© </a:t>
            </a:r>
            <a:r>
              <a:rPr lang="en-US" sz="1100" dirty="0">
                <a:solidFill>
                  <a:srgbClr val="A5CD28"/>
                </a:solidFill>
                <a:latin typeface="Open Sans" panose="020B0606030504020204" pitchFamily="34" charset="0"/>
                <a:hlinkClick r:id="rId4" tooltip="PresentationGo!"/>
              </a:rPr>
              <a:t>presentationgo.com</a:t>
            </a:r>
            <a:endParaRPr lang="en-US" sz="1100" dirty="0">
              <a:solidFill>
                <a:prstClr val="black"/>
              </a:solidFill>
            </a:endParaRPr>
          </a:p>
        </p:txBody>
      </p:sp>
    </p:spTree>
    <p:extLst>
      <p:ext uri="{BB962C8B-B14F-4D97-AF65-F5344CB8AC3E}">
        <p14:creationId xmlns:p14="http://schemas.microsoft.com/office/powerpoint/2010/main" val="1656224463"/>
      </p:ext>
    </p:extLst>
  </p:cSld>
  <p:clrMap bg1="lt1" tx1="dk1" bg2="lt2" tx2="dk2" accent1="accent1" accent2="accent2" accent3="accent3" accent4="accent4" accent5="accent5" accent6="accent6" hlink="hlink" folHlink="folHlink"/>
  <p:sldLayoutIdLst>
    <p:sldLayoutId id="2147483675" r:id="rId1"/>
  </p:sldLayoutIdLst>
  <p:txStyles>
    <p:titleStyle>
      <a:lvl1pPr algn="l" defTabSz="914400" rtl="0" eaLnBrk="1" latinLnBrk="0" hangingPunct="1">
        <a:lnSpc>
          <a:spcPct val="90000"/>
        </a:lnSpc>
        <a:spcBef>
          <a:spcPct val="0"/>
        </a:spcBef>
        <a:buNone/>
        <a:defRPr lang="en-US" sz="3600" b="1" kern="1200">
          <a:solidFill>
            <a:schemeClr val="tx1"/>
          </a:solidFill>
          <a:latin typeface="Helvetica" panose="020B0500000000000000"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12.emf"/><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8" Type="http://schemas.openxmlformats.org/officeDocument/2006/relationships/image" Target="../media/image13.svg"/><Relationship Id="rId13" Type="http://schemas.openxmlformats.org/officeDocument/2006/relationships/image" Target="../media/image18.png"/><Relationship Id="rId18" Type="http://schemas.openxmlformats.org/officeDocument/2006/relationships/image" Target="../media/image23.svg"/><Relationship Id="rId3" Type="http://schemas.openxmlformats.org/officeDocument/2006/relationships/image" Target="../media/image13.png"/><Relationship Id="rId7" Type="http://schemas.openxmlformats.org/officeDocument/2006/relationships/image" Target="../media/image15.png"/><Relationship Id="rId12" Type="http://schemas.openxmlformats.org/officeDocument/2006/relationships/image" Target="../media/image17.svg"/><Relationship Id="rId17" Type="http://schemas.openxmlformats.org/officeDocument/2006/relationships/image" Target="../media/image20.png"/><Relationship Id="rId2" Type="http://schemas.openxmlformats.org/officeDocument/2006/relationships/notesSlide" Target="../notesSlides/notesSlide14.xml"/><Relationship Id="rId16" Type="http://schemas.openxmlformats.org/officeDocument/2006/relationships/image" Target="../media/image21.svg"/><Relationship Id="rId1" Type="http://schemas.openxmlformats.org/officeDocument/2006/relationships/slideLayout" Target="../slideLayouts/slideLayout2.xml"/><Relationship Id="rId6" Type="http://schemas.openxmlformats.org/officeDocument/2006/relationships/image" Target="../media/image11.svg"/><Relationship Id="rId11" Type="http://schemas.openxmlformats.org/officeDocument/2006/relationships/image" Target="../media/image17.png"/><Relationship Id="rId5" Type="http://schemas.openxmlformats.org/officeDocument/2006/relationships/image" Target="../media/image14.png"/><Relationship Id="rId15" Type="http://schemas.openxmlformats.org/officeDocument/2006/relationships/image" Target="../media/image19.png"/><Relationship Id="rId10" Type="http://schemas.openxmlformats.org/officeDocument/2006/relationships/image" Target="../media/image15.svg"/><Relationship Id="rId4" Type="http://schemas.openxmlformats.org/officeDocument/2006/relationships/image" Target="../media/image9.svg"/><Relationship Id="rId9" Type="http://schemas.openxmlformats.org/officeDocument/2006/relationships/image" Target="../media/image16.png"/><Relationship Id="rId14" Type="http://schemas.openxmlformats.org/officeDocument/2006/relationships/image" Target="../media/image19.sv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image" Target="../media/image21.png"/><Relationship Id="rId7" Type="http://schemas.openxmlformats.org/officeDocument/2006/relationships/image" Target="../media/image23.pn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5.svg"/><Relationship Id="rId5" Type="http://schemas.openxmlformats.org/officeDocument/2006/relationships/image" Target="../media/image22.png"/><Relationship Id="rId4" Type="http://schemas.openxmlformats.org/officeDocument/2006/relationships/image" Target="../media/image3.svg"/></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8.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4"/>
          <p:cNvSpPr>
            <a:spLocks noGrp="1"/>
          </p:cNvSpPr>
          <p:nvPr>
            <p:ph type="ctrTitle"/>
          </p:nvPr>
        </p:nvSpPr>
        <p:spPr>
          <a:xfrm>
            <a:off x="-180528" y="764704"/>
            <a:ext cx="9217024" cy="2088232"/>
          </a:xfrm>
        </p:spPr>
        <p:txBody>
          <a:bodyPr>
            <a:normAutofit fontScale="90000"/>
          </a:bodyPr>
          <a:lstStyle/>
          <a:p>
            <a:r>
              <a:rPr lang="hr-HR" altLang="x-none" dirty="0"/>
              <a:t/>
            </a:r>
            <a:br>
              <a:rPr lang="hr-HR" altLang="x-none" dirty="0"/>
            </a:br>
            <a:r>
              <a:rPr lang="hr-HR" altLang="x-none" dirty="0"/>
              <a:t/>
            </a:r>
            <a:br>
              <a:rPr lang="hr-HR" altLang="x-none" dirty="0"/>
            </a:br>
            <a:r>
              <a:rPr lang="hr-HR" altLang="x-none" dirty="0"/>
              <a:t/>
            </a:r>
            <a:br>
              <a:rPr lang="hr-HR" altLang="x-none" dirty="0"/>
            </a:br>
            <a:r>
              <a:rPr lang="hr-HR" altLang="x-none" dirty="0"/>
              <a:t/>
            </a:r>
            <a:br>
              <a:rPr lang="hr-HR" altLang="x-none" dirty="0"/>
            </a:br>
            <a:r>
              <a:rPr lang="hr-HR" altLang="x-none" dirty="0"/>
              <a:t/>
            </a:r>
            <a:br>
              <a:rPr lang="hr-HR" altLang="x-none" dirty="0"/>
            </a:br>
            <a:r>
              <a:rPr lang="hr-HR" altLang="x-none" dirty="0"/>
              <a:t/>
            </a:r>
            <a:br>
              <a:rPr lang="hr-HR" altLang="x-none" dirty="0"/>
            </a:br>
            <a:r>
              <a:rPr lang="hr-HR" sz="4900" b="1" dirty="0">
                <a:latin typeface="+mj-lt"/>
              </a:rPr>
              <a:t> </a:t>
            </a:r>
            <a:br>
              <a:rPr lang="hr-HR" sz="4900" b="1" dirty="0">
                <a:latin typeface="+mj-lt"/>
              </a:rPr>
            </a:br>
            <a:r>
              <a:rPr lang="pl-PL" sz="4900" b="1" dirty="0" smtClean="0">
                <a:latin typeface="+mj-lt"/>
              </a:rPr>
              <a:t>Program </a:t>
            </a:r>
            <a:r>
              <a:rPr lang="pl-PL" sz="4900" b="1" dirty="0">
                <a:latin typeface="+mj-lt"/>
              </a:rPr>
              <a:t>ruralnog razvoja </a:t>
            </a:r>
            <a:r>
              <a:rPr lang="hr-HR" sz="4900" b="1" dirty="0" smtClean="0">
                <a:latin typeface="+mj-lt"/>
              </a:rPr>
              <a:t>2014.-2020.</a:t>
            </a:r>
            <a:r>
              <a:rPr lang="hr-HR" altLang="x-none" sz="4400" dirty="0"/>
              <a:t/>
            </a:r>
            <a:br>
              <a:rPr lang="hr-HR" altLang="x-none" sz="4400" dirty="0"/>
            </a:br>
            <a:r>
              <a:rPr lang="hr-HR" altLang="x-none" dirty="0"/>
              <a:t/>
            </a:r>
            <a:br>
              <a:rPr lang="hr-HR" altLang="x-none" dirty="0"/>
            </a:br>
            <a:r>
              <a:rPr lang="hr-HR" altLang="x-none" dirty="0"/>
              <a:t>					</a:t>
            </a:r>
            <a:br>
              <a:rPr lang="hr-HR" altLang="x-none" dirty="0"/>
            </a:br>
            <a:r>
              <a:rPr lang="hr-HR" altLang="x-none" dirty="0"/>
              <a:t>                                                                       			</a:t>
            </a:r>
            <a:br>
              <a:rPr lang="hr-HR" altLang="x-none" dirty="0"/>
            </a:br>
            <a:r>
              <a:rPr lang="hr-HR" dirty="0"/>
              <a:t/>
            </a:r>
            <a:br>
              <a:rPr lang="hr-HR" dirty="0"/>
            </a:br>
            <a:endParaRPr lang="hr-HR" dirty="0"/>
          </a:p>
        </p:txBody>
      </p:sp>
      <p:sp>
        <p:nvSpPr>
          <p:cNvPr id="3" name="Subtitle 2"/>
          <p:cNvSpPr txBox="1">
            <a:spLocks/>
          </p:cNvSpPr>
          <p:nvPr/>
        </p:nvSpPr>
        <p:spPr>
          <a:xfrm>
            <a:off x="323528" y="3573016"/>
            <a:ext cx="6912768" cy="309634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b="0" kern="1200">
                <a:solidFill>
                  <a:schemeClr val="accent1">
                    <a:lumMod val="50000"/>
                  </a:schemeClr>
                </a:solidFill>
                <a:latin typeface="Times New Roman" panose="02020603050405020304" pitchFamily="18" charset="0"/>
                <a:ea typeface="+mn-ea"/>
                <a:cs typeface="Times New Roman" panose="02020603050405020304" pitchFamily="18" charset="0"/>
              </a:defRPr>
            </a:lvl1pPr>
            <a:lvl2pPr marL="742950" indent="-285750" algn="l" defTabSz="914400" rtl="0" eaLnBrk="1" latinLnBrk="0" hangingPunct="1">
              <a:spcBef>
                <a:spcPct val="20000"/>
              </a:spcBef>
              <a:buFont typeface="Arial" pitchFamily="34" charset="0"/>
              <a:buChar char="–"/>
              <a:defRPr sz="2800" kern="1200">
                <a:solidFill>
                  <a:schemeClr val="accent1">
                    <a:lumMod val="50000"/>
                  </a:schemeClr>
                </a:solidFill>
                <a:latin typeface="Times New Roman" panose="02020603050405020304" pitchFamily="18" charset="0"/>
                <a:ea typeface="+mn-ea"/>
                <a:cs typeface="Times New Roman" panose="02020603050405020304" pitchFamily="18" charset="0"/>
              </a:defRPr>
            </a:lvl2pPr>
            <a:lvl3pPr marL="1143000" indent="-228600" algn="l" defTabSz="914400" rtl="0" eaLnBrk="1" latinLnBrk="0" hangingPunct="1">
              <a:spcBef>
                <a:spcPct val="20000"/>
              </a:spcBef>
              <a:buFont typeface="Arial" pitchFamily="34" charset="0"/>
              <a:buChar char="•"/>
              <a:defRPr sz="2400" kern="1200">
                <a:solidFill>
                  <a:schemeClr val="accent1">
                    <a:lumMod val="50000"/>
                  </a:schemeClr>
                </a:solidFill>
                <a:latin typeface="Times New Roman" panose="02020603050405020304" pitchFamily="18" charset="0"/>
                <a:ea typeface="+mn-ea"/>
                <a:cs typeface="Times New Roman" panose="02020603050405020304" pitchFamily="18" charset="0"/>
              </a:defRPr>
            </a:lvl3pPr>
            <a:lvl4pPr marL="1600200" indent="-228600" algn="l" defTabSz="914400" rtl="0" eaLnBrk="1" latinLnBrk="0" hangingPunct="1">
              <a:spcBef>
                <a:spcPct val="20000"/>
              </a:spcBef>
              <a:buFont typeface="Arial" pitchFamily="34" charset="0"/>
              <a:buChar char="–"/>
              <a:defRPr sz="2000" kern="1200">
                <a:solidFill>
                  <a:schemeClr val="accent1">
                    <a:lumMod val="50000"/>
                  </a:schemeClr>
                </a:solidFill>
                <a:latin typeface="Times New Roman" panose="02020603050405020304" pitchFamily="18" charset="0"/>
                <a:ea typeface="+mn-ea"/>
                <a:cs typeface="Times New Roman" panose="02020603050405020304" pitchFamily="18" charset="0"/>
              </a:defRPr>
            </a:lvl4pPr>
            <a:lvl5pPr marL="2057400" indent="-228600" algn="l" defTabSz="914400" rtl="0" eaLnBrk="1" latinLnBrk="0" hangingPunct="1">
              <a:spcBef>
                <a:spcPct val="20000"/>
              </a:spcBef>
              <a:buFont typeface="Arial" pitchFamily="34" charset="0"/>
              <a:buChar char="»"/>
              <a:defRPr sz="2000" kern="1200">
                <a:solidFill>
                  <a:schemeClr val="accent1">
                    <a:lumMod val="50000"/>
                  </a:schemeClr>
                </a:solidFill>
                <a:latin typeface="Times New Roman" panose="02020603050405020304" pitchFamily="18" charset="0"/>
                <a:ea typeface="+mn-ea"/>
                <a:cs typeface="Times New Roman" panose="02020603050405020304" pitchFamily="18"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endParaRPr lang="hr-HR" sz="2000" b="1" dirty="0"/>
          </a:p>
          <a:p>
            <a:pPr marL="0" indent="0">
              <a:buNone/>
            </a:pPr>
            <a:endParaRPr lang="hr-HR" sz="2000" b="1" dirty="0"/>
          </a:p>
          <a:p>
            <a:pPr marL="0" indent="0">
              <a:buNone/>
            </a:pPr>
            <a:endParaRPr lang="hr-HR" sz="2000" b="1" dirty="0"/>
          </a:p>
          <a:p>
            <a:pPr marL="0" indent="0">
              <a:buNone/>
            </a:pPr>
            <a:r>
              <a:rPr lang="hr-HR" sz="2000" b="1" dirty="0" smtClean="0">
                <a:latin typeface="+mj-lt"/>
              </a:rPr>
              <a:t>Željka Gudelj Velaga, </a:t>
            </a:r>
            <a:r>
              <a:rPr lang="hr-HR" sz="2000" b="1" dirty="0" err="1">
                <a:latin typeface="+mj-lt"/>
              </a:rPr>
              <a:t>dipl.ing.agr</a:t>
            </a:r>
            <a:r>
              <a:rPr lang="hr-HR" sz="2000" b="1" dirty="0" smtClean="0">
                <a:latin typeface="+mj-lt"/>
              </a:rPr>
              <a:t>.</a:t>
            </a:r>
          </a:p>
          <a:p>
            <a:pPr marL="0" indent="0">
              <a:buNone/>
            </a:pPr>
            <a:r>
              <a:rPr lang="hr-HR" sz="2000" dirty="0" smtClean="0">
                <a:latin typeface="+mj-lt"/>
              </a:rPr>
              <a:t>Ministarstvo poljoprivrede</a:t>
            </a:r>
            <a:endParaRPr lang="hr-HR" sz="2000" b="1" dirty="0" smtClean="0">
              <a:latin typeface="+mj-lt"/>
            </a:endParaRPr>
          </a:p>
          <a:p>
            <a:pPr marL="0" indent="0">
              <a:buNone/>
            </a:pPr>
            <a:endParaRPr lang="hr-HR" sz="2000" b="1" dirty="0" smtClean="0">
              <a:latin typeface="+mn-lt"/>
            </a:endParaRPr>
          </a:p>
          <a:p>
            <a:pPr marL="0" indent="0">
              <a:buNone/>
            </a:pPr>
            <a:r>
              <a:rPr lang="hr-HR" sz="2000" b="1" dirty="0" smtClean="0">
                <a:latin typeface="+mn-lt"/>
              </a:rPr>
              <a:t>DANI EU FONDOVA</a:t>
            </a:r>
            <a:endParaRPr lang="hr-HR" sz="2000" b="1" dirty="0">
              <a:latin typeface="+mn-lt"/>
            </a:endParaRPr>
          </a:p>
          <a:p>
            <a:pPr marL="0" indent="0">
              <a:buNone/>
            </a:pPr>
            <a:r>
              <a:rPr lang="hr-HR" sz="2000" b="1" dirty="0" smtClean="0">
                <a:latin typeface="+mn-lt"/>
              </a:rPr>
              <a:t>24. travnja 2018.</a:t>
            </a:r>
            <a:endParaRPr lang="hr-HR" sz="1800" b="1" dirty="0"/>
          </a:p>
        </p:txBody>
      </p:sp>
    </p:spTree>
    <p:extLst>
      <p:ext uri="{BB962C8B-B14F-4D97-AF65-F5344CB8AC3E}">
        <p14:creationId xmlns:p14="http://schemas.microsoft.com/office/powerpoint/2010/main" val="154113056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ravokutnik: zaobljeni kutovi 6">
            <a:extLst>
              <a:ext uri="{FF2B5EF4-FFF2-40B4-BE49-F238E27FC236}">
                <a16:creationId xmlns="" xmlns:a16="http://schemas.microsoft.com/office/drawing/2014/main" id="{7641019A-0722-4BA6-A56A-275A5A0D4F65}"/>
              </a:ext>
            </a:extLst>
          </p:cNvPr>
          <p:cNvSpPr/>
          <p:nvPr/>
        </p:nvSpPr>
        <p:spPr>
          <a:xfrm>
            <a:off x="1129189" y="1617552"/>
            <a:ext cx="7102662" cy="1262553"/>
          </a:xfrm>
          <a:prstGeom prst="roundRect">
            <a:avLst/>
          </a:prstGeom>
          <a:solidFill>
            <a:srgbClr val="99CC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sz="2400" b="1" dirty="0" smtClean="0">
                <a:solidFill>
                  <a:prstClr val="black"/>
                </a:solidFill>
              </a:rPr>
              <a:t>1,38  MLRD EUR OBJAVLJENIH </a:t>
            </a:r>
            <a:r>
              <a:rPr lang="hr-HR" sz="2400" b="1" dirty="0">
                <a:solidFill>
                  <a:prstClr val="black"/>
                </a:solidFill>
              </a:rPr>
              <a:t>POZIVA</a:t>
            </a:r>
          </a:p>
          <a:p>
            <a:pPr algn="ctr"/>
            <a:r>
              <a:rPr lang="hr-HR" sz="2400" b="1" dirty="0">
                <a:solidFill>
                  <a:prstClr val="black"/>
                </a:solidFill>
              </a:rPr>
              <a:t>p</a:t>
            </a:r>
            <a:r>
              <a:rPr lang="hr-HR" sz="2400" b="1" dirty="0" smtClean="0">
                <a:solidFill>
                  <a:prstClr val="black"/>
                </a:solidFill>
              </a:rPr>
              <a:t>reko 62% alokacije </a:t>
            </a:r>
          </a:p>
          <a:p>
            <a:pPr algn="ctr"/>
            <a:r>
              <a:rPr lang="hr-HR" sz="2400" i="1" dirty="0" smtClean="0">
                <a:solidFill>
                  <a:prstClr val="black"/>
                </a:solidFill>
              </a:rPr>
              <a:t>(</a:t>
            </a:r>
            <a:r>
              <a:rPr lang="pl-PL" sz="2400" i="1" dirty="0">
                <a:solidFill>
                  <a:prstClr val="black"/>
                </a:solidFill>
              </a:rPr>
              <a:t>bez pričuve za ostvarenje postignuća)</a:t>
            </a:r>
            <a:endParaRPr lang="hr-HR" sz="2400" b="1" i="1" dirty="0">
              <a:solidFill>
                <a:prstClr val="black"/>
              </a:solidFill>
            </a:endParaRPr>
          </a:p>
        </p:txBody>
      </p:sp>
      <p:sp>
        <p:nvSpPr>
          <p:cNvPr id="10" name="Naslov 1"/>
          <p:cNvSpPr>
            <a:spLocks noGrp="1"/>
          </p:cNvSpPr>
          <p:nvPr>
            <p:ph type="title"/>
          </p:nvPr>
        </p:nvSpPr>
        <p:spPr/>
        <p:txBody>
          <a:bodyPr>
            <a:normAutofit/>
          </a:bodyPr>
          <a:lstStyle/>
          <a:p>
            <a:r>
              <a:rPr lang="hr-HR" dirty="0" smtClean="0"/>
              <a:t>Status provedbe PRR-a</a:t>
            </a:r>
            <a:endParaRPr lang="hr-HR" dirty="0"/>
          </a:p>
        </p:txBody>
      </p:sp>
      <p:graphicFrame>
        <p:nvGraphicFramePr>
          <p:cNvPr id="16" name="Grafikon 15"/>
          <p:cNvGraphicFramePr>
            <a:graphicFrameLocks/>
          </p:cNvGraphicFramePr>
          <p:nvPr>
            <p:extLst>
              <p:ext uri="{D42A27DB-BD31-4B8C-83A1-F6EECF244321}">
                <p14:modId xmlns:p14="http://schemas.microsoft.com/office/powerpoint/2010/main" val="621120831"/>
              </p:ext>
            </p:extLst>
          </p:nvPr>
        </p:nvGraphicFramePr>
        <p:xfrm>
          <a:off x="0" y="2132856"/>
          <a:ext cx="4680520" cy="4265054"/>
        </p:xfrm>
        <a:graphic>
          <a:graphicData uri="http://schemas.openxmlformats.org/drawingml/2006/chart">
            <c:chart xmlns:c="http://schemas.openxmlformats.org/drawingml/2006/chart" xmlns:r="http://schemas.openxmlformats.org/officeDocument/2006/relationships" r:id="rId3"/>
          </a:graphicData>
        </a:graphic>
      </p:graphicFrame>
      <p:sp>
        <p:nvSpPr>
          <p:cNvPr id="9" name="Elipsa 8">
            <a:extLst>
              <a:ext uri="{FF2B5EF4-FFF2-40B4-BE49-F238E27FC236}">
                <a16:creationId xmlns="" xmlns:a16="http://schemas.microsoft.com/office/drawing/2014/main" id="{97F994DC-38E0-49FC-ACF6-019798EF3180}"/>
              </a:ext>
            </a:extLst>
          </p:cNvPr>
          <p:cNvSpPr/>
          <p:nvPr/>
        </p:nvSpPr>
        <p:spPr>
          <a:xfrm>
            <a:off x="827584" y="3150629"/>
            <a:ext cx="3508736" cy="2453500"/>
          </a:xfrm>
          <a:prstGeom prst="ellipse">
            <a:avLst/>
          </a:prstGeom>
          <a:solidFill>
            <a:srgbClr val="99CC00"/>
          </a:solidFill>
          <a:ln w="34925">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sz="2400" b="1" dirty="0" smtClean="0">
                <a:solidFill>
                  <a:schemeClr val="tx2">
                    <a:lumMod val="50000"/>
                  </a:schemeClr>
                </a:solidFill>
              </a:rPr>
              <a:t>1,06</a:t>
            </a:r>
            <a:endParaRPr lang="hr-HR" sz="2400" b="1" dirty="0">
              <a:solidFill>
                <a:schemeClr val="tx2">
                  <a:lumMod val="50000"/>
                </a:schemeClr>
              </a:solidFill>
            </a:endParaRPr>
          </a:p>
          <a:p>
            <a:pPr algn="ctr"/>
            <a:r>
              <a:rPr lang="hr-HR" sz="2400" b="1" dirty="0" smtClean="0">
                <a:solidFill>
                  <a:schemeClr val="tx2">
                    <a:lumMod val="50000"/>
                  </a:schemeClr>
                </a:solidFill>
              </a:rPr>
              <a:t>MLRD EUR</a:t>
            </a:r>
            <a:endParaRPr lang="hr-HR" sz="2400" b="1" dirty="0">
              <a:solidFill>
                <a:schemeClr val="tx2">
                  <a:lumMod val="50000"/>
                </a:schemeClr>
              </a:solidFill>
            </a:endParaRPr>
          </a:p>
          <a:p>
            <a:pPr algn="ctr"/>
            <a:r>
              <a:rPr lang="hr-HR" sz="2400" b="1" dirty="0">
                <a:solidFill>
                  <a:schemeClr val="tx2">
                    <a:lumMod val="50000"/>
                  </a:schemeClr>
                </a:solidFill>
              </a:rPr>
              <a:t>UGOVORENO</a:t>
            </a:r>
          </a:p>
          <a:p>
            <a:pPr algn="ctr"/>
            <a:r>
              <a:rPr lang="hr-HR" sz="2400" b="1" dirty="0">
                <a:solidFill>
                  <a:schemeClr val="tx2">
                    <a:lumMod val="50000"/>
                  </a:schemeClr>
                </a:solidFill>
              </a:rPr>
              <a:t>v</a:t>
            </a:r>
            <a:r>
              <a:rPr lang="hr-HR" sz="2400" b="1" dirty="0" smtClean="0">
                <a:solidFill>
                  <a:schemeClr val="tx2">
                    <a:lumMod val="50000"/>
                  </a:schemeClr>
                </a:solidFill>
              </a:rPr>
              <a:t>iše od 46% alokacije</a:t>
            </a:r>
            <a:endParaRPr lang="hr-HR" sz="2400" b="1" dirty="0">
              <a:solidFill>
                <a:schemeClr val="tx2">
                  <a:lumMod val="50000"/>
                </a:schemeClr>
              </a:solidFill>
            </a:endParaRPr>
          </a:p>
        </p:txBody>
      </p:sp>
      <p:sp>
        <p:nvSpPr>
          <p:cNvPr id="12" name="Elipsa 11">
            <a:extLst>
              <a:ext uri="{FF2B5EF4-FFF2-40B4-BE49-F238E27FC236}">
                <a16:creationId xmlns="" xmlns:a16="http://schemas.microsoft.com/office/drawing/2014/main" id="{C5A70CA0-479D-4485-AEA7-2E590162B50B}"/>
              </a:ext>
            </a:extLst>
          </p:cNvPr>
          <p:cNvSpPr/>
          <p:nvPr/>
        </p:nvSpPr>
        <p:spPr>
          <a:xfrm>
            <a:off x="4912385" y="3150629"/>
            <a:ext cx="3500992" cy="2453500"/>
          </a:xfrm>
          <a:prstGeom prst="ellipse">
            <a:avLst/>
          </a:prstGeom>
          <a:solidFill>
            <a:srgbClr val="99CC00"/>
          </a:solidFill>
          <a:ln w="34925">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sz="2400" b="1" dirty="0" smtClean="0">
                <a:solidFill>
                  <a:schemeClr val="tx2">
                    <a:lumMod val="50000"/>
                  </a:schemeClr>
                </a:solidFill>
              </a:rPr>
              <a:t>481</a:t>
            </a:r>
            <a:endParaRPr lang="hr-HR" sz="2400" b="1" dirty="0">
              <a:solidFill>
                <a:schemeClr val="tx2">
                  <a:lumMod val="50000"/>
                </a:schemeClr>
              </a:solidFill>
            </a:endParaRPr>
          </a:p>
          <a:p>
            <a:pPr algn="ctr"/>
            <a:r>
              <a:rPr lang="hr-HR" sz="2400" b="1" dirty="0">
                <a:solidFill>
                  <a:schemeClr val="tx2">
                    <a:lumMod val="50000"/>
                  </a:schemeClr>
                </a:solidFill>
              </a:rPr>
              <a:t>M</a:t>
            </a:r>
            <a:r>
              <a:rPr lang="hr-HR" sz="2400" b="1" dirty="0" smtClean="0">
                <a:solidFill>
                  <a:schemeClr val="tx2">
                    <a:lumMod val="50000"/>
                  </a:schemeClr>
                </a:solidFill>
              </a:rPr>
              <a:t>EUR</a:t>
            </a:r>
            <a:endParaRPr lang="hr-HR" sz="2400" b="1" dirty="0">
              <a:solidFill>
                <a:schemeClr val="tx2">
                  <a:lumMod val="50000"/>
                </a:schemeClr>
              </a:solidFill>
            </a:endParaRPr>
          </a:p>
          <a:p>
            <a:pPr algn="ctr"/>
            <a:r>
              <a:rPr lang="hr-HR" sz="2400" b="1" dirty="0">
                <a:solidFill>
                  <a:schemeClr val="tx2">
                    <a:lumMod val="50000"/>
                  </a:schemeClr>
                </a:solidFill>
              </a:rPr>
              <a:t>PLAĆENO</a:t>
            </a:r>
          </a:p>
          <a:p>
            <a:pPr algn="ctr"/>
            <a:r>
              <a:rPr lang="hr-HR" sz="2400" b="1" dirty="0" smtClean="0">
                <a:solidFill>
                  <a:schemeClr val="tx2">
                    <a:lumMod val="50000"/>
                  </a:schemeClr>
                </a:solidFill>
              </a:rPr>
              <a:t>Više od 21% alokacije</a:t>
            </a:r>
            <a:endParaRPr lang="hr-HR" sz="2400" b="1" dirty="0">
              <a:solidFill>
                <a:schemeClr val="tx2">
                  <a:lumMod val="50000"/>
                </a:schemeClr>
              </a:solidFill>
            </a:endParaRPr>
          </a:p>
        </p:txBody>
      </p:sp>
    </p:spTree>
    <p:extLst>
      <p:ext uri="{BB962C8B-B14F-4D97-AF65-F5344CB8AC3E}">
        <p14:creationId xmlns:p14="http://schemas.microsoft.com/office/powerpoint/2010/main" val="4529798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normAutofit fontScale="90000"/>
          </a:bodyPr>
          <a:lstStyle/>
          <a:p>
            <a:pPr algn="ctr"/>
            <a:r>
              <a:rPr lang="hr-HR" sz="3600" dirty="0"/>
              <a:t>PRR – </a:t>
            </a:r>
            <a:r>
              <a:rPr lang="hr-HR" sz="3600" cap="none" dirty="0"/>
              <a:t>status provedbe po mjerama</a:t>
            </a:r>
            <a:endParaRPr lang="hr-HR" sz="3600" dirty="0"/>
          </a:p>
        </p:txBody>
      </p:sp>
      <p:graphicFrame>
        <p:nvGraphicFramePr>
          <p:cNvPr id="4" name="Grafikon 3"/>
          <p:cNvGraphicFramePr>
            <a:graphicFrameLocks/>
          </p:cNvGraphicFramePr>
          <p:nvPr>
            <p:extLst>
              <p:ext uri="{D42A27DB-BD31-4B8C-83A1-F6EECF244321}">
                <p14:modId xmlns:p14="http://schemas.microsoft.com/office/powerpoint/2010/main" val="2655579396"/>
              </p:ext>
            </p:extLst>
          </p:nvPr>
        </p:nvGraphicFramePr>
        <p:xfrm>
          <a:off x="157971" y="1268760"/>
          <a:ext cx="8555106" cy="492183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28006971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14"/>
          <p:cNvSpPr/>
          <p:nvPr/>
        </p:nvSpPr>
        <p:spPr>
          <a:xfrm>
            <a:off x="3639110" y="1412776"/>
            <a:ext cx="1535556" cy="720080"/>
          </a:xfrm>
          <a:prstGeom prst="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sr-Latn-R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hr-HR" b="1" dirty="0" smtClean="0">
                <a:solidFill>
                  <a:prstClr val="black"/>
                </a:solidFill>
                <a:cs typeface="Times New Roman" panose="02020603050405020304" pitchFamily="18" charset="0"/>
              </a:rPr>
              <a:t>M4</a:t>
            </a:r>
          </a:p>
          <a:p>
            <a:pPr algn="ctr"/>
            <a:r>
              <a:rPr lang="hr-HR" sz="1400" b="1" dirty="0" smtClean="0">
                <a:solidFill>
                  <a:srgbClr val="4F81BD">
                    <a:lumMod val="50000"/>
                  </a:srgbClr>
                </a:solidFill>
                <a:cs typeface="Times New Roman" panose="02020603050405020304" pitchFamily="18" charset="0"/>
              </a:rPr>
              <a:t>685 MEUR</a:t>
            </a:r>
          </a:p>
        </p:txBody>
      </p:sp>
      <p:sp>
        <p:nvSpPr>
          <p:cNvPr id="17" name="Rectangle 5"/>
          <p:cNvSpPr/>
          <p:nvPr/>
        </p:nvSpPr>
        <p:spPr>
          <a:xfrm>
            <a:off x="106215" y="2489582"/>
            <a:ext cx="864096" cy="792088"/>
          </a:xfrm>
          <a:prstGeom prst="rect">
            <a:avLst/>
          </a:prstGeom>
          <a:solidFill>
            <a:schemeClr val="accent5">
              <a:lumMod val="40000"/>
              <a:lumOff val="60000"/>
            </a:schemeClr>
          </a:solid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sr-Latn-R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hr-HR" sz="1400" b="1" dirty="0" smtClean="0">
                <a:solidFill>
                  <a:prstClr val="black"/>
                </a:solidFill>
              </a:rPr>
              <a:t>4.1.1</a:t>
            </a:r>
          </a:p>
          <a:p>
            <a:pPr algn="ctr"/>
            <a:r>
              <a:rPr lang="hr-HR" sz="1400" b="1" dirty="0" smtClean="0">
                <a:solidFill>
                  <a:prstClr val="black">
                    <a:lumMod val="65000"/>
                    <a:lumOff val="35000"/>
                  </a:prstClr>
                </a:solidFill>
              </a:rPr>
              <a:t>242 MEUR</a:t>
            </a:r>
            <a:endParaRPr lang="hr-HR" sz="1400" b="1" dirty="0">
              <a:solidFill>
                <a:prstClr val="black">
                  <a:lumMod val="65000"/>
                  <a:lumOff val="35000"/>
                </a:prstClr>
              </a:solidFill>
            </a:endParaRPr>
          </a:p>
        </p:txBody>
      </p:sp>
      <p:sp>
        <p:nvSpPr>
          <p:cNvPr id="55" name="Rectangle 14"/>
          <p:cNvSpPr/>
          <p:nvPr/>
        </p:nvSpPr>
        <p:spPr>
          <a:xfrm>
            <a:off x="1442514" y="3767743"/>
            <a:ext cx="1030061" cy="504056"/>
          </a:xfrm>
          <a:prstGeom prst="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sr-Latn-R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hr-HR" sz="1400" b="1" dirty="0" smtClean="0">
                <a:solidFill>
                  <a:prstClr val="black"/>
                </a:solidFill>
                <a:cs typeface="Times New Roman" panose="02020603050405020304" pitchFamily="18" charset="0"/>
              </a:rPr>
              <a:t>2A</a:t>
            </a:r>
          </a:p>
          <a:p>
            <a:pPr algn="ctr"/>
            <a:r>
              <a:rPr lang="hr-HR" sz="1400" b="1" dirty="0" smtClean="0">
                <a:solidFill>
                  <a:srgbClr val="4F81BD">
                    <a:lumMod val="50000"/>
                  </a:srgbClr>
                </a:solidFill>
                <a:cs typeface="Times New Roman" panose="02020603050405020304" pitchFamily="18" charset="0"/>
              </a:rPr>
              <a:t>357 MEUR</a:t>
            </a:r>
          </a:p>
        </p:txBody>
      </p:sp>
      <p:sp>
        <p:nvSpPr>
          <p:cNvPr id="56" name="Rectangle 14"/>
          <p:cNvSpPr/>
          <p:nvPr/>
        </p:nvSpPr>
        <p:spPr>
          <a:xfrm>
            <a:off x="2750704" y="3762471"/>
            <a:ext cx="864096" cy="504056"/>
          </a:xfrm>
          <a:prstGeom prst="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sr-Latn-R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hr-HR" sz="1400" b="1" dirty="0" smtClean="0">
                <a:solidFill>
                  <a:prstClr val="black"/>
                </a:solidFill>
                <a:cs typeface="Times New Roman" panose="02020603050405020304" pitchFamily="18" charset="0"/>
              </a:rPr>
              <a:t>2C</a:t>
            </a:r>
          </a:p>
          <a:p>
            <a:pPr algn="ctr"/>
            <a:r>
              <a:rPr lang="hr-HR" sz="1400" b="1" dirty="0" smtClean="0">
                <a:solidFill>
                  <a:srgbClr val="4F81BD">
                    <a:lumMod val="50000"/>
                  </a:srgbClr>
                </a:solidFill>
                <a:cs typeface="Times New Roman" panose="02020603050405020304" pitchFamily="18" charset="0"/>
              </a:rPr>
              <a:t>21 MEUR</a:t>
            </a:r>
          </a:p>
        </p:txBody>
      </p:sp>
      <p:sp>
        <p:nvSpPr>
          <p:cNvPr id="57" name="Rectangle 14"/>
          <p:cNvSpPr/>
          <p:nvPr/>
        </p:nvSpPr>
        <p:spPr>
          <a:xfrm>
            <a:off x="3922276" y="3769974"/>
            <a:ext cx="969224" cy="504056"/>
          </a:xfrm>
          <a:prstGeom prst="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sr-Latn-R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hr-HR" sz="1400" b="1" dirty="0" smtClean="0">
                <a:solidFill>
                  <a:prstClr val="black"/>
                </a:solidFill>
                <a:cs typeface="Times New Roman" panose="02020603050405020304" pitchFamily="18" charset="0"/>
              </a:rPr>
              <a:t>3A</a:t>
            </a:r>
          </a:p>
          <a:p>
            <a:pPr algn="ctr"/>
            <a:r>
              <a:rPr lang="hr-HR" sz="1400" b="1" dirty="0" smtClean="0">
                <a:solidFill>
                  <a:srgbClr val="4F81BD">
                    <a:lumMod val="50000"/>
                  </a:srgbClr>
                </a:solidFill>
                <a:cs typeface="Times New Roman" panose="02020603050405020304" pitchFamily="18" charset="0"/>
              </a:rPr>
              <a:t>111 MEUR</a:t>
            </a:r>
          </a:p>
        </p:txBody>
      </p:sp>
      <p:sp>
        <p:nvSpPr>
          <p:cNvPr id="58" name="Rectangle 14"/>
          <p:cNvSpPr/>
          <p:nvPr/>
        </p:nvSpPr>
        <p:spPr>
          <a:xfrm>
            <a:off x="5102532" y="3769974"/>
            <a:ext cx="864096" cy="504056"/>
          </a:xfrm>
          <a:prstGeom prst="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sr-Latn-R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hr-HR" sz="1400" b="1" dirty="0">
                <a:solidFill>
                  <a:prstClr val="black"/>
                </a:solidFill>
                <a:cs typeface="Times New Roman" panose="02020603050405020304" pitchFamily="18" charset="0"/>
              </a:rPr>
              <a:t>5</a:t>
            </a:r>
            <a:r>
              <a:rPr lang="hr-HR" sz="1400" b="1" dirty="0" smtClean="0">
                <a:solidFill>
                  <a:prstClr val="black"/>
                </a:solidFill>
                <a:cs typeface="Times New Roman" panose="02020603050405020304" pitchFamily="18" charset="0"/>
              </a:rPr>
              <a:t>C</a:t>
            </a:r>
          </a:p>
          <a:p>
            <a:pPr algn="ctr"/>
            <a:r>
              <a:rPr lang="hr-HR" sz="1400" b="1" dirty="0" smtClean="0">
                <a:solidFill>
                  <a:srgbClr val="4F81BD">
                    <a:lumMod val="50000"/>
                  </a:srgbClr>
                </a:solidFill>
                <a:cs typeface="Times New Roman" panose="02020603050405020304" pitchFamily="18" charset="0"/>
              </a:rPr>
              <a:t>94 MEUR</a:t>
            </a:r>
          </a:p>
        </p:txBody>
      </p:sp>
      <p:sp>
        <p:nvSpPr>
          <p:cNvPr id="61" name="Rectangle 14"/>
          <p:cNvSpPr/>
          <p:nvPr/>
        </p:nvSpPr>
        <p:spPr>
          <a:xfrm>
            <a:off x="1455640" y="4579708"/>
            <a:ext cx="1584176" cy="10801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sr-Latn-R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hr-HR" sz="1400" b="1" dirty="0" smtClean="0">
                <a:solidFill>
                  <a:prstClr val="black">
                    <a:lumMod val="65000"/>
                    <a:lumOff val="35000"/>
                  </a:prstClr>
                </a:solidFill>
                <a:cs typeface="Times New Roman" panose="02020603050405020304" pitchFamily="18" charset="0"/>
              </a:rPr>
              <a:t>P2</a:t>
            </a:r>
          </a:p>
          <a:p>
            <a:pPr algn="ctr"/>
            <a:r>
              <a:rPr lang="hr-HR" sz="1400" b="1" dirty="0" smtClean="0">
                <a:solidFill>
                  <a:prstClr val="black"/>
                </a:solidFill>
                <a:cs typeface="Times New Roman" panose="02020603050405020304" pitchFamily="18" charset="0"/>
              </a:rPr>
              <a:t>KONKURENTNOST </a:t>
            </a:r>
          </a:p>
          <a:p>
            <a:pPr algn="ctr"/>
            <a:r>
              <a:rPr lang="hr-HR" sz="1400" b="1" dirty="0" smtClean="0">
                <a:solidFill>
                  <a:srgbClr val="4F81BD">
                    <a:lumMod val="50000"/>
                  </a:srgbClr>
                </a:solidFill>
                <a:cs typeface="Times New Roman" panose="02020603050405020304" pitchFamily="18" charset="0"/>
              </a:rPr>
              <a:t>378 MEUR</a:t>
            </a:r>
          </a:p>
        </p:txBody>
      </p:sp>
      <p:sp>
        <p:nvSpPr>
          <p:cNvPr id="64" name="Rectangle 14"/>
          <p:cNvSpPr/>
          <p:nvPr/>
        </p:nvSpPr>
        <p:spPr>
          <a:xfrm>
            <a:off x="3260798" y="4579708"/>
            <a:ext cx="1584176" cy="10787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sr-Latn-R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hr-HR" sz="1400" b="1" dirty="0" smtClean="0">
                <a:solidFill>
                  <a:prstClr val="black">
                    <a:lumMod val="65000"/>
                    <a:lumOff val="35000"/>
                  </a:prstClr>
                </a:solidFill>
                <a:cs typeface="Times New Roman" panose="02020603050405020304" pitchFamily="18" charset="0"/>
              </a:rPr>
              <a:t>P3</a:t>
            </a:r>
          </a:p>
          <a:p>
            <a:pPr algn="ctr"/>
            <a:r>
              <a:rPr lang="hr-HR" sz="1400" b="1" dirty="0" smtClean="0">
                <a:solidFill>
                  <a:prstClr val="black"/>
                </a:solidFill>
                <a:cs typeface="Times New Roman" panose="02020603050405020304" pitchFamily="18" charset="0"/>
              </a:rPr>
              <a:t>LANCI OPSKRBE/</a:t>
            </a:r>
          </a:p>
          <a:p>
            <a:pPr algn="ctr"/>
            <a:r>
              <a:rPr lang="hr-HR" sz="1400" b="1" dirty="0" smtClean="0">
                <a:solidFill>
                  <a:prstClr val="black"/>
                </a:solidFill>
                <a:cs typeface="Times New Roman" panose="02020603050405020304" pitchFamily="18" charset="0"/>
              </a:rPr>
              <a:t>UPRAVLAJNJE RIZICIMA </a:t>
            </a:r>
          </a:p>
          <a:p>
            <a:pPr algn="ctr"/>
            <a:r>
              <a:rPr lang="hr-HR" sz="1400" b="1" dirty="0" smtClean="0">
                <a:solidFill>
                  <a:srgbClr val="4F81BD">
                    <a:lumMod val="50000"/>
                  </a:srgbClr>
                </a:solidFill>
                <a:cs typeface="Times New Roman" panose="02020603050405020304" pitchFamily="18" charset="0"/>
              </a:rPr>
              <a:t>111 MEUR</a:t>
            </a:r>
          </a:p>
        </p:txBody>
      </p:sp>
      <p:sp>
        <p:nvSpPr>
          <p:cNvPr id="66" name="Rectangle 5"/>
          <p:cNvSpPr/>
          <p:nvPr/>
        </p:nvSpPr>
        <p:spPr>
          <a:xfrm>
            <a:off x="1123632" y="2489718"/>
            <a:ext cx="864096" cy="792088"/>
          </a:xfrm>
          <a:prstGeom prst="rect">
            <a:avLst/>
          </a:prstGeom>
          <a:solidFill>
            <a:schemeClr val="accent5">
              <a:lumMod val="40000"/>
              <a:lumOff val="60000"/>
            </a:schemeClr>
          </a:solid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sr-Latn-R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hr-HR" sz="1400" b="1" dirty="0">
                <a:solidFill>
                  <a:prstClr val="black"/>
                </a:solidFill>
              </a:rPr>
              <a:t>4.3.1</a:t>
            </a:r>
          </a:p>
          <a:p>
            <a:pPr algn="ctr"/>
            <a:r>
              <a:rPr lang="hr-HR" sz="1400" b="1" dirty="0">
                <a:solidFill>
                  <a:prstClr val="black">
                    <a:lumMod val="65000"/>
                    <a:lumOff val="35000"/>
                  </a:prstClr>
                </a:solidFill>
              </a:rPr>
              <a:t>100</a:t>
            </a:r>
          </a:p>
          <a:p>
            <a:pPr algn="ctr"/>
            <a:r>
              <a:rPr lang="hr-HR" sz="1400" b="1" dirty="0">
                <a:solidFill>
                  <a:prstClr val="black">
                    <a:lumMod val="65000"/>
                    <a:lumOff val="35000"/>
                  </a:prstClr>
                </a:solidFill>
              </a:rPr>
              <a:t>MEUR</a:t>
            </a:r>
          </a:p>
        </p:txBody>
      </p:sp>
      <p:sp>
        <p:nvSpPr>
          <p:cNvPr id="68" name="Rectangle 5"/>
          <p:cNvSpPr/>
          <p:nvPr/>
        </p:nvSpPr>
        <p:spPr>
          <a:xfrm>
            <a:off x="2109730" y="2489582"/>
            <a:ext cx="864096" cy="792088"/>
          </a:xfrm>
          <a:prstGeom prst="rect">
            <a:avLst/>
          </a:prstGeom>
          <a:solidFill>
            <a:schemeClr val="accent5">
              <a:lumMod val="40000"/>
              <a:lumOff val="60000"/>
            </a:schemeClr>
          </a:solid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sr-Latn-R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hr-HR" sz="1400" b="1" dirty="0">
                <a:solidFill>
                  <a:prstClr val="black"/>
                </a:solidFill>
              </a:rPr>
              <a:t>4.3.2</a:t>
            </a:r>
          </a:p>
          <a:p>
            <a:pPr algn="ctr"/>
            <a:r>
              <a:rPr lang="hr-HR" sz="1400" b="1" dirty="0">
                <a:solidFill>
                  <a:prstClr val="black">
                    <a:lumMod val="65000"/>
                    <a:lumOff val="35000"/>
                  </a:prstClr>
                </a:solidFill>
              </a:rPr>
              <a:t>15</a:t>
            </a:r>
          </a:p>
          <a:p>
            <a:pPr algn="ctr"/>
            <a:r>
              <a:rPr lang="hr-HR" sz="1400" b="1" dirty="0">
                <a:solidFill>
                  <a:prstClr val="black">
                    <a:lumMod val="65000"/>
                    <a:lumOff val="35000"/>
                  </a:prstClr>
                </a:solidFill>
              </a:rPr>
              <a:t>MEUR</a:t>
            </a:r>
          </a:p>
        </p:txBody>
      </p:sp>
      <p:sp>
        <p:nvSpPr>
          <p:cNvPr id="69" name="Rectangle 5"/>
          <p:cNvSpPr/>
          <p:nvPr/>
        </p:nvSpPr>
        <p:spPr>
          <a:xfrm>
            <a:off x="3188790" y="2489718"/>
            <a:ext cx="864096" cy="792088"/>
          </a:xfrm>
          <a:prstGeom prst="rect">
            <a:avLst/>
          </a:prstGeom>
          <a:solidFill>
            <a:schemeClr val="accent5">
              <a:lumMod val="40000"/>
              <a:lumOff val="60000"/>
            </a:schemeClr>
          </a:solid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sr-Latn-R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hr-HR" sz="1400" b="1" dirty="0">
                <a:solidFill>
                  <a:prstClr val="black"/>
                </a:solidFill>
              </a:rPr>
              <a:t>4.3.3</a:t>
            </a:r>
          </a:p>
          <a:p>
            <a:pPr algn="ctr"/>
            <a:r>
              <a:rPr lang="hr-HR" sz="1400" b="1" dirty="0">
                <a:solidFill>
                  <a:prstClr val="black">
                    <a:lumMod val="65000"/>
                    <a:lumOff val="35000"/>
                  </a:prstClr>
                </a:solidFill>
              </a:rPr>
              <a:t>21</a:t>
            </a:r>
          </a:p>
          <a:p>
            <a:pPr algn="ctr"/>
            <a:r>
              <a:rPr lang="hr-HR" sz="1400" b="1" dirty="0">
                <a:solidFill>
                  <a:prstClr val="black">
                    <a:lumMod val="65000"/>
                    <a:lumOff val="35000"/>
                  </a:prstClr>
                </a:solidFill>
              </a:rPr>
              <a:t>MEUR</a:t>
            </a:r>
          </a:p>
        </p:txBody>
      </p:sp>
      <p:sp>
        <p:nvSpPr>
          <p:cNvPr id="70" name="Rectangle 5"/>
          <p:cNvSpPr/>
          <p:nvPr/>
        </p:nvSpPr>
        <p:spPr>
          <a:xfrm>
            <a:off x="4239247" y="2502023"/>
            <a:ext cx="864096" cy="792088"/>
          </a:xfrm>
          <a:prstGeom prst="rect">
            <a:avLst/>
          </a:prstGeom>
          <a:solidFill>
            <a:schemeClr val="accent5">
              <a:lumMod val="40000"/>
              <a:lumOff val="60000"/>
            </a:schemeClr>
          </a:solid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sr-Latn-R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hr-HR" sz="1400" b="1" dirty="0">
                <a:solidFill>
                  <a:prstClr val="black"/>
                </a:solidFill>
              </a:rPr>
              <a:t>4.2.1</a:t>
            </a:r>
          </a:p>
          <a:p>
            <a:pPr algn="ctr"/>
            <a:r>
              <a:rPr lang="hr-HR" sz="1400" b="1" dirty="0">
                <a:solidFill>
                  <a:prstClr val="black">
                    <a:lumMod val="65000"/>
                    <a:lumOff val="35000"/>
                  </a:prstClr>
                </a:solidFill>
              </a:rPr>
              <a:t>111</a:t>
            </a:r>
          </a:p>
          <a:p>
            <a:pPr algn="ctr"/>
            <a:r>
              <a:rPr lang="hr-HR" sz="1400" b="1" dirty="0">
                <a:solidFill>
                  <a:prstClr val="black">
                    <a:lumMod val="65000"/>
                    <a:lumOff val="35000"/>
                  </a:prstClr>
                </a:solidFill>
              </a:rPr>
              <a:t>MEUR</a:t>
            </a:r>
          </a:p>
        </p:txBody>
      </p:sp>
      <p:sp>
        <p:nvSpPr>
          <p:cNvPr id="71" name="Rectangle 5"/>
          <p:cNvSpPr/>
          <p:nvPr/>
        </p:nvSpPr>
        <p:spPr>
          <a:xfrm>
            <a:off x="5259126" y="2517438"/>
            <a:ext cx="864096" cy="792088"/>
          </a:xfrm>
          <a:prstGeom prst="rect">
            <a:avLst/>
          </a:prstGeom>
          <a:solidFill>
            <a:schemeClr val="accent5">
              <a:lumMod val="40000"/>
              <a:lumOff val="60000"/>
            </a:schemeClr>
          </a:solid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sr-Latn-R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hr-HR" sz="1400" b="1" dirty="0">
                <a:solidFill>
                  <a:prstClr val="black"/>
                </a:solidFill>
              </a:rPr>
              <a:t>4.1.3</a:t>
            </a:r>
          </a:p>
          <a:p>
            <a:pPr algn="ctr"/>
            <a:r>
              <a:rPr lang="hr-HR" sz="1400" b="1" dirty="0">
                <a:solidFill>
                  <a:prstClr val="black">
                    <a:lumMod val="65000"/>
                    <a:lumOff val="35000"/>
                  </a:prstClr>
                </a:solidFill>
              </a:rPr>
              <a:t>47</a:t>
            </a:r>
          </a:p>
          <a:p>
            <a:pPr algn="ctr"/>
            <a:r>
              <a:rPr lang="hr-HR" sz="1400" b="1" dirty="0">
                <a:solidFill>
                  <a:prstClr val="black">
                    <a:lumMod val="65000"/>
                    <a:lumOff val="35000"/>
                  </a:prstClr>
                </a:solidFill>
              </a:rPr>
              <a:t>MEUR</a:t>
            </a:r>
          </a:p>
        </p:txBody>
      </p:sp>
      <p:sp>
        <p:nvSpPr>
          <p:cNvPr id="72" name="Rectangle 5"/>
          <p:cNvSpPr/>
          <p:nvPr/>
        </p:nvSpPr>
        <p:spPr>
          <a:xfrm>
            <a:off x="6237593" y="2517438"/>
            <a:ext cx="864096" cy="792088"/>
          </a:xfrm>
          <a:prstGeom prst="rect">
            <a:avLst/>
          </a:prstGeom>
          <a:solidFill>
            <a:schemeClr val="accent5">
              <a:lumMod val="40000"/>
              <a:lumOff val="60000"/>
            </a:schemeClr>
          </a:solid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sr-Latn-R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hr-HR" sz="1400" b="1" dirty="0">
                <a:solidFill>
                  <a:prstClr val="black"/>
                </a:solidFill>
              </a:rPr>
              <a:t>4.2.2</a:t>
            </a:r>
          </a:p>
          <a:p>
            <a:pPr algn="ctr"/>
            <a:r>
              <a:rPr lang="hr-HR" sz="1400" b="1" dirty="0">
                <a:solidFill>
                  <a:prstClr val="black">
                    <a:lumMod val="65000"/>
                    <a:lumOff val="35000"/>
                  </a:prstClr>
                </a:solidFill>
              </a:rPr>
              <a:t>47</a:t>
            </a:r>
          </a:p>
          <a:p>
            <a:pPr algn="ctr"/>
            <a:r>
              <a:rPr lang="hr-HR" sz="1400" b="1" dirty="0">
                <a:solidFill>
                  <a:prstClr val="black">
                    <a:lumMod val="65000"/>
                    <a:lumOff val="35000"/>
                  </a:prstClr>
                </a:solidFill>
              </a:rPr>
              <a:t>MEUR</a:t>
            </a:r>
          </a:p>
        </p:txBody>
      </p:sp>
      <p:sp>
        <p:nvSpPr>
          <p:cNvPr id="73" name="Rectangle 5"/>
          <p:cNvSpPr/>
          <p:nvPr/>
        </p:nvSpPr>
        <p:spPr>
          <a:xfrm>
            <a:off x="7234841" y="2517438"/>
            <a:ext cx="864096" cy="792088"/>
          </a:xfrm>
          <a:prstGeom prst="rect">
            <a:avLst/>
          </a:prstGeom>
          <a:solidFill>
            <a:schemeClr val="accent5">
              <a:lumMod val="40000"/>
              <a:lumOff val="60000"/>
            </a:schemeClr>
          </a:solid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sr-Latn-R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hr-HR" sz="1400" b="1" dirty="0">
                <a:solidFill>
                  <a:prstClr val="black"/>
                </a:solidFill>
              </a:rPr>
              <a:t>4.1.2</a:t>
            </a:r>
          </a:p>
          <a:p>
            <a:pPr algn="ctr"/>
            <a:r>
              <a:rPr lang="hr-HR" sz="1400" b="1" dirty="0">
                <a:solidFill>
                  <a:prstClr val="black">
                    <a:lumMod val="65000"/>
                    <a:lumOff val="35000"/>
                  </a:prstClr>
                </a:solidFill>
              </a:rPr>
              <a:t>74</a:t>
            </a:r>
          </a:p>
          <a:p>
            <a:pPr algn="ctr"/>
            <a:r>
              <a:rPr lang="hr-HR" sz="1400" b="1" dirty="0">
                <a:solidFill>
                  <a:prstClr val="black">
                    <a:lumMod val="65000"/>
                    <a:lumOff val="35000"/>
                  </a:prstClr>
                </a:solidFill>
              </a:rPr>
              <a:t>MEUR</a:t>
            </a:r>
          </a:p>
        </p:txBody>
      </p:sp>
      <p:sp>
        <p:nvSpPr>
          <p:cNvPr id="74" name="Rectangle 5"/>
          <p:cNvSpPr/>
          <p:nvPr/>
        </p:nvSpPr>
        <p:spPr>
          <a:xfrm>
            <a:off x="8193819" y="2524941"/>
            <a:ext cx="864096" cy="792088"/>
          </a:xfrm>
          <a:prstGeom prst="rect">
            <a:avLst/>
          </a:prstGeom>
          <a:solidFill>
            <a:schemeClr val="accent5">
              <a:lumMod val="40000"/>
              <a:lumOff val="60000"/>
            </a:schemeClr>
          </a:solid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sr-Latn-R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hr-HR" sz="1400" b="1" dirty="0">
                <a:solidFill>
                  <a:prstClr val="black"/>
                </a:solidFill>
              </a:rPr>
              <a:t>4.4.1</a:t>
            </a:r>
          </a:p>
          <a:p>
            <a:pPr algn="ctr"/>
            <a:r>
              <a:rPr lang="hr-HR" sz="1400" b="1" dirty="0">
                <a:solidFill>
                  <a:prstClr val="black">
                    <a:lumMod val="65000"/>
                    <a:lumOff val="35000"/>
                  </a:prstClr>
                </a:solidFill>
              </a:rPr>
              <a:t>27</a:t>
            </a:r>
          </a:p>
          <a:p>
            <a:pPr algn="ctr"/>
            <a:r>
              <a:rPr lang="hr-HR" sz="1400" b="1" dirty="0">
                <a:solidFill>
                  <a:prstClr val="black">
                    <a:lumMod val="65000"/>
                    <a:lumOff val="35000"/>
                  </a:prstClr>
                </a:solidFill>
              </a:rPr>
              <a:t>MEUR</a:t>
            </a:r>
          </a:p>
        </p:txBody>
      </p:sp>
      <p:sp>
        <p:nvSpPr>
          <p:cNvPr id="75" name="Rectangle 14"/>
          <p:cNvSpPr/>
          <p:nvPr/>
        </p:nvSpPr>
        <p:spPr>
          <a:xfrm>
            <a:off x="6234551" y="3780728"/>
            <a:ext cx="864096" cy="504056"/>
          </a:xfrm>
          <a:prstGeom prst="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sr-Latn-R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hr-HR" sz="1400" b="1" dirty="0" smtClean="0">
                <a:solidFill>
                  <a:prstClr val="black"/>
                </a:solidFill>
                <a:cs typeface="Times New Roman" panose="02020603050405020304" pitchFamily="18" charset="0"/>
              </a:rPr>
              <a:t>5D</a:t>
            </a:r>
          </a:p>
          <a:p>
            <a:pPr algn="ctr"/>
            <a:r>
              <a:rPr lang="hr-HR" sz="1400" b="1" dirty="0" smtClean="0">
                <a:solidFill>
                  <a:srgbClr val="4F81BD">
                    <a:lumMod val="50000"/>
                  </a:srgbClr>
                </a:solidFill>
                <a:cs typeface="Times New Roman" panose="02020603050405020304" pitchFamily="18" charset="0"/>
              </a:rPr>
              <a:t>74 MEUR</a:t>
            </a:r>
          </a:p>
        </p:txBody>
      </p:sp>
      <p:sp>
        <p:nvSpPr>
          <p:cNvPr id="76" name="Rectangle 14"/>
          <p:cNvSpPr/>
          <p:nvPr/>
        </p:nvSpPr>
        <p:spPr>
          <a:xfrm>
            <a:off x="7306849" y="3780728"/>
            <a:ext cx="864096" cy="504056"/>
          </a:xfrm>
          <a:prstGeom prst="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sr-Latn-R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hr-HR" sz="1400" b="1" dirty="0" smtClean="0">
                <a:solidFill>
                  <a:prstClr val="black"/>
                </a:solidFill>
                <a:cs typeface="Times New Roman" panose="02020603050405020304" pitchFamily="18" charset="0"/>
              </a:rPr>
              <a:t>P4</a:t>
            </a:r>
          </a:p>
          <a:p>
            <a:pPr algn="ctr"/>
            <a:r>
              <a:rPr lang="hr-HR" sz="1400" b="1" dirty="0" smtClean="0">
                <a:solidFill>
                  <a:srgbClr val="4F81BD">
                    <a:lumMod val="50000"/>
                  </a:srgbClr>
                </a:solidFill>
                <a:cs typeface="Times New Roman" panose="02020603050405020304" pitchFamily="18" charset="0"/>
              </a:rPr>
              <a:t>27 MEUR</a:t>
            </a:r>
          </a:p>
        </p:txBody>
      </p:sp>
      <p:sp>
        <p:nvSpPr>
          <p:cNvPr id="77" name="Rectangle 14"/>
          <p:cNvSpPr/>
          <p:nvPr/>
        </p:nvSpPr>
        <p:spPr>
          <a:xfrm>
            <a:off x="5082423" y="4588836"/>
            <a:ext cx="1584176" cy="108012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sr-Latn-R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hr-HR" sz="1400" b="1" dirty="0" smtClean="0">
                <a:solidFill>
                  <a:prstClr val="black">
                    <a:lumMod val="65000"/>
                    <a:lumOff val="35000"/>
                  </a:prstClr>
                </a:solidFill>
                <a:cs typeface="Times New Roman" panose="02020603050405020304" pitchFamily="18" charset="0"/>
              </a:rPr>
              <a:t>P5</a:t>
            </a:r>
          </a:p>
          <a:p>
            <a:pPr algn="ctr"/>
            <a:r>
              <a:rPr lang="hr-HR" sz="1400" b="1" dirty="0" smtClean="0">
                <a:solidFill>
                  <a:prstClr val="black"/>
                </a:solidFill>
                <a:cs typeface="Times New Roman" panose="02020603050405020304" pitchFamily="18" charset="0"/>
              </a:rPr>
              <a:t>UČINKOVITOST RESURSA/KLIMA </a:t>
            </a:r>
          </a:p>
          <a:p>
            <a:pPr algn="ctr"/>
            <a:r>
              <a:rPr lang="hr-HR" sz="1400" b="1" dirty="0" smtClean="0">
                <a:solidFill>
                  <a:srgbClr val="4F81BD">
                    <a:lumMod val="50000"/>
                  </a:srgbClr>
                </a:solidFill>
                <a:cs typeface="Times New Roman" panose="02020603050405020304" pitchFamily="18" charset="0"/>
              </a:rPr>
              <a:t>167 MEUR</a:t>
            </a:r>
          </a:p>
        </p:txBody>
      </p:sp>
      <p:sp>
        <p:nvSpPr>
          <p:cNvPr id="78" name="Rectangle 14"/>
          <p:cNvSpPr/>
          <p:nvPr/>
        </p:nvSpPr>
        <p:spPr>
          <a:xfrm>
            <a:off x="6874801" y="4579708"/>
            <a:ext cx="1584176" cy="108012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sr-Latn-R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hr-HR" sz="1400" b="1" dirty="0" smtClean="0">
                <a:solidFill>
                  <a:prstClr val="black">
                    <a:lumMod val="65000"/>
                    <a:lumOff val="35000"/>
                  </a:prstClr>
                </a:solidFill>
                <a:cs typeface="Times New Roman" panose="02020603050405020304" pitchFamily="18" charset="0"/>
              </a:rPr>
              <a:t>P4</a:t>
            </a:r>
          </a:p>
          <a:p>
            <a:pPr algn="ctr"/>
            <a:r>
              <a:rPr lang="hr-HR" sz="1400" b="1" dirty="0" smtClean="0">
                <a:solidFill>
                  <a:prstClr val="black"/>
                </a:solidFill>
                <a:cs typeface="Times New Roman" panose="02020603050405020304" pitchFamily="18" charset="0"/>
              </a:rPr>
              <a:t>OČUVANJE EKOSUSTAVA</a:t>
            </a:r>
          </a:p>
          <a:p>
            <a:pPr algn="ctr"/>
            <a:r>
              <a:rPr lang="hr-HR" sz="1400" b="1" dirty="0" smtClean="0">
                <a:solidFill>
                  <a:srgbClr val="4F81BD">
                    <a:lumMod val="50000"/>
                  </a:srgbClr>
                </a:solidFill>
                <a:cs typeface="Times New Roman" panose="02020603050405020304" pitchFamily="18" charset="0"/>
              </a:rPr>
              <a:t>27 MEUR</a:t>
            </a:r>
          </a:p>
        </p:txBody>
      </p:sp>
      <p:cxnSp>
        <p:nvCxnSpPr>
          <p:cNvPr id="80" name="Ravni poveznik sa strelicom 79"/>
          <p:cNvCxnSpPr>
            <a:stCxn id="8" idx="2"/>
            <a:endCxn id="17" idx="0"/>
          </p:cNvCxnSpPr>
          <p:nvPr/>
        </p:nvCxnSpPr>
        <p:spPr>
          <a:xfrm flipH="1">
            <a:off x="538263" y="2132856"/>
            <a:ext cx="3868625" cy="35672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2" name="Ravni poveznik sa strelicom 81"/>
          <p:cNvCxnSpPr>
            <a:endCxn id="66" idx="0"/>
          </p:cNvCxnSpPr>
          <p:nvPr/>
        </p:nvCxnSpPr>
        <p:spPr>
          <a:xfrm flipH="1">
            <a:off x="1555680" y="2132856"/>
            <a:ext cx="2683568" cy="35686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5" name="Ravni poveznik sa strelicom 84"/>
          <p:cNvCxnSpPr>
            <a:stCxn id="8" idx="2"/>
            <a:endCxn id="68" idx="0"/>
          </p:cNvCxnSpPr>
          <p:nvPr/>
        </p:nvCxnSpPr>
        <p:spPr>
          <a:xfrm flipH="1">
            <a:off x="2541778" y="2132856"/>
            <a:ext cx="1865110" cy="35672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8" name="Ravni poveznik sa strelicom 87"/>
          <p:cNvCxnSpPr>
            <a:stCxn id="8" idx="2"/>
            <a:endCxn id="69" idx="0"/>
          </p:cNvCxnSpPr>
          <p:nvPr/>
        </p:nvCxnSpPr>
        <p:spPr>
          <a:xfrm flipH="1">
            <a:off x="3620838" y="2132856"/>
            <a:ext cx="786050" cy="35686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2" name="Ravni poveznik sa strelicom 91"/>
          <p:cNvCxnSpPr>
            <a:stCxn id="8" idx="2"/>
            <a:endCxn id="70" idx="0"/>
          </p:cNvCxnSpPr>
          <p:nvPr/>
        </p:nvCxnSpPr>
        <p:spPr>
          <a:xfrm>
            <a:off x="4406888" y="2132856"/>
            <a:ext cx="264407" cy="36916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5" name="Ravni poveznik sa strelicom 94"/>
          <p:cNvCxnSpPr>
            <a:stCxn id="8" idx="2"/>
            <a:endCxn id="71" idx="0"/>
          </p:cNvCxnSpPr>
          <p:nvPr/>
        </p:nvCxnSpPr>
        <p:spPr>
          <a:xfrm>
            <a:off x="4406888" y="2132856"/>
            <a:ext cx="1284286" cy="38458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5" name="Ravni poveznik sa strelicom 104"/>
          <p:cNvCxnSpPr>
            <a:stCxn id="8" idx="2"/>
            <a:endCxn id="72" idx="0"/>
          </p:cNvCxnSpPr>
          <p:nvPr/>
        </p:nvCxnSpPr>
        <p:spPr>
          <a:xfrm>
            <a:off x="4406888" y="2132856"/>
            <a:ext cx="2262753" cy="38458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8" name="Ravni poveznik sa strelicom 107"/>
          <p:cNvCxnSpPr>
            <a:stCxn id="8" idx="2"/>
            <a:endCxn id="73" idx="0"/>
          </p:cNvCxnSpPr>
          <p:nvPr/>
        </p:nvCxnSpPr>
        <p:spPr>
          <a:xfrm>
            <a:off x="4406888" y="2132856"/>
            <a:ext cx="3260001" cy="38458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1" name="Ravni poveznik sa strelicom 110"/>
          <p:cNvCxnSpPr>
            <a:stCxn id="8" idx="2"/>
          </p:cNvCxnSpPr>
          <p:nvPr/>
        </p:nvCxnSpPr>
        <p:spPr>
          <a:xfrm>
            <a:off x="4406888" y="2132856"/>
            <a:ext cx="4218979" cy="38458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4" name="Ravni poveznik sa strelicom 113"/>
          <p:cNvCxnSpPr>
            <a:stCxn id="17" idx="2"/>
            <a:endCxn id="55" idx="0"/>
          </p:cNvCxnSpPr>
          <p:nvPr/>
        </p:nvCxnSpPr>
        <p:spPr>
          <a:xfrm>
            <a:off x="538263" y="3281670"/>
            <a:ext cx="1419282" cy="48607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7" name="Ravni poveznik sa strelicom 116"/>
          <p:cNvCxnSpPr>
            <a:stCxn id="66" idx="2"/>
            <a:endCxn id="55" idx="0"/>
          </p:cNvCxnSpPr>
          <p:nvPr/>
        </p:nvCxnSpPr>
        <p:spPr>
          <a:xfrm>
            <a:off x="1555680" y="3281806"/>
            <a:ext cx="401865" cy="48593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0" name="Ravni poveznik sa strelicom 119"/>
          <p:cNvCxnSpPr>
            <a:stCxn id="68" idx="2"/>
            <a:endCxn id="55" idx="0"/>
          </p:cNvCxnSpPr>
          <p:nvPr/>
        </p:nvCxnSpPr>
        <p:spPr>
          <a:xfrm flipH="1">
            <a:off x="1957545" y="3281670"/>
            <a:ext cx="584233" cy="48607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3" name="Ravni poveznik sa strelicom 122"/>
          <p:cNvCxnSpPr>
            <a:stCxn id="69" idx="2"/>
            <a:endCxn id="56" idx="0"/>
          </p:cNvCxnSpPr>
          <p:nvPr/>
        </p:nvCxnSpPr>
        <p:spPr>
          <a:xfrm flipH="1">
            <a:off x="3182752" y="3281806"/>
            <a:ext cx="438086" cy="48066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6" name="Ravni poveznik sa strelicom 125"/>
          <p:cNvCxnSpPr>
            <a:stCxn id="70" idx="2"/>
            <a:endCxn id="57" idx="0"/>
          </p:cNvCxnSpPr>
          <p:nvPr/>
        </p:nvCxnSpPr>
        <p:spPr>
          <a:xfrm flipH="1">
            <a:off x="4406888" y="3294111"/>
            <a:ext cx="264407" cy="47586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9" name="Ravni poveznik sa strelicom 128"/>
          <p:cNvCxnSpPr>
            <a:stCxn id="71" idx="2"/>
            <a:endCxn id="58" idx="0"/>
          </p:cNvCxnSpPr>
          <p:nvPr/>
        </p:nvCxnSpPr>
        <p:spPr>
          <a:xfrm flipH="1">
            <a:off x="5534580" y="3309526"/>
            <a:ext cx="156594" cy="46044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2" name="Ravni poveznik sa strelicom 131"/>
          <p:cNvCxnSpPr>
            <a:stCxn id="72" idx="2"/>
            <a:endCxn id="58" idx="0"/>
          </p:cNvCxnSpPr>
          <p:nvPr/>
        </p:nvCxnSpPr>
        <p:spPr>
          <a:xfrm flipH="1">
            <a:off x="5534580" y="3309526"/>
            <a:ext cx="1135061" cy="46044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5" name="Ravni poveznik sa strelicom 134"/>
          <p:cNvCxnSpPr>
            <a:stCxn id="73" idx="2"/>
            <a:endCxn id="75" idx="0"/>
          </p:cNvCxnSpPr>
          <p:nvPr/>
        </p:nvCxnSpPr>
        <p:spPr>
          <a:xfrm flipH="1">
            <a:off x="6666599" y="3309526"/>
            <a:ext cx="1000290" cy="47120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8" name="Ravni poveznik sa strelicom 137"/>
          <p:cNvCxnSpPr>
            <a:endCxn id="76" idx="0"/>
          </p:cNvCxnSpPr>
          <p:nvPr/>
        </p:nvCxnSpPr>
        <p:spPr>
          <a:xfrm flipH="1">
            <a:off x="7738897" y="3309526"/>
            <a:ext cx="886970" cy="47120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1" name="Ravni poveznik sa strelicom 140"/>
          <p:cNvCxnSpPr>
            <a:endCxn id="61" idx="0"/>
          </p:cNvCxnSpPr>
          <p:nvPr/>
        </p:nvCxnSpPr>
        <p:spPr>
          <a:xfrm>
            <a:off x="1957545" y="4284785"/>
            <a:ext cx="290183" cy="29492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4" name="Ravni poveznik sa strelicom 143"/>
          <p:cNvCxnSpPr>
            <a:stCxn id="56" idx="2"/>
            <a:endCxn id="61" idx="0"/>
          </p:cNvCxnSpPr>
          <p:nvPr/>
        </p:nvCxnSpPr>
        <p:spPr>
          <a:xfrm flipH="1">
            <a:off x="2247728" y="4266527"/>
            <a:ext cx="935024" cy="31318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7" name="Ravni poveznik sa strelicom 146"/>
          <p:cNvCxnSpPr>
            <a:stCxn id="57" idx="2"/>
            <a:endCxn id="64" idx="0"/>
          </p:cNvCxnSpPr>
          <p:nvPr/>
        </p:nvCxnSpPr>
        <p:spPr>
          <a:xfrm flipH="1">
            <a:off x="4052886" y="4274030"/>
            <a:ext cx="354002" cy="30567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0" name="Ravni poveznik sa strelicom 149"/>
          <p:cNvCxnSpPr>
            <a:stCxn id="58" idx="2"/>
            <a:endCxn id="77" idx="0"/>
          </p:cNvCxnSpPr>
          <p:nvPr/>
        </p:nvCxnSpPr>
        <p:spPr>
          <a:xfrm>
            <a:off x="5534580" y="4274030"/>
            <a:ext cx="339931" cy="31480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3" name="Ravni poveznik sa strelicom 152"/>
          <p:cNvCxnSpPr>
            <a:stCxn id="75" idx="2"/>
            <a:endCxn id="77" idx="0"/>
          </p:cNvCxnSpPr>
          <p:nvPr/>
        </p:nvCxnSpPr>
        <p:spPr>
          <a:xfrm flipH="1">
            <a:off x="5874511" y="4284784"/>
            <a:ext cx="792088" cy="30405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6" name="Ravni poveznik sa strelicom 155"/>
          <p:cNvCxnSpPr>
            <a:stCxn id="76" idx="2"/>
            <a:endCxn id="78" idx="0"/>
          </p:cNvCxnSpPr>
          <p:nvPr/>
        </p:nvCxnSpPr>
        <p:spPr>
          <a:xfrm flipH="1">
            <a:off x="7666889" y="4284784"/>
            <a:ext cx="72008" cy="29492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59" name="Pravokutnik 158"/>
          <p:cNvSpPr/>
          <p:nvPr/>
        </p:nvSpPr>
        <p:spPr>
          <a:xfrm>
            <a:off x="65313" y="3486993"/>
            <a:ext cx="8683151" cy="1007810"/>
          </a:xfrm>
          <a:prstGeom prst="rect">
            <a:avLst/>
          </a:prstGeom>
          <a:no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solidFill>
                <a:prstClr val="white"/>
              </a:solidFill>
            </a:endParaRPr>
          </a:p>
        </p:txBody>
      </p:sp>
      <p:sp>
        <p:nvSpPr>
          <p:cNvPr id="160" name="TekstniOkvir 159"/>
          <p:cNvSpPr txBox="1"/>
          <p:nvPr/>
        </p:nvSpPr>
        <p:spPr>
          <a:xfrm>
            <a:off x="65313" y="3709590"/>
            <a:ext cx="1406535" cy="646331"/>
          </a:xfrm>
          <a:prstGeom prst="rect">
            <a:avLst/>
          </a:prstGeom>
          <a:noFill/>
        </p:spPr>
        <p:txBody>
          <a:bodyPr wrap="square" rtlCol="0">
            <a:spAutoFit/>
          </a:bodyPr>
          <a:lstStyle/>
          <a:p>
            <a:r>
              <a:rPr lang="hr-HR" b="1" dirty="0" smtClean="0">
                <a:solidFill>
                  <a:srgbClr val="FF0000"/>
                </a:solidFill>
              </a:rPr>
              <a:t>FINANCIJSKI PLAN  </a:t>
            </a:r>
            <a:endParaRPr lang="hr-HR" b="1" dirty="0">
              <a:solidFill>
                <a:srgbClr val="FF0000"/>
              </a:solidFill>
            </a:endParaRPr>
          </a:p>
        </p:txBody>
      </p:sp>
      <p:sp>
        <p:nvSpPr>
          <p:cNvPr id="2" name="Naslov 1"/>
          <p:cNvSpPr>
            <a:spLocks noGrp="1"/>
          </p:cNvSpPr>
          <p:nvPr>
            <p:ph type="title"/>
          </p:nvPr>
        </p:nvSpPr>
        <p:spPr/>
        <p:txBody>
          <a:bodyPr anchor="ctr">
            <a:normAutofit/>
          </a:bodyPr>
          <a:lstStyle/>
          <a:p>
            <a:pPr algn="ctr"/>
            <a:r>
              <a:rPr lang="hr-HR" sz="2600" dirty="0" smtClean="0"/>
              <a:t>P</a:t>
            </a:r>
            <a:r>
              <a:rPr lang="hr-HR" sz="2600" cap="none" dirty="0"/>
              <a:t>rimjer</a:t>
            </a:r>
            <a:r>
              <a:rPr lang="hr-HR" sz="2600" dirty="0" smtClean="0"/>
              <a:t> </a:t>
            </a:r>
            <a:r>
              <a:rPr lang="hr-HR" sz="2600" cap="none" dirty="0" smtClean="0"/>
              <a:t>proračunskog ograničenja prema </a:t>
            </a:r>
            <a:r>
              <a:rPr lang="hr-HR" sz="2600" cap="none" dirty="0"/>
              <a:t>fokus područjima</a:t>
            </a:r>
          </a:p>
        </p:txBody>
      </p:sp>
      <p:pic>
        <p:nvPicPr>
          <p:cNvPr id="1026" name="Picture 2" descr="C:\Users\alen.hrustic\Pictures\cyber-security-1915626_640.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3226" y="3968307"/>
            <a:ext cx="540000" cy="54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0933128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normAutofit/>
          </a:bodyPr>
          <a:lstStyle/>
          <a:p>
            <a:pPr algn="ctr"/>
            <a:r>
              <a:rPr lang="hr-HR" sz="3600" dirty="0"/>
              <a:t>Z</a:t>
            </a:r>
            <a:r>
              <a:rPr lang="hr-HR" sz="3600" cap="none" dirty="0"/>
              <a:t>astupljenost mjera po županijama</a:t>
            </a:r>
          </a:p>
        </p:txBody>
      </p:sp>
      <p:graphicFrame>
        <p:nvGraphicFramePr>
          <p:cNvPr id="10" name="Chart 1"/>
          <p:cNvGraphicFramePr>
            <a:graphicFrameLocks/>
          </p:cNvGraphicFramePr>
          <p:nvPr>
            <p:extLst>
              <p:ext uri="{D42A27DB-BD31-4B8C-83A1-F6EECF244321}">
                <p14:modId xmlns:p14="http://schemas.microsoft.com/office/powerpoint/2010/main" val="3232133942"/>
              </p:ext>
            </p:extLst>
          </p:nvPr>
        </p:nvGraphicFramePr>
        <p:xfrm>
          <a:off x="0" y="764704"/>
          <a:ext cx="8953444" cy="5555201"/>
        </p:xfrm>
        <a:graphic>
          <a:graphicData uri="http://schemas.openxmlformats.org/drawingml/2006/chart">
            <c:chart xmlns:c="http://schemas.openxmlformats.org/drawingml/2006/chart" xmlns:r="http://schemas.openxmlformats.org/officeDocument/2006/relationships" r:id="rId3"/>
          </a:graphicData>
        </a:graphic>
      </p:graphicFrame>
      <p:pic>
        <p:nvPicPr>
          <p:cNvPr id="11"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20191" t="1099" r="19770" b="2071"/>
          <a:stretch/>
        </p:blipFill>
        <p:spPr bwMode="auto">
          <a:xfrm>
            <a:off x="5303371" y="2674274"/>
            <a:ext cx="3712514" cy="35268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11728" y="4231960"/>
            <a:ext cx="1132879" cy="8542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3165359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normAutofit/>
          </a:bodyPr>
          <a:lstStyle/>
          <a:p>
            <a:r>
              <a:rPr lang="hr-HR" dirty="0"/>
              <a:t>Neka postignuća do sada</a:t>
            </a:r>
          </a:p>
        </p:txBody>
      </p:sp>
      <p:sp>
        <p:nvSpPr>
          <p:cNvPr id="4" name="Title 1">
            <a:extLst>
              <a:ext uri="{FF2B5EF4-FFF2-40B4-BE49-F238E27FC236}">
                <a16:creationId xmlns="" xmlns:a16="http://schemas.microsoft.com/office/drawing/2014/main" id="{2C2BFAE1-45D3-4B3B-81D2-0BF25FA84FB8}"/>
              </a:ext>
            </a:extLst>
          </p:cNvPr>
          <p:cNvSpPr txBox="1">
            <a:spLocks/>
          </p:cNvSpPr>
          <p:nvPr/>
        </p:nvSpPr>
        <p:spPr>
          <a:xfrm>
            <a:off x="628650" y="106331"/>
            <a:ext cx="7886700" cy="73905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3600" kern="1200">
                <a:solidFill>
                  <a:schemeClr val="bg1"/>
                </a:solidFill>
                <a:latin typeface="Neo Sans Medium" pitchFamily="34" charset="0"/>
                <a:ea typeface="+mj-ea"/>
                <a:cs typeface="+mj-cs"/>
              </a:defRPr>
            </a:lvl1pPr>
          </a:lstStyle>
          <a:p>
            <a:endParaRPr lang="en-US" dirty="0"/>
          </a:p>
        </p:txBody>
      </p:sp>
      <p:sp>
        <p:nvSpPr>
          <p:cNvPr id="5" name="Freeform 202">
            <a:extLst>
              <a:ext uri="{FF2B5EF4-FFF2-40B4-BE49-F238E27FC236}">
                <a16:creationId xmlns="" xmlns:a16="http://schemas.microsoft.com/office/drawing/2014/main" id="{C2F243F2-3964-4F55-BC10-F310D892A540}"/>
              </a:ext>
            </a:extLst>
          </p:cNvPr>
          <p:cNvSpPr>
            <a:spLocks/>
          </p:cNvSpPr>
          <p:nvPr/>
        </p:nvSpPr>
        <p:spPr bwMode="auto">
          <a:xfrm>
            <a:off x="2753057" y="2424603"/>
            <a:ext cx="1066898" cy="744849"/>
          </a:xfrm>
          <a:custGeom>
            <a:avLst/>
            <a:gdLst>
              <a:gd name="T0" fmla="*/ 0 w 593"/>
              <a:gd name="T1" fmla="*/ 0 h 414"/>
              <a:gd name="T2" fmla="*/ 150 w 593"/>
              <a:gd name="T3" fmla="*/ 414 h 414"/>
              <a:gd name="T4" fmla="*/ 593 w 593"/>
              <a:gd name="T5" fmla="*/ 120 h 414"/>
              <a:gd name="T6" fmla="*/ 0 w 593"/>
              <a:gd name="T7" fmla="*/ 0 h 414"/>
            </a:gdLst>
            <a:ahLst/>
            <a:cxnLst>
              <a:cxn ang="0">
                <a:pos x="T0" y="T1"/>
              </a:cxn>
              <a:cxn ang="0">
                <a:pos x="T2" y="T3"/>
              </a:cxn>
              <a:cxn ang="0">
                <a:pos x="T4" y="T5"/>
              </a:cxn>
              <a:cxn ang="0">
                <a:pos x="T6" y="T7"/>
              </a:cxn>
            </a:cxnLst>
            <a:rect l="0" t="0" r="r" b="b"/>
            <a:pathLst>
              <a:path w="593" h="414">
                <a:moveTo>
                  <a:pt x="0" y="0"/>
                </a:moveTo>
                <a:lnTo>
                  <a:pt x="150" y="414"/>
                </a:lnTo>
                <a:lnTo>
                  <a:pt x="593" y="120"/>
                </a:lnTo>
                <a:lnTo>
                  <a:pt x="0" y="0"/>
                </a:lnTo>
                <a:close/>
              </a:path>
            </a:pathLst>
          </a:custGeom>
          <a:solidFill>
            <a:schemeClr val="accent5">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solidFill>
                <a:prstClr val="black"/>
              </a:solidFill>
            </a:endParaRPr>
          </a:p>
        </p:txBody>
      </p:sp>
      <p:sp>
        <p:nvSpPr>
          <p:cNvPr id="6" name="Freeform 203">
            <a:extLst>
              <a:ext uri="{FF2B5EF4-FFF2-40B4-BE49-F238E27FC236}">
                <a16:creationId xmlns="" xmlns:a16="http://schemas.microsoft.com/office/drawing/2014/main" id="{47A32C38-26BF-4A86-873E-5D9A4D31254D}"/>
              </a:ext>
            </a:extLst>
          </p:cNvPr>
          <p:cNvSpPr>
            <a:spLocks/>
          </p:cNvSpPr>
          <p:nvPr/>
        </p:nvSpPr>
        <p:spPr bwMode="auto">
          <a:xfrm>
            <a:off x="5005595" y="1784105"/>
            <a:ext cx="744849" cy="1065098"/>
          </a:xfrm>
          <a:custGeom>
            <a:avLst/>
            <a:gdLst>
              <a:gd name="T0" fmla="*/ 414 w 414"/>
              <a:gd name="T1" fmla="*/ 0 h 592"/>
              <a:gd name="T2" fmla="*/ 0 w 414"/>
              <a:gd name="T3" fmla="*/ 150 h 592"/>
              <a:gd name="T4" fmla="*/ 294 w 414"/>
              <a:gd name="T5" fmla="*/ 592 h 592"/>
              <a:gd name="T6" fmla="*/ 414 w 414"/>
              <a:gd name="T7" fmla="*/ 0 h 592"/>
            </a:gdLst>
            <a:ahLst/>
            <a:cxnLst>
              <a:cxn ang="0">
                <a:pos x="T0" y="T1"/>
              </a:cxn>
              <a:cxn ang="0">
                <a:pos x="T2" y="T3"/>
              </a:cxn>
              <a:cxn ang="0">
                <a:pos x="T4" y="T5"/>
              </a:cxn>
              <a:cxn ang="0">
                <a:pos x="T6" y="T7"/>
              </a:cxn>
            </a:cxnLst>
            <a:rect l="0" t="0" r="r" b="b"/>
            <a:pathLst>
              <a:path w="414" h="592">
                <a:moveTo>
                  <a:pt x="414" y="0"/>
                </a:moveTo>
                <a:lnTo>
                  <a:pt x="0" y="150"/>
                </a:lnTo>
                <a:lnTo>
                  <a:pt x="294" y="592"/>
                </a:lnTo>
                <a:lnTo>
                  <a:pt x="414" y="0"/>
                </a:lnTo>
                <a:close/>
              </a:path>
            </a:pathLst>
          </a:custGeom>
          <a:solidFill>
            <a:schemeClr val="accent3">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solidFill>
                <a:prstClr val="black"/>
              </a:solidFill>
            </a:endParaRPr>
          </a:p>
        </p:txBody>
      </p:sp>
      <p:sp>
        <p:nvSpPr>
          <p:cNvPr id="7" name="Freeform 204">
            <a:extLst>
              <a:ext uri="{FF2B5EF4-FFF2-40B4-BE49-F238E27FC236}">
                <a16:creationId xmlns="" xmlns:a16="http://schemas.microsoft.com/office/drawing/2014/main" id="{28C53005-10C1-408C-A357-8985B2F4EEFE}"/>
              </a:ext>
            </a:extLst>
          </p:cNvPr>
          <p:cNvSpPr>
            <a:spLocks/>
          </p:cNvSpPr>
          <p:nvPr/>
        </p:nvSpPr>
        <p:spPr bwMode="auto">
          <a:xfrm>
            <a:off x="2778651" y="1748122"/>
            <a:ext cx="2702326" cy="1146060"/>
          </a:xfrm>
          <a:custGeom>
            <a:avLst/>
            <a:gdLst>
              <a:gd name="T0" fmla="*/ 1198 w 1502"/>
              <a:gd name="T1" fmla="*/ 179 h 637"/>
              <a:gd name="T2" fmla="*/ 309 w 1502"/>
              <a:gd name="T3" fmla="*/ 0 h 637"/>
              <a:gd name="T4" fmla="*/ 0 w 1502"/>
              <a:gd name="T5" fmla="*/ 334 h 637"/>
              <a:gd name="T6" fmla="*/ 1502 w 1502"/>
              <a:gd name="T7" fmla="*/ 637 h 637"/>
              <a:gd name="T8" fmla="*/ 1198 w 1502"/>
              <a:gd name="T9" fmla="*/ 179 h 637"/>
            </a:gdLst>
            <a:ahLst/>
            <a:cxnLst>
              <a:cxn ang="0">
                <a:pos x="T0" y="T1"/>
              </a:cxn>
              <a:cxn ang="0">
                <a:pos x="T2" y="T3"/>
              </a:cxn>
              <a:cxn ang="0">
                <a:pos x="T4" y="T5"/>
              </a:cxn>
              <a:cxn ang="0">
                <a:pos x="T6" y="T7"/>
              </a:cxn>
              <a:cxn ang="0">
                <a:pos x="T8" y="T9"/>
              </a:cxn>
            </a:cxnLst>
            <a:rect l="0" t="0" r="r" b="b"/>
            <a:pathLst>
              <a:path w="1502" h="637">
                <a:moveTo>
                  <a:pt x="1198" y="179"/>
                </a:moveTo>
                <a:lnTo>
                  <a:pt x="309" y="0"/>
                </a:lnTo>
                <a:lnTo>
                  <a:pt x="0" y="334"/>
                </a:lnTo>
                <a:lnTo>
                  <a:pt x="1502" y="637"/>
                </a:lnTo>
                <a:lnTo>
                  <a:pt x="1198" y="179"/>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solidFill>
                <a:prstClr val="black"/>
              </a:solidFill>
            </a:endParaRPr>
          </a:p>
        </p:txBody>
      </p:sp>
      <p:sp>
        <p:nvSpPr>
          <p:cNvPr id="8" name="Freeform 206">
            <a:extLst>
              <a:ext uri="{FF2B5EF4-FFF2-40B4-BE49-F238E27FC236}">
                <a16:creationId xmlns="" xmlns:a16="http://schemas.microsoft.com/office/drawing/2014/main" id="{EADD853D-D5ED-4E90-B68D-0A52BC734997}"/>
              </a:ext>
            </a:extLst>
          </p:cNvPr>
          <p:cNvSpPr>
            <a:spLocks/>
          </p:cNvSpPr>
          <p:nvPr/>
        </p:nvSpPr>
        <p:spPr bwMode="auto">
          <a:xfrm>
            <a:off x="5280866" y="1798498"/>
            <a:ext cx="1146060" cy="2702326"/>
          </a:xfrm>
          <a:custGeom>
            <a:avLst/>
            <a:gdLst>
              <a:gd name="T0" fmla="*/ 0 w 637"/>
              <a:gd name="T1" fmla="*/ 1502 h 1502"/>
              <a:gd name="T2" fmla="*/ 458 w 637"/>
              <a:gd name="T3" fmla="*/ 1198 h 1502"/>
              <a:gd name="T4" fmla="*/ 637 w 637"/>
              <a:gd name="T5" fmla="*/ 310 h 1502"/>
              <a:gd name="T6" fmla="*/ 303 w 637"/>
              <a:gd name="T7" fmla="*/ 0 h 1502"/>
              <a:gd name="T8" fmla="*/ 0 w 637"/>
              <a:gd name="T9" fmla="*/ 1502 h 1502"/>
            </a:gdLst>
            <a:ahLst/>
            <a:cxnLst>
              <a:cxn ang="0">
                <a:pos x="T0" y="T1"/>
              </a:cxn>
              <a:cxn ang="0">
                <a:pos x="T2" y="T3"/>
              </a:cxn>
              <a:cxn ang="0">
                <a:pos x="T4" y="T5"/>
              </a:cxn>
              <a:cxn ang="0">
                <a:pos x="T6" y="T7"/>
              </a:cxn>
              <a:cxn ang="0">
                <a:pos x="T8" y="T9"/>
              </a:cxn>
            </a:cxnLst>
            <a:rect l="0" t="0" r="r" b="b"/>
            <a:pathLst>
              <a:path w="637" h="1502">
                <a:moveTo>
                  <a:pt x="0" y="1502"/>
                </a:moveTo>
                <a:lnTo>
                  <a:pt x="458" y="1198"/>
                </a:lnTo>
                <a:lnTo>
                  <a:pt x="637" y="310"/>
                </a:lnTo>
                <a:lnTo>
                  <a:pt x="303" y="0"/>
                </a:lnTo>
                <a:lnTo>
                  <a:pt x="0" y="1502"/>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solidFill>
                <a:prstClr val="black"/>
              </a:solidFill>
            </a:endParaRPr>
          </a:p>
        </p:txBody>
      </p:sp>
      <p:sp>
        <p:nvSpPr>
          <p:cNvPr id="9" name="Freeform 207">
            <a:extLst>
              <a:ext uri="{FF2B5EF4-FFF2-40B4-BE49-F238E27FC236}">
                <a16:creationId xmlns="" xmlns:a16="http://schemas.microsoft.com/office/drawing/2014/main" id="{FA022AD4-F739-4F67-A8B8-6E03B308AEF6}"/>
              </a:ext>
            </a:extLst>
          </p:cNvPr>
          <p:cNvSpPr>
            <a:spLocks/>
          </p:cNvSpPr>
          <p:nvPr/>
        </p:nvSpPr>
        <p:spPr bwMode="auto">
          <a:xfrm>
            <a:off x="5324045" y="4036643"/>
            <a:ext cx="1066898" cy="744849"/>
          </a:xfrm>
          <a:custGeom>
            <a:avLst/>
            <a:gdLst>
              <a:gd name="T0" fmla="*/ 0 w 593"/>
              <a:gd name="T1" fmla="*/ 294 h 414"/>
              <a:gd name="T2" fmla="*/ 593 w 593"/>
              <a:gd name="T3" fmla="*/ 414 h 414"/>
              <a:gd name="T4" fmla="*/ 442 w 593"/>
              <a:gd name="T5" fmla="*/ 0 h 414"/>
              <a:gd name="T6" fmla="*/ 0 w 593"/>
              <a:gd name="T7" fmla="*/ 294 h 414"/>
            </a:gdLst>
            <a:ahLst/>
            <a:cxnLst>
              <a:cxn ang="0">
                <a:pos x="T0" y="T1"/>
              </a:cxn>
              <a:cxn ang="0">
                <a:pos x="T2" y="T3"/>
              </a:cxn>
              <a:cxn ang="0">
                <a:pos x="T4" y="T5"/>
              </a:cxn>
              <a:cxn ang="0">
                <a:pos x="T6" y="T7"/>
              </a:cxn>
            </a:cxnLst>
            <a:rect l="0" t="0" r="r" b="b"/>
            <a:pathLst>
              <a:path w="593" h="414">
                <a:moveTo>
                  <a:pt x="0" y="294"/>
                </a:moveTo>
                <a:lnTo>
                  <a:pt x="593" y="414"/>
                </a:lnTo>
                <a:lnTo>
                  <a:pt x="442" y="0"/>
                </a:lnTo>
                <a:lnTo>
                  <a:pt x="0" y="294"/>
                </a:lnTo>
                <a:close/>
              </a:path>
            </a:pathLst>
          </a:custGeom>
          <a:solidFill>
            <a:schemeClr val="accent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solidFill>
                <a:prstClr val="black"/>
              </a:solidFill>
            </a:endParaRPr>
          </a:p>
        </p:txBody>
      </p:sp>
      <p:sp>
        <p:nvSpPr>
          <p:cNvPr id="10" name="Freeform 208">
            <a:extLst>
              <a:ext uri="{FF2B5EF4-FFF2-40B4-BE49-F238E27FC236}">
                <a16:creationId xmlns="" xmlns:a16="http://schemas.microsoft.com/office/drawing/2014/main" id="{8D9A9A47-D6AD-4660-B961-92AEE2D2DF19}"/>
              </a:ext>
            </a:extLst>
          </p:cNvPr>
          <p:cNvSpPr>
            <a:spLocks/>
          </p:cNvSpPr>
          <p:nvPr/>
        </p:nvSpPr>
        <p:spPr bwMode="auto">
          <a:xfrm>
            <a:off x="2717075" y="2705271"/>
            <a:ext cx="1144261" cy="2702326"/>
          </a:xfrm>
          <a:custGeom>
            <a:avLst/>
            <a:gdLst>
              <a:gd name="T0" fmla="*/ 636 w 636"/>
              <a:gd name="T1" fmla="*/ 0 h 1502"/>
              <a:gd name="T2" fmla="*/ 179 w 636"/>
              <a:gd name="T3" fmla="*/ 304 h 1502"/>
              <a:gd name="T4" fmla="*/ 0 w 636"/>
              <a:gd name="T5" fmla="*/ 1193 h 1502"/>
              <a:gd name="T6" fmla="*/ 334 w 636"/>
              <a:gd name="T7" fmla="*/ 1502 h 1502"/>
              <a:gd name="T8" fmla="*/ 636 w 636"/>
              <a:gd name="T9" fmla="*/ 0 h 1502"/>
            </a:gdLst>
            <a:ahLst/>
            <a:cxnLst>
              <a:cxn ang="0">
                <a:pos x="T0" y="T1"/>
              </a:cxn>
              <a:cxn ang="0">
                <a:pos x="T2" y="T3"/>
              </a:cxn>
              <a:cxn ang="0">
                <a:pos x="T4" y="T5"/>
              </a:cxn>
              <a:cxn ang="0">
                <a:pos x="T6" y="T7"/>
              </a:cxn>
              <a:cxn ang="0">
                <a:pos x="T8" y="T9"/>
              </a:cxn>
            </a:cxnLst>
            <a:rect l="0" t="0" r="r" b="b"/>
            <a:pathLst>
              <a:path w="636" h="1502">
                <a:moveTo>
                  <a:pt x="636" y="0"/>
                </a:moveTo>
                <a:lnTo>
                  <a:pt x="179" y="304"/>
                </a:lnTo>
                <a:lnTo>
                  <a:pt x="0" y="1193"/>
                </a:lnTo>
                <a:lnTo>
                  <a:pt x="334" y="1502"/>
                </a:lnTo>
                <a:lnTo>
                  <a:pt x="636" y="0"/>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solidFill>
                <a:prstClr val="black"/>
              </a:solidFill>
            </a:endParaRPr>
          </a:p>
        </p:txBody>
      </p:sp>
      <p:sp>
        <p:nvSpPr>
          <p:cNvPr id="11" name="Freeform 209">
            <a:extLst>
              <a:ext uri="{FF2B5EF4-FFF2-40B4-BE49-F238E27FC236}">
                <a16:creationId xmlns="" xmlns:a16="http://schemas.microsoft.com/office/drawing/2014/main" id="{71BC8C39-F293-47A1-9652-C78A7F911877}"/>
              </a:ext>
            </a:extLst>
          </p:cNvPr>
          <p:cNvSpPr>
            <a:spLocks/>
          </p:cNvSpPr>
          <p:nvPr/>
        </p:nvSpPr>
        <p:spPr bwMode="auto">
          <a:xfrm>
            <a:off x="3674224" y="4313712"/>
            <a:ext cx="2700527" cy="1144261"/>
          </a:xfrm>
          <a:custGeom>
            <a:avLst/>
            <a:gdLst>
              <a:gd name="T0" fmla="*/ 0 w 1501"/>
              <a:gd name="T1" fmla="*/ 0 h 636"/>
              <a:gd name="T2" fmla="*/ 304 w 1501"/>
              <a:gd name="T3" fmla="*/ 457 h 636"/>
              <a:gd name="T4" fmla="*/ 1192 w 1501"/>
              <a:gd name="T5" fmla="*/ 636 h 636"/>
              <a:gd name="T6" fmla="*/ 1501 w 1501"/>
              <a:gd name="T7" fmla="*/ 302 h 636"/>
              <a:gd name="T8" fmla="*/ 0 w 1501"/>
              <a:gd name="T9" fmla="*/ 0 h 636"/>
            </a:gdLst>
            <a:ahLst/>
            <a:cxnLst>
              <a:cxn ang="0">
                <a:pos x="T0" y="T1"/>
              </a:cxn>
              <a:cxn ang="0">
                <a:pos x="T2" y="T3"/>
              </a:cxn>
              <a:cxn ang="0">
                <a:pos x="T4" y="T5"/>
              </a:cxn>
              <a:cxn ang="0">
                <a:pos x="T6" y="T7"/>
              </a:cxn>
              <a:cxn ang="0">
                <a:pos x="T8" y="T9"/>
              </a:cxn>
            </a:cxnLst>
            <a:rect l="0" t="0" r="r" b="b"/>
            <a:pathLst>
              <a:path w="1501" h="636">
                <a:moveTo>
                  <a:pt x="0" y="0"/>
                </a:moveTo>
                <a:lnTo>
                  <a:pt x="304" y="457"/>
                </a:lnTo>
                <a:lnTo>
                  <a:pt x="1192" y="636"/>
                </a:lnTo>
                <a:lnTo>
                  <a:pt x="1501" y="302"/>
                </a:lnTo>
                <a:lnTo>
                  <a:pt x="0" y="0"/>
                </a:ln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solidFill>
                <a:prstClr val="black"/>
              </a:solidFill>
            </a:endParaRPr>
          </a:p>
        </p:txBody>
      </p:sp>
      <p:sp>
        <p:nvSpPr>
          <p:cNvPr id="12" name="Freeform 210">
            <a:extLst>
              <a:ext uri="{FF2B5EF4-FFF2-40B4-BE49-F238E27FC236}">
                <a16:creationId xmlns="" xmlns:a16="http://schemas.microsoft.com/office/drawing/2014/main" id="{6EE93F18-E28B-45E8-BE45-D140D2FB6016}"/>
              </a:ext>
            </a:extLst>
          </p:cNvPr>
          <p:cNvSpPr>
            <a:spLocks/>
          </p:cNvSpPr>
          <p:nvPr/>
        </p:nvSpPr>
        <p:spPr bwMode="auto">
          <a:xfrm>
            <a:off x="3393556" y="4355094"/>
            <a:ext cx="744849" cy="1066898"/>
          </a:xfrm>
          <a:custGeom>
            <a:avLst/>
            <a:gdLst>
              <a:gd name="T0" fmla="*/ 0 w 414"/>
              <a:gd name="T1" fmla="*/ 593 h 593"/>
              <a:gd name="T2" fmla="*/ 414 w 414"/>
              <a:gd name="T3" fmla="*/ 443 h 593"/>
              <a:gd name="T4" fmla="*/ 120 w 414"/>
              <a:gd name="T5" fmla="*/ 0 h 593"/>
              <a:gd name="T6" fmla="*/ 0 w 414"/>
              <a:gd name="T7" fmla="*/ 593 h 593"/>
            </a:gdLst>
            <a:ahLst/>
            <a:cxnLst>
              <a:cxn ang="0">
                <a:pos x="T0" y="T1"/>
              </a:cxn>
              <a:cxn ang="0">
                <a:pos x="T2" y="T3"/>
              </a:cxn>
              <a:cxn ang="0">
                <a:pos x="T4" y="T5"/>
              </a:cxn>
              <a:cxn ang="0">
                <a:pos x="T6" y="T7"/>
              </a:cxn>
            </a:cxnLst>
            <a:rect l="0" t="0" r="r" b="b"/>
            <a:pathLst>
              <a:path w="414" h="593">
                <a:moveTo>
                  <a:pt x="0" y="593"/>
                </a:moveTo>
                <a:lnTo>
                  <a:pt x="414" y="443"/>
                </a:lnTo>
                <a:lnTo>
                  <a:pt x="120" y="0"/>
                </a:lnTo>
                <a:lnTo>
                  <a:pt x="0" y="593"/>
                </a:lnTo>
                <a:close/>
              </a:path>
            </a:pathLst>
          </a:custGeom>
          <a:solidFill>
            <a:schemeClr val="accent6">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solidFill>
                <a:prstClr val="black"/>
              </a:solidFill>
            </a:endParaRPr>
          </a:p>
        </p:txBody>
      </p:sp>
      <p:pic>
        <p:nvPicPr>
          <p:cNvPr id="13" name="Graphic 4" descr="Network">
            <a:extLst>
              <a:ext uri="{FF2B5EF4-FFF2-40B4-BE49-F238E27FC236}">
                <a16:creationId xmlns="" xmlns:a16="http://schemas.microsoft.com/office/drawing/2014/main" id="{364EC3E2-9CE5-4A9F-9D36-26AED131BC21}"/>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p:blipFill>
        <p:spPr>
          <a:xfrm>
            <a:off x="2931778" y="2530011"/>
            <a:ext cx="467446" cy="467446"/>
          </a:xfrm>
          <a:prstGeom prst="rect">
            <a:avLst/>
          </a:prstGeom>
        </p:spPr>
      </p:pic>
      <p:pic>
        <p:nvPicPr>
          <p:cNvPr id="14" name="Graphic 6" descr="Bullseye">
            <a:extLst>
              <a:ext uri="{FF2B5EF4-FFF2-40B4-BE49-F238E27FC236}">
                <a16:creationId xmlns="" xmlns:a16="http://schemas.microsoft.com/office/drawing/2014/main" id="{D118A927-80F3-4247-ADE8-BEB61B32682F}"/>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 xmlns:asvg="http://schemas.microsoft.com/office/drawing/2016/SVG/main" r:embed="rId6"/>
              </a:ext>
            </a:extLst>
          </a:blip>
          <a:stretch>
            <a:fillRect/>
          </a:stretch>
        </p:blipFill>
        <p:spPr>
          <a:xfrm>
            <a:off x="3490751" y="4792208"/>
            <a:ext cx="467446" cy="467446"/>
          </a:xfrm>
          <a:prstGeom prst="rect">
            <a:avLst/>
          </a:prstGeom>
        </p:spPr>
      </p:pic>
      <p:pic>
        <p:nvPicPr>
          <p:cNvPr id="15" name="Graphic 8" descr="Shopping bag">
            <a:extLst>
              <a:ext uri="{FF2B5EF4-FFF2-40B4-BE49-F238E27FC236}">
                <a16:creationId xmlns="" xmlns:a16="http://schemas.microsoft.com/office/drawing/2014/main" id="{2DEF9B7E-A000-48B9-BD37-AACDAC3E3572}"/>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 xmlns:asvg="http://schemas.microsoft.com/office/drawing/2016/SVG/main" r:embed="rId8"/>
              </a:ext>
            </a:extLst>
          </a:blip>
          <a:stretch>
            <a:fillRect/>
          </a:stretch>
        </p:blipFill>
        <p:spPr>
          <a:xfrm>
            <a:off x="5194511" y="1944697"/>
            <a:ext cx="467446" cy="467446"/>
          </a:xfrm>
          <a:prstGeom prst="rect">
            <a:avLst/>
          </a:prstGeom>
        </p:spPr>
      </p:pic>
      <p:pic>
        <p:nvPicPr>
          <p:cNvPr id="16" name="Graphic 10" descr="Rocket">
            <a:extLst>
              <a:ext uri="{FF2B5EF4-FFF2-40B4-BE49-F238E27FC236}">
                <a16:creationId xmlns="" xmlns:a16="http://schemas.microsoft.com/office/drawing/2014/main" id="{3A7BE4B4-D71C-4246-9E32-7C83A731D8E8}"/>
              </a:ext>
            </a:extLst>
          </p:cNvPr>
          <p:cNvPicPr>
            <a:picLocks noChangeAspect="1"/>
          </p:cNvPicPr>
          <p:nvPr/>
        </p:nvPicPr>
        <p:blipFill>
          <a:blip r:embed="rId9" cstate="print">
            <a:extLst>
              <a:ext uri="{28A0092B-C50C-407E-A947-70E740481C1C}">
                <a14:useLocalDpi xmlns:a14="http://schemas.microsoft.com/office/drawing/2010/main" val="0"/>
              </a:ext>
              <a:ext uri="{96DAC541-7B7A-43D3-8B79-37D633B846F1}">
                <asvg:svgBlip xmlns="" xmlns:asvg="http://schemas.microsoft.com/office/drawing/2016/SVG/main" r:embed="rId10"/>
              </a:ext>
            </a:extLst>
          </a:blip>
          <a:stretch>
            <a:fillRect/>
          </a:stretch>
        </p:blipFill>
        <p:spPr>
          <a:xfrm>
            <a:off x="5707764" y="4188987"/>
            <a:ext cx="467446" cy="467446"/>
          </a:xfrm>
          <a:prstGeom prst="rect">
            <a:avLst/>
          </a:prstGeom>
        </p:spPr>
      </p:pic>
      <p:sp>
        <p:nvSpPr>
          <p:cNvPr id="17" name="Rectangle 12">
            <a:extLst>
              <a:ext uri="{FF2B5EF4-FFF2-40B4-BE49-F238E27FC236}">
                <a16:creationId xmlns="" xmlns:a16="http://schemas.microsoft.com/office/drawing/2014/main" id="{85FA6F0A-2D4A-49A9-8F78-8DB23F483939}"/>
              </a:ext>
            </a:extLst>
          </p:cNvPr>
          <p:cNvSpPr/>
          <p:nvPr/>
        </p:nvSpPr>
        <p:spPr>
          <a:xfrm rot="16896406">
            <a:off x="4846244" y="2975954"/>
            <a:ext cx="2008883" cy="415498"/>
          </a:xfrm>
          <a:prstGeom prst="rect">
            <a:avLst/>
          </a:prstGeom>
        </p:spPr>
        <p:txBody>
          <a:bodyPr wrap="none" anchor="ctr">
            <a:spAutoFit/>
          </a:bodyPr>
          <a:lstStyle/>
          <a:p>
            <a:r>
              <a:rPr lang="hr-HR" sz="2100" b="1" dirty="0">
                <a:solidFill>
                  <a:schemeClr val="tx2">
                    <a:lumMod val="50000"/>
                  </a:schemeClr>
                </a:solidFill>
              </a:rPr>
              <a:t>2347 malih PG-a</a:t>
            </a:r>
            <a:endParaRPr lang="en-US" sz="2100" b="1" dirty="0">
              <a:solidFill>
                <a:schemeClr val="tx2">
                  <a:lumMod val="50000"/>
                </a:schemeClr>
              </a:solidFill>
            </a:endParaRPr>
          </a:p>
        </p:txBody>
      </p:sp>
      <p:sp>
        <p:nvSpPr>
          <p:cNvPr id="18" name="Rectangle 77">
            <a:extLst>
              <a:ext uri="{FF2B5EF4-FFF2-40B4-BE49-F238E27FC236}">
                <a16:creationId xmlns="" xmlns:a16="http://schemas.microsoft.com/office/drawing/2014/main" id="{BE946816-CE43-4146-BE3E-761A7972D1A5}"/>
              </a:ext>
            </a:extLst>
          </p:cNvPr>
          <p:cNvSpPr/>
          <p:nvPr/>
        </p:nvSpPr>
        <p:spPr>
          <a:xfrm rot="680731">
            <a:off x="4299817" y="4737754"/>
            <a:ext cx="1494320" cy="415498"/>
          </a:xfrm>
          <a:prstGeom prst="rect">
            <a:avLst/>
          </a:prstGeom>
        </p:spPr>
        <p:txBody>
          <a:bodyPr wrap="none" anchor="ctr">
            <a:spAutoFit/>
          </a:bodyPr>
          <a:lstStyle/>
          <a:p>
            <a:r>
              <a:rPr lang="hr-HR" sz="2100" b="1" dirty="0">
                <a:solidFill>
                  <a:schemeClr val="tx2">
                    <a:lumMod val="50000"/>
                  </a:schemeClr>
                </a:solidFill>
              </a:rPr>
              <a:t>2,</a:t>
            </a:r>
            <a:r>
              <a:rPr lang="hr-HR" sz="2100" b="1" dirty="0" err="1">
                <a:solidFill>
                  <a:schemeClr val="tx2">
                    <a:lumMod val="50000"/>
                  </a:schemeClr>
                </a:solidFill>
              </a:rPr>
              <a:t>2</a:t>
            </a:r>
            <a:r>
              <a:rPr lang="hr-HR" sz="2100" b="1" dirty="0">
                <a:solidFill>
                  <a:schemeClr val="tx2">
                    <a:lumMod val="50000"/>
                  </a:schemeClr>
                </a:solidFill>
              </a:rPr>
              <a:t> milijuna</a:t>
            </a:r>
            <a:endParaRPr lang="en-US" sz="2100" b="1" dirty="0">
              <a:solidFill>
                <a:schemeClr val="tx2">
                  <a:lumMod val="50000"/>
                </a:schemeClr>
              </a:solidFill>
            </a:endParaRPr>
          </a:p>
        </p:txBody>
      </p:sp>
      <p:sp>
        <p:nvSpPr>
          <p:cNvPr id="19" name="Rectangle 78">
            <a:extLst>
              <a:ext uri="{FF2B5EF4-FFF2-40B4-BE49-F238E27FC236}">
                <a16:creationId xmlns="" xmlns:a16="http://schemas.microsoft.com/office/drawing/2014/main" id="{540C8239-6FDE-45E1-87FB-7CDBA5E71E6B}"/>
              </a:ext>
            </a:extLst>
          </p:cNvPr>
          <p:cNvSpPr/>
          <p:nvPr/>
        </p:nvSpPr>
        <p:spPr>
          <a:xfrm rot="680731">
            <a:off x="2885243" y="2130543"/>
            <a:ext cx="2551211" cy="400110"/>
          </a:xfrm>
          <a:prstGeom prst="rect">
            <a:avLst/>
          </a:prstGeom>
        </p:spPr>
        <p:txBody>
          <a:bodyPr wrap="none" anchor="ctr">
            <a:spAutoFit/>
          </a:bodyPr>
          <a:lstStyle/>
          <a:p>
            <a:r>
              <a:rPr lang="hr-HR" sz="2000" b="1" dirty="0">
                <a:solidFill>
                  <a:schemeClr val="tx2">
                    <a:lumMod val="50000"/>
                  </a:schemeClr>
                </a:solidFill>
              </a:rPr>
              <a:t> 1600 RADNIH MJESTA</a:t>
            </a:r>
            <a:endParaRPr lang="en-US" sz="2000" b="1" dirty="0">
              <a:solidFill>
                <a:schemeClr val="tx2">
                  <a:lumMod val="50000"/>
                </a:schemeClr>
              </a:solidFill>
            </a:endParaRPr>
          </a:p>
        </p:txBody>
      </p:sp>
      <p:sp>
        <p:nvSpPr>
          <p:cNvPr id="20" name="Rectangle 79">
            <a:extLst>
              <a:ext uri="{FF2B5EF4-FFF2-40B4-BE49-F238E27FC236}">
                <a16:creationId xmlns="" xmlns:a16="http://schemas.microsoft.com/office/drawing/2014/main" id="{1C61742D-9F91-46A7-A9E9-8AFC55E4BAE5}"/>
              </a:ext>
            </a:extLst>
          </p:cNvPr>
          <p:cNvSpPr/>
          <p:nvPr/>
        </p:nvSpPr>
        <p:spPr>
          <a:xfrm rot="16896406">
            <a:off x="2656579" y="3848684"/>
            <a:ext cx="1128835" cy="415498"/>
          </a:xfrm>
          <a:prstGeom prst="rect">
            <a:avLst/>
          </a:prstGeom>
        </p:spPr>
        <p:txBody>
          <a:bodyPr wrap="none" anchor="ctr">
            <a:spAutoFit/>
          </a:bodyPr>
          <a:lstStyle/>
          <a:p>
            <a:r>
              <a:rPr lang="hr-HR" sz="2100" b="1" dirty="0">
                <a:solidFill>
                  <a:schemeClr val="tx2">
                    <a:lumMod val="50000"/>
                  </a:schemeClr>
                </a:solidFill>
              </a:rPr>
              <a:t>5500 ha </a:t>
            </a:r>
            <a:endParaRPr lang="en-US" sz="2100" b="1" dirty="0">
              <a:solidFill>
                <a:schemeClr val="tx2">
                  <a:lumMod val="50000"/>
                </a:schemeClr>
              </a:solidFill>
            </a:endParaRPr>
          </a:p>
        </p:txBody>
      </p:sp>
      <p:pic>
        <p:nvPicPr>
          <p:cNvPr id="21" name="Graphic 72" descr="Rocket">
            <a:extLst>
              <a:ext uri="{FF2B5EF4-FFF2-40B4-BE49-F238E27FC236}">
                <a16:creationId xmlns="" xmlns:a16="http://schemas.microsoft.com/office/drawing/2014/main" id="{14AA7E51-06ED-4BCB-8C9B-6A4870055405}"/>
              </a:ext>
            </a:extLst>
          </p:cNvPr>
          <p:cNvPicPr>
            <a:picLocks noChangeAspect="1"/>
          </p:cNvPicPr>
          <p:nvPr/>
        </p:nvPicPr>
        <p:blipFill>
          <a:blip r:embed="rId11" cstate="print">
            <a:extLst>
              <a:ext uri="{28A0092B-C50C-407E-A947-70E740481C1C}">
                <a14:useLocalDpi xmlns:a14="http://schemas.microsoft.com/office/drawing/2010/main" val="0"/>
              </a:ext>
              <a:ext uri="{96DAC541-7B7A-43D3-8B79-37D633B846F1}">
                <asvg:svgBlip xmlns="" xmlns:asvg="http://schemas.microsoft.com/office/drawing/2016/SVG/main" r:embed="rId12"/>
              </a:ext>
            </a:extLst>
          </a:blip>
          <a:stretch>
            <a:fillRect/>
          </a:stretch>
        </p:blipFill>
        <p:spPr>
          <a:xfrm>
            <a:off x="8323598" y="3816939"/>
            <a:ext cx="383505" cy="383505"/>
          </a:xfrm>
          <a:prstGeom prst="rect">
            <a:avLst/>
          </a:prstGeom>
        </p:spPr>
      </p:pic>
      <p:pic>
        <p:nvPicPr>
          <p:cNvPr id="22" name="Graphic 73" descr="Shopping bag">
            <a:extLst>
              <a:ext uri="{FF2B5EF4-FFF2-40B4-BE49-F238E27FC236}">
                <a16:creationId xmlns="" xmlns:a16="http://schemas.microsoft.com/office/drawing/2014/main" id="{248FF1FC-42A4-4C0D-9221-B1DC036E0B3F}"/>
              </a:ext>
            </a:extLst>
          </p:cNvPr>
          <p:cNvPicPr>
            <a:picLocks noChangeAspect="1"/>
          </p:cNvPicPr>
          <p:nvPr/>
        </p:nvPicPr>
        <p:blipFill>
          <a:blip r:embed="rId13" cstate="print">
            <a:extLst>
              <a:ext uri="{28A0092B-C50C-407E-A947-70E740481C1C}">
                <a14:useLocalDpi xmlns:a14="http://schemas.microsoft.com/office/drawing/2010/main" val="0"/>
              </a:ext>
              <a:ext uri="{96DAC541-7B7A-43D3-8B79-37D633B846F1}">
                <asvg:svgBlip xmlns="" xmlns:asvg="http://schemas.microsoft.com/office/drawing/2016/SVG/main" r:embed="rId14"/>
              </a:ext>
            </a:extLst>
          </a:blip>
          <a:stretch>
            <a:fillRect/>
          </a:stretch>
        </p:blipFill>
        <p:spPr>
          <a:xfrm>
            <a:off x="8323598" y="2112927"/>
            <a:ext cx="383505" cy="383505"/>
          </a:xfrm>
          <a:prstGeom prst="rect">
            <a:avLst/>
          </a:prstGeom>
        </p:spPr>
      </p:pic>
      <p:grpSp>
        <p:nvGrpSpPr>
          <p:cNvPr id="25" name="Group 40">
            <a:extLst>
              <a:ext uri="{FF2B5EF4-FFF2-40B4-BE49-F238E27FC236}">
                <a16:creationId xmlns="" xmlns:a16="http://schemas.microsoft.com/office/drawing/2014/main" id="{C6F6538C-AF1E-47CE-80F3-93B45F2CCA71}"/>
              </a:ext>
            </a:extLst>
          </p:cNvPr>
          <p:cNvGrpSpPr/>
          <p:nvPr/>
        </p:nvGrpSpPr>
        <p:grpSpPr>
          <a:xfrm>
            <a:off x="6504287" y="3223551"/>
            <a:ext cx="2390013" cy="2554545"/>
            <a:chOff x="6504287" y="4125628"/>
            <a:chExt cx="2390013" cy="2554545"/>
          </a:xfrm>
        </p:grpSpPr>
        <p:sp>
          <p:nvSpPr>
            <p:cNvPr id="26" name="TextBox 41">
              <a:extLst>
                <a:ext uri="{FF2B5EF4-FFF2-40B4-BE49-F238E27FC236}">
                  <a16:creationId xmlns="" xmlns:a16="http://schemas.microsoft.com/office/drawing/2014/main" id="{D170C5D7-C31E-418B-83BF-265E48895523}"/>
                </a:ext>
              </a:extLst>
            </p:cNvPr>
            <p:cNvSpPr txBox="1"/>
            <p:nvPr/>
          </p:nvSpPr>
          <p:spPr>
            <a:xfrm>
              <a:off x="6504287" y="4125628"/>
              <a:ext cx="2202816" cy="2554545"/>
            </a:xfrm>
            <a:prstGeom prst="rect">
              <a:avLst/>
            </a:prstGeom>
            <a:noFill/>
          </p:spPr>
          <p:txBody>
            <a:bodyPr wrap="square" lIns="0" rIns="0" rtlCol="0" anchor="b">
              <a:spAutoFit/>
            </a:bodyPr>
            <a:lstStyle/>
            <a:p>
              <a:pPr marL="285750" indent="-285750">
                <a:buFont typeface="Arial" panose="020B0604020202020204" pitchFamily="34" charset="0"/>
                <a:buChar char="•"/>
              </a:pPr>
              <a:r>
                <a:rPr lang="hr-HR" sz="1600" b="1" dirty="0">
                  <a:solidFill>
                    <a:schemeClr val="tx2">
                      <a:lumMod val="50000"/>
                    </a:schemeClr>
                  </a:solidFill>
                </a:rPr>
                <a:t>preko 500 potpora radi poboljšanja temeljnih usluga i infrastruktura u ruralnim područjima</a:t>
              </a:r>
            </a:p>
            <a:p>
              <a:pPr marL="285750" indent="-285750">
                <a:buFont typeface="Arial" panose="020B0604020202020204" pitchFamily="34" charset="0"/>
                <a:buChar char="•"/>
              </a:pPr>
              <a:endParaRPr lang="hr-HR" sz="1600" b="1" dirty="0">
                <a:solidFill>
                  <a:schemeClr val="tx2">
                    <a:lumMod val="50000"/>
                  </a:schemeClr>
                </a:solidFill>
              </a:endParaRPr>
            </a:p>
            <a:p>
              <a:pPr marL="285750" indent="-285750">
                <a:buFont typeface="Arial" panose="020B0604020202020204" pitchFamily="34" charset="0"/>
                <a:buChar char="•"/>
              </a:pPr>
              <a:r>
                <a:rPr lang="hr-HR" sz="1600" b="1" dirty="0">
                  <a:solidFill>
                    <a:schemeClr val="tx2">
                      <a:lumMod val="50000"/>
                    </a:schemeClr>
                  </a:solidFill>
                </a:rPr>
                <a:t>preko 2,2 milijuna stanovnika obuhvaćeno podržanim LAG-ovima</a:t>
              </a:r>
            </a:p>
          </p:txBody>
        </p:sp>
        <p:sp>
          <p:nvSpPr>
            <p:cNvPr id="27" name="TextBox 42">
              <a:extLst>
                <a:ext uri="{FF2B5EF4-FFF2-40B4-BE49-F238E27FC236}">
                  <a16:creationId xmlns="" xmlns:a16="http://schemas.microsoft.com/office/drawing/2014/main" id="{E7858EE7-33C9-4503-A094-4D75F68C9F45}"/>
                </a:ext>
              </a:extLst>
            </p:cNvPr>
            <p:cNvSpPr txBox="1"/>
            <p:nvPr/>
          </p:nvSpPr>
          <p:spPr>
            <a:xfrm>
              <a:off x="6697330" y="5133470"/>
              <a:ext cx="2196970" cy="246221"/>
            </a:xfrm>
            <a:prstGeom prst="rect">
              <a:avLst/>
            </a:prstGeom>
            <a:noFill/>
          </p:spPr>
          <p:txBody>
            <a:bodyPr wrap="square" lIns="0" rIns="0" rtlCol="0" anchor="t">
              <a:spAutoFit/>
            </a:bodyPr>
            <a:lstStyle/>
            <a:p>
              <a:pPr algn="just"/>
              <a:r>
                <a:rPr lang="hr-HR" sz="1000" dirty="0">
                  <a:solidFill>
                    <a:schemeClr val="tx2">
                      <a:lumMod val="50000"/>
                    </a:schemeClr>
                  </a:solidFill>
                </a:rPr>
                <a:t> </a:t>
              </a:r>
            </a:p>
          </p:txBody>
        </p:sp>
      </p:grpSp>
      <p:grpSp>
        <p:nvGrpSpPr>
          <p:cNvPr id="28" name="Group 43">
            <a:extLst>
              <a:ext uri="{FF2B5EF4-FFF2-40B4-BE49-F238E27FC236}">
                <a16:creationId xmlns="" xmlns:a16="http://schemas.microsoft.com/office/drawing/2014/main" id="{3151F627-AB38-4409-B688-EA8A572E8BA3}"/>
              </a:ext>
            </a:extLst>
          </p:cNvPr>
          <p:cNvGrpSpPr/>
          <p:nvPr/>
        </p:nvGrpSpPr>
        <p:grpSpPr>
          <a:xfrm>
            <a:off x="-204790" y="3536480"/>
            <a:ext cx="2928423" cy="2554545"/>
            <a:chOff x="249702" y="5104050"/>
            <a:chExt cx="2599518" cy="2554545"/>
          </a:xfrm>
        </p:grpSpPr>
        <p:sp>
          <p:nvSpPr>
            <p:cNvPr id="29" name="TextBox 44">
              <a:extLst>
                <a:ext uri="{FF2B5EF4-FFF2-40B4-BE49-F238E27FC236}">
                  <a16:creationId xmlns="" xmlns:a16="http://schemas.microsoft.com/office/drawing/2014/main" id="{A5F24971-827E-4B6C-A564-4822692CCDDD}"/>
                </a:ext>
              </a:extLst>
            </p:cNvPr>
            <p:cNvSpPr txBox="1"/>
            <p:nvPr/>
          </p:nvSpPr>
          <p:spPr>
            <a:xfrm>
              <a:off x="646404" y="5104050"/>
              <a:ext cx="2202816" cy="2554545"/>
            </a:xfrm>
            <a:prstGeom prst="rect">
              <a:avLst/>
            </a:prstGeom>
            <a:noFill/>
          </p:spPr>
          <p:txBody>
            <a:bodyPr wrap="square" lIns="0" rIns="0" rtlCol="0" anchor="b">
              <a:spAutoFit/>
            </a:bodyPr>
            <a:lstStyle/>
            <a:p>
              <a:pPr marL="285750" indent="-285750">
                <a:buFont typeface="Arial" panose="020B0604020202020204" pitchFamily="34" charset="0"/>
                <a:buChar char="•"/>
              </a:pPr>
              <a:r>
                <a:rPr lang="hr-HR" sz="1600" b="1" dirty="0">
                  <a:solidFill>
                    <a:schemeClr val="tx2">
                      <a:lumMod val="50000"/>
                    </a:schemeClr>
                  </a:solidFill>
                </a:rPr>
                <a:t>preko 2000 poljoprivrednih gospodarstava koja sudjeluju u programima upravljanja rizicima</a:t>
              </a:r>
            </a:p>
            <a:p>
              <a:pPr marL="285750" indent="-285750">
                <a:buFont typeface="Arial" panose="020B0604020202020204" pitchFamily="34" charset="0"/>
                <a:buChar char="•"/>
              </a:pPr>
              <a:endParaRPr lang="hr-HR" sz="1600" b="1" dirty="0">
                <a:solidFill>
                  <a:schemeClr val="tx2">
                    <a:lumMod val="50000"/>
                  </a:schemeClr>
                </a:solidFill>
              </a:endParaRPr>
            </a:p>
            <a:p>
              <a:pPr marL="285750" indent="-285750">
                <a:buFont typeface="Arial" panose="020B0604020202020204" pitchFamily="34" charset="0"/>
                <a:buChar char="•"/>
              </a:pPr>
              <a:r>
                <a:rPr lang="hr-HR" sz="1600" b="1" dirty="0">
                  <a:solidFill>
                    <a:schemeClr val="tx2">
                      <a:lumMod val="50000"/>
                    </a:schemeClr>
                  </a:solidFill>
                </a:rPr>
                <a:t>preko 5.500 ha razminiranog poljoprivrednog zemljišta</a:t>
              </a:r>
            </a:p>
            <a:p>
              <a:r>
                <a:rPr lang="hr-HR" sz="1600" b="1" dirty="0">
                  <a:solidFill>
                    <a:schemeClr val="tx2">
                      <a:lumMod val="50000"/>
                    </a:schemeClr>
                  </a:solidFill>
                </a:rPr>
                <a:t> </a:t>
              </a:r>
            </a:p>
          </p:txBody>
        </p:sp>
        <p:sp>
          <p:nvSpPr>
            <p:cNvPr id="30" name="TextBox 45">
              <a:extLst>
                <a:ext uri="{FF2B5EF4-FFF2-40B4-BE49-F238E27FC236}">
                  <a16:creationId xmlns="" xmlns:a16="http://schemas.microsoft.com/office/drawing/2014/main" id="{A14DB911-167C-4C19-8176-8491B6CF042F}"/>
                </a:ext>
              </a:extLst>
            </p:cNvPr>
            <p:cNvSpPr txBox="1"/>
            <p:nvPr/>
          </p:nvSpPr>
          <p:spPr>
            <a:xfrm>
              <a:off x="249702" y="5724469"/>
              <a:ext cx="2196970" cy="246221"/>
            </a:xfrm>
            <a:prstGeom prst="rect">
              <a:avLst/>
            </a:prstGeom>
            <a:noFill/>
          </p:spPr>
          <p:txBody>
            <a:bodyPr wrap="square" lIns="0" rIns="0" rtlCol="0" anchor="t">
              <a:spAutoFit/>
            </a:bodyPr>
            <a:lstStyle/>
            <a:p>
              <a:r>
                <a:rPr lang="hr-HR" sz="1000" dirty="0">
                  <a:solidFill>
                    <a:schemeClr val="tx2">
                      <a:lumMod val="50000"/>
                    </a:schemeClr>
                  </a:solidFill>
                </a:rPr>
                <a:t> </a:t>
              </a:r>
            </a:p>
          </p:txBody>
        </p:sp>
      </p:grpSp>
      <p:grpSp>
        <p:nvGrpSpPr>
          <p:cNvPr id="31" name="Group 46">
            <a:extLst>
              <a:ext uri="{FF2B5EF4-FFF2-40B4-BE49-F238E27FC236}">
                <a16:creationId xmlns="" xmlns:a16="http://schemas.microsoft.com/office/drawing/2014/main" id="{286A8950-41FD-4C18-8868-98185639BB29}"/>
              </a:ext>
            </a:extLst>
          </p:cNvPr>
          <p:cNvGrpSpPr/>
          <p:nvPr/>
        </p:nvGrpSpPr>
        <p:grpSpPr>
          <a:xfrm>
            <a:off x="6480752" y="1507611"/>
            <a:ext cx="2249886" cy="1323439"/>
            <a:chOff x="6650260" y="633483"/>
            <a:chExt cx="2249886" cy="1323439"/>
          </a:xfrm>
        </p:grpSpPr>
        <p:sp>
          <p:nvSpPr>
            <p:cNvPr id="32" name="TextBox 47">
              <a:extLst>
                <a:ext uri="{FF2B5EF4-FFF2-40B4-BE49-F238E27FC236}">
                  <a16:creationId xmlns="" xmlns:a16="http://schemas.microsoft.com/office/drawing/2014/main" id="{20042CD5-413C-496A-8256-351FE4E0E874}"/>
                </a:ext>
              </a:extLst>
            </p:cNvPr>
            <p:cNvSpPr txBox="1"/>
            <p:nvPr/>
          </p:nvSpPr>
          <p:spPr>
            <a:xfrm>
              <a:off x="6650260" y="633483"/>
              <a:ext cx="2202816" cy="1323439"/>
            </a:xfrm>
            <a:prstGeom prst="rect">
              <a:avLst/>
            </a:prstGeom>
            <a:noFill/>
          </p:spPr>
          <p:txBody>
            <a:bodyPr wrap="square" lIns="0" rIns="0" rtlCol="0" anchor="b">
              <a:spAutoFit/>
            </a:bodyPr>
            <a:lstStyle/>
            <a:p>
              <a:pPr marL="285750" indent="-285750">
                <a:buFont typeface="Arial" panose="020B0604020202020204" pitchFamily="34" charset="0"/>
                <a:buChar char="•"/>
              </a:pPr>
              <a:r>
                <a:rPr lang="pl-PL" sz="1600" b="1" dirty="0" smtClean="0">
                  <a:solidFill>
                    <a:schemeClr val="tx2">
                      <a:lumMod val="50000"/>
                    </a:schemeClr>
                  </a:solidFill>
                </a:rPr>
                <a:t>Preko 2300 </a:t>
              </a:r>
              <a:r>
                <a:rPr lang="pl-PL" sz="1600" b="1" dirty="0">
                  <a:solidFill>
                    <a:schemeClr val="tx2">
                      <a:lumMod val="50000"/>
                    </a:schemeClr>
                  </a:solidFill>
                </a:rPr>
                <a:t>potpora za pokretanje poduzeća za razvoj malih poljoprivrednih gospodarstava</a:t>
              </a:r>
            </a:p>
          </p:txBody>
        </p:sp>
        <p:sp>
          <p:nvSpPr>
            <p:cNvPr id="33" name="TextBox 48">
              <a:extLst>
                <a:ext uri="{FF2B5EF4-FFF2-40B4-BE49-F238E27FC236}">
                  <a16:creationId xmlns="" xmlns:a16="http://schemas.microsoft.com/office/drawing/2014/main" id="{5616E72B-C489-461F-A3D1-35AD0907385E}"/>
                </a:ext>
              </a:extLst>
            </p:cNvPr>
            <p:cNvSpPr txBox="1"/>
            <p:nvPr/>
          </p:nvSpPr>
          <p:spPr>
            <a:xfrm>
              <a:off x="6703176" y="1612216"/>
              <a:ext cx="2196970" cy="246221"/>
            </a:xfrm>
            <a:prstGeom prst="rect">
              <a:avLst/>
            </a:prstGeom>
            <a:noFill/>
          </p:spPr>
          <p:txBody>
            <a:bodyPr wrap="square" lIns="0" rIns="0" rtlCol="0" anchor="t">
              <a:spAutoFit/>
            </a:bodyPr>
            <a:lstStyle/>
            <a:p>
              <a:pPr algn="just"/>
              <a:r>
                <a:rPr lang="hr-HR" sz="1000" dirty="0">
                  <a:solidFill>
                    <a:schemeClr val="tx2">
                      <a:lumMod val="50000"/>
                    </a:schemeClr>
                  </a:solidFill>
                </a:rPr>
                <a:t> </a:t>
              </a:r>
              <a:endParaRPr lang="en-US" sz="1000" dirty="0">
                <a:solidFill>
                  <a:schemeClr val="tx2">
                    <a:lumMod val="50000"/>
                  </a:schemeClr>
                </a:solidFill>
              </a:endParaRPr>
            </a:p>
          </p:txBody>
        </p:sp>
      </p:grpSp>
      <p:grpSp>
        <p:nvGrpSpPr>
          <p:cNvPr id="34" name="Group 49">
            <a:extLst>
              <a:ext uri="{FF2B5EF4-FFF2-40B4-BE49-F238E27FC236}">
                <a16:creationId xmlns="" xmlns:a16="http://schemas.microsoft.com/office/drawing/2014/main" id="{008E0EBB-48BE-4A05-A658-9FFCE78008C5}"/>
              </a:ext>
            </a:extLst>
          </p:cNvPr>
          <p:cNvGrpSpPr/>
          <p:nvPr/>
        </p:nvGrpSpPr>
        <p:grpSpPr>
          <a:xfrm>
            <a:off x="9212" y="1786649"/>
            <a:ext cx="2634770" cy="1631216"/>
            <a:chOff x="261394" y="1523646"/>
            <a:chExt cx="2338847" cy="1631216"/>
          </a:xfrm>
        </p:grpSpPr>
        <p:sp>
          <p:nvSpPr>
            <p:cNvPr id="35" name="TextBox 50">
              <a:extLst>
                <a:ext uri="{FF2B5EF4-FFF2-40B4-BE49-F238E27FC236}">
                  <a16:creationId xmlns="" xmlns:a16="http://schemas.microsoft.com/office/drawing/2014/main" id="{F29F18C0-A11B-4EBB-BE5E-D90AC076C9F5}"/>
                </a:ext>
              </a:extLst>
            </p:cNvPr>
            <p:cNvSpPr txBox="1"/>
            <p:nvPr/>
          </p:nvSpPr>
          <p:spPr>
            <a:xfrm>
              <a:off x="397425" y="1523646"/>
              <a:ext cx="2202816" cy="1631216"/>
            </a:xfrm>
            <a:prstGeom prst="rect">
              <a:avLst/>
            </a:prstGeom>
            <a:noFill/>
          </p:spPr>
          <p:txBody>
            <a:bodyPr wrap="square" lIns="0" rIns="0" rtlCol="0" anchor="b">
              <a:spAutoFit/>
            </a:bodyPr>
            <a:lstStyle/>
            <a:p>
              <a:pPr marL="285750" indent="-285750">
                <a:buFont typeface="Arial" panose="020B0604020202020204" pitchFamily="34" charset="0"/>
                <a:buChar char="•"/>
              </a:pPr>
              <a:r>
                <a:rPr lang="pl-PL" sz="1600" b="1" dirty="0">
                  <a:solidFill>
                    <a:schemeClr val="tx2">
                      <a:lumMod val="50000"/>
                    </a:schemeClr>
                  </a:solidFill>
                </a:rPr>
                <a:t>potpora za </a:t>
              </a:r>
              <a:r>
                <a:rPr lang="pl-PL" sz="1600" b="1" dirty="0" smtClean="0">
                  <a:solidFill>
                    <a:schemeClr val="tx2">
                      <a:lumMod val="50000"/>
                    </a:schemeClr>
                  </a:solidFill>
                </a:rPr>
                <a:t>preko 3000 poljoprivrednih gospodarstava</a:t>
              </a:r>
              <a:endParaRPr lang="pl-PL" sz="1600" b="1" dirty="0">
                <a:solidFill>
                  <a:schemeClr val="tx2">
                    <a:lumMod val="50000"/>
                  </a:schemeClr>
                </a:solidFill>
              </a:endParaRPr>
            </a:p>
            <a:p>
              <a:pPr marL="285750" indent="-285750">
                <a:buFont typeface="Arial" panose="020B0604020202020204" pitchFamily="34" charset="0"/>
                <a:buChar char="•"/>
              </a:pPr>
              <a:endParaRPr lang="pl-PL" sz="1600" b="1" dirty="0">
                <a:solidFill>
                  <a:schemeClr val="tx2">
                    <a:lumMod val="50000"/>
                  </a:schemeClr>
                </a:solidFill>
              </a:endParaRPr>
            </a:p>
            <a:p>
              <a:pPr marL="285750" indent="-285750">
                <a:buFont typeface="Arial" panose="020B0604020202020204" pitchFamily="34" charset="0"/>
                <a:buChar char="•"/>
              </a:pPr>
              <a:r>
                <a:rPr lang="pl-PL" sz="1600" b="1" dirty="0" smtClean="0">
                  <a:solidFill>
                    <a:schemeClr val="tx2">
                      <a:lumMod val="50000"/>
                    </a:schemeClr>
                  </a:solidFill>
                </a:rPr>
                <a:t>oko </a:t>
              </a:r>
              <a:r>
                <a:rPr lang="pl-PL" sz="1600" b="1" dirty="0">
                  <a:solidFill>
                    <a:schemeClr val="tx2">
                      <a:lumMod val="50000"/>
                    </a:schemeClr>
                  </a:solidFill>
                </a:rPr>
                <a:t>1600 novostvorenih radnih mjesta</a:t>
              </a:r>
              <a:r>
                <a:rPr lang="pl-PL" sz="2000" b="1" dirty="0">
                  <a:solidFill>
                    <a:schemeClr val="tx2">
                      <a:lumMod val="50000"/>
                    </a:schemeClr>
                  </a:solidFill>
                </a:rPr>
                <a:t> </a:t>
              </a:r>
            </a:p>
          </p:txBody>
        </p:sp>
        <p:sp>
          <p:nvSpPr>
            <p:cNvPr id="36" name="TextBox 51">
              <a:extLst>
                <a:ext uri="{FF2B5EF4-FFF2-40B4-BE49-F238E27FC236}">
                  <a16:creationId xmlns="" xmlns:a16="http://schemas.microsoft.com/office/drawing/2014/main" id="{89691070-8AB6-4C29-8F0C-5421858FEFBD}"/>
                </a:ext>
              </a:extLst>
            </p:cNvPr>
            <p:cNvSpPr txBox="1"/>
            <p:nvPr/>
          </p:nvSpPr>
          <p:spPr>
            <a:xfrm>
              <a:off x="261394" y="1642261"/>
              <a:ext cx="2196970" cy="246221"/>
            </a:xfrm>
            <a:prstGeom prst="rect">
              <a:avLst/>
            </a:prstGeom>
            <a:noFill/>
          </p:spPr>
          <p:txBody>
            <a:bodyPr wrap="square" lIns="0" rIns="0" rtlCol="0" anchor="t">
              <a:spAutoFit/>
            </a:bodyPr>
            <a:lstStyle/>
            <a:p>
              <a:pPr algn="just"/>
              <a:r>
                <a:rPr lang="hr-HR" sz="1000" dirty="0">
                  <a:solidFill>
                    <a:schemeClr val="tx2">
                      <a:lumMod val="50000"/>
                    </a:schemeClr>
                  </a:solidFill>
                </a:rPr>
                <a:t> </a:t>
              </a:r>
              <a:endParaRPr lang="en-US" sz="1000" dirty="0">
                <a:solidFill>
                  <a:schemeClr val="tx2">
                    <a:lumMod val="50000"/>
                  </a:schemeClr>
                </a:solidFill>
              </a:endParaRPr>
            </a:p>
          </p:txBody>
        </p:sp>
      </p:grpSp>
      <p:pic>
        <p:nvPicPr>
          <p:cNvPr id="37" name="Graphic 74" descr="Network">
            <a:extLst>
              <a:ext uri="{FF2B5EF4-FFF2-40B4-BE49-F238E27FC236}">
                <a16:creationId xmlns="" xmlns:a16="http://schemas.microsoft.com/office/drawing/2014/main" id="{55774A05-E96F-409E-AB5C-AFFF99DBBE95}"/>
              </a:ext>
            </a:extLst>
          </p:cNvPr>
          <p:cNvPicPr>
            <a:picLocks noChangeAspect="1"/>
          </p:cNvPicPr>
          <p:nvPr/>
        </p:nvPicPr>
        <p:blipFill>
          <a:blip r:embed="rId15" cstate="print">
            <a:extLst>
              <a:ext uri="{28A0092B-C50C-407E-A947-70E740481C1C}">
                <a14:useLocalDpi xmlns:a14="http://schemas.microsoft.com/office/drawing/2010/main" val="0"/>
              </a:ext>
              <a:ext uri="{96DAC541-7B7A-43D3-8B79-37D633B846F1}">
                <asvg:svgBlip xmlns="" xmlns:asvg="http://schemas.microsoft.com/office/drawing/2016/SVG/main" r:embed="rId16"/>
              </a:ext>
            </a:extLst>
          </a:blip>
          <a:stretch>
            <a:fillRect/>
          </a:stretch>
        </p:blipFill>
        <p:spPr>
          <a:xfrm>
            <a:off x="2207875" y="1513456"/>
            <a:ext cx="383505" cy="383505"/>
          </a:xfrm>
          <a:prstGeom prst="rect">
            <a:avLst/>
          </a:prstGeom>
        </p:spPr>
      </p:pic>
      <p:pic>
        <p:nvPicPr>
          <p:cNvPr id="38" name="Graphic 75" descr="Bullseye">
            <a:extLst>
              <a:ext uri="{FF2B5EF4-FFF2-40B4-BE49-F238E27FC236}">
                <a16:creationId xmlns="" xmlns:a16="http://schemas.microsoft.com/office/drawing/2014/main" id="{FFA69B54-9FD7-4F99-8056-106BE254DC99}"/>
              </a:ext>
            </a:extLst>
          </p:cNvPr>
          <p:cNvPicPr>
            <a:picLocks noChangeAspect="1"/>
          </p:cNvPicPr>
          <p:nvPr/>
        </p:nvPicPr>
        <p:blipFill>
          <a:blip r:embed="rId17" cstate="print">
            <a:extLst>
              <a:ext uri="{28A0092B-C50C-407E-A947-70E740481C1C}">
                <a14:useLocalDpi xmlns:a14="http://schemas.microsoft.com/office/drawing/2010/main" val="0"/>
              </a:ext>
              <a:ext uri="{96DAC541-7B7A-43D3-8B79-37D633B846F1}">
                <asvg:svgBlip xmlns="" xmlns:asvg="http://schemas.microsoft.com/office/drawing/2016/SVG/main" r:embed="rId18"/>
              </a:ext>
            </a:extLst>
          </a:blip>
          <a:stretch>
            <a:fillRect/>
          </a:stretch>
        </p:blipFill>
        <p:spPr>
          <a:xfrm>
            <a:off x="2273858" y="5200619"/>
            <a:ext cx="383505" cy="383505"/>
          </a:xfrm>
          <a:prstGeom prst="rect">
            <a:avLst/>
          </a:prstGeom>
        </p:spPr>
      </p:pic>
    </p:spTree>
    <p:extLst>
      <p:ext uri="{BB962C8B-B14F-4D97-AF65-F5344CB8AC3E}">
        <p14:creationId xmlns:p14="http://schemas.microsoft.com/office/powerpoint/2010/main" val="4652772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normAutofit/>
          </a:bodyPr>
          <a:lstStyle/>
          <a:p>
            <a:r>
              <a:rPr lang="hr-HR" dirty="0" smtClean="0">
                <a:latin typeface="+mn-lt"/>
              </a:rPr>
              <a:t>Unaprjeđenja sustava provedbe PRR</a:t>
            </a:r>
            <a:endParaRPr lang="hr-HR" dirty="0">
              <a:latin typeface="+mn-lt"/>
            </a:endParaRPr>
          </a:p>
        </p:txBody>
      </p:sp>
      <p:grpSp>
        <p:nvGrpSpPr>
          <p:cNvPr id="10" name="Group 2">
            <a:extLst>
              <a:ext uri="{FF2B5EF4-FFF2-40B4-BE49-F238E27FC236}">
                <a16:creationId xmlns:a16="http://schemas.microsoft.com/office/drawing/2014/main" xmlns="" id="{7A9E1410-1A46-484B-84B3-0A99518982A3}"/>
              </a:ext>
            </a:extLst>
          </p:cNvPr>
          <p:cNvGrpSpPr/>
          <p:nvPr/>
        </p:nvGrpSpPr>
        <p:grpSpPr>
          <a:xfrm>
            <a:off x="983198" y="1052736"/>
            <a:ext cx="7981294" cy="3762969"/>
            <a:chOff x="1517749" y="1056300"/>
            <a:chExt cx="7132893" cy="3290204"/>
          </a:xfrm>
        </p:grpSpPr>
        <p:sp>
          <p:nvSpPr>
            <p:cNvPr id="11" name="Shape 4349">
              <a:extLst>
                <a:ext uri="{FF2B5EF4-FFF2-40B4-BE49-F238E27FC236}">
                  <a16:creationId xmlns:a16="http://schemas.microsoft.com/office/drawing/2014/main" xmlns="" id="{5D4C6C17-312B-42D6-B7C3-270243000AD7}"/>
                </a:ext>
              </a:extLst>
            </p:cNvPr>
            <p:cNvSpPr/>
            <p:nvPr/>
          </p:nvSpPr>
          <p:spPr>
            <a:xfrm>
              <a:off x="1721035" y="2417768"/>
              <a:ext cx="5562317" cy="1731768"/>
            </a:xfrm>
            <a:custGeom>
              <a:avLst/>
              <a:gdLst/>
              <a:ahLst/>
              <a:cxnLst/>
              <a:rect l="0" t="0" r="0" b="0"/>
              <a:pathLst>
                <a:path w="120000" h="120000" extrusionOk="0">
                  <a:moveTo>
                    <a:pt x="117362" y="0"/>
                  </a:moveTo>
                  <a:lnTo>
                    <a:pt x="120000" y="6977"/>
                  </a:lnTo>
                  <a:lnTo>
                    <a:pt x="86958" y="109641"/>
                  </a:lnTo>
                  <a:lnTo>
                    <a:pt x="69585" y="52827"/>
                  </a:lnTo>
                  <a:lnTo>
                    <a:pt x="49419" y="116619"/>
                  </a:lnTo>
                  <a:lnTo>
                    <a:pt x="25995" y="40368"/>
                  </a:lnTo>
                  <a:lnTo>
                    <a:pt x="424" y="120000"/>
                  </a:lnTo>
                  <a:lnTo>
                    <a:pt x="0" y="120000"/>
                  </a:lnTo>
                  <a:lnTo>
                    <a:pt x="25840" y="35882"/>
                  </a:lnTo>
                  <a:lnTo>
                    <a:pt x="49419" y="110638"/>
                  </a:lnTo>
                  <a:lnTo>
                    <a:pt x="69585" y="44853"/>
                  </a:lnTo>
                  <a:lnTo>
                    <a:pt x="86803" y="99674"/>
                  </a:lnTo>
                  <a:close/>
                </a:path>
              </a:pathLst>
            </a:custGeom>
            <a:solidFill>
              <a:sysClr val="windowText" lastClr="000000">
                <a:alpha val="30000"/>
              </a:sysClr>
            </a:solidFill>
            <a:ln>
              <a:noFill/>
            </a:ln>
          </p:spPr>
          <p:txBody>
            <a:bodyPr lIns="182831" tIns="91406" rIns="182831" bIns="91406"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2700" b="0" i="0" u="none" strike="noStrike" kern="0" cap="none" spc="0" normalizeH="0" baseline="0" noProof="0">
                <a:ln>
                  <a:noFill/>
                </a:ln>
                <a:solidFill>
                  <a:prstClr val="white"/>
                </a:solidFill>
                <a:effectLst/>
                <a:uLnTx/>
                <a:uFillTx/>
                <a:latin typeface="Calibri" panose="020F0502020204030204"/>
                <a:ea typeface="Source Sans Pro"/>
                <a:cs typeface="Source Sans Pro"/>
                <a:sym typeface="Source Sans Pro"/>
              </a:endParaRPr>
            </a:p>
          </p:txBody>
        </p:sp>
        <p:sp>
          <p:nvSpPr>
            <p:cNvPr id="12" name="Shape 4376">
              <a:extLst>
                <a:ext uri="{FF2B5EF4-FFF2-40B4-BE49-F238E27FC236}">
                  <a16:creationId xmlns:a16="http://schemas.microsoft.com/office/drawing/2014/main" xmlns="" id="{7B7BECAB-7218-413E-9D69-C078FAA4A536}"/>
                </a:ext>
              </a:extLst>
            </p:cNvPr>
            <p:cNvSpPr/>
            <p:nvPr/>
          </p:nvSpPr>
          <p:spPr>
            <a:xfrm>
              <a:off x="1517749" y="3660704"/>
              <a:ext cx="685800" cy="685800"/>
            </a:xfrm>
            <a:prstGeom prst="ellipse">
              <a:avLst/>
            </a:prstGeom>
            <a:solidFill>
              <a:srgbClr val="3A5C84"/>
            </a:solidFill>
            <a:ln>
              <a:noFill/>
            </a:ln>
          </p:spPr>
          <p:txBody>
            <a:bodyPr lIns="68569" tIns="34275" rIns="68569" bIns="3427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2700" b="1" i="0" u="none" strike="noStrike" kern="0" cap="none" spc="0" normalizeH="0" baseline="0" noProof="0" dirty="0">
                <a:ln>
                  <a:noFill/>
                </a:ln>
                <a:solidFill>
                  <a:prstClr val="white"/>
                </a:solidFill>
                <a:effectLst/>
                <a:uLnTx/>
                <a:uFillTx/>
                <a:latin typeface="Calibri" panose="020F0502020204030204"/>
                <a:ea typeface="Source Sans Pro"/>
                <a:cs typeface="Source Sans Pro"/>
                <a:sym typeface="Source Sans Pro"/>
              </a:endParaRPr>
            </a:p>
          </p:txBody>
        </p:sp>
        <p:sp>
          <p:nvSpPr>
            <p:cNvPr id="13" name="Shape 4377">
              <a:extLst>
                <a:ext uri="{FF2B5EF4-FFF2-40B4-BE49-F238E27FC236}">
                  <a16:creationId xmlns:a16="http://schemas.microsoft.com/office/drawing/2014/main" xmlns="" id="{DFA82D76-5D8A-4B80-B93F-68489A1D7054}"/>
                </a:ext>
              </a:extLst>
            </p:cNvPr>
            <p:cNvSpPr/>
            <p:nvPr/>
          </p:nvSpPr>
          <p:spPr>
            <a:xfrm>
              <a:off x="2578341" y="2662011"/>
              <a:ext cx="685800" cy="685800"/>
            </a:xfrm>
            <a:prstGeom prst="ellipse">
              <a:avLst/>
            </a:prstGeom>
            <a:solidFill>
              <a:srgbClr val="F7931F"/>
            </a:solidFill>
            <a:ln>
              <a:noFill/>
            </a:ln>
          </p:spPr>
          <p:txBody>
            <a:bodyPr lIns="68569" tIns="34275" rIns="68569" bIns="3427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2700" b="1" i="0" u="none" strike="noStrike" kern="0" cap="none" spc="0" normalizeH="0" baseline="0" noProof="0" dirty="0">
                <a:ln>
                  <a:noFill/>
                </a:ln>
                <a:solidFill>
                  <a:prstClr val="white"/>
                </a:solidFill>
                <a:effectLst/>
                <a:uLnTx/>
                <a:uFillTx/>
                <a:latin typeface="Calibri" panose="020F0502020204030204"/>
                <a:ea typeface="Source Sans Pro"/>
                <a:cs typeface="Source Sans Pro"/>
                <a:sym typeface="Source Sans Pro"/>
              </a:endParaRPr>
            </a:p>
          </p:txBody>
        </p:sp>
        <p:sp>
          <p:nvSpPr>
            <p:cNvPr id="14" name="Shape 4378">
              <a:extLst>
                <a:ext uri="{FF2B5EF4-FFF2-40B4-BE49-F238E27FC236}">
                  <a16:creationId xmlns:a16="http://schemas.microsoft.com/office/drawing/2014/main" xmlns="" id="{8F889E2A-FBB5-42AD-AAC0-F333E7074706}"/>
                </a:ext>
              </a:extLst>
            </p:cNvPr>
            <p:cNvSpPr/>
            <p:nvPr/>
          </p:nvSpPr>
          <p:spPr>
            <a:xfrm>
              <a:off x="5413316" y="3660704"/>
              <a:ext cx="685800" cy="685800"/>
            </a:xfrm>
            <a:prstGeom prst="ellipse">
              <a:avLst/>
            </a:prstGeom>
            <a:solidFill>
              <a:srgbClr val="C13018"/>
            </a:solidFill>
            <a:ln>
              <a:noFill/>
            </a:ln>
          </p:spPr>
          <p:txBody>
            <a:bodyPr lIns="68569" tIns="34275" rIns="68569" bIns="3427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2700" b="1" i="0" u="none" strike="noStrike" kern="0" cap="none" spc="0" normalizeH="0" baseline="0" noProof="0" dirty="0">
                <a:ln>
                  <a:noFill/>
                </a:ln>
                <a:solidFill>
                  <a:prstClr val="white"/>
                </a:solidFill>
                <a:effectLst/>
                <a:uLnTx/>
                <a:uFillTx/>
                <a:latin typeface="Calibri" panose="020F0502020204030204"/>
                <a:ea typeface="Source Sans Pro"/>
                <a:cs typeface="Source Sans Pro"/>
                <a:sym typeface="Source Sans Pro"/>
              </a:endParaRPr>
            </a:p>
          </p:txBody>
        </p:sp>
        <p:sp>
          <p:nvSpPr>
            <p:cNvPr id="15" name="Shape 4379">
              <a:extLst>
                <a:ext uri="{FF2B5EF4-FFF2-40B4-BE49-F238E27FC236}">
                  <a16:creationId xmlns:a16="http://schemas.microsoft.com/office/drawing/2014/main" xmlns="" id="{36E4177C-4B3C-4182-9B99-A852776AF8EE}"/>
                </a:ext>
              </a:extLst>
            </p:cNvPr>
            <p:cNvSpPr/>
            <p:nvPr/>
          </p:nvSpPr>
          <p:spPr>
            <a:xfrm>
              <a:off x="3667216" y="3660704"/>
              <a:ext cx="685800" cy="685800"/>
            </a:xfrm>
            <a:prstGeom prst="ellipse">
              <a:avLst/>
            </a:prstGeom>
            <a:solidFill>
              <a:srgbClr val="4CC1EF"/>
            </a:solidFill>
            <a:ln>
              <a:noFill/>
            </a:ln>
          </p:spPr>
          <p:txBody>
            <a:bodyPr lIns="68569" tIns="34275" rIns="68569" bIns="3427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2700" b="1" i="0" u="none" strike="noStrike" kern="0" cap="none" spc="0" normalizeH="0" baseline="0" noProof="0" dirty="0">
                <a:ln>
                  <a:noFill/>
                </a:ln>
                <a:solidFill>
                  <a:prstClr val="white"/>
                </a:solidFill>
                <a:effectLst/>
                <a:uLnTx/>
                <a:uFillTx/>
                <a:latin typeface="Calibri" panose="020F0502020204030204"/>
                <a:ea typeface="Source Sans Pro"/>
                <a:cs typeface="Source Sans Pro"/>
                <a:sym typeface="Source Sans Pro"/>
              </a:endParaRPr>
            </a:p>
          </p:txBody>
        </p:sp>
        <p:sp>
          <p:nvSpPr>
            <p:cNvPr id="16" name="Shape 4380">
              <a:extLst>
                <a:ext uri="{FF2B5EF4-FFF2-40B4-BE49-F238E27FC236}">
                  <a16:creationId xmlns:a16="http://schemas.microsoft.com/office/drawing/2014/main" xmlns="" id="{E0DFED5E-5A01-48B4-B42D-CB96AF549B03}"/>
                </a:ext>
              </a:extLst>
            </p:cNvPr>
            <p:cNvSpPr/>
            <p:nvPr/>
          </p:nvSpPr>
          <p:spPr>
            <a:xfrm>
              <a:off x="4587946" y="2783258"/>
              <a:ext cx="685800" cy="685800"/>
            </a:xfrm>
            <a:prstGeom prst="ellipse">
              <a:avLst/>
            </a:prstGeom>
            <a:solidFill>
              <a:srgbClr val="A2B969"/>
            </a:solidFill>
            <a:ln>
              <a:noFill/>
            </a:ln>
          </p:spPr>
          <p:txBody>
            <a:bodyPr lIns="68569" tIns="34275" rIns="68569" bIns="3427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2700" b="1" i="0" u="none" strike="noStrike" kern="0" cap="none" spc="0" normalizeH="0" baseline="0" noProof="0" dirty="0">
                <a:ln>
                  <a:noFill/>
                </a:ln>
                <a:solidFill>
                  <a:prstClr val="black">
                    <a:lumMod val="75000"/>
                    <a:lumOff val="25000"/>
                  </a:prstClr>
                </a:solidFill>
                <a:effectLst/>
                <a:uLnTx/>
                <a:uFillTx/>
                <a:latin typeface="Calibri" panose="020F0502020204030204"/>
                <a:ea typeface="Source Sans Pro"/>
                <a:cs typeface="Source Sans Pro"/>
                <a:sym typeface="Source Sans Pro"/>
              </a:endParaRPr>
            </a:p>
          </p:txBody>
        </p:sp>
        <p:grpSp>
          <p:nvGrpSpPr>
            <p:cNvPr id="17" name="Group 7">
              <a:extLst>
                <a:ext uri="{FF2B5EF4-FFF2-40B4-BE49-F238E27FC236}">
                  <a16:creationId xmlns:a16="http://schemas.microsoft.com/office/drawing/2014/main" xmlns="" id="{1F6F384B-2E61-4833-87FC-4B3D21810DB3}"/>
                </a:ext>
              </a:extLst>
            </p:cNvPr>
            <p:cNvGrpSpPr/>
            <p:nvPr/>
          </p:nvGrpSpPr>
          <p:grpSpPr>
            <a:xfrm>
              <a:off x="6785484" y="1056300"/>
              <a:ext cx="1865158" cy="1874399"/>
              <a:chOff x="9047308" y="265399"/>
              <a:chExt cx="2486876" cy="2499199"/>
            </a:xfrm>
          </p:grpSpPr>
          <p:grpSp>
            <p:nvGrpSpPr>
              <p:cNvPr id="18" name="Group 6">
                <a:extLst>
                  <a:ext uri="{FF2B5EF4-FFF2-40B4-BE49-F238E27FC236}">
                    <a16:creationId xmlns:a16="http://schemas.microsoft.com/office/drawing/2014/main" xmlns="" id="{C71525C6-C9D3-4647-AB04-42B10864756A}"/>
                  </a:ext>
                </a:extLst>
              </p:cNvPr>
              <p:cNvGrpSpPr/>
              <p:nvPr/>
            </p:nvGrpSpPr>
            <p:grpSpPr>
              <a:xfrm>
                <a:off x="9047308" y="1978247"/>
                <a:ext cx="784203" cy="786351"/>
                <a:chOff x="9047308" y="1978247"/>
                <a:chExt cx="784203" cy="786351"/>
              </a:xfrm>
            </p:grpSpPr>
            <p:sp>
              <p:nvSpPr>
                <p:cNvPr id="37" name="Freeform: Shape 153">
                  <a:extLst>
                    <a:ext uri="{FF2B5EF4-FFF2-40B4-BE49-F238E27FC236}">
                      <a16:creationId xmlns:a16="http://schemas.microsoft.com/office/drawing/2014/main" xmlns="" id="{8D5DEB45-51FA-449C-A2DD-50E20BA6F63B}"/>
                    </a:ext>
                  </a:extLst>
                </p:cNvPr>
                <p:cNvSpPr/>
                <p:nvPr/>
              </p:nvSpPr>
              <p:spPr>
                <a:xfrm>
                  <a:off x="9074618" y="1978247"/>
                  <a:ext cx="756893" cy="761990"/>
                </a:xfrm>
                <a:custGeom>
                  <a:avLst/>
                  <a:gdLst>
                    <a:gd name="connsiteX0" fmla="*/ 510153 w 756893"/>
                    <a:gd name="connsiteY0" fmla="*/ 448440 h 761990"/>
                    <a:gd name="connsiteX1" fmla="*/ 509440 w 756893"/>
                    <a:gd name="connsiteY1" fmla="*/ 448857 h 761990"/>
                    <a:gd name="connsiteX2" fmla="*/ 473110 w 756893"/>
                    <a:gd name="connsiteY2" fmla="*/ 502773 h 761990"/>
                    <a:gd name="connsiteX3" fmla="*/ 451054 w 756893"/>
                    <a:gd name="connsiteY3" fmla="*/ 530787 h 761990"/>
                    <a:gd name="connsiteX4" fmla="*/ 451869 w 756893"/>
                    <a:gd name="connsiteY4" fmla="*/ 530467 h 761990"/>
                    <a:gd name="connsiteX5" fmla="*/ 457757 w 756893"/>
                    <a:gd name="connsiteY5" fmla="*/ 523203 h 761990"/>
                    <a:gd name="connsiteX6" fmla="*/ 510153 w 756893"/>
                    <a:gd name="connsiteY6" fmla="*/ 448440 h 761990"/>
                    <a:gd name="connsiteX7" fmla="*/ 310143 w 756893"/>
                    <a:gd name="connsiteY7" fmla="*/ 251538 h 761990"/>
                    <a:gd name="connsiteX8" fmla="*/ 309859 w 756893"/>
                    <a:gd name="connsiteY8" fmla="*/ 251695 h 761990"/>
                    <a:gd name="connsiteX9" fmla="*/ 305395 w 756893"/>
                    <a:gd name="connsiteY9" fmla="*/ 258797 h 761990"/>
                    <a:gd name="connsiteX10" fmla="*/ 227557 w 756893"/>
                    <a:gd name="connsiteY10" fmla="*/ 534719 h 761990"/>
                    <a:gd name="connsiteX11" fmla="*/ 227761 w 756893"/>
                    <a:gd name="connsiteY11" fmla="*/ 534723 h 761990"/>
                    <a:gd name="connsiteX12" fmla="*/ 224568 w 756893"/>
                    <a:gd name="connsiteY12" fmla="*/ 487847 h 761990"/>
                    <a:gd name="connsiteX13" fmla="*/ 310143 w 756893"/>
                    <a:gd name="connsiteY13" fmla="*/ 251538 h 761990"/>
                    <a:gd name="connsiteX14" fmla="*/ 310212 w 756893"/>
                    <a:gd name="connsiteY14" fmla="*/ 148424 h 761990"/>
                    <a:gd name="connsiteX15" fmla="*/ 300034 w 756893"/>
                    <a:gd name="connsiteY15" fmla="*/ 159359 h 761990"/>
                    <a:gd name="connsiteX16" fmla="*/ 227557 w 756893"/>
                    <a:gd name="connsiteY16" fmla="*/ 306677 h 761990"/>
                    <a:gd name="connsiteX17" fmla="*/ 227886 w 756893"/>
                    <a:gd name="connsiteY17" fmla="*/ 306411 h 761990"/>
                    <a:gd name="connsiteX18" fmla="*/ 260468 w 756893"/>
                    <a:gd name="connsiteY18" fmla="*/ 222971 h 761990"/>
                    <a:gd name="connsiteX19" fmla="*/ 300275 w 756893"/>
                    <a:gd name="connsiteY19" fmla="*/ 159115 h 761990"/>
                    <a:gd name="connsiteX20" fmla="*/ 407923 w 756893"/>
                    <a:gd name="connsiteY20" fmla="*/ 0 h 761990"/>
                    <a:gd name="connsiteX21" fmla="*/ 666710 w 756893"/>
                    <a:gd name="connsiteY21" fmla="*/ 94362 h 761990"/>
                    <a:gd name="connsiteX22" fmla="*/ 756893 w 756893"/>
                    <a:gd name="connsiteY22" fmla="*/ 345995 h 761990"/>
                    <a:gd name="connsiteX23" fmla="*/ 349108 w 756893"/>
                    <a:gd name="connsiteY23" fmla="*/ 754897 h 761990"/>
                    <a:gd name="connsiteX24" fmla="*/ 439291 w 756893"/>
                    <a:gd name="connsiteY24" fmla="*/ 625149 h 761990"/>
                    <a:gd name="connsiteX25" fmla="*/ 4059 w 756893"/>
                    <a:gd name="connsiteY25" fmla="*/ 758829 h 761990"/>
                    <a:gd name="connsiteX26" fmla="*/ 133452 w 756893"/>
                    <a:gd name="connsiteY26" fmla="*/ 318472 h 761990"/>
                    <a:gd name="connsiteX27" fmla="*/ 4059 w 756893"/>
                    <a:gd name="connsiteY27" fmla="*/ 404971 h 761990"/>
                    <a:gd name="connsiteX28" fmla="*/ 407923 w 756893"/>
                    <a:gd name="connsiteY28" fmla="*/ 0 h 761990"/>
                    <a:gd name="connsiteX0" fmla="*/ 510153 w 756893"/>
                    <a:gd name="connsiteY0" fmla="*/ 448440 h 761990"/>
                    <a:gd name="connsiteX1" fmla="*/ 509440 w 756893"/>
                    <a:gd name="connsiteY1" fmla="*/ 448857 h 761990"/>
                    <a:gd name="connsiteX2" fmla="*/ 473110 w 756893"/>
                    <a:gd name="connsiteY2" fmla="*/ 502773 h 761990"/>
                    <a:gd name="connsiteX3" fmla="*/ 451054 w 756893"/>
                    <a:gd name="connsiteY3" fmla="*/ 530787 h 761990"/>
                    <a:gd name="connsiteX4" fmla="*/ 451869 w 756893"/>
                    <a:gd name="connsiteY4" fmla="*/ 530467 h 761990"/>
                    <a:gd name="connsiteX5" fmla="*/ 457757 w 756893"/>
                    <a:gd name="connsiteY5" fmla="*/ 523203 h 761990"/>
                    <a:gd name="connsiteX6" fmla="*/ 510153 w 756893"/>
                    <a:gd name="connsiteY6" fmla="*/ 448440 h 761990"/>
                    <a:gd name="connsiteX7" fmla="*/ 310143 w 756893"/>
                    <a:gd name="connsiteY7" fmla="*/ 251538 h 761990"/>
                    <a:gd name="connsiteX8" fmla="*/ 309859 w 756893"/>
                    <a:gd name="connsiteY8" fmla="*/ 251695 h 761990"/>
                    <a:gd name="connsiteX9" fmla="*/ 305395 w 756893"/>
                    <a:gd name="connsiteY9" fmla="*/ 258797 h 761990"/>
                    <a:gd name="connsiteX10" fmla="*/ 227557 w 756893"/>
                    <a:gd name="connsiteY10" fmla="*/ 534719 h 761990"/>
                    <a:gd name="connsiteX11" fmla="*/ 227761 w 756893"/>
                    <a:gd name="connsiteY11" fmla="*/ 534723 h 761990"/>
                    <a:gd name="connsiteX12" fmla="*/ 224568 w 756893"/>
                    <a:gd name="connsiteY12" fmla="*/ 487847 h 761990"/>
                    <a:gd name="connsiteX13" fmla="*/ 310143 w 756893"/>
                    <a:gd name="connsiteY13" fmla="*/ 251538 h 761990"/>
                    <a:gd name="connsiteX14" fmla="*/ 310212 w 756893"/>
                    <a:gd name="connsiteY14" fmla="*/ 148424 h 761990"/>
                    <a:gd name="connsiteX15" fmla="*/ 300034 w 756893"/>
                    <a:gd name="connsiteY15" fmla="*/ 159359 h 761990"/>
                    <a:gd name="connsiteX16" fmla="*/ 227557 w 756893"/>
                    <a:gd name="connsiteY16" fmla="*/ 306677 h 761990"/>
                    <a:gd name="connsiteX17" fmla="*/ 260468 w 756893"/>
                    <a:gd name="connsiteY17" fmla="*/ 222971 h 761990"/>
                    <a:gd name="connsiteX18" fmla="*/ 300275 w 756893"/>
                    <a:gd name="connsiteY18" fmla="*/ 159115 h 761990"/>
                    <a:gd name="connsiteX19" fmla="*/ 310212 w 756893"/>
                    <a:gd name="connsiteY19" fmla="*/ 148424 h 761990"/>
                    <a:gd name="connsiteX20" fmla="*/ 407923 w 756893"/>
                    <a:gd name="connsiteY20" fmla="*/ 0 h 761990"/>
                    <a:gd name="connsiteX21" fmla="*/ 666710 w 756893"/>
                    <a:gd name="connsiteY21" fmla="*/ 94362 h 761990"/>
                    <a:gd name="connsiteX22" fmla="*/ 756893 w 756893"/>
                    <a:gd name="connsiteY22" fmla="*/ 345995 h 761990"/>
                    <a:gd name="connsiteX23" fmla="*/ 349108 w 756893"/>
                    <a:gd name="connsiteY23" fmla="*/ 754897 h 761990"/>
                    <a:gd name="connsiteX24" fmla="*/ 439291 w 756893"/>
                    <a:gd name="connsiteY24" fmla="*/ 625149 h 761990"/>
                    <a:gd name="connsiteX25" fmla="*/ 4059 w 756893"/>
                    <a:gd name="connsiteY25" fmla="*/ 758829 h 761990"/>
                    <a:gd name="connsiteX26" fmla="*/ 133452 w 756893"/>
                    <a:gd name="connsiteY26" fmla="*/ 318472 h 761990"/>
                    <a:gd name="connsiteX27" fmla="*/ 4059 w 756893"/>
                    <a:gd name="connsiteY27" fmla="*/ 404971 h 761990"/>
                    <a:gd name="connsiteX28" fmla="*/ 407923 w 756893"/>
                    <a:gd name="connsiteY28" fmla="*/ 0 h 761990"/>
                    <a:gd name="connsiteX0" fmla="*/ 510153 w 756893"/>
                    <a:gd name="connsiteY0" fmla="*/ 448440 h 761990"/>
                    <a:gd name="connsiteX1" fmla="*/ 509440 w 756893"/>
                    <a:gd name="connsiteY1" fmla="*/ 448857 h 761990"/>
                    <a:gd name="connsiteX2" fmla="*/ 473110 w 756893"/>
                    <a:gd name="connsiteY2" fmla="*/ 502773 h 761990"/>
                    <a:gd name="connsiteX3" fmla="*/ 451054 w 756893"/>
                    <a:gd name="connsiteY3" fmla="*/ 530787 h 761990"/>
                    <a:gd name="connsiteX4" fmla="*/ 451869 w 756893"/>
                    <a:gd name="connsiteY4" fmla="*/ 530467 h 761990"/>
                    <a:gd name="connsiteX5" fmla="*/ 457757 w 756893"/>
                    <a:gd name="connsiteY5" fmla="*/ 523203 h 761990"/>
                    <a:gd name="connsiteX6" fmla="*/ 510153 w 756893"/>
                    <a:gd name="connsiteY6" fmla="*/ 448440 h 761990"/>
                    <a:gd name="connsiteX7" fmla="*/ 310143 w 756893"/>
                    <a:gd name="connsiteY7" fmla="*/ 251538 h 761990"/>
                    <a:gd name="connsiteX8" fmla="*/ 309859 w 756893"/>
                    <a:gd name="connsiteY8" fmla="*/ 251695 h 761990"/>
                    <a:gd name="connsiteX9" fmla="*/ 305395 w 756893"/>
                    <a:gd name="connsiteY9" fmla="*/ 258797 h 761990"/>
                    <a:gd name="connsiteX10" fmla="*/ 227557 w 756893"/>
                    <a:gd name="connsiteY10" fmla="*/ 534719 h 761990"/>
                    <a:gd name="connsiteX11" fmla="*/ 227761 w 756893"/>
                    <a:gd name="connsiteY11" fmla="*/ 534723 h 761990"/>
                    <a:gd name="connsiteX12" fmla="*/ 224568 w 756893"/>
                    <a:gd name="connsiteY12" fmla="*/ 487847 h 761990"/>
                    <a:gd name="connsiteX13" fmla="*/ 310143 w 756893"/>
                    <a:gd name="connsiteY13" fmla="*/ 251538 h 761990"/>
                    <a:gd name="connsiteX14" fmla="*/ 310212 w 756893"/>
                    <a:gd name="connsiteY14" fmla="*/ 148424 h 761990"/>
                    <a:gd name="connsiteX15" fmla="*/ 300034 w 756893"/>
                    <a:gd name="connsiteY15" fmla="*/ 159359 h 761990"/>
                    <a:gd name="connsiteX16" fmla="*/ 260468 w 756893"/>
                    <a:gd name="connsiteY16" fmla="*/ 222971 h 761990"/>
                    <a:gd name="connsiteX17" fmla="*/ 300275 w 756893"/>
                    <a:gd name="connsiteY17" fmla="*/ 159115 h 761990"/>
                    <a:gd name="connsiteX18" fmla="*/ 310212 w 756893"/>
                    <a:gd name="connsiteY18" fmla="*/ 148424 h 761990"/>
                    <a:gd name="connsiteX19" fmla="*/ 407923 w 756893"/>
                    <a:gd name="connsiteY19" fmla="*/ 0 h 761990"/>
                    <a:gd name="connsiteX20" fmla="*/ 666710 w 756893"/>
                    <a:gd name="connsiteY20" fmla="*/ 94362 h 761990"/>
                    <a:gd name="connsiteX21" fmla="*/ 756893 w 756893"/>
                    <a:gd name="connsiteY21" fmla="*/ 345995 h 761990"/>
                    <a:gd name="connsiteX22" fmla="*/ 349108 w 756893"/>
                    <a:gd name="connsiteY22" fmla="*/ 754897 h 761990"/>
                    <a:gd name="connsiteX23" fmla="*/ 439291 w 756893"/>
                    <a:gd name="connsiteY23" fmla="*/ 625149 h 761990"/>
                    <a:gd name="connsiteX24" fmla="*/ 4059 w 756893"/>
                    <a:gd name="connsiteY24" fmla="*/ 758829 h 761990"/>
                    <a:gd name="connsiteX25" fmla="*/ 133452 w 756893"/>
                    <a:gd name="connsiteY25" fmla="*/ 318472 h 761990"/>
                    <a:gd name="connsiteX26" fmla="*/ 4059 w 756893"/>
                    <a:gd name="connsiteY26" fmla="*/ 404971 h 761990"/>
                    <a:gd name="connsiteX27" fmla="*/ 407923 w 756893"/>
                    <a:gd name="connsiteY27" fmla="*/ 0 h 761990"/>
                    <a:gd name="connsiteX0" fmla="*/ 510153 w 756893"/>
                    <a:gd name="connsiteY0" fmla="*/ 448440 h 761990"/>
                    <a:gd name="connsiteX1" fmla="*/ 509440 w 756893"/>
                    <a:gd name="connsiteY1" fmla="*/ 448857 h 761990"/>
                    <a:gd name="connsiteX2" fmla="*/ 473110 w 756893"/>
                    <a:gd name="connsiteY2" fmla="*/ 502773 h 761990"/>
                    <a:gd name="connsiteX3" fmla="*/ 451054 w 756893"/>
                    <a:gd name="connsiteY3" fmla="*/ 530787 h 761990"/>
                    <a:gd name="connsiteX4" fmla="*/ 451869 w 756893"/>
                    <a:gd name="connsiteY4" fmla="*/ 530467 h 761990"/>
                    <a:gd name="connsiteX5" fmla="*/ 457757 w 756893"/>
                    <a:gd name="connsiteY5" fmla="*/ 523203 h 761990"/>
                    <a:gd name="connsiteX6" fmla="*/ 510153 w 756893"/>
                    <a:gd name="connsiteY6" fmla="*/ 448440 h 761990"/>
                    <a:gd name="connsiteX7" fmla="*/ 310143 w 756893"/>
                    <a:gd name="connsiteY7" fmla="*/ 251538 h 761990"/>
                    <a:gd name="connsiteX8" fmla="*/ 309859 w 756893"/>
                    <a:gd name="connsiteY8" fmla="*/ 251695 h 761990"/>
                    <a:gd name="connsiteX9" fmla="*/ 305395 w 756893"/>
                    <a:gd name="connsiteY9" fmla="*/ 258797 h 761990"/>
                    <a:gd name="connsiteX10" fmla="*/ 227557 w 756893"/>
                    <a:gd name="connsiteY10" fmla="*/ 534719 h 761990"/>
                    <a:gd name="connsiteX11" fmla="*/ 227761 w 756893"/>
                    <a:gd name="connsiteY11" fmla="*/ 534723 h 761990"/>
                    <a:gd name="connsiteX12" fmla="*/ 224568 w 756893"/>
                    <a:gd name="connsiteY12" fmla="*/ 487847 h 761990"/>
                    <a:gd name="connsiteX13" fmla="*/ 310143 w 756893"/>
                    <a:gd name="connsiteY13" fmla="*/ 251538 h 761990"/>
                    <a:gd name="connsiteX14" fmla="*/ 310212 w 756893"/>
                    <a:gd name="connsiteY14" fmla="*/ 148424 h 761990"/>
                    <a:gd name="connsiteX15" fmla="*/ 300034 w 756893"/>
                    <a:gd name="connsiteY15" fmla="*/ 159359 h 761990"/>
                    <a:gd name="connsiteX16" fmla="*/ 300275 w 756893"/>
                    <a:gd name="connsiteY16" fmla="*/ 159115 h 761990"/>
                    <a:gd name="connsiteX17" fmla="*/ 310212 w 756893"/>
                    <a:gd name="connsiteY17" fmla="*/ 148424 h 761990"/>
                    <a:gd name="connsiteX18" fmla="*/ 407923 w 756893"/>
                    <a:gd name="connsiteY18" fmla="*/ 0 h 761990"/>
                    <a:gd name="connsiteX19" fmla="*/ 666710 w 756893"/>
                    <a:gd name="connsiteY19" fmla="*/ 94362 h 761990"/>
                    <a:gd name="connsiteX20" fmla="*/ 756893 w 756893"/>
                    <a:gd name="connsiteY20" fmla="*/ 345995 h 761990"/>
                    <a:gd name="connsiteX21" fmla="*/ 349108 w 756893"/>
                    <a:gd name="connsiteY21" fmla="*/ 754897 h 761990"/>
                    <a:gd name="connsiteX22" fmla="*/ 439291 w 756893"/>
                    <a:gd name="connsiteY22" fmla="*/ 625149 h 761990"/>
                    <a:gd name="connsiteX23" fmla="*/ 4059 w 756893"/>
                    <a:gd name="connsiteY23" fmla="*/ 758829 h 761990"/>
                    <a:gd name="connsiteX24" fmla="*/ 133452 w 756893"/>
                    <a:gd name="connsiteY24" fmla="*/ 318472 h 761990"/>
                    <a:gd name="connsiteX25" fmla="*/ 4059 w 756893"/>
                    <a:gd name="connsiteY25" fmla="*/ 404971 h 761990"/>
                    <a:gd name="connsiteX26" fmla="*/ 407923 w 756893"/>
                    <a:gd name="connsiteY26" fmla="*/ 0 h 761990"/>
                    <a:gd name="connsiteX0" fmla="*/ 510153 w 756893"/>
                    <a:gd name="connsiteY0" fmla="*/ 448440 h 761990"/>
                    <a:gd name="connsiteX1" fmla="*/ 509440 w 756893"/>
                    <a:gd name="connsiteY1" fmla="*/ 448857 h 761990"/>
                    <a:gd name="connsiteX2" fmla="*/ 473110 w 756893"/>
                    <a:gd name="connsiteY2" fmla="*/ 502773 h 761990"/>
                    <a:gd name="connsiteX3" fmla="*/ 451054 w 756893"/>
                    <a:gd name="connsiteY3" fmla="*/ 530787 h 761990"/>
                    <a:gd name="connsiteX4" fmla="*/ 451869 w 756893"/>
                    <a:gd name="connsiteY4" fmla="*/ 530467 h 761990"/>
                    <a:gd name="connsiteX5" fmla="*/ 457757 w 756893"/>
                    <a:gd name="connsiteY5" fmla="*/ 523203 h 761990"/>
                    <a:gd name="connsiteX6" fmla="*/ 510153 w 756893"/>
                    <a:gd name="connsiteY6" fmla="*/ 448440 h 761990"/>
                    <a:gd name="connsiteX7" fmla="*/ 310143 w 756893"/>
                    <a:gd name="connsiteY7" fmla="*/ 251538 h 761990"/>
                    <a:gd name="connsiteX8" fmla="*/ 309859 w 756893"/>
                    <a:gd name="connsiteY8" fmla="*/ 251695 h 761990"/>
                    <a:gd name="connsiteX9" fmla="*/ 305395 w 756893"/>
                    <a:gd name="connsiteY9" fmla="*/ 258797 h 761990"/>
                    <a:gd name="connsiteX10" fmla="*/ 227557 w 756893"/>
                    <a:gd name="connsiteY10" fmla="*/ 534719 h 761990"/>
                    <a:gd name="connsiteX11" fmla="*/ 227761 w 756893"/>
                    <a:gd name="connsiteY11" fmla="*/ 534723 h 761990"/>
                    <a:gd name="connsiteX12" fmla="*/ 224568 w 756893"/>
                    <a:gd name="connsiteY12" fmla="*/ 487847 h 761990"/>
                    <a:gd name="connsiteX13" fmla="*/ 310143 w 756893"/>
                    <a:gd name="connsiteY13" fmla="*/ 251538 h 761990"/>
                    <a:gd name="connsiteX14" fmla="*/ 300275 w 756893"/>
                    <a:gd name="connsiteY14" fmla="*/ 159115 h 761990"/>
                    <a:gd name="connsiteX15" fmla="*/ 300034 w 756893"/>
                    <a:gd name="connsiteY15" fmla="*/ 159359 h 761990"/>
                    <a:gd name="connsiteX16" fmla="*/ 300275 w 756893"/>
                    <a:gd name="connsiteY16" fmla="*/ 159115 h 761990"/>
                    <a:gd name="connsiteX17" fmla="*/ 407923 w 756893"/>
                    <a:gd name="connsiteY17" fmla="*/ 0 h 761990"/>
                    <a:gd name="connsiteX18" fmla="*/ 666710 w 756893"/>
                    <a:gd name="connsiteY18" fmla="*/ 94362 h 761990"/>
                    <a:gd name="connsiteX19" fmla="*/ 756893 w 756893"/>
                    <a:gd name="connsiteY19" fmla="*/ 345995 h 761990"/>
                    <a:gd name="connsiteX20" fmla="*/ 349108 w 756893"/>
                    <a:gd name="connsiteY20" fmla="*/ 754897 h 761990"/>
                    <a:gd name="connsiteX21" fmla="*/ 439291 w 756893"/>
                    <a:gd name="connsiteY21" fmla="*/ 625149 h 761990"/>
                    <a:gd name="connsiteX22" fmla="*/ 4059 w 756893"/>
                    <a:gd name="connsiteY22" fmla="*/ 758829 h 761990"/>
                    <a:gd name="connsiteX23" fmla="*/ 133452 w 756893"/>
                    <a:gd name="connsiteY23" fmla="*/ 318472 h 761990"/>
                    <a:gd name="connsiteX24" fmla="*/ 4059 w 756893"/>
                    <a:gd name="connsiteY24" fmla="*/ 404971 h 761990"/>
                    <a:gd name="connsiteX25" fmla="*/ 407923 w 756893"/>
                    <a:gd name="connsiteY25" fmla="*/ 0 h 761990"/>
                    <a:gd name="connsiteX0" fmla="*/ 510153 w 756893"/>
                    <a:gd name="connsiteY0" fmla="*/ 448440 h 761990"/>
                    <a:gd name="connsiteX1" fmla="*/ 509440 w 756893"/>
                    <a:gd name="connsiteY1" fmla="*/ 448857 h 761990"/>
                    <a:gd name="connsiteX2" fmla="*/ 473110 w 756893"/>
                    <a:gd name="connsiteY2" fmla="*/ 502773 h 761990"/>
                    <a:gd name="connsiteX3" fmla="*/ 451054 w 756893"/>
                    <a:gd name="connsiteY3" fmla="*/ 530787 h 761990"/>
                    <a:gd name="connsiteX4" fmla="*/ 451869 w 756893"/>
                    <a:gd name="connsiteY4" fmla="*/ 530467 h 761990"/>
                    <a:gd name="connsiteX5" fmla="*/ 457757 w 756893"/>
                    <a:gd name="connsiteY5" fmla="*/ 523203 h 761990"/>
                    <a:gd name="connsiteX6" fmla="*/ 510153 w 756893"/>
                    <a:gd name="connsiteY6" fmla="*/ 448440 h 761990"/>
                    <a:gd name="connsiteX7" fmla="*/ 310143 w 756893"/>
                    <a:gd name="connsiteY7" fmla="*/ 251538 h 761990"/>
                    <a:gd name="connsiteX8" fmla="*/ 309859 w 756893"/>
                    <a:gd name="connsiteY8" fmla="*/ 251695 h 761990"/>
                    <a:gd name="connsiteX9" fmla="*/ 305395 w 756893"/>
                    <a:gd name="connsiteY9" fmla="*/ 258797 h 761990"/>
                    <a:gd name="connsiteX10" fmla="*/ 227557 w 756893"/>
                    <a:gd name="connsiteY10" fmla="*/ 534719 h 761990"/>
                    <a:gd name="connsiteX11" fmla="*/ 227761 w 756893"/>
                    <a:gd name="connsiteY11" fmla="*/ 534723 h 761990"/>
                    <a:gd name="connsiteX12" fmla="*/ 224568 w 756893"/>
                    <a:gd name="connsiteY12" fmla="*/ 487847 h 761990"/>
                    <a:gd name="connsiteX13" fmla="*/ 310143 w 756893"/>
                    <a:gd name="connsiteY13" fmla="*/ 251538 h 761990"/>
                    <a:gd name="connsiteX14" fmla="*/ 407923 w 756893"/>
                    <a:gd name="connsiteY14" fmla="*/ 0 h 761990"/>
                    <a:gd name="connsiteX15" fmla="*/ 666710 w 756893"/>
                    <a:gd name="connsiteY15" fmla="*/ 94362 h 761990"/>
                    <a:gd name="connsiteX16" fmla="*/ 756893 w 756893"/>
                    <a:gd name="connsiteY16" fmla="*/ 345995 h 761990"/>
                    <a:gd name="connsiteX17" fmla="*/ 349108 w 756893"/>
                    <a:gd name="connsiteY17" fmla="*/ 754897 h 761990"/>
                    <a:gd name="connsiteX18" fmla="*/ 439291 w 756893"/>
                    <a:gd name="connsiteY18" fmla="*/ 625149 h 761990"/>
                    <a:gd name="connsiteX19" fmla="*/ 4059 w 756893"/>
                    <a:gd name="connsiteY19" fmla="*/ 758829 h 761990"/>
                    <a:gd name="connsiteX20" fmla="*/ 133452 w 756893"/>
                    <a:gd name="connsiteY20" fmla="*/ 318472 h 761990"/>
                    <a:gd name="connsiteX21" fmla="*/ 4059 w 756893"/>
                    <a:gd name="connsiteY21" fmla="*/ 404971 h 761990"/>
                    <a:gd name="connsiteX22" fmla="*/ 407923 w 756893"/>
                    <a:gd name="connsiteY22" fmla="*/ 0 h 761990"/>
                    <a:gd name="connsiteX0" fmla="*/ 510153 w 756893"/>
                    <a:gd name="connsiteY0" fmla="*/ 448440 h 761990"/>
                    <a:gd name="connsiteX1" fmla="*/ 509440 w 756893"/>
                    <a:gd name="connsiteY1" fmla="*/ 448857 h 761990"/>
                    <a:gd name="connsiteX2" fmla="*/ 473110 w 756893"/>
                    <a:gd name="connsiteY2" fmla="*/ 502773 h 761990"/>
                    <a:gd name="connsiteX3" fmla="*/ 451054 w 756893"/>
                    <a:gd name="connsiteY3" fmla="*/ 530787 h 761990"/>
                    <a:gd name="connsiteX4" fmla="*/ 451869 w 756893"/>
                    <a:gd name="connsiteY4" fmla="*/ 530467 h 761990"/>
                    <a:gd name="connsiteX5" fmla="*/ 457757 w 756893"/>
                    <a:gd name="connsiteY5" fmla="*/ 523203 h 761990"/>
                    <a:gd name="connsiteX6" fmla="*/ 510153 w 756893"/>
                    <a:gd name="connsiteY6" fmla="*/ 448440 h 761990"/>
                    <a:gd name="connsiteX7" fmla="*/ 310143 w 756893"/>
                    <a:gd name="connsiteY7" fmla="*/ 251538 h 761990"/>
                    <a:gd name="connsiteX8" fmla="*/ 309859 w 756893"/>
                    <a:gd name="connsiteY8" fmla="*/ 251695 h 761990"/>
                    <a:gd name="connsiteX9" fmla="*/ 305395 w 756893"/>
                    <a:gd name="connsiteY9" fmla="*/ 258797 h 761990"/>
                    <a:gd name="connsiteX10" fmla="*/ 227557 w 756893"/>
                    <a:gd name="connsiteY10" fmla="*/ 534719 h 761990"/>
                    <a:gd name="connsiteX11" fmla="*/ 224568 w 756893"/>
                    <a:gd name="connsiteY11" fmla="*/ 487847 h 761990"/>
                    <a:gd name="connsiteX12" fmla="*/ 310143 w 756893"/>
                    <a:gd name="connsiteY12" fmla="*/ 251538 h 761990"/>
                    <a:gd name="connsiteX13" fmla="*/ 407923 w 756893"/>
                    <a:gd name="connsiteY13" fmla="*/ 0 h 761990"/>
                    <a:gd name="connsiteX14" fmla="*/ 666710 w 756893"/>
                    <a:gd name="connsiteY14" fmla="*/ 94362 h 761990"/>
                    <a:gd name="connsiteX15" fmla="*/ 756893 w 756893"/>
                    <a:gd name="connsiteY15" fmla="*/ 345995 h 761990"/>
                    <a:gd name="connsiteX16" fmla="*/ 349108 w 756893"/>
                    <a:gd name="connsiteY16" fmla="*/ 754897 h 761990"/>
                    <a:gd name="connsiteX17" fmla="*/ 439291 w 756893"/>
                    <a:gd name="connsiteY17" fmla="*/ 625149 h 761990"/>
                    <a:gd name="connsiteX18" fmla="*/ 4059 w 756893"/>
                    <a:gd name="connsiteY18" fmla="*/ 758829 h 761990"/>
                    <a:gd name="connsiteX19" fmla="*/ 133452 w 756893"/>
                    <a:gd name="connsiteY19" fmla="*/ 318472 h 761990"/>
                    <a:gd name="connsiteX20" fmla="*/ 4059 w 756893"/>
                    <a:gd name="connsiteY20" fmla="*/ 404971 h 761990"/>
                    <a:gd name="connsiteX21" fmla="*/ 407923 w 756893"/>
                    <a:gd name="connsiteY21" fmla="*/ 0 h 761990"/>
                    <a:gd name="connsiteX0" fmla="*/ 510153 w 756893"/>
                    <a:gd name="connsiteY0" fmla="*/ 448440 h 761990"/>
                    <a:gd name="connsiteX1" fmla="*/ 509440 w 756893"/>
                    <a:gd name="connsiteY1" fmla="*/ 448857 h 761990"/>
                    <a:gd name="connsiteX2" fmla="*/ 473110 w 756893"/>
                    <a:gd name="connsiteY2" fmla="*/ 502773 h 761990"/>
                    <a:gd name="connsiteX3" fmla="*/ 451054 w 756893"/>
                    <a:gd name="connsiteY3" fmla="*/ 530787 h 761990"/>
                    <a:gd name="connsiteX4" fmla="*/ 451869 w 756893"/>
                    <a:gd name="connsiteY4" fmla="*/ 530467 h 761990"/>
                    <a:gd name="connsiteX5" fmla="*/ 457757 w 756893"/>
                    <a:gd name="connsiteY5" fmla="*/ 523203 h 761990"/>
                    <a:gd name="connsiteX6" fmla="*/ 510153 w 756893"/>
                    <a:gd name="connsiteY6" fmla="*/ 448440 h 761990"/>
                    <a:gd name="connsiteX7" fmla="*/ 310143 w 756893"/>
                    <a:gd name="connsiteY7" fmla="*/ 251538 h 761990"/>
                    <a:gd name="connsiteX8" fmla="*/ 309859 w 756893"/>
                    <a:gd name="connsiteY8" fmla="*/ 251695 h 761990"/>
                    <a:gd name="connsiteX9" fmla="*/ 305395 w 756893"/>
                    <a:gd name="connsiteY9" fmla="*/ 258797 h 761990"/>
                    <a:gd name="connsiteX10" fmla="*/ 224568 w 756893"/>
                    <a:gd name="connsiteY10" fmla="*/ 487847 h 761990"/>
                    <a:gd name="connsiteX11" fmla="*/ 310143 w 756893"/>
                    <a:gd name="connsiteY11" fmla="*/ 251538 h 761990"/>
                    <a:gd name="connsiteX12" fmla="*/ 407923 w 756893"/>
                    <a:gd name="connsiteY12" fmla="*/ 0 h 761990"/>
                    <a:gd name="connsiteX13" fmla="*/ 666710 w 756893"/>
                    <a:gd name="connsiteY13" fmla="*/ 94362 h 761990"/>
                    <a:gd name="connsiteX14" fmla="*/ 756893 w 756893"/>
                    <a:gd name="connsiteY14" fmla="*/ 345995 h 761990"/>
                    <a:gd name="connsiteX15" fmla="*/ 349108 w 756893"/>
                    <a:gd name="connsiteY15" fmla="*/ 754897 h 761990"/>
                    <a:gd name="connsiteX16" fmla="*/ 439291 w 756893"/>
                    <a:gd name="connsiteY16" fmla="*/ 625149 h 761990"/>
                    <a:gd name="connsiteX17" fmla="*/ 4059 w 756893"/>
                    <a:gd name="connsiteY17" fmla="*/ 758829 h 761990"/>
                    <a:gd name="connsiteX18" fmla="*/ 133452 w 756893"/>
                    <a:gd name="connsiteY18" fmla="*/ 318472 h 761990"/>
                    <a:gd name="connsiteX19" fmla="*/ 4059 w 756893"/>
                    <a:gd name="connsiteY19" fmla="*/ 404971 h 761990"/>
                    <a:gd name="connsiteX20" fmla="*/ 407923 w 756893"/>
                    <a:gd name="connsiteY20" fmla="*/ 0 h 761990"/>
                    <a:gd name="connsiteX0" fmla="*/ 510153 w 756893"/>
                    <a:gd name="connsiteY0" fmla="*/ 448440 h 761990"/>
                    <a:gd name="connsiteX1" fmla="*/ 509440 w 756893"/>
                    <a:gd name="connsiteY1" fmla="*/ 448857 h 761990"/>
                    <a:gd name="connsiteX2" fmla="*/ 473110 w 756893"/>
                    <a:gd name="connsiteY2" fmla="*/ 502773 h 761990"/>
                    <a:gd name="connsiteX3" fmla="*/ 451054 w 756893"/>
                    <a:gd name="connsiteY3" fmla="*/ 530787 h 761990"/>
                    <a:gd name="connsiteX4" fmla="*/ 451869 w 756893"/>
                    <a:gd name="connsiteY4" fmla="*/ 530467 h 761990"/>
                    <a:gd name="connsiteX5" fmla="*/ 457757 w 756893"/>
                    <a:gd name="connsiteY5" fmla="*/ 523203 h 761990"/>
                    <a:gd name="connsiteX6" fmla="*/ 510153 w 756893"/>
                    <a:gd name="connsiteY6" fmla="*/ 448440 h 761990"/>
                    <a:gd name="connsiteX7" fmla="*/ 310143 w 756893"/>
                    <a:gd name="connsiteY7" fmla="*/ 251538 h 761990"/>
                    <a:gd name="connsiteX8" fmla="*/ 309859 w 756893"/>
                    <a:gd name="connsiteY8" fmla="*/ 251695 h 761990"/>
                    <a:gd name="connsiteX9" fmla="*/ 305395 w 756893"/>
                    <a:gd name="connsiteY9" fmla="*/ 258797 h 761990"/>
                    <a:gd name="connsiteX10" fmla="*/ 310143 w 756893"/>
                    <a:gd name="connsiteY10" fmla="*/ 251538 h 761990"/>
                    <a:gd name="connsiteX11" fmla="*/ 407923 w 756893"/>
                    <a:gd name="connsiteY11" fmla="*/ 0 h 761990"/>
                    <a:gd name="connsiteX12" fmla="*/ 666710 w 756893"/>
                    <a:gd name="connsiteY12" fmla="*/ 94362 h 761990"/>
                    <a:gd name="connsiteX13" fmla="*/ 756893 w 756893"/>
                    <a:gd name="connsiteY13" fmla="*/ 345995 h 761990"/>
                    <a:gd name="connsiteX14" fmla="*/ 349108 w 756893"/>
                    <a:gd name="connsiteY14" fmla="*/ 754897 h 761990"/>
                    <a:gd name="connsiteX15" fmla="*/ 439291 w 756893"/>
                    <a:gd name="connsiteY15" fmla="*/ 625149 h 761990"/>
                    <a:gd name="connsiteX16" fmla="*/ 4059 w 756893"/>
                    <a:gd name="connsiteY16" fmla="*/ 758829 h 761990"/>
                    <a:gd name="connsiteX17" fmla="*/ 133452 w 756893"/>
                    <a:gd name="connsiteY17" fmla="*/ 318472 h 761990"/>
                    <a:gd name="connsiteX18" fmla="*/ 4059 w 756893"/>
                    <a:gd name="connsiteY18" fmla="*/ 404971 h 761990"/>
                    <a:gd name="connsiteX19" fmla="*/ 407923 w 756893"/>
                    <a:gd name="connsiteY19" fmla="*/ 0 h 761990"/>
                    <a:gd name="connsiteX0" fmla="*/ 510153 w 756893"/>
                    <a:gd name="connsiteY0" fmla="*/ 448440 h 761990"/>
                    <a:gd name="connsiteX1" fmla="*/ 509440 w 756893"/>
                    <a:gd name="connsiteY1" fmla="*/ 448857 h 761990"/>
                    <a:gd name="connsiteX2" fmla="*/ 473110 w 756893"/>
                    <a:gd name="connsiteY2" fmla="*/ 502773 h 761990"/>
                    <a:gd name="connsiteX3" fmla="*/ 451054 w 756893"/>
                    <a:gd name="connsiteY3" fmla="*/ 530787 h 761990"/>
                    <a:gd name="connsiteX4" fmla="*/ 451869 w 756893"/>
                    <a:gd name="connsiteY4" fmla="*/ 530467 h 761990"/>
                    <a:gd name="connsiteX5" fmla="*/ 457757 w 756893"/>
                    <a:gd name="connsiteY5" fmla="*/ 523203 h 761990"/>
                    <a:gd name="connsiteX6" fmla="*/ 510153 w 756893"/>
                    <a:gd name="connsiteY6" fmla="*/ 448440 h 761990"/>
                    <a:gd name="connsiteX7" fmla="*/ 305395 w 756893"/>
                    <a:gd name="connsiteY7" fmla="*/ 258797 h 761990"/>
                    <a:gd name="connsiteX8" fmla="*/ 309859 w 756893"/>
                    <a:gd name="connsiteY8" fmla="*/ 251695 h 761990"/>
                    <a:gd name="connsiteX9" fmla="*/ 305395 w 756893"/>
                    <a:gd name="connsiteY9" fmla="*/ 258797 h 761990"/>
                    <a:gd name="connsiteX10" fmla="*/ 407923 w 756893"/>
                    <a:gd name="connsiteY10" fmla="*/ 0 h 761990"/>
                    <a:gd name="connsiteX11" fmla="*/ 666710 w 756893"/>
                    <a:gd name="connsiteY11" fmla="*/ 94362 h 761990"/>
                    <a:gd name="connsiteX12" fmla="*/ 756893 w 756893"/>
                    <a:gd name="connsiteY12" fmla="*/ 345995 h 761990"/>
                    <a:gd name="connsiteX13" fmla="*/ 349108 w 756893"/>
                    <a:gd name="connsiteY13" fmla="*/ 754897 h 761990"/>
                    <a:gd name="connsiteX14" fmla="*/ 439291 w 756893"/>
                    <a:gd name="connsiteY14" fmla="*/ 625149 h 761990"/>
                    <a:gd name="connsiteX15" fmla="*/ 4059 w 756893"/>
                    <a:gd name="connsiteY15" fmla="*/ 758829 h 761990"/>
                    <a:gd name="connsiteX16" fmla="*/ 133452 w 756893"/>
                    <a:gd name="connsiteY16" fmla="*/ 318472 h 761990"/>
                    <a:gd name="connsiteX17" fmla="*/ 4059 w 756893"/>
                    <a:gd name="connsiteY17" fmla="*/ 404971 h 761990"/>
                    <a:gd name="connsiteX18" fmla="*/ 407923 w 756893"/>
                    <a:gd name="connsiteY18" fmla="*/ 0 h 761990"/>
                    <a:gd name="connsiteX0" fmla="*/ 510153 w 756893"/>
                    <a:gd name="connsiteY0" fmla="*/ 448440 h 761990"/>
                    <a:gd name="connsiteX1" fmla="*/ 509440 w 756893"/>
                    <a:gd name="connsiteY1" fmla="*/ 448857 h 761990"/>
                    <a:gd name="connsiteX2" fmla="*/ 473110 w 756893"/>
                    <a:gd name="connsiteY2" fmla="*/ 502773 h 761990"/>
                    <a:gd name="connsiteX3" fmla="*/ 451054 w 756893"/>
                    <a:gd name="connsiteY3" fmla="*/ 530787 h 761990"/>
                    <a:gd name="connsiteX4" fmla="*/ 451869 w 756893"/>
                    <a:gd name="connsiteY4" fmla="*/ 530467 h 761990"/>
                    <a:gd name="connsiteX5" fmla="*/ 457757 w 756893"/>
                    <a:gd name="connsiteY5" fmla="*/ 523203 h 761990"/>
                    <a:gd name="connsiteX6" fmla="*/ 510153 w 756893"/>
                    <a:gd name="connsiteY6" fmla="*/ 448440 h 761990"/>
                    <a:gd name="connsiteX7" fmla="*/ 407923 w 756893"/>
                    <a:gd name="connsiteY7" fmla="*/ 0 h 761990"/>
                    <a:gd name="connsiteX8" fmla="*/ 666710 w 756893"/>
                    <a:gd name="connsiteY8" fmla="*/ 94362 h 761990"/>
                    <a:gd name="connsiteX9" fmla="*/ 756893 w 756893"/>
                    <a:gd name="connsiteY9" fmla="*/ 345995 h 761990"/>
                    <a:gd name="connsiteX10" fmla="*/ 349108 w 756893"/>
                    <a:gd name="connsiteY10" fmla="*/ 754897 h 761990"/>
                    <a:gd name="connsiteX11" fmla="*/ 439291 w 756893"/>
                    <a:gd name="connsiteY11" fmla="*/ 625149 h 761990"/>
                    <a:gd name="connsiteX12" fmla="*/ 4059 w 756893"/>
                    <a:gd name="connsiteY12" fmla="*/ 758829 h 761990"/>
                    <a:gd name="connsiteX13" fmla="*/ 133452 w 756893"/>
                    <a:gd name="connsiteY13" fmla="*/ 318472 h 761990"/>
                    <a:gd name="connsiteX14" fmla="*/ 4059 w 756893"/>
                    <a:gd name="connsiteY14" fmla="*/ 404971 h 761990"/>
                    <a:gd name="connsiteX15" fmla="*/ 407923 w 756893"/>
                    <a:gd name="connsiteY15" fmla="*/ 0 h 761990"/>
                    <a:gd name="connsiteX0" fmla="*/ 510153 w 756893"/>
                    <a:gd name="connsiteY0" fmla="*/ 448440 h 761990"/>
                    <a:gd name="connsiteX1" fmla="*/ 509440 w 756893"/>
                    <a:gd name="connsiteY1" fmla="*/ 448857 h 761990"/>
                    <a:gd name="connsiteX2" fmla="*/ 473110 w 756893"/>
                    <a:gd name="connsiteY2" fmla="*/ 502773 h 761990"/>
                    <a:gd name="connsiteX3" fmla="*/ 451054 w 756893"/>
                    <a:gd name="connsiteY3" fmla="*/ 530787 h 761990"/>
                    <a:gd name="connsiteX4" fmla="*/ 451869 w 756893"/>
                    <a:gd name="connsiteY4" fmla="*/ 530467 h 761990"/>
                    <a:gd name="connsiteX5" fmla="*/ 510153 w 756893"/>
                    <a:gd name="connsiteY5" fmla="*/ 448440 h 761990"/>
                    <a:gd name="connsiteX6" fmla="*/ 407923 w 756893"/>
                    <a:gd name="connsiteY6" fmla="*/ 0 h 761990"/>
                    <a:gd name="connsiteX7" fmla="*/ 666710 w 756893"/>
                    <a:gd name="connsiteY7" fmla="*/ 94362 h 761990"/>
                    <a:gd name="connsiteX8" fmla="*/ 756893 w 756893"/>
                    <a:gd name="connsiteY8" fmla="*/ 345995 h 761990"/>
                    <a:gd name="connsiteX9" fmla="*/ 349108 w 756893"/>
                    <a:gd name="connsiteY9" fmla="*/ 754897 h 761990"/>
                    <a:gd name="connsiteX10" fmla="*/ 439291 w 756893"/>
                    <a:gd name="connsiteY10" fmla="*/ 625149 h 761990"/>
                    <a:gd name="connsiteX11" fmla="*/ 4059 w 756893"/>
                    <a:gd name="connsiteY11" fmla="*/ 758829 h 761990"/>
                    <a:gd name="connsiteX12" fmla="*/ 133452 w 756893"/>
                    <a:gd name="connsiteY12" fmla="*/ 318472 h 761990"/>
                    <a:gd name="connsiteX13" fmla="*/ 4059 w 756893"/>
                    <a:gd name="connsiteY13" fmla="*/ 404971 h 761990"/>
                    <a:gd name="connsiteX14" fmla="*/ 407923 w 756893"/>
                    <a:gd name="connsiteY14" fmla="*/ 0 h 761990"/>
                    <a:gd name="connsiteX0" fmla="*/ 510153 w 756893"/>
                    <a:gd name="connsiteY0" fmla="*/ 448440 h 761990"/>
                    <a:gd name="connsiteX1" fmla="*/ 509440 w 756893"/>
                    <a:gd name="connsiteY1" fmla="*/ 448857 h 761990"/>
                    <a:gd name="connsiteX2" fmla="*/ 473110 w 756893"/>
                    <a:gd name="connsiteY2" fmla="*/ 502773 h 761990"/>
                    <a:gd name="connsiteX3" fmla="*/ 451054 w 756893"/>
                    <a:gd name="connsiteY3" fmla="*/ 530787 h 761990"/>
                    <a:gd name="connsiteX4" fmla="*/ 510153 w 756893"/>
                    <a:gd name="connsiteY4" fmla="*/ 448440 h 761990"/>
                    <a:gd name="connsiteX5" fmla="*/ 407923 w 756893"/>
                    <a:gd name="connsiteY5" fmla="*/ 0 h 761990"/>
                    <a:gd name="connsiteX6" fmla="*/ 666710 w 756893"/>
                    <a:gd name="connsiteY6" fmla="*/ 94362 h 761990"/>
                    <a:gd name="connsiteX7" fmla="*/ 756893 w 756893"/>
                    <a:gd name="connsiteY7" fmla="*/ 345995 h 761990"/>
                    <a:gd name="connsiteX8" fmla="*/ 349108 w 756893"/>
                    <a:gd name="connsiteY8" fmla="*/ 754897 h 761990"/>
                    <a:gd name="connsiteX9" fmla="*/ 439291 w 756893"/>
                    <a:gd name="connsiteY9" fmla="*/ 625149 h 761990"/>
                    <a:gd name="connsiteX10" fmla="*/ 4059 w 756893"/>
                    <a:gd name="connsiteY10" fmla="*/ 758829 h 761990"/>
                    <a:gd name="connsiteX11" fmla="*/ 133452 w 756893"/>
                    <a:gd name="connsiteY11" fmla="*/ 318472 h 761990"/>
                    <a:gd name="connsiteX12" fmla="*/ 4059 w 756893"/>
                    <a:gd name="connsiteY12" fmla="*/ 404971 h 761990"/>
                    <a:gd name="connsiteX13" fmla="*/ 407923 w 756893"/>
                    <a:gd name="connsiteY13" fmla="*/ 0 h 761990"/>
                    <a:gd name="connsiteX0" fmla="*/ 510153 w 756893"/>
                    <a:gd name="connsiteY0" fmla="*/ 448440 h 761990"/>
                    <a:gd name="connsiteX1" fmla="*/ 509440 w 756893"/>
                    <a:gd name="connsiteY1" fmla="*/ 448857 h 761990"/>
                    <a:gd name="connsiteX2" fmla="*/ 473110 w 756893"/>
                    <a:gd name="connsiteY2" fmla="*/ 502773 h 761990"/>
                    <a:gd name="connsiteX3" fmla="*/ 510153 w 756893"/>
                    <a:gd name="connsiteY3" fmla="*/ 448440 h 761990"/>
                    <a:gd name="connsiteX4" fmla="*/ 407923 w 756893"/>
                    <a:gd name="connsiteY4" fmla="*/ 0 h 761990"/>
                    <a:gd name="connsiteX5" fmla="*/ 666710 w 756893"/>
                    <a:gd name="connsiteY5" fmla="*/ 94362 h 761990"/>
                    <a:gd name="connsiteX6" fmla="*/ 756893 w 756893"/>
                    <a:gd name="connsiteY6" fmla="*/ 345995 h 761990"/>
                    <a:gd name="connsiteX7" fmla="*/ 349108 w 756893"/>
                    <a:gd name="connsiteY7" fmla="*/ 754897 h 761990"/>
                    <a:gd name="connsiteX8" fmla="*/ 439291 w 756893"/>
                    <a:gd name="connsiteY8" fmla="*/ 625149 h 761990"/>
                    <a:gd name="connsiteX9" fmla="*/ 4059 w 756893"/>
                    <a:gd name="connsiteY9" fmla="*/ 758829 h 761990"/>
                    <a:gd name="connsiteX10" fmla="*/ 133452 w 756893"/>
                    <a:gd name="connsiteY10" fmla="*/ 318472 h 761990"/>
                    <a:gd name="connsiteX11" fmla="*/ 4059 w 756893"/>
                    <a:gd name="connsiteY11" fmla="*/ 404971 h 761990"/>
                    <a:gd name="connsiteX12" fmla="*/ 407923 w 756893"/>
                    <a:gd name="connsiteY12" fmla="*/ 0 h 761990"/>
                    <a:gd name="connsiteX0" fmla="*/ 510153 w 756893"/>
                    <a:gd name="connsiteY0" fmla="*/ 448440 h 761990"/>
                    <a:gd name="connsiteX1" fmla="*/ 509440 w 756893"/>
                    <a:gd name="connsiteY1" fmla="*/ 448857 h 761990"/>
                    <a:gd name="connsiteX2" fmla="*/ 510153 w 756893"/>
                    <a:gd name="connsiteY2" fmla="*/ 448440 h 761990"/>
                    <a:gd name="connsiteX3" fmla="*/ 407923 w 756893"/>
                    <a:gd name="connsiteY3" fmla="*/ 0 h 761990"/>
                    <a:gd name="connsiteX4" fmla="*/ 666710 w 756893"/>
                    <a:gd name="connsiteY4" fmla="*/ 94362 h 761990"/>
                    <a:gd name="connsiteX5" fmla="*/ 756893 w 756893"/>
                    <a:gd name="connsiteY5" fmla="*/ 345995 h 761990"/>
                    <a:gd name="connsiteX6" fmla="*/ 349108 w 756893"/>
                    <a:gd name="connsiteY6" fmla="*/ 754897 h 761990"/>
                    <a:gd name="connsiteX7" fmla="*/ 439291 w 756893"/>
                    <a:gd name="connsiteY7" fmla="*/ 625149 h 761990"/>
                    <a:gd name="connsiteX8" fmla="*/ 4059 w 756893"/>
                    <a:gd name="connsiteY8" fmla="*/ 758829 h 761990"/>
                    <a:gd name="connsiteX9" fmla="*/ 133452 w 756893"/>
                    <a:gd name="connsiteY9" fmla="*/ 318472 h 761990"/>
                    <a:gd name="connsiteX10" fmla="*/ 4059 w 756893"/>
                    <a:gd name="connsiteY10" fmla="*/ 404971 h 761990"/>
                    <a:gd name="connsiteX11" fmla="*/ 407923 w 756893"/>
                    <a:gd name="connsiteY11" fmla="*/ 0 h 761990"/>
                    <a:gd name="connsiteX0" fmla="*/ 407923 w 756893"/>
                    <a:gd name="connsiteY0" fmla="*/ 0 h 761990"/>
                    <a:gd name="connsiteX1" fmla="*/ 666710 w 756893"/>
                    <a:gd name="connsiteY1" fmla="*/ 94362 h 761990"/>
                    <a:gd name="connsiteX2" fmla="*/ 756893 w 756893"/>
                    <a:gd name="connsiteY2" fmla="*/ 345995 h 761990"/>
                    <a:gd name="connsiteX3" fmla="*/ 349108 w 756893"/>
                    <a:gd name="connsiteY3" fmla="*/ 754897 h 761990"/>
                    <a:gd name="connsiteX4" fmla="*/ 439291 w 756893"/>
                    <a:gd name="connsiteY4" fmla="*/ 625149 h 761990"/>
                    <a:gd name="connsiteX5" fmla="*/ 4059 w 756893"/>
                    <a:gd name="connsiteY5" fmla="*/ 758829 h 761990"/>
                    <a:gd name="connsiteX6" fmla="*/ 133452 w 756893"/>
                    <a:gd name="connsiteY6" fmla="*/ 318472 h 761990"/>
                    <a:gd name="connsiteX7" fmla="*/ 4059 w 756893"/>
                    <a:gd name="connsiteY7" fmla="*/ 404971 h 761990"/>
                    <a:gd name="connsiteX8" fmla="*/ 407923 w 756893"/>
                    <a:gd name="connsiteY8" fmla="*/ 0 h 761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56893" h="761990">
                      <a:moveTo>
                        <a:pt x="407923" y="0"/>
                      </a:moveTo>
                      <a:lnTo>
                        <a:pt x="666710" y="94362"/>
                      </a:lnTo>
                      <a:lnTo>
                        <a:pt x="756893" y="345995"/>
                      </a:lnTo>
                      <a:cubicBezTo>
                        <a:pt x="756893" y="345995"/>
                        <a:pt x="737288" y="636944"/>
                        <a:pt x="349108" y="754897"/>
                      </a:cubicBezTo>
                      <a:cubicBezTo>
                        <a:pt x="349108" y="754897"/>
                        <a:pt x="415765" y="680194"/>
                        <a:pt x="439291" y="625149"/>
                      </a:cubicBezTo>
                      <a:cubicBezTo>
                        <a:pt x="439291" y="625149"/>
                        <a:pt x="184426" y="786351"/>
                        <a:pt x="4059" y="758829"/>
                      </a:cubicBezTo>
                      <a:cubicBezTo>
                        <a:pt x="-27309" y="574036"/>
                        <a:pt x="133452" y="318472"/>
                        <a:pt x="133452" y="318472"/>
                      </a:cubicBezTo>
                      <a:cubicBezTo>
                        <a:pt x="78558" y="342063"/>
                        <a:pt x="4059" y="404971"/>
                        <a:pt x="4059" y="404971"/>
                      </a:cubicBezTo>
                      <a:cubicBezTo>
                        <a:pt x="121689" y="15727"/>
                        <a:pt x="407923" y="0"/>
                        <a:pt x="407923" y="0"/>
                      </a:cubicBezTo>
                      <a:close/>
                    </a:path>
                  </a:pathLst>
                </a:custGeom>
                <a:solidFill>
                  <a:srgbClr val="FFCC4C"/>
                </a:solidFill>
                <a:ln>
                  <a:noFill/>
                </a:ln>
              </p:spPr>
              <p:txBody>
                <a:bodyPr wrap="square" lIns="68569" tIns="34275" rIns="68569" bIns="3427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2700" b="0" i="0" u="none" strike="noStrike" kern="0" cap="none" spc="0" normalizeH="0" baseline="0" noProof="0">
                    <a:ln>
                      <a:noFill/>
                    </a:ln>
                    <a:solidFill>
                      <a:prstClr val="black"/>
                    </a:solidFill>
                    <a:effectLst/>
                    <a:uLnTx/>
                    <a:uFillTx/>
                    <a:latin typeface="Calibri" panose="020F0502020204030204"/>
                    <a:ea typeface="Source Sans Pro"/>
                    <a:cs typeface="Source Sans Pro"/>
                    <a:sym typeface="Source Sans Pro"/>
                  </a:endParaRPr>
                </a:p>
              </p:txBody>
            </p:sp>
            <p:sp>
              <p:nvSpPr>
                <p:cNvPr id="38" name="Shape 4351">
                  <a:extLst>
                    <a:ext uri="{FF2B5EF4-FFF2-40B4-BE49-F238E27FC236}">
                      <a16:creationId xmlns:a16="http://schemas.microsoft.com/office/drawing/2014/main" xmlns="" id="{0027C886-58FE-47BB-8FCE-A71103D503E8}"/>
                    </a:ext>
                  </a:extLst>
                </p:cNvPr>
                <p:cNvSpPr/>
                <p:nvPr/>
              </p:nvSpPr>
              <p:spPr>
                <a:xfrm>
                  <a:off x="9047308" y="1978247"/>
                  <a:ext cx="784202" cy="786351"/>
                </a:xfrm>
                <a:custGeom>
                  <a:avLst/>
                  <a:gdLst/>
                  <a:ahLst/>
                  <a:cxnLst/>
                  <a:rect l="0" t="0" r="0" b="0"/>
                  <a:pathLst>
                    <a:path w="120000" h="120000" extrusionOk="0">
                      <a:moveTo>
                        <a:pt x="120000" y="52800"/>
                      </a:moveTo>
                      <a:cubicBezTo>
                        <a:pt x="106200" y="14400"/>
                        <a:pt x="106200" y="14400"/>
                        <a:pt x="106200" y="14400"/>
                      </a:cubicBezTo>
                      <a:cubicBezTo>
                        <a:pt x="66600" y="0"/>
                        <a:pt x="66600" y="0"/>
                        <a:pt x="66600" y="0"/>
                      </a:cubicBezTo>
                      <a:cubicBezTo>
                        <a:pt x="66600" y="0"/>
                        <a:pt x="22800" y="2400"/>
                        <a:pt x="4800" y="61800"/>
                      </a:cubicBezTo>
                      <a:cubicBezTo>
                        <a:pt x="4800" y="61800"/>
                        <a:pt x="16200" y="52200"/>
                        <a:pt x="24600" y="48600"/>
                      </a:cubicBezTo>
                      <a:cubicBezTo>
                        <a:pt x="24600" y="48600"/>
                        <a:pt x="0" y="87600"/>
                        <a:pt x="4800" y="115800"/>
                      </a:cubicBezTo>
                      <a:cubicBezTo>
                        <a:pt x="32400" y="120000"/>
                        <a:pt x="71400" y="95400"/>
                        <a:pt x="71400" y="95400"/>
                      </a:cubicBezTo>
                      <a:cubicBezTo>
                        <a:pt x="67800" y="103800"/>
                        <a:pt x="57600" y="115200"/>
                        <a:pt x="57600" y="115200"/>
                      </a:cubicBezTo>
                      <a:cubicBezTo>
                        <a:pt x="117000" y="97200"/>
                        <a:pt x="120000" y="52800"/>
                        <a:pt x="120000" y="52800"/>
                      </a:cubicBezTo>
                      <a:moveTo>
                        <a:pt x="73200" y="81000"/>
                      </a:moveTo>
                      <a:cubicBezTo>
                        <a:pt x="73200" y="81000"/>
                        <a:pt x="79200" y="73800"/>
                        <a:pt x="82200" y="68400"/>
                      </a:cubicBezTo>
                      <a:cubicBezTo>
                        <a:pt x="82200" y="68400"/>
                        <a:pt x="56400" y="84000"/>
                        <a:pt x="39000" y="81600"/>
                      </a:cubicBezTo>
                      <a:cubicBezTo>
                        <a:pt x="35400" y="63000"/>
                        <a:pt x="51600" y="38400"/>
                        <a:pt x="51600" y="38400"/>
                      </a:cubicBezTo>
                      <a:cubicBezTo>
                        <a:pt x="46200" y="40800"/>
                        <a:pt x="39000" y="46800"/>
                        <a:pt x="39000" y="46800"/>
                      </a:cubicBezTo>
                      <a:cubicBezTo>
                        <a:pt x="50400" y="8400"/>
                        <a:pt x="79200" y="6600"/>
                        <a:pt x="79200" y="6600"/>
                      </a:cubicBezTo>
                      <a:cubicBezTo>
                        <a:pt x="104400" y="16200"/>
                        <a:pt x="104400" y="16200"/>
                        <a:pt x="104400" y="16200"/>
                      </a:cubicBezTo>
                      <a:cubicBezTo>
                        <a:pt x="113400" y="40800"/>
                        <a:pt x="113400" y="40800"/>
                        <a:pt x="113400" y="40800"/>
                      </a:cubicBezTo>
                      <a:cubicBezTo>
                        <a:pt x="113400" y="40800"/>
                        <a:pt x="111600" y="69600"/>
                        <a:pt x="73200" y="81000"/>
                      </a:cubicBezTo>
                    </a:path>
                  </a:pathLst>
                </a:custGeom>
                <a:solidFill>
                  <a:srgbClr val="FFCC4C"/>
                </a:solidFill>
                <a:ln>
                  <a:noFill/>
                </a:ln>
              </p:spPr>
              <p:txBody>
                <a:bodyPr lIns="68569" tIns="34275" rIns="68569" bIns="3427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2700" b="0" i="0" u="none" strike="noStrike" kern="0" cap="none" spc="0" normalizeH="0" baseline="0" noProof="0">
                    <a:ln>
                      <a:noFill/>
                    </a:ln>
                    <a:solidFill>
                      <a:prstClr val="black"/>
                    </a:solidFill>
                    <a:effectLst/>
                    <a:uLnTx/>
                    <a:uFillTx/>
                    <a:latin typeface="Calibri" panose="020F0502020204030204"/>
                    <a:ea typeface="Source Sans Pro"/>
                    <a:cs typeface="Source Sans Pro"/>
                    <a:sym typeface="Source Sans Pro"/>
                  </a:endParaRPr>
                </a:p>
              </p:txBody>
            </p:sp>
            <p:sp>
              <p:nvSpPr>
                <p:cNvPr id="39" name="Shape 4352">
                  <a:extLst>
                    <a:ext uri="{FF2B5EF4-FFF2-40B4-BE49-F238E27FC236}">
                      <a16:creationId xmlns:a16="http://schemas.microsoft.com/office/drawing/2014/main" xmlns="" id="{CDD51FF5-D976-47B0-8818-C517BB23837A}"/>
                    </a:ext>
                  </a:extLst>
                </p:cNvPr>
                <p:cNvSpPr/>
                <p:nvPr/>
              </p:nvSpPr>
              <p:spPr>
                <a:xfrm>
                  <a:off x="9278873" y="2021068"/>
                  <a:ext cx="509829" cy="508013"/>
                </a:xfrm>
                <a:custGeom>
                  <a:avLst/>
                  <a:gdLst/>
                  <a:ahLst/>
                  <a:cxnLst/>
                  <a:rect l="0" t="0" r="0" b="0"/>
                  <a:pathLst>
                    <a:path w="120000" h="120000" extrusionOk="0">
                      <a:moveTo>
                        <a:pt x="106153" y="14883"/>
                      </a:moveTo>
                      <a:cubicBezTo>
                        <a:pt x="67384" y="0"/>
                        <a:pt x="67384" y="0"/>
                        <a:pt x="67384" y="0"/>
                      </a:cubicBezTo>
                      <a:cubicBezTo>
                        <a:pt x="67384" y="0"/>
                        <a:pt x="23076" y="2790"/>
                        <a:pt x="5538" y="62325"/>
                      </a:cubicBezTo>
                      <a:cubicBezTo>
                        <a:pt x="5538" y="62325"/>
                        <a:pt x="16615" y="53023"/>
                        <a:pt x="24923" y="49302"/>
                      </a:cubicBezTo>
                      <a:cubicBezTo>
                        <a:pt x="24923" y="49302"/>
                        <a:pt x="0" y="87441"/>
                        <a:pt x="5538" y="116279"/>
                      </a:cubicBezTo>
                      <a:cubicBezTo>
                        <a:pt x="32307" y="120000"/>
                        <a:pt x="72000" y="95813"/>
                        <a:pt x="72000" y="95813"/>
                      </a:cubicBezTo>
                      <a:cubicBezTo>
                        <a:pt x="67384" y="104186"/>
                        <a:pt x="58153" y="115348"/>
                        <a:pt x="58153" y="115348"/>
                      </a:cubicBezTo>
                      <a:cubicBezTo>
                        <a:pt x="117230" y="97674"/>
                        <a:pt x="120000" y="53023"/>
                        <a:pt x="120000" y="53023"/>
                      </a:cubicBezTo>
                      <a:cubicBezTo>
                        <a:pt x="106153" y="14883"/>
                        <a:pt x="106153" y="14883"/>
                        <a:pt x="106153" y="14883"/>
                      </a:cubicBezTo>
                    </a:path>
                  </a:pathLst>
                </a:custGeom>
                <a:solidFill>
                  <a:srgbClr val="F7931F"/>
                </a:solidFill>
                <a:ln>
                  <a:noFill/>
                </a:ln>
              </p:spPr>
              <p:txBody>
                <a:bodyPr lIns="68569" tIns="34275" rIns="68569" bIns="3427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2700" b="0" i="0" u="none" strike="noStrike" kern="0" cap="none" spc="0" normalizeH="0" baseline="0" noProof="0">
                    <a:ln>
                      <a:noFill/>
                    </a:ln>
                    <a:solidFill>
                      <a:prstClr val="black"/>
                    </a:solidFill>
                    <a:effectLst/>
                    <a:uLnTx/>
                    <a:uFillTx/>
                    <a:latin typeface="Calibri" panose="020F0502020204030204"/>
                    <a:ea typeface="Source Sans Pro"/>
                    <a:cs typeface="Source Sans Pro"/>
                    <a:sym typeface="Source Sans Pro"/>
                  </a:endParaRPr>
                </a:p>
              </p:txBody>
            </p:sp>
            <p:sp>
              <p:nvSpPr>
                <p:cNvPr id="40" name="Shape 4367">
                  <a:extLst>
                    <a:ext uri="{FF2B5EF4-FFF2-40B4-BE49-F238E27FC236}">
                      <a16:creationId xmlns:a16="http://schemas.microsoft.com/office/drawing/2014/main" xmlns="" id="{920CD42A-D2D7-40BD-BC00-13F3F3F4FB36}"/>
                    </a:ext>
                  </a:extLst>
                </p:cNvPr>
                <p:cNvSpPr/>
                <p:nvPr/>
              </p:nvSpPr>
              <p:spPr>
                <a:xfrm>
                  <a:off x="9808162" y="2340280"/>
                  <a:ext cx="19459" cy="7785"/>
                </a:xfrm>
                <a:custGeom>
                  <a:avLst/>
                  <a:gdLst/>
                  <a:ahLst/>
                  <a:cxnLst/>
                  <a:rect l="0" t="0" r="0" b="0"/>
                  <a:pathLst>
                    <a:path w="120000" h="120000" extrusionOk="0">
                      <a:moveTo>
                        <a:pt x="0" y="0"/>
                      </a:moveTo>
                      <a:cubicBezTo>
                        <a:pt x="120000" y="120000"/>
                        <a:pt x="120000" y="120000"/>
                        <a:pt x="120000" y="120000"/>
                      </a:cubicBezTo>
                      <a:cubicBezTo>
                        <a:pt x="120000" y="120000"/>
                        <a:pt x="120000" y="120000"/>
                        <a:pt x="120000" y="120000"/>
                      </a:cubicBezTo>
                      <a:cubicBezTo>
                        <a:pt x="96000" y="60000"/>
                        <a:pt x="72000" y="60000"/>
                        <a:pt x="0" y="0"/>
                      </a:cubicBezTo>
                    </a:path>
                  </a:pathLst>
                </a:custGeom>
                <a:solidFill>
                  <a:srgbClr val="E5C062"/>
                </a:solidFill>
                <a:ln>
                  <a:noFill/>
                </a:ln>
              </p:spPr>
              <p:txBody>
                <a:bodyPr lIns="68569" tIns="34275" rIns="68569" bIns="3427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2700" b="0" i="0" u="none" strike="noStrike" kern="0" cap="none" spc="0" normalizeH="0" baseline="0" noProof="0">
                    <a:ln>
                      <a:noFill/>
                    </a:ln>
                    <a:solidFill>
                      <a:prstClr val="black"/>
                    </a:solidFill>
                    <a:effectLst/>
                    <a:uLnTx/>
                    <a:uFillTx/>
                    <a:latin typeface="Calibri" panose="020F0502020204030204"/>
                    <a:ea typeface="Source Sans Pro"/>
                    <a:cs typeface="Source Sans Pro"/>
                    <a:sym typeface="Source Sans Pro"/>
                  </a:endParaRPr>
                </a:p>
              </p:txBody>
            </p:sp>
          </p:grpSp>
          <p:sp>
            <p:nvSpPr>
              <p:cNvPr id="19" name="Shape 4353">
                <a:extLst>
                  <a:ext uri="{FF2B5EF4-FFF2-40B4-BE49-F238E27FC236}">
                    <a16:creationId xmlns:a16="http://schemas.microsoft.com/office/drawing/2014/main" xmlns="" id="{F717DD16-EF0C-4E4F-B354-6178DF5F7392}"/>
                  </a:ext>
                </a:extLst>
              </p:cNvPr>
              <p:cNvSpPr/>
              <p:nvPr/>
            </p:nvSpPr>
            <p:spPr>
              <a:xfrm>
                <a:off x="9808162" y="1707695"/>
                <a:ext cx="644098" cy="860315"/>
              </a:xfrm>
              <a:custGeom>
                <a:avLst/>
                <a:gdLst/>
                <a:ahLst/>
                <a:cxnLst/>
                <a:rect l="0" t="0" r="0" b="0"/>
                <a:pathLst>
                  <a:path w="120000" h="120000" extrusionOk="0">
                    <a:moveTo>
                      <a:pt x="120000" y="30136"/>
                    </a:moveTo>
                    <a:cubicBezTo>
                      <a:pt x="97317" y="98630"/>
                      <a:pt x="97317" y="98630"/>
                      <a:pt x="97317" y="98630"/>
                    </a:cubicBezTo>
                    <a:cubicBezTo>
                      <a:pt x="0" y="120000"/>
                      <a:pt x="0" y="120000"/>
                      <a:pt x="0" y="120000"/>
                    </a:cubicBezTo>
                    <a:cubicBezTo>
                      <a:pt x="0" y="120000"/>
                      <a:pt x="68048" y="80547"/>
                      <a:pt x="19756" y="44931"/>
                    </a:cubicBezTo>
                    <a:cubicBezTo>
                      <a:pt x="79756" y="0"/>
                      <a:pt x="79756" y="0"/>
                      <a:pt x="79756" y="0"/>
                    </a:cubicBezTo>
                    <a:cubicBezTo>
                      <a:pt x="120000" y="30136"/>
                      <a:pt x="120000" y="30136"/>
                      <a:pt x="120000" y="30136"/>
                    </a:cubicBezTo>
                  </a:path>
                </a:pathLst>
              </a:custGeom>
              <a:solidFill>
                <a:srgbClr val="3A5C84">
                  <a:lumMod val="50000"/>
                </a:srgbClr>
              </a:solidFill>
              <a:ln>
                <a:noFill/>
              </a:ln>
            </p:spPr>
            <p:txBody>
              <a:bodyPr lIns="68569" tIns="34275" rIns="68569" bIns="3427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2700" b="0" i="0" u="none" strike="noStrike" kern="0" cap="none" spc="0" normalizeH="0" baseline="0" noProof="0">
                  <a:ln>
                    <a:noFill/>
                  </a:ln>
                  <a:solidFill>
                    <a:prstClr val="black"/>
                  </a:solidFill>
                  <a:effectLst/>
                  <a:uLnTx/>
                  <a:uFillTx/>
                  <a:latin typeface="Calibri" panose="020F0502020204030204"/>
                  <a:ea typeface="Source Sans Pro"/>
                  <a:cs typeface="Source Sans Pro"/>
                  <a:sym typeface="Source Sans Pro"/>
                </a:endParaRPr>
              </a:p>
            </p:txBody>
          </p:sp>
          <p:sp>
            <p:nvSpPr>
              <p:cNvPr id="20" name="Shape 4354">
                <a:extLst>
                  <a:ext uri="{FF2B5EF4-FFF2-40B4-BE49-F238E27FC236}">
                    <a16:creationId xmlns:a16="http://schemas.microsoft.com/office/drawing/2014/main" xmlns="" id="{AC933F79-62D5-4F78-B438-D3E138564EB4}"/>
                  </a:ext>
                </a:extLst>
              </p:cNvPr>
              <p:cNvSpPr/>
              <p:nvPr/>
            </p:nvSpPr>
            <p:spPr>
              <a:xfrm>
                <a:off x="9232172" y="1341768"/>
                <a:ext cx="858147" cy="648157"/>
              </a:xfrm>
              <a:custGeom>
                <a:avLst/>
                <a:gdLst/>
                <a:ahLst/>
                <a:cxnLst/>
                <a:rect l="0" t="0" r="0" b="0"/>
                <a:pathLst>
                  <a:path w="120000" h="120000" extrusionOk="0">
                    <a:moveTo>
                      <a:pt x="89863" y="0"/>
                    </a:moveTo>
                    <a:cubicBezTo>
                      <a:pt x="20821" y="23272"/>
                      <a:pt x="20821" y="23272"/>
                      <a:pt x="20821" y="23272"/>
                    </a:cubicBezTo>
                    <a:cubicBezTo>
                      <a:pt x="0" y="120000"/>
                      <a:pt x="0" y="120000"/>
                      <a:pt x="0" y="120000"/>
                    </a:cubicBezTo>
                    <a:cubicBezTo>
                      <a:pt x="0" y="120000"/>
                      <a:pt x="38904" y="52363"/>
                      <a:pt x="75068" y="99636"/>
                    </a:cubicBezTo>
                    <a:cubicBezTo>
                      <a:pt x="120000" y="40000"/>
                      <a:pt x="120000" y="40000"/>
                      <a:pt x="120000" y="40000"/>
                    </a:cubicBezTo>
                    <a:lnTo>
                      <a:pt x="89863" y="0"/>
                    </a:lnTo>
                    <a:close/>
                  </a:path>
                </a:pathLst>
              </a:custGeom>
              <a:solidFill>
                <a:srgbClr val="3A5C84">
                  <a:lumMod val="50000"/>
                </a:srgbClr>
              </a:solidFill>
              <a:ln>
                <a:noFill/>
              </a:ln>
            </p:spPr>
            <p:txBody>
              <a:bodyPr lIns="68569" tIns="34275" rIns="68569" bIns="3427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2700" b="0" i="0" u="none" strike="noStrike" kern="0" cap="none" spc="0" normalizeH="0" baseline="0" noProof="0">
                  <a:ln>
                    <a:noFill/>
                  </a:ln>
                  <a:solidFill>
                    <a:prstClr val="black"/>
                  </a:solidFill>
                  <a:effectLst/>
                  <a:uLnTx/>
                  <a:uFillTx/>
                  <a:latin typeface="Calibri" panose="020F0502020204030204"/>
                  <a:ea typeface="Source Sans Pro"/>
                  <a:cs typeface="Source Sans Pro"/>
                  <a:sym typeface="Source Sans Pro"/>
                </a:endParaRPr>
              </a:p>
            </p:txBody>
          </p:sp>
          <p:sp>
            <p:nvSpPr>
              <p:cNvPr id="21" name="Shape 4355">
                <a:extLst>
                  <a:ext uri="{FF2B5EF4-FFF2-40B4-BE49-F238E27FC236}">
                    <a16:creationId xmlns:a16="http://schemas.microsoft.com/office/drawing/2014/main" xmlns="" id="{3E5A764F-5C9B-4446-A59C-E8816C0B020F}"/>
                  </a:ext>
                </a:extLst>
              </p:cNvPr>
              <p:cNvSpPr/>
              <p:nvPr/>
            </p:nvSpPr>
            <p:spPr>
              <a:xfrm>
                <a:off x="10055292" y="650789"/>
                <a:ext cx="1095549" cy="1095833"/>
              </a:xfrm>
              <a:custGeom>
                <a:avLst/>
                <a:gdLst/>
                <a:ahLst/>
                <a:cxnLst/>
                <a:rect l="0" t="0" r="0" b="0"/>
                <a:pathLst>
                  <a:path w="120000" h="120000" extrusionOk="0">
                    <a:moveTo>
                      <a:pt x="26236" y="95053"/>
                    </a:moveTo>
                    <a:cubicBezTo>
                      <a:pt x="35698" y="104516"/>
                      <a:pt x="47741" y="113548"/>
                      <a:pt x="63655" y="120000"/>
                    </a:cubicBezTo>
                    <a:cubicBezTo>
                      <a:pt x="89032" y="91182"/>
                      <a:pt x="107096" y="59354"/>
                      <a:pt x="120000" y="33548"/>
                    </a:cubicBezTo>
                    <a:cubicBezTo>
                      <a:pt x="111397" y="30107"/>
                      <a:pt x="104946" y="25806"/>
                      <a:pt x="100215" y="20645"/>
                    </a:cubicBezTo>
                    <a:cubicBezTo>
                      <a:pt x="93763" y="14623"/>
                      <a:pt x="90322" y="8172"/>
                      <a:pt x="87741" y="3010"/>
                    </a:cubicBezTo>
                    <a:cubicBezTo>
                      <a:pt x="87311" y="1720"/>
                      <a:pt x="86881" y="860"/>
                      <a:pt x="86881" y="0"/>
                    </a:cubicBezTo>
                    <a:cubicBezTo>
                      <a:pt x="60645" y="12473"/>
                      <a:pt x="28817" y="30967"/>
                      <a:pt x="0" y="56344"/>
                    </a:cubicBezTo>
                    <a:cubicBezTo>
                      <a:pt x="860" y="58494"/>
                      <a:pt x="2150" y="60645"/>
                      <a:pt x="3440" y="63225"/>
                    </a:cubicBezTo>
                    <a:cubicBezTo>
                      <a:pt x="7741" y="72258"/>
                      <a:pt x="15053" y="84301"/>
                      <a:pt x="26236" y="95053"/>
                    </a:cubicBezTo>
                  </a:path>
                </a:pathLst>
              </a:custGeom>
              <a:solidFill>
                <a:sysClr val="window" lastClr="FFFFFF">
                  <a:lumMod val="75000"/>
                </a:sysClr>
              </a:solidFill>
              <a:ln>
                <a:noFill/>
              </a:ln>
            </p:spPr>
            <p:txBody>
              <a:bodyPr lIns="68569" tIns="34275" rIns="68569" bIns="3427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2700" b="0" i="0" u="none" strike="noStrike" kern="0" cap="none" spc="0" normalizeH="0" baseline="0" noProof="0">
                  <a:ln>
                    <a:noFill/>
                  </a:ln>
                  <a:solidFill>
                    <a:prstClr val="black"/>
                  </a:solidFill>
                  <a:effectLst/>
                  <a:uLnTx/>
                  <a:uFillTx/>
                  <a:latin typeface="Calibri" panose="020F0502020204030204"/>
                  <a:ea typeface="Source Sans Pro"/>
                  <a:cs typeface="Source Sans Pro"/>
                  <a:sym typeface="Source Sans Pro"/>
                </a:endParaRPr>
              </a:p>
            </p:txBody>
          </p:sp>
          <p:sp>
            <p:nvSpPr>
              <p:cNvPr id="22" name="Shape 4356">
                <a:extLst>
                  <a:ext uri="{FF2B5EF4-FFF2-40B4-BE49-F238E27FC236}">
                    <a16:creationId xmlns:a16="http://schemas.microsoft.com/office/drawing/2014/main" xmlns="" id="{0DFD741D-223B-4C38-80B8-C83F011491E7}"/>
                  </a:ext>
                </a:extLst>
              </p:cNvPr>
              <p:cNvSpPr/>
              <p:nvPr/>
            </p:nvSpPr>
            <p:spPr>
              <a:xfrm>
                <a:off x="10888144" y="450308"/>
                <a:ext cx="463127" cy="463247"/>
              </a:xfrm>
              <a:custGeom>
                <a:avLst/>
                <a:gdLst/>
                <a:ahLst/>
                <a:cxnLst/>
                <a:rect l="0" t="0" r="0" b="0"/>
                <a:pathLst>
                  <a:path w="120000" h="120000" extrusionOk="0">
                    <a:moveTo>
                      <a:pt x="29491" y="92542"/>
                    </a:moveTo>
                    <a:cubicBezTo>
                      <a:pt x="40677" y="103728"/>
                      <a:pt x="54915" y="112881"/>
                      <a:pt x="73220" y="120000"/>
                    </a:cubicBezTo>
                    <a:cubicBezTo>
                      <a:pt x="105762" y="50847"/>
                      <a:pt x="120000" y="0"/>
                      <a:pt x="120000" y="0"/>
                    </a:cubicBezTo>
                    <a:cubicBezTo>
                      <a:pt x="120000" y="0"/>
                      <a:pt x="70169" y="14237"/>
                      <a:pt x="0" y="46779"/>
                    </a:cubicBezTo>
                    <a:cubicBezTo>
                      <a:pt x="1016" y="48813"/>
                      <a:pt x="2033" y="50847"/>
                      <a:pt x="3050" y="53898"/>
                    </a:cubicBezTo>
                    <a:cubicBezTo>
                      <a:pt x="8135" y="65084"/>
                      <a:pt x="16271" y="79322"/>
                      <a:pt x="29491" y="92542"/>
                    </a:cubicBezTo>
                  </a:path>
                </a:pathLst>
              </a:custGeom>
              <a:solidFill>
                <a:sysClr val="window" lastClr="FFFFFF">
                  <a:lumMod val="75000"/>
                </a:sysClr>
              </a:solidFill>
              <a:ln>
                <a:noFill/>
              </a:ln>
            </p:spPr>
            <p:txBody>
              <a:bodyPr lIns="68569" tIns="34275" rIns="68569" bIns="3427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2700" b="0" i="0" u="none" strike="noStrike" kern="0" cap="none" spc="0" normalizeH="0" baseline="0" noProof="0">
                  <a:ln>
                    <a:noFill/>
                  </a:ln>
                  <a:solidFill>
                    <a:prstClr val="black"/>
                  </a:solidFill>
                  <a:effectLst/>
                  <a:uLnTx/>
                  <a:uFillTx/>
                  <a:latin typeface="Calibri" panose="020F0502020204030204"/>
                  <a:ea typeface="Source Sans Pro"/>
                  <a:cs typeface="Source Sans Pro"/>
                  <a:sym typeface="Source Sans Pro"/>
                </a:endParaRPr>
              </a:p>
            </p:txBody>
          </p:sp>
          <p:sp>
            <p:nvSpPr>
              <p:cNvPr id="23" name="Shape 4357">
                <a:extLst>
                  <a:ext uri="{FF2B5EF4-FFF2-40B4-BE49-F238E27FC236}">
                    <a16:creationId xmlns:a16="http://schemas.microsoft.com/office/drawing/2014/main" xmlns="" id="{E560BEC8-332D-4CE5-BEE9-BF7692E14C78}"/>
                  </a:ext>
                </a:extLst>
              </p:cNvPr>
              <p:cNvSpPr/>
              <p:nvPr/>
            </p:nvSpPr>
            <p:spPr>
              <a:xfrm>
                <a:off x="9455950" y="1195787"/>
                <a:ext cx="1144196" cy="1152278"/>
              </a:xfrm>
              <a:custGeom>
                <a:avLst/>
                <a:gdLst/>
                <a:ahLst/>
                <a:cxnLst/>
                <a:rect l="0" t="0" r="0" b="0"/>
                <a:pathLst>
                  <a:path w="120000" h="120000" extrusionOk="0">
                    <a:moveTo>
                      <a:pt x="84657" y="37269"/>
                    </a:moveTo>
                    <a:cubicBezTo>
                      <a:pt x="73561" y="26211"/>
                      <a:pt x="66164" y="14334"/>
                      <a:pt x="61643" y="5733"/>
                    </a:cubicBezTo>
                    <a:cubicBezTo>
                      <a:pt x="60821" y="3686"/>
                      <a:pt x="59999" y="1638"/>
                      <a:pt x="59178" y="0"/>
                    </a:cubicBezTo>
                    <a:cubicBezTo>
                      <a:pt x="35342" y="21706"/>
                      <a:pt x="13972" y="48327"/>
                      <a:pt x="0" y="80682"/>
                    </a:cubicBezTo>
                    <a:cubicBezTo>
                      <a:pt x="0" y="80682"/>
                      <a:pt x="4520" y="93378"/>
                      <a:pt x="15205" y="103617"/>
                    </a:cubicBezTo>
                    <a:cubicBezTo>
                      <a:pt x="25890" y="114266"/>
                      <a:pt x="39452" y="120000"/>
                      <a:pt x="39452" y="120000"/>
                    </a:cubicBezTo>
                    <a:cubicBezTo>
                      <a:pt x="71917" y="106484"/>
                      <a:pt x="98630" y="84778"/>
                      <a:pt x="119999" y="61023"/>
                    </a:cubicBezTo>
                    <a:cubicBezTo>
                      <a:pt x="105205" y="54880"/>
                      <a:pt x="93698" y="46279"/>
                      <a:pt x="84657" y="37269"/>
                    </a:cubicBezTo>
                  </a:path>
                </a:pathLst>
              </a:custGeom>
              <a:solidFill>
                <a:sysClr val="window" lastClr="FFFFFF">
                  <a:lumMod val="75000"/>
                </a:sysClr>
              </a:solidFill>
              <a:ln>
                <a:noFill/>
              </a:ln>
            </p:spPr>
            <p:txBody>
              <a:bodyPr lIns="68569" tIns="34275" rIns="68569" bIns="3427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2700" b="0" i="0" u="none" strike="noStrike" kern="0" cap="none" spc="0" normalizeH="0" baseline="0" noProof="0">
                  <a:ln>
                    <a:noFill/>
                  </a:ln>
                  <a:solidFill>
                    <a:prstClr val="black"/>
                  </a:solidFill>
                  <a:effectLst/>
                  <a:uLnTx/>
                  <a:uFillTx/>
                  <a:latin typeface="Calibri" panose="020F0502020204030204"/>
                  <a:ea typeface="Source Sans Pro"/>
                  <a:cs typeface="Source Sans Pro"/>
                  <a:sym typeface="Source Sans Pro"/>
                </a:endParaRPr>
              </a:p>
            </p:txBody>
          </p:sp>
          <p:sp>
            <p:nvSpPr>
              <p:cNvPr id="24" name="Shape 4358">
                <a:extLst>
                  <a:ext uri="{FF2B5EF4-FFF2-40B4-BE49-F238E27FC236}">
                    <a16:creationId xmlns:a16="http://schemas.microsoft.com/office/drawing/2014/main" xmlns="" id="{578C813F-A704-468A-B300-178A70E5D7C5}"/>
                  </a:ext>
                </a:extLst>
              </p:cNvPr>
              <p:cNvSpPr/>
              <p:nvPr/>
            </p:nvSpPr>
            <p:spPr>
              <a:xfrm>
                <a:off x="10849224" y="631325"/>
                <a:ext cx="321076" cy="325052"/>
              </a:xfrm>
              <a:custGeom>
                <a:avLst/>
                <a:gdLst/>
                <a:ahLst/>
                <a:cxnLst/>
                <a:rect l="0" t="0" r="0" b="0"/>
                <a:pathLst>
                  <a:path w="120000" h="120000" extrusionOk="0">
                    <a:moveTo>
                      <a:pt x="45365" y="76626"/>
                    </a:moveTo>
                    <a:cubicBezTo>
                      <a:pt x="61463" y="93975"/>
                      <a:pt x="83414" y="108433"/>
                      <a:pt x="112682" y="119999"/>
                    </a:cubicBezTo>
                    <a:cubicBezTo>
                      <a:pt x="114146" y="114216"/>
                      <a:pt x="117073" y="109879"/>
                      <a:pt x="120000" y="104096"/>
                    </a:cubicBezTo>
                    <a:cubicBezTo>
                      <a:pt x="93658" y="93975"/>
                      <a:pt x="73170" y="80963"/>
                      <a:pt x="57073" y="65060"/>
                    </a:cubicBezTo>
                    <a:cubicBezTo>
                      <a:pt x="38048" y="46265"/>
                      <a:pt x="26341" y="26024"/>
                      <a:pt x="19024" y="10120"/>
                    </a:cubicBezTo>
                    <a:cubicBezTo>
                      <a:pt x="17560" y="5783"/>
                      <a:pt x="16097" y="2891"/>
                      <a:pt x="14634" y="0"/>
                    </a:cubicBezTo>
                    <a:cubicBezTo>
                      <a:pt x="10243" y="2891"/>
                      <a:pt x="4390" y="4337"/>
                      <a:pt x="0" y="7228"/>
                    </a:cubicBezTo>
                    <a:cubicBezTo>
                      <a:pt x="0" y="10120"/>
                      <a:pt x="1463" y="13012"/>
                      <a:pt x="2926" y="17349"/>
                    </a:cubicBezTo>
                    <a:cubicBezTo>
                      <a:pt x="11707" y="34698"/>
                      <a:pt x="23414" y="56385"/>
                      <a:pt x="45365" y="76626"/>
                    </a:cubicBezTo>
                  </a:path>
                </a:pathLst>
              </a:custGeom>
              <a:solidFill>
                <a:srgbClr val="F2F2F2"/>
              </a:solidFill>
              <a:ln>
                <a:noFill/>
              </a:ln>
            </p:spPr>
            <p:txBody>
              <a:bodyPr lIns="68569" tIns="34275" rIns="68569" bIns="3427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2700" b="0" i="0" u="none" strike="noStrike" kern="0" cap="none" spc="0" normalizeH="0" baseline="0" noProof="0">
                  <a:ln>
                    <a:noFill/>
                  </a:ln>
                  <a:solidFill>
                    <a:prstClr val="black"/>
                  </a:solidFill>
                  <a:effectLst/>
                  <a:uLnTx/>
                  <a:uFillTx/>
                  <a:latin typeface="Calibri" panose="020F0502020204030204"/>
                  <a:ea typeface="Source Sans Pro"/>
                  <a:cs typeface="Source Sans Pro"/>
                  <a:sym typeface="Source Sans Pro"/>
                </a:endParaRPr>
              </a:p>
            </p:txBody>
          </p:sp>
          <p:sp>
            <p:nvSpPr>
              <p:cNvPr id="25" name="Shape 4359">
                <a:extLst>
                  <a:ext uri="{FF2B5EF4-FFF2-40B4-BE49-F238E27FC236}">
                    <a16:creationId xmlns:a16="http://schemas.microsoft.com/office/drawing/2014/main" xmlns="" id="{31FE719B-6FE6-414F-885B-73DCC35B11F8}"/>
                  </a:ext>
                </a:extLst>
              </p:cNvPr>
              <p:cNvSpPr/>
              <p:nvPr/>
            </p:nvSpPr>
            <p:spPr>
              <a:xfrm>
                <a:off x="10020265" y="1164643"/>
                <a:ext cx="616854" cy="617014"/>
              </a:xfrm>
              <a:custGeom>
                <a:avLst/>
                <a:gdLst/>
                <a:ahLst/>
                <a:cxnLst/>
                <a:rect l="0" t="0" r="0" b="0"/>
                <a:pathLst>
                  <a:path w="120000" h="120000" extrusionOk="0">
                    <a:moveTo>
                      <a:pt x="47388" y="75668"/>
                    </a:moveTo>
                    <a:cubicBezTo>
                      <a:pt x="64203" y="92484"/>
                      <a:pt x="85605" y="108535"/>
                      <a:pt x="113121" y="120000"/>
                    </a:cubicBezTo>
                    <a:cubicBezTo>
                      <a:pt x="115414" y="117707"/>
                      <a:pt x="117707" y="115414"/>
                      <a:pt x="120000" y="113121"/>
                    </a:cubicBezTo>
                    <a:cubicBezTo>
                      <a:pt x="91719" y="101656"/>
                      <a:pt x="70318" y="85605"/>
                      <a:pt x="53503" y="68789"/>
                    </a:cubicBezTo>
                    <a:cubicBezTo>
                      <a:pt x="33630" y="49681"/>
                      <a:pt x="20636" y="28280"/>
                      <a:pt x="12993" y="12229"/>
                    </a:cubicBezTo>
                    <a:cubicBezTo>
                      <a:pt x="10700" y="7643"/>
                      <a:pt x="8407" y="3821"/>
                      <a:pt x="6878" y="0"/>
                    </a:cubicBezTo>
                    <a:cubicBezTo>
                      <a:pt x="4585" y="2292"/>
                      <a:pt x="2292" y="4585"/>
                      <a:pt x="0" y="6114"/>
                    </a:cubicBezTo>
                    <a:cubicBezTo>
                      <a:pt x="1528" y="9171"/>
                      <a:pt x="3057" y="12993"/>
                      <a:pt x="4585" y="16815"/>
                    </a:cubicBezTo>
                    <a:cubicBezTo>
                      <a:pt x="12993" y="32866"/>
                      <a:pt x="26751" y="55031"/>
                      <a:pt x="47388" y="75668"/>
                    </a:cubicBezTo>
                  </a:path>
                </a:pathLst>
              </a:custGeom>
              <a:solidFill>
                <a:srgbClr val="F2F2F2"/>
              </a:solidFill>
              <a:ln>
                <a:noFill/>
              </a:ln>
            </p:spPr>
            <p:txBody>
              <a:bodyPr lIns="68569" tIns="34275" rIns="68569" bIns="3427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2700" b="0" i="0" u="none" strike="noStrike" kern="0" cap="none" spc="0" normalizeH="0" baseline="0" noProof="0">
                  <a:ln>
                    <a:noFill/>
                  </a:ln>
                  <a:solidFill>
                    <a:prstClr val="black"/>
                  </a:solidFill>
                  <a:effectLst/>
                  <a:uLnTx/>
                  <a:uFillTx/>
                  <a:latin typeface="Calibri" panose="020F0502020204030204"/>
                  <a:ea typeface="Source Sans Pro"/>
                  <a:cs typeface="Source Sans Pro"/>
                  <a:sym typeface="Source Sans Pro"/>
                </a:endParaRPr>
              </a:p>
            </p:txBody>
          </p:sp>
          <p:sp>
            <p:nvSpPr>
              <p:cNvPr id="26" name="Shape 4360">
                <a:extLst>
                  <a:ext uri="{FF2B5EF4-FFF2-40B4-BE49-F238E27FC236}">
                    <a16:creationId xmlns:a16="http://schemas.microsoft.com/office/drawing/2014/main" xmlns="" id="{1886D8C0-0006-482B-99E1-B3B33700523A}"/>
                  </a:ext>
                </a:extLst>
              </p:cNvPr>
              <p:cNvSpPr/>
              <p:nvPr/>
            </p:nvSpPr>
            <p:spPr>
              <a:xfrm>
                <a:off x="9518221" y="1573392"/>
                <a:ext cx="702473" cy="704602"/>
              </a:xfrm>
              <a:custGeom>
                <a:avLst/>
                <a:gdLst/>
                <a:ahLst/>
                <a:cxnLst/>
                <a:rect l="0" t="0" r="0" b="0"/>
                <a:pathLst>
                  <a:path w="120000" h="120000" extrusionOk="0">
                    <a:moveTo>
                      <a:pt x="100387" y="0"/>
                    </a:moveTo>
                    <a:lnTo>
                      <a:pt x="120000" y="20220"/>
                    </a:lnTo>
                    <a:lnTo>
                      <a:pt x="0" y="120000"/>
                    </a:lnTo>
                    <a:lnTo>
                      <a:pt x="100387" y="0"/>
                    </a:lnTo>
                    <a:close/>
                  </a:path>
                </a:pathLst>
              </a:custGeom>
              <a:solidFill>
                <a:srgbClr val="063951"/>
              </a:solidFill>
              <a:ln>
                <a:noFill/>
              </a:ln>
            </p:spPr>
            <p:txBody>
              <a:bodyPr lIns="68569" tIns="34275" rIns="68569" bIns="3427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2700" b="0" i="0" u="none" strike="noStrike" kern="0" cap="none" spc="0" normalizeH="0" baseline="0" noProof="0">
                  <a:ln>
                    <a:noFill/>
                  </a:ln>
                  <a:solidFill>
                    <a:prstClr val="black"/>
                  </a:solidFill>
                  <a:effectLst/>
                  <a:uLnTx/>
                  <a:uFillTx/>
                  <a:latin typeface="Calibri" panose="020F0502020204030204"/>
                  <a:ea typeface="Source Sans Pro"/>
                  <a:cs typeface="Source Sans Pro"/>
                  <a:sym typeface="Source Sans Pro"/>
                </a:endParaRPr>
              </a:p>
            </p:txBody>
          </p:sp>
          <p:sp>
            <p:nvSpPr>
              <p:cNvPr id="27" name="Shape 4362">
                <a:extLst>
                  <a:ext uri="{FF2B5EF4-FFF2-40B4-BE49-F238E27FC236}">
                    <a16:creationId xmlns:a16="http://schemas.microsoft.com/office/drawing/2014/main" xmlns="" id="{3144AC05-FE64-4B0F-97CD-212295C7A76B}"/>
                  </a:ext>
                </a:extLst>
              </p:cNvPr>
              <p:cNvSpPr/>
              <p:nvPr/>
            </p:nvSpPr>
            <p:spPr>
              <a:xfrm>
                <a:off x="11236461" y="265399"/>
                <a:ext cx="297723" cy="297801"/>
              </a:xfrm>
              <a:custGeom>
                <a:avLst/>
                <a:gdLst/>
                <a:ahLst/>
                <a:cxnLst/>
                <a:rect l="0" t="0" r="0" b="0"/>
                <a:pathLst>
                  <a:path w="120000" h="120000" extrusionOk="0">
                    <a:moveTo>
                      <a:pt x="120000" y="0"/>
                    </a:moveTo>
                    <a:lnTo>
                      <a:pt x="7843" y="87058"/>
                    </a:lnTo>
                    <a:lnTo>
                      <a:pt x="0" y="120000"/>
                    </a:lnTo>
                    <a:lnTo>
                      <a:pt x="33725" y="113725"/>
                    </a:lnTo>
                    <a:lnTo>
                      <a:pt x="120000" y="0"/>
                    </a:lnTo>
                  </a:path>
                </a:pathLst>
              </a:custGeom>
              <a:noFill/>
              <a:ln>
                <a:noFill/>
              </a:ln>
            </p:spPr>
            <p:txBody>
              <a:bodyPr lIns="68569" tIns="34275" rIns="68569" bIns="3427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2700" b="0" i="0" u="none" strike="noStrike" kern="0" cap="none" spc="0" normalizeH="0" baseline="0" noProof="0">
                  <a:ln>
                    <a:noFill/>
                  </a:ln>
                  <a:solidFill>
                    <a:prstClr val="black"/>
                  </a:solidFill>
                  <a:effectLst/>
                  <a:uLnTx/>
                  <a:uFillTx/>
                  <a:latin typeface="Calibri" panose="020F0502020204030204"/>
                  <a:ea typeface="Source Sans Pro"/>
                  <a:cs typeface="Source Sans Pro"/>
                  <a:sym typeface="Source Sans Pro"/>
                </a:endParaRPr>
              </a:p>
            </p:txBody>
          </p:sp>
          <p:sp>
            <p:nvSpPr>
              <p:cNvPr id="28" name="Shape 4363">
                <a:extLst>
                  <a:ext uri="{FF2B5EF4-FFF2-40B4-BE49-F238E27FC236}">
                    <a16:creationId xmlns:a16="http://schemas.microsoft.com/office/drawing/2014/main" xmlns="" id="{40E2AD72-A88E-43EF-95B5-05235B18CD32}"/>
                  </a:ext>
                </a:extLst>
              </p:cNvPr>
              <p:cNvSpPr/>
              <p:nvPr/>
            </p:nvSpPr>
            <p:spPr>
              <a:xfrm>
                <a:off x="10502852" y="921341"/>
                <a:ext cx="377506" cy="377604"/>
              </a:xfrm>
              <a:custGeom>
                <a:avLst/>
                <a:gdLst/>
                <a:ahLst/>
                <a:cxnLst/>
                <a:rect l="0" t="0" r="0" b="0"/>
                <a:pathLst>
                  <a:path w="120000" h="120000" extrusionOk="0">
                    <a:moveTo>
                      <a:pt x="98750" y="98750"/>
                    </a:moveTo>
                    <a:cubicBezTo>
                      <a:pt x="77500" y="120000"/>
                      <a:pt x="42500" y="120000"/>
                      <a:pt x="21250" y="98750"/>
                    </a:cubicBezTo>
                    <a:cubicBezTo>
                      <a:pt x="0" y="77500"/>
                      <a:pt x="0" y="42500"/>
                      <a:pt x="21250" y="21250"/>
                    </a:cubicBezTo>
                    <a:cubicBezTo>
                      <a:pt x="42500" y="0"/>
                      <a:pt x="77500" y="0"/>
                      <a:pt x="98750" y="21250"/>
                    </a:cubicBezTo>
                    <a:cubicBezTo>
                      <a:pt x="120000" y="42500"/>
                      <a:pt x="120000" y="77500"/>
                      <a:pt x="98750" y="98750"/>
                    </a:cubicBezTo>
                  </a:path>
                </a:pathLst>
              </a:custGeom>
              <a:solidFill>
                <a:srgbClr val="063951">
                  <a:lumMod val="10000"/>
                  <a:lumOff val="90000"/>
                </a:srgbClr>
              </a:solidFill>
              <a:ln w="9525" cap="flat" cmpd="sng">
                <a:solidFill>
                  <a:srgbClr val="000000"/>
                </a:solidFill>
                <a:prstDash val="solid"/>
                <a:round/>
                <a:headEnd type="none" w="med" len="med"/>
                <a:tailEnd type="none" w="med" len="med"/>
              </a:ln>
            </p:spPr>
            <p:txBody>
              <a:bodyPr lIns="68569" tIns="34275" rIns="68569" bIns="3427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2700" b="0" i="0" u="none" strike="noStrike" kern="0" cap="none" spc="0" normalizeH="0" baseline="0" noProof="0">
                  <a:ln>
                    <a:noFill/>
                  </a:ln>
                  <a:solidFill>
                    <a:prstClr val="black"/>
                  </a:solidFill>
                  <a:effectLst/>
                  <a:uLnTx/>
                  <a:uFillTx/>
                  <a:latin typeface="Calibri" panose="020F0502020204030204"/>
                  <a:ea typeface="Source Sans Pro"/>
                  <a:cs typeface="Source Sans Pro"/>
                  <a:sym typeface="Source Sans Pro"/>
                </a:endParaRPr>
              </a:p>
            </p:txBody>
          </p:sp>
          <p:sp>
            <p:nvSpPr>
              <p:cNvPr id="29" name="Shape 4364">
                <a:extLst>
                  <a:ext uri="{FF2B5EF4-FFF2-40B4-BE49-F238E27FC236}">
                    <a16:creationId xmlns:a16="http://schemas.microsoft.com/office/drawing/2014/main" xmlns="" id="{FB8F0BD1-B4D2-4946-B090-9CF4E81D900B}"/>
                  </a:ext>
                </a:extLst>
              </p:cNvPr>
              <p:cNvSpPr/>
              <p:nvPr/>
            </p:nvSpPr>
            <p:spPr>
              <a:xfrm>
                <a:off x="10502852" y="921341"/>
                <a:ext cx="377506" cy="377604"/>
              </a:xfrm>
              <a:custGeom>
                <a:avLst/>
                <a:gdLst/>
                <a:ahLst/>
                <a:cxnLst/>
                <a:rect l="0" t="0" r="0" b="0"/>
                <a:pathLst>
                  <a:path w="120000" h="120000" extrusionOk="0">
                    <a:moveTo>
                      <a:pt x="60000" y="120000"/>
                    </a:moveTo>
                    <a:cubicBezTo>
                      <a:pt x="43750" y="120000"/>
                      <a:pt x="28750" y="113750"/>
                      <a:pt x="17500" y="102500"/>
                    </a:cubicBezTo>
                    <a:cubicBezTo>
                      <a:pt x="6250" y="91250"/>
                      <a:pt x="0" y="76250"/>
                      <a:pt x="0" y="60000"/>
                    </a:cubicBezTo>
                    <a:cubicBezTo>
                      <a:pt x="0" y="43750"/>
                      <a:pt x="6250" y="28750"/>
                      <a:pt x="17500" y="17500"/>
                    </a:cubicBezTo>
                    <a:cubicBezTo>
                      <a:pt x="28750" y="6250"/>
                      <a:pt x="43750" y="0"/>
                      <a:pt x="60000" y="0"/>
                    </a:cubicBezTo>
                    <a:cubicBezTo>
                      <a:pt x="76250" y="0"/>
                      <a:pt x="91250" y="6250"/>
                      <a:pt x="102500" y="17500"/>
                    </a:cubicBezTo>
                    <a:cubicBezTo>
                      <a:pt x="113750" y="28750"/>
                      <a:pt x="120000" y="43750"/>
                      <a:pt x="120000" y="60000"/>
                    </a:cubicBezTo>
                    <a:cubicBezTo>
                      <a:pt x="120000" y="76250"/>
                      <a:pt x="113750" y="91250"/>
                      <a:pt x="102500" y="102500"/>
                    </a:cubicBezTo>
                    <a:cubicBezTo>
                      <a:pt x="91250" y="113750"/>
                      <a:pt x="76250" y="120000"/>
                      <a:pt x="60000" y="120000"/>
                    </a:cubicBezTo>
                    <a:moveTo>
                      <a:pt x="60000" y="12500"/>
                    </a:moveTo>
                    <a:cubicBezTo>
                      <a:pt x="47500" y="12500"/>
                      <a:pt x="35000" y="17500"/>
                      <a:pt x="26250" y="26250"/>
                    </a:cubicBezTo>
                    <a:cubicBezTo>
                      <a:pt x="17500" y="35000"/>
                      <a:pt x="12500" y="47500"/>
                      <a:pt x="12500" y="60000"/>
                    </a:cubicBezTo>
                    <a:cubicBezTo>
                      <a:pt x="12500" y="72500"/>
                      <a:pt x="17500" y="85000"/>
                      <a:pt x="26250" y="93750"/>
                    </a:cubicBezTo>
                    <a:cubicBezTo>
                      <a:pt x="35000" y="102500"/>
                      <a:pt x="47500" y="107500"/>
                      <a:pt x="60000" y="107500"/>
                    </a:cubicBezTo>
                    <a:cubicBezTo>
                      <a:pt x="72500" y="107500"/>
                      <a:pt x="85000" y="102500"/>
                      <a:pt x="93750" y="93750"/>
                    </a:cubicBezTo>
                    <a:cubicBezTo>
                      <a:pt x="102500" y="85000"/>
                      <a:pt x="107500" y="72500"/>
                      <a:pt x="107500" y="60000"/>
                    </a:cubicBezTo>
                    <a:cubicBezTo>
                      <a:pt x="107500" y="47500"/>
                      <a:pt x="102500" y="35000"/>
                      <a:pt x="93750" y="26250"/>
                    </a:cubicBezTo>
                    <a:cubicBezTo>
                      <a:pt x="85000" y="17500"/>
                      <a:pt x="72500" y="12500"/>
                      <a:pt x="60000" y="12500"/>
                    </a:cubicBezTo>
                  </a:path>
                </a:pathLst>
              </a:custGeom>
              <a:solidFill>
                <a:srgbClr val="063951"/>
              </a:solidFill>
              <a:ln>
                <a:noFill/>
              </a:ln>
            </p:spPr>
            <p:txBody>
              <a:bodyPr lIns="68569" tIns="34275" rIns="68569" bIns="3427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2700" b="0" i="0" u="none" strike="noStrike" kern="0" cap="none" spc="0" normalizeH="0" baseline="0" noProof="0">
                  <a:ln>
                    <a:noFill/>
                  </a:ln>
                  <a:solidFill>
                    <a:prstClr val="black"/>
                  </a:solidFill>
                  <a:effectLst/>
                  <a:uLnTx/>
                  <a:uFillTx/>
                  <a:latin typeface="Calibri" panose="020F0502020204030204"/>
                  <a:ea typeface="Source Sans Pro"/>
                  <a:cs typeface="Source Sans Pro"/>
                  <a:sym typeface="Source Sans Pro"/>
                </a:endParaRPr>
              </a:p>
            </p:txBody>
          </p:sp>
          <p:sp>
            <p:nvSpPr>
              <p:cNvPr id="30" name="Shape 4365">
                <a:extLst>
                  <a:ext uri="{FF2B5EF4-FFF2-40B4-BE49-F238E27FC236}">
                    <a16:creationId xmlns:a16="http://schemas.microsoft.com/office/drawing/2014/main" xmlns="" id="{F9FC4ECE-EBB4-441D-B283-E2941A4F37D4}"/>
                  </a:ext>
                </a:extLst>
              </p:cNvPr>
              <p:cNvSpPr/>
              <p:nvPr/>
            </p:nvSpPr>
            <p:spPr>
              <a:xfrm>
                <a:off x="11351269" y="450308"/>
                <a:ext cx="0" cy="3893"/>
              </a:xfrm>
              <a:custGeom>
                <a:avLst/>
                <a:gdLst/>
                <a:ahLst/>
                <a:cxnLst/>
                <a:rect l="0" t="0" r="0" b="0"/>
                <a:pathLst>
                  <a:path w="120000" h="120000" extrusionOk="0">
                    <a:moveTo>
                      <a:pt x="0" y="0"/>
                    </a:moveTo>
                    <a:cubicBezTo>
                      <a:pt x="0" y="0"/>
                      <a:pt x="0" y="0"/>
                      <a:pt x="0" y="0"/>
                    </a:cubicBezTo>
                    <a:cubicBezTo>
                      <a:pt x="0" y="120000"/>
                      <a:pt x="0" y="120000"/>
                      <a:pt x="0" y="120000"/>
                    </a:cubicBezTo>
                    <a:cubicBezTo>
                      <a:pt x="0" y="0"/>
                      <a:pt x="0" y="0"/>
                      <a:pt x="0" y="0"/>
                    </a:cubicBezTo>
                  </a:path>
                </a:pathLst>
              </a:custGeom>
              <a:solidFill>
                <a:srgbClr val="264D62"/>
              </a:solidFill>
              <a:ln>
                <a:noFill/>
              </a:ln>
            </p:spPr>
            <p:txBody>
              <a:bodyPr lIns="68569" tIns="34275" rIns="68569" bIns="3427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2700" b="0" i="0" u="none" strike="noStrike" kern="0" cap="none" spc="0" normalizeH="0" baseline="0" noProof="0">
                  <a:ln>
                    <a:noFill/>
                  </a:ln>
                  <a:solidFill>
                    <a:prstClr val="black"/>
                  </a:solidFill>
                  <a:effectLst/>
                  <a:uLnTx/>
                  <a:uFillTx/>
                  <a:latin typeface="Calibri" panose="020F0502020204030204"/>
                  <a:ea typeface="Source Sans Pro"/>
                  <a:cs typeface="Source Sans Pro"/>
                  <a:sym typeface="Source Sans Pro"/>
                </a:endParaRPr>
              </a:p>
            </p:txBody>
          </p:sp>
          <p:sp>
            <p:nvSpPr>
              <p:cNvPr id="31" name="Shape 4366">
                <a:extLst>
                  <a:ext uri="{FF2B5EF4-FFF2-40B4-BE49-F238E27FC236}">
                    <a16:creationId xmlns:a16="http://schemas.microsoft.com/office/drawing/2014/main" xmlns="" id="{0C736411-0FE2-4E6E-B0D5-B1AB00B7A853}"/>
                  </a:ext>
                </a:extLst>
              </p:cNvPr>
              <p:cNvSpPr/>
              <p:nvPr/>
            </p:nvSpPr>
            <p:spPr>
              <a:xfrm>
                <a:off x="9827619" y="1865354"/>
                <a:ext cx="698581" cy="486604"/>
              </a:xfrm>
              <a:custGeom>
                <a:avLst/>
                <a:gdLst/>
                <a:ahLst/>
                <a:cxnLst/>
                <a:rect l="0" t="0" r="0" b="0"/>
                <a:pathLst>
                  <a:path w="120000" h="120000" extrusionOk="0">
                    <a:moveTo>
                      <a:pt x="30337" y="98709"/>
                    </a:moveTo>
                    <a:cubicBezTo>
                      <a:pt x="20898" y="106451"/>
                      <a:pt x="10786" y="113225"/>
                      <a:pt x="674" y="119032"/>
                    </a:cubicBezTo>
                    <a:cubicBezTo>
                      <a:pt x="674" y="119032"/>
                      <a:pt x="674" y="119032"/>
                      <a:pt x="0" y="119032"/>
                    </a:cubicBezTo>
                    <a:cubicBezTo>
                      <a:pt x="0" y="119032"/>
                      <a:pt x="0" y="119032"/>
                      <a:pt x="0" y="119032"/>
                    </a:cubicBezTo>
                    <a:cubicBezTo>
                      <a:pt x="674" y="120000"/>
                      <a:pt x="674" y="120000"/>
                      <a:pt x="674" y="120000"/>
                    </a:cubicBezTo>
                    <a:cubicBezTo>
                      <a:pt x="10786" y="113225"/>
                      <a:pt x="20898" y="106451"/>
                      <a:pt x="30337" y="98709"/>
                    </a:cubicBezTo>
                    <a:cubicBezTo>
                      <a:pt x="30337" y="98709"/>
                      <a:pt x="30337" y="98709"/>
                      <a:pt x="30337" y="98709"/>
                    </a:cubicBezTo>
                    <a:moveTo>
                      <a:pt x="120000" y="0"/>
                    </a:moveTo>
                    <a:cubicBezTo>
                      <a:pt x="115955" y="5806"/>
                      <a:pt x="111235" y="12580"/>
                      <a:pt x="106516" y="18387"/>
                    </a:cubicBezTo>
                    <a:cubicBezTo>
                      <a:pt x="106516" y="18387"/>
                      <a:pt x="106516" y="18387"/>
                      <a:pt x="106516" y="18387"/>
                    </a:cubicBezTo>
                    <a:cubicBezTo>
                      <a:pt x="111235" y="12580"/>
                      <a:pt x="115955" y="5806"/>
                      <a:pt x="120000" y="0"/>
                    </a:cubicBezTo>
                  </a:path>
                </a:pathLst>
              </a:custGeom>
              <a:solidFill>
                <a:srgbClr val="E5E5E5"/>
              </a:solidFill>
              <a:ln>
                <a:noFill/>
              </a:ln>
            </p:spPr>
            <p:txBody>
              <a:bodyPr lIns="68569" tIns="34275" rIns="68569" bIns="3427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2700" b="0" i="0" u="none" strike="noStrike" kern="0" cap="none" spc="0" normalizeH="0" baseline="0" noProof="0">
                  <a:ln>
                    <a:noFill/>
                  </a:ln>
                  <a:solidFill>
                    <a:prstClr val="black"/>
                  </a:solidFill>
                  <a:effectLst/>
                  <a:uLnTx/>
                  <a:uFillTx/>
                  <a:latin typeface="Calibri" panose="020F0502020204030204"/>
                  <a:ea typeface="Source Sans Pro"/>
                  <a:cs typeface="Source Sans Pro"/>
                  <a:sym typeface="Source Sans Pro"/>
                </a:endParaRPr>
              </a:p>
            </p:txBody>
          </p:sp>
          <p:sp>
            <p:nvSpPr>
              <p:cNvPr id="32" name="Shape 4368">
                <a:extLst>
                  <a:ext uri="{FF2B5EF4-FFF2-40B4-BE49-F238E27FC236}">
                    <a16:creationId xmlns:a16="http://schemas.microsoft.com/office/drawing/2014/main" xmlns="" id="{A89D6033-4EEA-47C2-80A2-8EDB72F1DE19}"/>
                  </a:ext>
                </a:extLst>
              </p:cNvPr>
              <p:cNvSpPr/>
              <p:nvPr/>
            </p:nvSpPr>
            <p:spPr>
              <a:xfrm>
                <a:off x="10004697" y="1939317"/>
                <a:ext cx="443666" cy="325052"/>
              </a:xfrm>
              <a:custGeom>
                <a:avLst/>
                <a:gdLst/>
                <a:ahLst/>
                <a:cxnLst/>
                <a:rect l="0" t="0" r="0" b="0"/>
                <a:pathLst>
                  <a:path w="120000" h="120000" extrusionOk="0">
                    <a:moveTo>
                      <a:pt x="120000" y="0"/>
                    </a:moveTo>
                    <a:cubicBezTo>
                      <a:pt x="84955" y="44819"/>
                      <a:pt x="44601" y="86746"/>
                      <a:pt x="0" y="119999"/>
                    </a:cubicBezTo>
                    <a:cubicBezTo>
                      <a:pt x="0" y="119999"/>
                      <a:pt x="0" y="119999"/>
                      <a:pt x="0" y="119999"/>
                    </a:cubicBezTo>
                    <a:cubicBezTo>
                      <a:pt x="44601" y="86746"/>
                      <a:pt x="84955" y="44819"/>
                      <a:pt x="120000" y="0"/>
                    </a:cubicBezTo>
                    <a:cubicBezTo>
                      <a:pt x="120000" y="0"/>
                      <a:pt x="120000" y="0"/>
                      <a:pt x="120000" y="0"/>
                    </a:cubicBezTo>
                  </a:path>
                </a:pathLst>
              </a:custGeom>
              <a:solidFill>
                <a:srgbClr val="264D62"/>
              </a:solidFill>
              <a:ln>
                <a:noFill/>
              </a:ln>
            </p:spPr>
            <p:txBody>
              <a:bodyPr lIns="68569" tIns="34275" rIns="68569" bIns="3427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2700" b="0" i="0" u="none" strike="noStrike" kern="0" cap="none" spc="0" normalizeH="0" baseline="0" noProof="0">
                  <a:ln>
                    <a:noFill/>
                  </a:ln>
                  <a:solidFill>
                    <a:prstClr val="black"/>
                  </a:solidFill>
                  <a:effectLst/>
                  <a:uLnTx/>
                  <a:uFillTx/>
                  <a:latin typeface="Calibri" panose="020F0502020204030204"/>
                  <a:ea typeface="Source Sans Pro"/>
                  <a:cs typeface="Source Sans Pro"/>
                  <a:sym typeface="Source Sans Pro"/>
                </a:endParaRPr>
              </a:p>
            </p:txBody>
          </p:sp>
          <p:sp>
            <p:nvSpPr>
              <p:cNvPr id="33" name="Freeform: Shape 133">
                <a:extLst>
                  <a:ext uri="{FF2B5EF4-FFF2-40B4-BE49-F238E27FC236}">
                    <a16:creationId xmlns:a16="http://schemas.microsoft.com/office/drawing/2014/main" xmlns="" id="{E333CD90-7B55-4358-A68F-ABD0CB72A1A8}"/>
                  </a:ext>
                </a:extLst>
              </p:cNvPr>
              <p:cNvSpPr/>
              <p:nvPr/>
            </p:nvSpPr>
            <p:spPr>
              <a:xfrm>
                <a:off x="9695297" y="547629"/>
                <a:ext cx="1620944" cy="1800434"/>
              </a:xfrm>
              <a:custGeom>
                <a:avLst/>
                <a:gdLst>
                  <a:gd name="connsiteX0" fmla="*/ 736411 w 1620944"/>
                  <a:gd name="connsiteY0" fmla="*/ 1144492 h 1800434"/>
                  <a:gd name="connsiteX1" fmla="*/ 904840 w 1620944"/>
                  <a:gd name="connsiteY1" fmla="*/ 1234826 h 1800434"/>
                  <a:gd name="connsiteX2" fmla="*/ 830417 w 1620944"/>
                  <a:gd name="connsiteY2" fmla="*/ 1317311 h 1800434"/>
                  <a:gd name="connsiteX3" fmla="*/ 752080 w 1620944"/>
                  <a:gd name="connsiteY3" fmla="*/ 1391941 h 1800434"/>
                  <a:gd name="connsiteX4" fmla="*/ 309443 w 1620944"/>
                  <a:gd name="connsiteY4" fmla="*/ 1717949 h 1800434"/>
                  <a:gd name="connsiteX5" fmla="*/ 137092 w 1620944"/>
                  <a:gd name="connsiteY5" fmla="*/ 1800434 h 1800434"/>
                  <a:gd name="connsiteX6" fmla="*/ 133179 w 1620944"/>
                  <a:gd name="connsiteY6" fmla="*/ 1800434 h 1800434"/>
                  <a:gd name="connsiteX7" fmla="*/ 113589 w 1620944"/>
                  <a:gd name="connsiteY7" fmla="*/ 1792574 h 1800434"/>
                  <a:gd name="connsiteX8" fmla="*/ 0 w 1620944"/>
                  <a:gd name="connsiteY8" fmla="*/ 1721874 h 1800434"/>
                  <a:gd name="connsiteX9" fmla="*/ 736411 w 1620944"/>
                  <a:gd name="connsiteY9" fmla="*/ 1144492 h 1800434"/>
                  <a:gd name="connsiteX10" fmla="*/ 1391775 w 1620944"/>
                  <a:gd name="connsiteY10" fmla="*/ 326998 h 1800434"/>
                  <a:gd name="connsiteX11" fmla="*/ 1471108 w 1620944"/>
                  <a:gd name="connsiteY11" fmla="*/ 365925 h 1800434"/>
                  <a:gd name="connsiteX12" fmla="*/ 1451275 w 1620944"/>
                  <a:gd name="connsiteY12" fmla="*/ 408746 h 1800434"/>
                  <a:gd name="connsiteX13" fmla="*/ 1431237 w 1620944"/>
                  <a:gd name="connsiteY13" fmla="*/ 398445 h 1800434"/>
                  <a:gd name="connsiteX14" fmla="*/ 1451650 w 1620944"/>
                  <a:gd name="connsiteY14" fmla="*/ 409148 h 1800434"/>
                  <a:gd name="connsiteX15" fmla="*/ 1102779 w 1620944"/>
                  <a:gd name="connsiteY15" fmla="*/ 997662 h 1800434"/>
                  <a:gd name="connsiteX16" fmla="*/ 941472 w 1620944"/>
                  <a:gd name="connsiteY16" fmla="*/ 1198837 h 1800434"/>
                  <a:gd name="connsiteX17" fmla="*/ 941821 w 1620944"/>
                  <a:gd name="connsiteY17" fmla="*/ 1198992 h 1800434"/>
                  <a:gd name="connsiteX18" fmla="*/ 906457 w 1620944"/>
                  <a:gd name="connsiteY18" fmla="*/ 1234027 h 1800434"/>
                  <a:gd name="connsiteX19" fmla="*/ 737501 w 1620944"/>
                  <a:gd name="connsiteY19" fmla="*/ 1144492 h 1800434"/>
                  <a:gd name="connsiteX20" fmla="*/ 768934 w 1620944"/>
                  <a:gd name="connsiteY20" fmla="*/ 1109457 h 1800434"/>
                  <a:gd name="connsiteX21" fmla="*/ 850957 w 1620944"/>
                  <a:gd name="connsiteY21" fmla="*/ 1158604 h 1800434"/>
                  <a:gd name="connsiteX22" fmla="*/ 896163 w 1620944"/>
                  <a:gd name="connsiteY22" fmla="*/ 1178698 h 1800434"/>
                  <a:gd name="connsiteX23" fmla="*/ 850576 w 1620944"/>
                  <a:gd name="connsiteY23" fmla="*/ 1158221 h 1800434"/>
                  <a:gd name="connsiteX24" fmla="*/ 768636 w 1620944"/>
                  <a:gd name="connsiteY24" fmla="*/ 1108612 h 1800434"/>
                  <a:gd name="connsiteX25" fmla="*/ 1117992 w 1620944"/>
                  <a:gd name="connsiteY25" fmla="*/ 707796 h 1800434"/>
                  <a:gd name="connsiteX26" fmla="*/ 1129768 w 1620944"/>
                  <a:gd name="connsiteY26" fmla="*/ 696008 h 1800434"/>
                  <a:gd name="connsiteX27" fmla="*/ 1165097 w 1620944"/>
                  <a:gd name="connsiteY27" fmla="*/ 644920 h 1800434"/>
                  <a:gd name="connsiteX28" fmla="*/ 1274516 w 1620944"/>
                  <a:gd name="connsiteY28" fmla="*/ 501000 h 1800434"/>
                  <a:gd name="connsiteX29" fmla="*/ 1368888 w 1620944"/>
                  <a:gd name="connsiteY29" fmla="*/ 366394 h 1800434"/>
                  <a:gd name="connsiteX30" fmla="*/ 1367976 w 1620944"/>
                  <a:gd name="connsiteY30" fmla="*/ 365925 h 1800434"/>
                  <a:gd name="connsiteX31" fmla="*/ 1391775 w 1620944"/>
                  <a:gd name="connsiteY31" fmla="*/ 326998 h 1800434"/>
                  <a:gd name="connsiteX32" fmla="*/ 1620944 w 1620944"/>
                  <a:gd name="connsiteY32" fmla="*/ 0 h 1800434"/>
                  <a:gd name="connsiteX33" fmla="*/ 1471780 w 1620944"/>
                  <a:gd name="connsiteY33" fmla="*/ 365927 h 1800434"/>
                  <a:gd name="connsiteX34" fmla="*/ 1393273 w 1620944"/>
                  <a:gd name="connsiteY34" fmla="*/ 326578 h 1800434"/>
                  <a:gd name="connsiteX35" fmla="*/ 1597391 w 1620944"/>
                  <a:gd name="connsiteY35" fmla="*/ 3934 h 1800434"/>
                  <a:gd name="connsiteX36" fmla="*/ 1620944 w 1620944"/>
                  <a:gd name="connsiteY36" fmla="*/ 0 h 1800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1620944" h="1800434">
                    <a:moveTo>
                      <a:pt x="736411" y="1144492"/>
                    </a:moveTo>
                    <a:cubicBezTo>
                      <a:pt x="787331" y="1179842"/>
                      <a:pt x="842172" y="1211262"/>
                      <a:pt x="904840" y="1234826"/>
                    </a:cubicBezTo>
                    <a:cubicBezTo>
                      <a:pt x="881345" y="1262321"/>
                      <a:pt x="857841" y="1289816"/>
                      <a:pt x="830417" y="1317311"/>
                    </a:cubicBezTo>
                    <a:cubicBezTo>
                      <a:pt x="806913" y="1340881"/>
                      <a:pt x="779496" y="1368376"/>
                      <a:pt x="752080" y="1391941"/>
                    </a:cubicBezTo>
                    <a:cubicBezTo>
                      <a:pt x="622814" y="1513700"/>
                      <a:pt x="473967" y="1627610"/>
                      <a:pt x="309443" y="1717949"/>
                    </a:cubicBezTo>
                    <a:cubicBezTo>
                      <a:pt x="254609" y="1749369"/>
                      <a:pt x="195854" y="1776864"/>
                      <a:pt x="137092" y="1800434"/>
                    </a:cubicBezTo>
                    <a:cubicBezTo>
                      <a:pt x="137092" y="1800434"/>
                      <a:pt x="137092" y="1800434"/>
                      <a:pt x="133179" y="1800434"/>
                    </a:cubicBezTo>
                    <a:cubicBezTo>
                      <a:pt x="129258" y="1796504"/>
                      <a:pt x="125344" y="1796504"/>
                      <a:pt x="113589" y="1792574"/>
                    </a:cubicBezTo>
                    <a:cubicBezTo>
                      <a:pt x="113589" y="1792574"/>
                      <a:pt x="113589" y="1792574"/>
                      <a:pt x="0" y="1721874"/>
                    </a:cubicBezTo>
                    <a:cubicBezTo>
                      <a:pt x="274192" y="1568690"/>
                      <a:pt x="520966" y="1360516"/>
                      <a:pt x="736411" y="1144492"/>
                    </a:cubicBezTo>
                    <a:close/>
                    <a:moveTo>
                      <a:pt x="1391775" y="326998"/>
                    </a:moveTo>
                    <a:cubicBezTo>
                      <a:pt x="1415575" y="342569"/>
                      <a:pt x="1443341" y="354247"/>
                      <a:pt x="1471108" y="365925"/>
                    </a:cubicBezTo>
                    <a:cubicBezTo>
                      <a:pt x="1467141" y="377603"/>
                      <a:pt x="1459207" y="393174"/>
                      <a:pt x="1451275" y="408746"/>
                    </a:cubicBezTo>
                    <a:lnTo>
                      <a:pt x="1431237" y="398445"/>
                    </a:lnTo>
                    <a:lnTo>
                      <a:pt x="1451650" y="409148"/>
                    </a:lnTo>
                    <a:cubicBezTo>
                      <a:pt x="1366273" y="585977"/>
                      <a:pt x="1252190" y="793753"/>
                      <a:pt x="1102779" y="997662"/>
                    </a:cubicBezTo>
                    <a:lnTo>
                      <a:pt x="941472" y="1198837"/>
                    </a:lnTo>
                    <a:lnTo>
                      <a:pt x="941821" y="1198992"/>
                    </a:lnTo>
                    <a:cubicBezTo>
                      <a:pt x="930032" y="1210670"/>
                      <a:pt x="918244" y="1222349"/>
                      <a:pt x="906457" y="1234027"/>
                    </a:cubicBezTo>
                    <a:cubicBezTo>
                      <a:pt x="843589" y="1210670"/>
                      <a:pt x="788581" y="1179528"/>
                      <a:pt x="737501" y="1144492"/>
                    </a:cubicBezTo>
                    <a:cubicBezTo>
                      <a:pt x="745359" y="1132814"/>
                      <a:pt x="757146" y="1121136"/>
                      <a:pt x="768934" y="1109457"/>
                    </a:cubicBezTo>
                    <a:cubicBezTo>
                      <a:pt x="794474" y="1126975"/>
                      <a:pt x="821979" y="1143519"/>
                      <a:pt x="850957" y="1158604"/>
                    </a:cubicBezTo>
                    <a:lnTo>
                      <a:pt x="896163" y="1178698"/>
                    </a:lnTo>
                    <a:lnTo>
                      <a:pt x="850576" y="1158221"/>
                    </a:lnTo>
                    <a:cubicBezTo>
                      <a:pt x="821626" y="1142994"/>
                      <a:pt x="794150" y="1126294"/>
                      <a:pt x="768636" y="1108612"/>
                    </a:cubicBezTo>
                    <a:cubicBezTo>
                      <a:pt x="898170" y="975002"/>
                      <a:pt x="1015933" y="837470"/>
                      <a:pt x="1117992" y="707796"/>
                    </a:cubicBezTo>
                    <a:cubicBezTo>
                      <a:pt x="1121914" y="703867"/>
                      <a:pt x="1125841" y="699937"/>
                      <a:pt x="1129768" y="696008"/>
                    </a:cubicBezTo>
                    <a:cubicBezTo>
                      <a:pt x="1145466" y="680291"/>
                      <a:pt x="1157242" y="664567"/>
                      <a:pt x="1165097" y="644920"/>
                    </a:cubicBezTo>
                    <a:cubicBezTo>
                      <a:pt x="1204351" y="595801"/>
                      <a:pt x="1240660" y="547663"/>
                      <a:pt x="1274516" y="501000"/>
                    </a:cubicBezTo>
                    <a:lnTo>
                      <a:pt x="1368888" y="366394"/>
                    </a:lnTo>
                    <a:lnTo>
                      <a:pt x="1367976" y="365925"/>
                    </a:lnTo>
                    <a:cubicBezTo>
                      <a:pt x="1375909" y="354247"/>
                      <a:pt x="1383842" y="342569"/>
                      <a:pt x="1391775" y="326998"/>
                    </a:cubicBezTo>
                    <a:close/>
                    <a:moveTo>
                      <a:pt x="1620944" y="0"/>
                    </a:moveTo>
                    <a:cubicBezTo>
                      <a:pt x="1593466" y="78693"/>
                      <a:pt x="1546361" y="208539"/>
                      <a:pt x="1471780" y="365927"/>
                    </a:cubicBezTo>
                    <a:cubicBezTo>
                      <a:pt x="1444302" y="354123"/>
                      <a:pt x="1416824" y="342319"/>
                      <a:pt x="1393273" y="326578"/>
                    </a:cubicBezTo>
                    <a:cubicBezTo>
                      <a:pt x="1487481" y="192798"/>
                      <a:pt x="1554212" y="78693"/>
                      <a:pt x="1597391" y="3934"/>
                    </a:cubicBezTo>
                    <a:cubicBezTo>
                      <a:pt x="1597391" y="3934"/>
                      <a:pt x="1597391" y="3934"/>
                      <a:pt x="1620944" y="0"/>
                    </a:cubicBezTo>
                    <a:close/>
                  </a:path>
                </a:pathLst>
              </a:custGeom>
              <a:solidFill>
                <a:srgbClr val="3F3F3F">
                  <a:alpha val="30000"/>
                </a:srgbClr>
              </a:solidFill>
              <a:ln>
                <a:noFill/>
              </a:ln>
            </p:spPr>
            <p:txBody>
              <a:bodyPr wrap="square" lIns="68569" tIns="34275" rIns="68569" bIns="3427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2700" b="0" i="0" u="none" strike="noStrike" kern="0" cap="none" spc="0" normalizeH="0" baseline="0" noProof="0">
                  <a:ln>
                    <a:noFill/>
                  </a:ln>
                  <a:solidFill>
                    <a:prstClr val="black"/>
                  </a:solidFill>
                  <a:effectLst/>
                  <a:uLnTx/>
                  <a:uFillTx/>
                  <a:latin typeface="Calibri" panose="020F0502020204030204"/>
                  <a:ea typeface="Source Sans Pro"/>
                  <a:cs typeface="Source Sans Pro"/>
                  <a:sym typeface="Source Sans Pro"/>
                </a:endParaRPr>
              </a:p>
            </p:txBody>
          </p:sp>
          <p:sp>
            <p:nvSpPr>
              <p:cNvPr id="34" name="Shape 4374">
                <a:extLst>
                  <a:ext uri="{FF2B5EF4-FFF2-40B4-BE49-F238E27FC236}">
                    <a16:creationId xmlns:a16="http://schemas.microsoft.com/office/drawing/2014/main" xmlns="" id="{BDEBEC18-4F6B-405A-8E69-E0D7AC9E63C5}"/>
                  </a:ext>
                </a:extLst>
              </p:cNvPr>
              <p:cNvSpPr/>
              <p:nvPr/>
            </p:nvSpPr>
            <p:spPr>
              <a:xfrm>
                <a:off x="11290946" y="458093"/>
                <a:ext cx="56431" cy="93428"/>
              </a:xfrm>
              <a:custGeom>
                <a:avLst/>
                <a:gdLst/>
                <a:ahLst/>
                <a:cxnLst/>
                <a:rect l="0" t="0" r="0" b="0"/>
                <a:pathLst>
                  <a:path w="120000" h="120000" extrusionOk="0">
                    <a:moveTo>
                      <a:pt x="119999" y="0"/>
                    </a:moveTo>
                    <a:cubicBezTo>
                      <a:pt x="111428" y="0"/>
                      <a:pt x="111428" y="0"/>
                      <a:pt x="111428" y="0"/>
                    </a:cubicBezTo>
                    <a:cubicBezTo>
                      <a:pt x="111428" y="0"/>
                      <a:pt x="77142" y="45000"/>
                      <a:pt x="0" y="120000"/>
                    </a:cubicBezTo>
                    <a:cubicBezTo>
                      <a:pt x="51428" y="115000"/>
                      <a:pt x="51428" y="115000"/>
                      <a:pt x="51428" y="115000"/>
                    </a:cubicBezTo>
                    <a:cubicBezTo>
                      <a:pt x="85714" y="50000"/>
                      <a:pt x="111428" y="10000"/>
                      <a:pt x="119999" y="0"/>
                    </a:cubicBezTo>
                  </a:path>
                </a:pathLst>
              </a:custGeom>
              <a:solidFill>
                <a:srgbClr val="264D62"/>
              </a:solidFill>
              <a:ln>
                <a:noFill/>
              </a:ln>
            </p:spPr>
            <p:txBody>
              <a:bodyPr lIns="68569" tIns="34275" rIns="68569" bIns="3427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2700" b="0" i="0" u="none" strike="noStrike" kern="0" cap="none" spc="0" normalizeH="0" baseline="0" noProof="0">
                  <a:ln>
                    <a:noFill/>
                  </a:ln>
                  <a:solidFill>
                    <a:prstClr val="black"/>
                  </a:solidFill>
                  <a:effectLst/>
                  <a:uLnTx/>
                  <a:uFillTx/>
                  <a:latin typeface="Calibri" panose="020F0502020204030204"/>
                  <a:ea typeface="Source Sans Pro"/>
                  <a:cs typeface="Source Sans Pro"/>
                  <a:sym typeface="Source Sans Pro"/>
                </a:endParaRPr>
              </a:p>
            </p:txBody>
          </p:sp>
          <p:sp>
            <p:nvSpPr>
              <p:cNvPr id="35" name="Shape 4375">
                <a:extLst>
                  <a:ext uri="{FF2B5EF4-FFF2-40B4-BE49-F238E27FC236}">
                    <a16:creationId xmlns:a16="http://schemas.microsoft.com/office/drawing/2014/main" xmlns="" id="{98DD9981-E5F8-4317-B4A3-3AD0AE00824E}"/>
                  </a:ext>
                </a:extLst>
              </p:cNvPr>
              <p:cNvSpPr/>
              <p:nvPr/>
            </p:nvSpPr>
            <p:spPr>
              <a:xfrm>
                <a:off x="10812252" y="1191893"/>
                <a:ext cx="48646" cy="64231"/>
              </a:xfrm>
              <a:custGeom>
                <a:avLst/>
                <a:gdLst/>
                <a:ahLst/>
                <a:cxnLst/>
                <a:rect l="0" t="0" r="0" b="0"/>
                <a:pathLst>
                  <a:path w="120000" h="120000" extrusionOk="0">
                    <a:moveTo>
                      <a:pt x="120000" y="0"/>
                    </a:moveTo>
                    <a:cubicBezTo>
                      <a:pt x="80000" y="37500"/>
                      <a:pt x="50000" y="82500"/>
                      <a:pt x="0" y="120000"/>
                    </a:cubicBezTo>
                    <a:cubicBezTo>
                      <a:pt x="10000" y="112500"/>
                      <a:pt x="20000" y="105000"/>
                      <a:pt x="30000" y="97500"/>
                    </a:cubicBezTo>
                    <a:cubicBezTo>
                      <a:pt x="70000" y="67500"/>
                      <a:pt x="100000" y="37500"/>
                      <a:pt x="120000" y="0"/>
                    </a:cubicBezTo>
                  </a:path>
                </a:pathLst>
              </a:custGeom>
              <a:solidFill>
                <a:srgbClr val="14333D"/>
              </a:solidFill>
              <a:ln>
                <a:noFill/>
              </a:ln>
            </p:spPr>
            <p:txBody>
              <a:bodyPr lIns="68569" tIns="34275" rIns="68569" bIns="3427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2700" b="0" i="0" u="none" strike="noStrike" kern="0" cap="none" spc="0" normalizeH="0" baseline="0" noProof="0">
                  <a:ln>
                    <a:noFill/>
                  </a:ln>
                  <a:solidFill>
                    <a:prstClr val="black"/>
                  </a:solidFill>
                  <a:effectLst/>
                  <a:uLnTx/>
                  <a:uFillTx/>
                  <a:latin typeface="Calibri" panose="020F0502020204030204"/>
                  <a:ea typeface="Source Sans Pro"/>
                  <a:cs typeface="Source Sans Pro"/>
                  <a:sym typeface="Source Sans Pro"/>
                </a:endParaRPr>
              </a:p>
            </p:txBody>
          </p:sp>
          <p:sp>
            <p:nvSpPr>
              <p:cNvPr id="36" name="Shape 4361">
                <a:extLst>
                  <a:ext uri="{FF2B5EF4-FFF2-40B4-BE49-F238E27FC236}">
                    <a16:creationId xmlns:a16="http://schemas.microsoft.com/office/drawing/2014/main" xmlns="" id="{8D22F12A-D344-4E97-A29C-B50ED3AB6DE9}"/>
                  </a:ext>
                </a:extLst>
              </p:cNvPr>
              <p:cNvSpPr/>
              <p:nvPr/>
            </p:nvSpPr>
            <p:spPr>
              <a:xfrm>
                <a:off x="11236461" y="265399"/>
                <a:ext cx="297723" cy="297801"/>
              </a:xfrm>
              <a:custGeom>
                <a:avLst/>
                <a:gdLst/>
                <a:ahLst/>
                <a:cxnLst/>
                <a:rect l="0" t="0" r="0" b="0"/>
                <a:pathLst>
                  <a:path w="120000" h="120000" extrusionOk="0">
                    <a:moveTo>
                      <a:pt x="120000" y="0"/>
                    </a:moveTo>
                    <a:lnTo>
                      <a:pt x="7843" y="87058"/>
                    </a:lnTo>
                    <a:lnTo>
                      <a:pt x="0" y="120000"/>
                    </a:lnTo>
                    <a:lnTo>
                      <a:pt x="33725" y="113725"/>
                    </a:lnTo>
                    <a:lnTo>
                      <a:pt x="120000" y="0"/>
                    </a:lnTo>
                    <a:close/>
                  </a:path>
                </a:pathLst>
              </a:custGeom>
              <a:solidFill>
                <a:srgbClr val="063951"/>
              </a:solidFill>
              <a:ln>
                <a:noFill/>
              </a:ln>
            </p:spPr>
            <p:txBody>
              <a:bodyPr lIns="68569" tIns="34275" rIns="68569" bIns="3427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2700" b="0" i="0" u="none" strike="noStrike" kern="0" cap="none" spc="0" normalizeH="0" baseline="0" noProof="0">
                  <a:ln>
                    <a:noFill/>
                  </a:ln>
                  <a:solidFill>
                    <a:prstClr val="black"/>
                  </a:solidFill>
                  <a:effectLst/>
                  <a:uLnTx/>
                  <a:uFillTx/>
                  <a:latin typeface="Calibri" panose="020F0502020204030204"/>
                  <a:ea typeface="Source Sans Pro"/>
                  <a:cs typeface="Source Sans Pro"/>
                  <a:sym typeface="Source Sans Pro"/>
                </a:endParaRPr>
              </a:p>
            </p:txBody>
          </p:sp>
        </p:grpSp>
      </p:grpSp>
      <p:sp>
        <p:nvSpPr>
          <p:cNvPr id="41" name="TextBox 135">
            <a:extLst>
              <a:ext uri="{FF2B5EF4-FFF2-40B4-BE49-F238E27FC236}">
                <a16:creationId xmlns:a16="http://schemas.microsoft.com/office/drawing/2014/main" xmlns="" id="{226237C0-6B0D-418B-BEEA-2C0BBF51B4E2}"/>
              </a:ext>
            </a:extLst>
          </p:cNvPr>
          <p:cNvSpPr txBox="1"/>
          <p:nvPr/>
        </p:nvSpPr>
        <p:spPr>
          <a:xfrm>
            <a:off x="317211" y="4911696"/>
            <a:ext cx="2202816" cy="1631216"/>
          </a:xfrm>
          <a:prstGeom prst="rect">
            <a:avLst/>
          </a:prstGeom>
          <a:noFill/>
        </p:spPr>
        <p:txBody>
          <a:bodyPr wrap="square" lIns="0" rIns="0" rtlCol="0" anchor="b">
            <a:spAutoFit/>
          </a:bodyPr>
          <a:lstStyle/>
          <a:p>
            <a:pPr algn="ctr"/>
            <a:r>
              <a:rPr lang="hr-HR" sz="2000" b="1" cap="all" dirty="0" smtClean="0">
                <a:solidFill>
                  <a:srgbClr val="3A5C84"/>
                </a:solidFill>
              </a:rPr>
              <a:t>ubrzani postupci dodjele pojednostavljena procedura obrade prijave</a:t>
            </a:r>
            <a:endParaRPr lang="hr-HR" sz="2000" b="1" cap="all" dirty="0">
              <a:solidFill>
                <a:srgbClr val="3A5C84"/>
              </a:solidFill>
            </a:endParaRPr>
          </a:p>
        </p:txBody>
      </p:sp>
      <p:sp>
        <p:nvSpPr>
          <p:cNvPr id="43" name="TextBox 135">
            <a:extLst>
              <a:ext uri="{FF2B5EF4-FFF2-40B4-BE49-F238E27FC236}">
                <a16:creationId xmlns:a16="http://schemas.microsoft.com/office/drawing/2014/main" xmlns="" id="{226237C0-6B0D-418B-BEEA-2C0BBF51B4E2}"/>
              </a:ext>
            </a:extLst>
          </p:cNvPr>
          <p:cNvSpPr txBox="1"/>
          <p:nvPr/>
        </p:nvSpPr>
        <p:spPr>
          <a:xfrm>
            <a:off x="491369" y="1400017"/>
            <a:ext cx="2202816" cy="2031325"/>
          </a:xfrm>
          <a:prstGeom prst="rect">
            <a:avLst/>
          </a:prstGeom>
          <a:noFill/>
        </p:spPr>
        <p:txBody>
          <a:bodyPr wrap="square" lIns="0" rIns="0" rtlCol="0" anchor="b">
            <a:spAutoFit/>
          </a:bodyPr>
          <a:lstStyle/>
          <a:p>
            <a:pPr algn="ctr"/>
            <a:r>
              <a:rPr lang="hr-HR" b="1" cap="all" dirty="0" smtClean="0">
                <a:solidFill>
                  <a:srgbClr val="3A5C84"/>
                </a:solidFill>
              </a:rPr>
              <a:t>ukinuta obveza objave Natječaja u Narodnim novinama, mogućnost izmjene natječaja</a:t>
            </a:r>
          </a:p>
          <a:p>
            <a:pPr algn="r"/>
            <a:endParaRPr lang="hr-HR" b="1" cap="all" dirty="0">
              <a:solidFill>
                <a:srgbClr val="3A5C84"/>
              </a:solidFill>
            </a:endParaRPr>
          </a:p>
        </p:txBody>
      </p:sp>
      <p:sp>
        <p:nvSpPr>
          <p:cNvPr id="45" name="TextBox 135">
            <a:extLst>
              <a:ext uri="{FF2B5EF4-FFF2-40B4-BE49-F238E27FC236}">
                <a16:creationId xmlns:a16="http://schemas.microsoft.com/office/drawing/2014/main" xmlns="" id="{226237C0-6B0D-418B-BEEA-2C0BBF51B4E2}"/>
              </a:ext>
            </a:extLst>
          </p:cNvPr>
          <p:cNvSpPr txBox="1"/>
          <p:nvPr/>
        </p:nvSpPr>
        <p:spPr>
          <a:xfrm>
            <a:off x="3243668" y="4918877"/>
            <a:ext cx="2202816" cy="1323439"/>
          </a:xfrm>
          <a:prstGeom prst="rect">
            <a:avLst/>
          </a:prstGeom>
          <a:noFill/>
        </p:spPr>
        <p:txBody>
          <a:bodyPr wrap="square" lIns="0" rIns="0" rtlCol="0" anchor="b">
            <a:spAutoFit/>
          </a:bodyPr>
          <a:lstStyle/>
          <a:p>
            <a:pPr algn="ctr"/>
            <a:r>
              <a:rPr lang="hr-HR" sz="2000" b="1" cap="all" dirty="0" smtClean="0">
                <a:solidFill>
                  <a:srgbClr val="3A5C84"/>
                </a:solidFill>
                <a:latin typeface="Calibri" panose="020F0502020204030204" pitchFamily="34" charset="0"/>
              </a:rPr>
              <a:t>uvođenje pravno obvezujućega sustava pitanja i odgovora</a:t>
            </a:r>
            <a:endParaRPr lang="hr-HR" sz="2000" b="1" cap="all" dirty="0">
              <a:solidFill>
                <a:srgbClr val="3A5C84"/>
              </a:solidFill>
              <a:latin typeface="Calibri" panose="020F0502020204030204" pitchFamily="34" charset="0"/>
            </a:endParaRPr>
          </a:p>
        </p:txBody>
      </p:sp>
      <p:sp>
        <p:nvSpPr>
          <p:cNvPr id="47" name="TextBox 135">
            <a:extLst>
              <a:ext uri="{FF2B5EF4-FFF2-40B4-BE49-F238E27FC236}">
                <a16:creationId xmlns:a16="http://schemas.microsoft.com/office/drawing/2014/main" xmlns="" id="{226237C0-6B0D-418B-BEEA-2C0BBF51B4E2}"/>
              </a:ext>
            </a:extLst>
          </p:cNvPr>
          <p:cNvSpPr txBox="1"/>
          <p:nvPr/>
        </p:nvSpPr>
        <p:spPr>
          <a:xfrm>
            <a:off x="3336873" y="1672553"/>
            <a:ext cx="2202816" cy="1323439"/>
          </a:xfrm>
          <a:prstGeom prst="rect">
            <a:avLst/>
          </a:prstGeom>
          <a:noFill/>
        </p:spPr>
        <p:txBody>
          <a:bodyPr wrap="square" lIns="0" rIns="0" rtlCol="0" anchor="b">
            <a:spAutoFit/>
          </a:bodyPr>
          <a:lstStyle/>
          <a:p>
            <a:pPr algn="ctr"/>
            <a:r>
              <a:rPr lang="hr-HR" sz="2000" b="1" cap="all" dirty="0" smtClean="0">
                <a:solidFill>
                  <a:srgbClr val="3A5C84"/>
                </a:solidFill>
              </a:rPr>
              <a:t>razjašnjenje </a:t>
            </a:r>
            <a:r>
              <a:rPr lang="hr-HR" b="1" cap="all" dirty="0" smtClean="0">
                <a:solidFill>
                  <a:srgbClr val="3A5C84"/>
                </a:solidFill>
              </a:rPr>
              <a:t>postupaka</a:t>
            </a:r>
            <a:r>
              <a:rPr lang="hr-HR" sz="2000" b="1" cap="all" dirty="0" smtClean="0">
                <a:solidFill>
                  <a:srgbClr val="3A5C84"/>
                </a:solidFill>
              </a:rPr>
              <a:t> vezano uz prigovore korisnika</a:t>
            </a:r>
            <a:endParaRPr lang="hr-HR" sz="2000" b="1" cap="all" dirty="0">
              <a:solidFill>
                <a:srgbClr val="3A5C84"/>
              </a:solidFill>
            </a:endParaRPr>
          </a:p>
        </p:txBody>
      </p:sp>
      <p:sp>
        <p:nvSpPr>
          <p:cNvPr id="49" name="TextBox 135">
            <a:extLst>
              <a:ext uri="{FF2B5EF4-FFF2-40B4-BE49-F238E27FC236}">
                <a16:creationId xmlns:a16="http://schemas.microsoft.com/office/drawing/2014/main" xmlns="" id="{226237C0-6B0D-418B-BEEA-2C0BBF51B4E2}"/>
              </a:ext>
            </a:extLst>
          </p:cNvPr>
          <p:cNvSpPr txBox="1"/>
          <p:nvPr/>
        </p:nvSpPr>
        <p:spPr>
          <a:xfrm>
            <a:off x="5690829" y="4877422"/>
            <a:ext cx="2202816" cy="646331"/>
          </a:xfrm>
          <a:prstGeom prst="rect">
            <a:avLst/>
          </a:prstGeom>
          <a:noFill/>
        </p:spPr>
        <p:txBody>
          <a:bodyPr wrap="square" lIns="0" rIns="0" rtlCol="0" anchor="b">
            <a:spAutoFit/>
          </a:bodyPr>
          <a:lstStyle/>
          <a:p>
            <a:pPr algn="r"/>
            <a:r>
              <a:rPr lang="hr-HR" b="1" cap="all" dirty="0" smtClean="0">
                <a:solidFill>
                  <a:srgbClr val="3A5C84"/>
                </a:solidFill>
              </a:rPr>
              <a:t>jednostavnije upute za korisnike</a:t>
            </a:r>
            <a:endParaRPr lang="hr-HR" b="1" cap="all" dirty="0">
              <a:solidFill>
                <a:srgbClr val="3A5C84"/>
              </a:solidFill>
            </a:endParaRPr>
          </a:p>
        </p:txBody>
      </p:sp>
    </p:spTree>
    <p:extLst>
      <p:ext uri="{BB962C8B-B14F-4D97-AF65-F5344CB8AC3E}">
        <p14:creationId xmlns:p14="http://schemas.microsoft.com/office/powerpoint/2010/main" val="29095051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Rezervirano mjesto sadržaja 3"/>
          <p:cNvGraphicFramePr>
            <a:graphicFrameLocks noGrp="1"/>
          </p:cNvGraphicFramePr>
          <p:nvPr>
            <p:ph idx="1"/>
            <p:extLst>
              <p:ext uri="{D42A27DB-BD31-4B8C-83A1-F6EECF244321}">
                <p14:modId xmlns:p14="http://schemas.microsoft.com/office/powerpoint/2010/main" val="270786953"/>
              </p:ext>
            </p:extLst>
          </p:nvPr>
        </p:nvGraphicFramePr>
        <p:xfrm>
          <a:off x="256691" y="1322200"/>
          <a:ext cx="7287483" cy="299302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Tablica 5"/>
          <p:cNvGraphicFramePr>
            <a:graphicFrameLocks noGrp="1"/>
          </p:cNvGraphicFramePr>
          <p:nvPr>
            <p:extLst/>
          </p:nvPr>
        </p:nvGraphicFramePr>
        <p:xfrm>
          <a:off x="4010025" y="4725144"/>
          <a:ext cx="5133975" cy="1177993"/>
        </p:xfrm>
        <a:graphic>
          <a:graphicData uri="http://schemas.openxmlformats.org/drawingml/2006/table">
            <a:tbl>
              <a:tblPr>
                <a:tableStyleId>{C083E6E3-FA7D-4D7B-A595-EF9225AFEA82}</a:tableStyleId>
              </a:tblPr>
              <a:tblGrid>
                <a:gridCol w="1866900">
                  <a:extLst>
                    <a:ext uri="{9D8B030D-6E8A-4147-A177-3AD203B41FA5}">
                      <a16:colId xmlns="" xmlns:a16="http://schemas.microsoft.com/office/drawing/2014/main" val="20000"/>
                    </a:ext>
                  </a:extLst>
                </a:gridCol>
                <a:gridCol w="1846806">
                  <a:extLst>
                    <a:ext uri="{9D8B030D-6E8A-4147-A177-3AD203B41FA5}">
                      <a16:colId xmlns="" xmlns:a16="http://schemas.microsoft.com/office/drawing/2014/main" val="20001"/>
                    </a:ext>
                  </a:extLst>
                </a:gridCol>
                <a:gridCol w="1420269">
                  <a:extLst>
                    <a:ext uri="{9D8B030D-6E8A-4147-A177-3AD203B41FA5}">
                      <a16:colId xmlns="" xmlns:a16="http://schemas.microsoft.com/office/drawing/2014/main" val="20002"/>
                    </a:ext>
                  </a:extLst>
                </a:gridCol>
              </a:tblGrid>
              <a:tr h="344659">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hr-HR" sz="1400" u="none" strike="noStrike" dirty="0">
                          <a:effectLst/>
                        </a:rPr>
                        <a:t>M04</a:t>
                      </a:r>
                      <a:endParaRPr lang="hr-HR" sz="1400" b="0" i="0" u="none" strike="noStrike" dirty="0">
                        <a:solidFill>
                          <a:srgbClr val="000000"/>
                        </a:solidFill>
                        <a:effectLst/>
                        <a:latin typeface="Calibri" panose="020F0502020204030204" pitchFamily="34" charset="0"/>
                      </a:endParaRPr>
                    </a:p>
                  </a:txBody>
                  <a:tcPr marL="7144" marR="7144" marT="7144" marB="0"/>
                </a:tc>
                <a:tc>
                  <a:txBody>
                    <a:bodyPr/>
                    <a:lstStyle/>
                    <a:p>
                      <a:pPr algn="ctr" fontAlgn="ctr"/>
                      <a:r>
                        <a:rPr lang="hr-HR" sz="1400" u="none" strike="noStrike" noProof="0" dirty="0">
                          <a:effectLst/>
                        </a:rPr>
                        <a:t>Natječaji 2</a:t>
                      </a:r>
                      <a:r>
                        <a:rPr lang="it-IT" sz="1400" u="none" strike="noStrike" dirty="0">
                          <a:effectLst/>
                        </a:rPr>
                        <a:t>015./16. </a:t>
                      </a:r>
                      <a:endParaRPr lang="it-IT" sz="1400" b="0" i="0" u="none" strike="noStrike" dirty="0">
                        <a:solidFill>
                          <a:srgbClr val="000000"/>
                        </a:solidFill>
                        <a:effectLst/>
                        <a:latin typeface="Calibri" panose="020F0502020204030204" pitchFamily="34" charset="0"/>
                      </a:endParaRPr>
                    </a:p>
                  </a:txBody>
                  <a:tcPr marL="7144" marR="7144" marT="7144" marB="0" anchor="ctr"/>
                </a:tc>
                <a:tc>
                  <a:txBody>
                    <a:bodyPr/>
                    <a:lstStyle/>
                    <a:p>
                      <a:pPr algn="ctr" fontAlgn="ctr"/>
                      <a:r>
                        <a:rPr lang="hr-HR" sz="1400" u="none" strike="noStrike" dirty="0">
                          <a:effectLst/>
                        </a:rPr>
                        <a:t>Natječaji 2017. </a:t>
                      </a:r>
                      <a:endParaRPr lang="hr-HR" sz="1400" b="0" i="0" u="none" strike="noStrike" dirty="0">
                        <a:solidFill>
                          <a:srgbClr val="000000"/>
                        </a:solidFill>
                        <a:effectLst/>
                        <a:latin typeface="Calibri" panose="020F0502020204030204" pitchFamily="34" charset="0"/>
                      </a:endParaRPr>
                    </a:p>
                  </a:txBody>
                  <a:tcPr marL="7144" marR="7144" marT="7144" marB="0" anchor="ctr"/>
                </a:tc>
                <a:extLst>
                  <a:ext uri="{0D108BD9-81ED-4DB2-BD59-A6C34878D82A}">
                    <a16:rowId xmlns="" xmlns:a16="http://schemas.microsoft.com/office/drawing/2014/main" val="10000"/>
                  </a:ext>
                </a:extLst>
              </a:tr>
              <a:tr h="416667">
                <a:tc>
                  <a:txBody>
                    <a:bodyPr/>
                    <a:lstStyle/>
                    <a:p>
                      <a:pPr algn="ctr" fontAlgn="ctr"/>
                      <a:r>
                        <a:rPr lang="hr-HR" sz="1400" u="none" strike="noStrike" dirty="0">
                          <a:effectLst/>
                        </a:rPr>
                        <a:t>Broj prijavitelja </a:t>
                      </a:r>
                      <a:endParaRPr lang="hr-HR" sz="1400" b="0" i="1" u="none" strike="noStrike" dirty="0">
                        <a:solidFill>
                          <a:srgbClr val="000000"/>
                        </a:solidFill>
                        <a:effectLst/>
                        <a:latin typeface="Times New Roman" panose="02020603050405020304" pitchFamily="18" charset="0"/>
                      </a:endParaRPr>
                    </a:p>
                  </a:txBody>
                  <a:tcPr marL="7144" marR="7144" marT="7144" marB="0" anchor="ctr"/>
                </a:tc>
                <a:tc>
                  <a:txBody>
                    <a:bodyPr/>
                    <a:lstStyle/>
                    <a:p>
                      <a:pPr algn="ctr" fontAlgn="ctr"/>
                      <a:r>
                        <a:rPr lang="hr-HR" sz="1400" u="none" strike="noStrike" dirty="0">
                          <a:effectLst/>
                        </a:rPr>
                        <a:t>2024</a:t>
                      </a:r>
                      <a:endParaRPr lang="hr-HR" sz="1400" b="0" i="0" u="none" strike="noStrike" dirty="0">
                        <a:solidFill>
                          <a:srgbClr val="000000"/>
                        </a:solidFill>
                        <a:effectLst/>
                        <a:latin typeface="Times New Roman" panose="02020603050405020304" pitchFamily="18" charset="0"/>
                      </a:endParaRPr>
                    </a:p>
                  </a:txBody>
                  <a:tcPr marL="7144" marR="7144" marT="7144" marB="0" anchor="ctr"/>
                </a:tc>
                <a:tc>
                  <a:txBody>
                    <a:bodyPr/>
                    <a:lstStyle/>
                    <a:p>
                      <a:pPr algn="ctr" fontAlgn="ctr"/>
                      <a:r>
                        <a:rPr lang="hr-HR" sz="1400" u="none" strike="noStrike" dirty="0">
                          <a:effectLst/>
                        </a:rPr>
                        <a:t>952</a:t>
                      </a:r>
                      <a:endParaRPr lang="hr-HR" sz="1400" b="0" i="0" u="none" strike="noStrike" dirty="0">
                        <a:solidFill>
                          <a:srgbClr val="000000"/>
                        </a:solidFill>
                        <a:effectLst/>
                        <a:latin typeface="Times New Roman" panose="02020603050405020304" pitchFamily="18" charset="0"/>
                      </a:endParaRPr>
                    </a:p>
                  </a:txBody>
                  <a:tcPr marL="7144" marR="7144" marT="7144" marB="0" anchor="ctr"/>
                </a:tc>
                <a:extLst>
                  <a:ext uri="{0D108BD9-81ED-4DB2-BD59-A6C34878D82A}">
                    <a16:rowId xmlns="" xmlns:a16="http://schemas.microsoft.com/office/drawing/2014/main" val="10001"/>
                  </a:ext>
                </a:extLst>
              </a:tr>
              <a:tr h="416667">
                <a:tc>
                  <a:txBody>
                    <a:bodyPr/>
                    <a:lstStyle/>
                    <a:p>
                      <a:pPr algn="ctr" fontAlgn="ctr"/>
                      <a:r>
                        <a:rPr lang="hr-HR" sz="1400" u="none" strike="noStrike" dirty="0">
                          <a:effectLst/>
                        </a:rPr>
                        <a:t>Broj prigovora</a:t>
                      </a:r>
                      <a:endParaRPr lang="hr-HR" sz="1400" b="0" i="1" u="none" strike="noStrike" dirty="0">
                        <a:solidFill>
                          <a:srgbClr val="000000"/>
                        </a:solidFill>
                        <a:effectLst/>
                        <a:latin typeface="Times New Roman" panose="02020603050405020304" pitchFamily="18" charset="0"/>
                      </a:endParaRPr>
                    </a:p>
                  </a:txBody>
                  <a:tcPr marL="7144" marR="7144" marT="7144" marB="0" anchor="ctr"/>
                </a:tc>
                <a:tc>
                  <a:txBody>
                    <a:bodyPr/>
                    <a:lstStyle/>
                    <a:p>
                      <a:pPr algn="ctr" fontAlgn="ctr"/>
                      <a:r>
                        <a:rPr lang="hr-HR" sz="1400" u="none" strike="noStrike" dirty="0">
                          <a:effectLst/>
                        </a:rPr>
                        <a:t>487</a:t>
                      </a:r>
                      <a:endParaRPr lang="hr-HR" sz="1400" b="0" i="0" u="none" strike="noStrike" dirty="0">
                        <a:solidFill>
                          <a:srgbClr val="000000"/>
                        </a:solidFill>
                        <a:effectLst/>
                        <a:latin typeface="Times New Roman" panose="02020603050405020304" pitchFamily="18" charset="0"/>
                      </a:endParaRPr>
                    </a:p>
                  </a:txBody>
                  <a:tcPr marL="7144" marR="7144" marT="7144" marB="0" anchor="ctr"/>
                </a:tc>
                <a:tc>
                  <a:txBody>
                    <a:bodyPr/>
                    <a:lstStyle/>
                    <a:p>
                      <a:pPr algn="ctr" fontAlgn="ctr"/>
                      <a:r>
                        <a:rPr lang="hr-HR" sz="1400" u="none" strike="noStrike" dirty="0">
                          <a:effectLst/>
                        </a:rPr>
                        <a:t>70</a:t>
                      </a:r>
                      <a:endParaRPr lang="hr-HR" sz="1400" b="0" i="0" u="none" strike="noStrike" dirty="0">
                        <a:solidFill>
                          <a:srgbClr val="000000"/>
                        </a:solidFill>
                        <a:effectLst/>
                        <a:latin typeface="Times New Roman" panose="02020603050405020304" pitchFamily="18" charset="0"/>
                      </a:endParaRPr>
                    </a:p>
                  </a:txBody>
                  <a:tcPr marL="7144" marR="7144" marT="7144" marB="0" anchor="ctr"/>
                </a:tc>
                <a:extLst>
                  <a:ext uri="{0D108BD9-81ED-4DB2-BD59-A6C34878D82A}">
                    <a16:rowId xmlns="" xmlns:a16="http://schemas.microsoft.com/office/drawing/2014/main" val="10002"/>
                  </a:ext>
                </a:extLst>
              </a:tr>
            </a:tbl>
          </a:graphicData>
        </a:graphic>
      </p:graphicFrame>
      <p:sp>
        <p:nvSpPr>
          <p:cNvPr id="3" name="TekstniOkvir 2"/>
          <p:cNvSpPr txBox="1"/>
          <p:nvPr/>
        </p:nvSpPr>
        <p:spPr>
          <a:xfrm>
            <a:off x="259813" y="265953"/>
            <a:ext cx="7500424" cy="646331"/>
          </a:xfrm>
          <a:prstGeom prst="rect">
            <a:avLst/>
          </a:prstGeom>
          <a:noFill/>
        </p:spPr>
        <p:txBody>
          <a:bodyPr wrap="square" rtlCol="0">
            <a:spAutoFit/>
          </a:bodyPr>
          <a:lstStyle/>
          <a:p>
            <a:r>
              <a:rPr lang="hr-HR" sz="3600" dirty="0" smtClean="0">
                <a:solidFill>
                  <a:schemeClr val="bg1"/>
                </a:solidFill>
                <a:latin typeface="Neo Sans Medium"/>
              </a:rPr>
              <a:t>Pokazatelj unaprjeđenja procedura</a:t>
            </a:r>
            <a:endParaRPr lang="hr-HR" sz="3600" dirty="0">
              <a:solidFill>
                <a:schemeClr val="bg1"/>
              </a:solidFill>
              <a:latin typeface="Neo Sans Medium"/>
            </a:endParaRPr>
          </a:p>
        </p:txBody>
      </p:sp>
    </p:spTree>
    <p:extLst>
      <p:ext uri="{BB962C8B-B14F-4D97-AF65-F5344CB8AC3E}">
        <p14:creationId xmlns:p14="http://schemas.microsoft.com/office/powerpoint/2010/main" val="16099808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ica 4">
            <a:extLst>
              <a:ext uri="{FF2B5EF4-FFF2-40B4-BE49-F238E27FC236}">
                <a16:creationId xmlns="" xmlns:a16="http://schemas.microsoft.com/office/drawing/2014/main" id="{B688D8DD-C885-49BA-9E80-5972A273E7B4}"/>
              </a:ext>
            </a:extLst>
          </p:cNvPr>
          <p:cNvGraphicFramePr>
            <a:graphicFrameLocks noGrp="1"/>
          </p:cNvGraphicFramePr>
          <p:nvPr>
            <p:extLst>
              <p:ext uri="{D42A27DB-BD31-4B8C-83A1-F6EECF244321}">
                <p14:modId xmlns:p14="http://schemas.microsoft.com/office/powerpoint/2010/main" val="1056441847"/>
              </p:ext>
            </p:extLst>
          </p:nvPr>
        </p:nvGraphicFramePr>
        <p:xfrm>
          <a:off x="1475656" y="2060848"/>
          <a:ext cx="6408712" cy="4137660"/>
        </p:xfrm>
        <a:graphic>
          <a:graphicData uri="http://schemas.openxmlformats.org/drawingml/2006/table">
            <a:tbl>
              <a:tblPr firstRow="1" bandRow="1">
                <a:tableStyleId>{5FD0F851-EC5A-4D38-B0AD-8093EC10F338}</a:tableStyleId>
              </a:tblPr>
              <a:tblGrid>
                <a:gridCol w="6408712">
                  <a:extLst>
                    <a:ext uri="{9D8B030D-6E8A-4147-A177-3AD203B41FA5}">
                      <a16:colId xmlns="" xmlns:a16="http://schemas.microsoft.com/office/drawing/2014/main" val="4106922107"/>
                    </a:ext>
                  </a:extLst>
                </a:gridCol>
              </a:tblGrid>
              <a:tr h="288032">
                <a:tc>
                  <a:txBody>
                    <a:bodyPr/>
                    <a:lstStyle/>
                    <a:p>
                      <a:pPr marL="0" marR="0" lvl="0" indent="0" algn="ctr" defTabSz="914400" rtl="0" eaLnBrk="1" fontAlgn="auto" latinLnBrk="0" hangingPunct="1">
                        <a:lnSpc>
                          <a:spcPct val="100000"/>
                        </a:lnSpc>
                        <a:spcBef>
                          <a:spcPts val="100"/>
                        </a:spcBef>
                        <a:spcAft>
                          <a:spcPts val="100"/>
                        </a:spcAft>
                        <a:buClrTx/>
                        <a:buSzTx/>
                        <a:buFontTx/>
                        <a:buNone/>
                        <a:tabLst/>
                        <a:defRPr/>
                      </a:pPr>
                      <a:r>
                        <a:rPr lang="hr-HR" sz="1800" dirty="0" smtClean="0">
                          <a:solidFill>
                            <a:schemeClr val="tx2">
                              <a:lumMod val="50000"/>
                            </a:schemeClr>
                          </a:solidFill>
                        </a:rPr>
                        <a:t>TRAVANJ – OTVORENI</a:t>
                      </a:r>
                      <a:r>
                        <a:rPr lang="hr-HR" sz="1800" baseline="0" dirty="0" smtClean="0">
                          <a:solidFill>
                            <a:schemeClr val="tx2">
                              <a:lumMod val="50000"/>
                            </a:schemeClr>
                          </a:solidFill>
                        </a:rPr>
                        <a:t> NATJEČAJI</a:t>
                      </a:r>
                      <a:endParaRPr lang="hr-HR" sz="1800" dirty="0">
                        <a:solidFill>
                          <a:schemeClr val="tx2">
                            <a:lumMod val="50000"/>
                          </a:schemeClr>
                        </a:solidFill>
                      </a:endParaRPr>
                    </a:p>
                  </a:txBody>
                  <a:tcPr/>
                </a:tc>
                <a:extLst>
                  <a:ext uri="{0D108BD9-81ED-4DB2-BD59-A6C34878D82A}">
                    <a16:rowId xmlns="" xmlns:a16="http://schemas.microsoft.com/office/drawing/2014/main" val="3270524576"/>
                  </a:ext>
                </a:extLst>
              </a:tr>
              <a:tr h="125739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hr-HR" sz="1800" kern="1200" dirty="0" smtClean="0">
                          <a:solidFill>
                            <a:schemeClr val="tx2">
                              <a:lumMod val="50000"/>
                            </a:schemeClr>
                          </a:solidFill>
                          <a:latin typeface="+mn-lt"/>
                          <a:ea typeface="+mn-ea"/>
                          <a:cs typeface="+mn-cs"/>
                        </a:rPr>
                        <a:t>Tip operacije </a:t>
                      </a:r>
                    </a:p>
                    <a:p>
                      <a:pPr algn="l"/>
                      <a:r>
                        <a:rPr lang="hr-HR" sz="1800" b="1" kern="1200" dirty="0" smtClean="0">
                          <a:solidFill>
                            <a:schemeClr val="tx2">
                              <a:lumMod val="50000"/>
                            </a:schemeClr>
                          </a:solidFill>
                          <a:latin typeface="+mn-lt"/>
                          <a:ea typeface="+mn-ea"/>
                          <a:cs typeface="+mn-cs"/>
                        </a:rPr>
                        <a:t>6.2.1. “Potpora ulaganju u pokretanje nepoljoprivrednih djelatnosti u ruralnim područjima”</a:t>
                      </a:r>
                      <a:r>
                        <a:rPr lang="hr-HR" sz="1800" kern="1200" dirty="0" smtClean="0">
                          <a:solidFill>
                            <a:schemeClr val="tx2">
                              <a:lumMod val="50000"/>
                            </a:schemeClr>
                          </a:solidFill>
                          <a:latin typeface="+mn-lt"/>
                          <a:ea typeface="+mn-ea"/>
                          <a:cs typeface="+mn-cs"/>
                        </a:rPr>
                        <a:t> </a:t>
                      </a:r>
                    </a:p>
                    <a:p>
                      <a:pPr algn="l"/>
                      <a:r>
                        <a:rPr lang="hr-HR" sz="1800" kern="1200" dirty="0" smtClean="0">
                          <a:solidFill>
                            <a:schemeClr val="tx2">
                              <a:lumMod val="50000"/>
                            </a:schemeClr>
                          </a:solidFill>
                          <a:latin typeface="+mn-lt"/>
                          <a:ea typeface="+mn-ea"/>
                          <a:cs typeface="+mn-cs"/>
                        </a:rPr>
                        <a:t>26.3.-7.5.</a:t>
                      </a:r>
                    </a:p>
                    <a:p>
                      <a:pPr marL="0" marR="0" indent="0" algn="l" defTabSz="914400" rtl="0" eaLnBrk="1" fontAlgn="auto" latinLnBrk="0" hangingPunct="1">
                        <a:lnSpc>
                          <a:spcPct val="100000"/>
                        </a:lnSpc>
                        <a:spcBef>
                          <a:spcPts val="100"/>
                        </a:spcBef>
                        <a:spcAft>
                          <a:spcPts val="100"/>
                        </a:spcAft>
                        <a:buClrTx/>
                        <a:buSzTx/>
                        <a:buFontTx/>
                        <a:buNone/>
                        <a:tabLst/>
                        <a:defRPr/>
                      </a:pPr>
                      <a:endParaRPr lang="hr-HR" sz="1800" kern="1200" dirty="0" smtClean="0">
                        <a:solidFill>
                          <a:schemeClr val="tx2">
                            <a:lumMod val="50000"/>
                          </a:schemeClr>
                        </a:solidFill>
                        <a:latin typeface="+mn-lt"/>
                        <a:ea typeface="+mn-ea"/>
                        <a:cs typeface="+mn-cs"/>
                      </a:endParaRPr>
                    </a:p>
                    <a:p>
                      <a:pPr marL="0" marR="0" indent="0" algn="l" defTabSz="914400" rtl="0" eaLnBrk="1" fontAlgn="auto" latinLnBrk="0" hangingPunct="1">
                        <a:lnSpc>
                          <a:spcPct val="100000"/>
                        </a:lnSpc>
                        <a:spcBef>
                          <a:spcPts val="100"/>
                        </a:spcBef>
                        <a:spcAft>
                          <a:spcPts val="100"/>
                        </a:spcAft>
                        <a:buClrTx/>
                        <a:buSzTx/>
                        <a:buFontTx/>
                        <a:buNone/>
                        <a:tabLst/>
                        <a:defRPr/>
                      </a:pPr>
                      <a:r>
                        <a:rPr lang="hr-HR" sz="1800" kern="1200" dirty="0" err="1" smtClean="0">
                          <a:solidFill>
                            <a:schemeClr val="tx2">
                              <a:lumMod val="50000"/>
                            </a:schemeClr>
                          </a:solidFill>
                          <a:latin typeface="+mn-lt"/>
                          <a:ea typeface="+mn-ea"/>
                          <a:cs typeface="+mn-cs"/>
                        </a:rPr>
                        <a:t>Podmjera</a:t>
                      </a:r>
                      <a:r>
                        <a:rPr lang="hr-HR" sz="1800" kern="1200" dirty="0" smtClean="0">
                          <a:solidFill>
                            <a:schemeClr val="tx2">
                              <a:lumMod val="50000"/>
                            </a:schemeClr>
                          </a:solidFill>
                          <a:latin typeface="+mn-lt"/>
                          <a:ea typeface="+mn-ea"/>
                          <a:cs typeface="+mn-cs"/>
                        </a:rPr>
                        <a:t> </a:t>
                      </a:r>
                    </a:p>
                    <a:p>
                      <a:pPr marL="0" algn="l" defTabSz="914400" rtl="0" eaLnBrk="1" latinLnBrk="0" hangingPunct="1">
                        <a:spcBef>
                          <a:spcPts val="100"/>
                        </a:spcBef>
                        <a:spcAft>
                          <a:spcPts val="100"/>
                        </a:spcAft>
                      </a:pPr>
                      <a:r>
                        <a:rPr lang="hr-HR" sz="1800" b="1" kern="1200" dirty="0" smtClean="0">
                          <a:solidFill>
                            <a:schemeClr val="tx2">
                              <a:lumMod val="50000"/>
                            </a:schemeClr>
                          </a:solidFill>
                          <a:latin typeface="+mn-lt"/>
                          <a:ea typeface="+mn-ea"/>
                          <a:cs typeface="+mn-cs"/>
                        </a:rPr>
                        <a:t>17.1</a:t>
                      </a:r>
                      <a:r>
                        <a:rPr lang="hr-HR" sz="1800" kern="1200" dirty="0" smtClean="0">
                          <a:solidFill>
                            <a:schemeClr val="tx2">
                              <a:lumMod val="50000"/>
                            </a:schemeClr>
                          </a:solidFill>
                          <a:latin typeface="+mn-lt"/>
                          <a:ea typeface="+mn-ea"/>
                          <a:cs typeface="+mn-cs"/>
                        </a:rPr>
                        <a:t>. „</a:t>
                      </a:r>
                      <a:r>
                        <a:rPr lang="hr-HR" sz="1800" b="1" kern="1200" dirty="0" smtClean="0">
                          <a:solidFill>
                            <a:schemeClr val="tx2">
                              <a:lumMod val="50000"/>
                            </a:schemeClr>
                          </a:solidFill>
                          <a:latin typeface="+mn-lt"/>
                          <a:ea typeface="+mn-ea"/>
                          <a:cs typeface="+mn-cs"/>
                        </a:rPr>
                        <a:t>Osiguranje usjeva, životinja i biljaka”</a:t>
                      </a:r>
                      <a:r>
                        <a:rPr lang="hr-HR" sz="1800" kern="1200" dirty="0" smtClean="0">
                          <a:solidFill>
                            <a:schemeClr val="tx2">
                              <a:lumMod val="50000"/>
                            </a:schemeClr>
                          </a:solidFill>
                          <a:latin typeface="+mn-lt"/>
                          <a:ea typeface="+mn-ea"/>
                          <a:cs typeface="+mn-cs"/>
                        </a:rPr>
                        <a:t> </a:t>
                      </a:r>
                    </a:p>
                    <a:p>
                      <a:pPr marL="0" algn="l" defTabSz="914400" rtl="0" eaLnBrk="1" latinLnBrk="0" hangingPunct="1">
                        <a:spcBef>
                          <a:spcPts val="100"/>
                        </a:spcBef>
                        <a:spcAft>
                          <a:spcPts val="100"/>
                        </a:spcAft>
                      </a:pPr>
                      <a:r>
                        <a:rPr lang="hr-HR" sz="1800" kern="1200" dirty="0" smtClean="0">
                          <a:solidFill>
                            <a:schemeClr val="tx2">
                              <a:lumMod val="50000"/>
                            </a:schemeClr>
                          </a:solidFill>
                          <a:latin typeface="+mn-lt"/>
                          <a:ea typeface="+mn-ea"/>
                          <a:cs typeface="+mn-cs"/>
                        </a:rPr>
                        <a:t>16.4.- 31.12.</a:t>
                      </a:r>
                    </a:p>
                    <a:p>
                      <a:endParaRPr lang="hr-HR" sz="1800" kern="1200" dirty="0" smtClean="0">
                        <a:solidFill>
                          <a:schemeClr val="tx2">
                            <a:lumMod val="50000"/>
                          </a:schemeClr>
                        </a:solidFill>
                        <a:latin typeface="+mn-lt"/>
                        <a:ea typeface="+mn-ea"/>
                        <a:cs typeface="+mn-cs"/>
                      </a:endParaRPr>
                    </a:p>
                    <a:p>
                      <a:r>
                        <a:rPr lang="hr-HR" sz="1800" kern="1200" dirty="0" smtClean="0">
                          <a:solidFill>
                            <a:schemeClr val="tx2">
                              <a:lumMod val="50000"/>
                            </a:schemeClr>
                          </a:solidFill>
                          <a:latin typeface="+mn-lt"/>
                          <a:ea typeface="+mn-ea"/>
                          <a:cs typeface="+mn-cs"/>
                        </a:rPr>
                        <a:t>Tip operacije </a:t>
                      </a:r>
                    </a:p>
                    <a:p>
                      <a:r>
                        <a:rPr lang="hr-HR" sz="1800" b="1" kern="1200" dirty="0" smtClean="0">
                          <a:solidFill>
                            <a:schemeClr val="tx2">
                              <a:lumMod val="50000"/>
                            </a:schemeClr>
                          </a:solidFill>
                          <a:latin typeface="+mn-lt"/>
                          <a:ea typeface="+mn-ea"/>
                          <a:cs typeface="+mn-cs"/>
                        </a:rPr>
                        <a:t>6.1.1. “Potpora mladim poljoprivrednicima”</a:t>
                      </a:r>
                      <a:r>
                        <a:rPr lang="hr-HR" sz="1800" kern="1200" dirty="0" smtClean="0">
                          <a:solidFill>
                            <a:schemeClr val="tx2">
                              <a:lumMod val="50000"/>
                            </a:schemeClr>
                          </a:solidFill>
                          <a:latin typeface="+mn-lt"/>
                          <a:ea typeface="+mn-ea"/>
                          <a:cs typeface="+mn-cs"/>
                        </a:rPr>
                        <a:t> </a:t>
                      </a:r>
                    </a:p>
                    <a:p>
                      <a:r>
                        <a:rPr lang="hr-HR" sz="1800" kern="1200" dirty="0" smtClean="0">
                          <a:solidFill>
                            <a:schemeClr val="tx2">
                              <a:lumMod val="50000"/>
                            </a:schemeClr>
                          </a:solidFill>
                          <a:latin typeface="+mn-lt"/>
                          <a:ea typeface="+mn-ea"/>
                          <a:cs typeface="+mn-cs"/>
                        </a:rPr>
                        <a:t>25.4.-13.6.</a:t>
                      </a:r>
                    </a:p>
                    <a:p>
                      <a:pPr marL="0" algn="l" defTabSz="914400" rtl="0" eaLnBrk="1" latinLnBrk="0" hangingPunct="1">
                        <a:spcBef>
                          <a:spcPts val="100"/>
                        </a:spcBef>
                        <a:spcAft>
                          <a:spcPts val="100"/>
                        </a:spcAft>
                      </a:pPr>
                      <a:endParaRPr lang="hr-HR" sz="1800" kern="1200" dirty="0">
                        <a:solidFill>
                          <a:schemeClr val="tx2">
                            <a:lumMod val="50000"/>
                          </a:schemeClr>
                        </a:solidFill>
                        <a:latin typeface="+mn-lt"/>
                        <a:ea typeface="+mn-ea"/>
                        <a:cs typeface="+mn-cs"/>
                      </a:endParaRPr>
                    </a:p>
                  </a:txBody>
                  <a:tcPr/>
                </a:tc>
                <a:extLst>
                  <a:ext uri="{0D108BD9-81ED-4DB2-BD59-A6C34878D82A}">
                    <a16:rowId xmlns="" xmlns:a16="http://schemas.microsoft.com/office/drawing/2014/main" val="3946495327"/>
                  </a:ext>
                </a:extLst>
              </a:tr>
            </a:tbl>
          </a:graphicData>
        </a:graphic>
      </p:graphicFrame>
      <p:sp>
        <p:nvSpPr>
          <p:cNvPr id="4" name="Naslov 1"/>
          <p:cNvSpPr>
            <a:spLocks noGrp="1"/>
          </p:cNvSpPr>
          <p:nvPr>
            <p:ph type="title"/>
          </p:nvPr>
        </p:nvSpPr>
        <p:spPr/>
        <p:txBody>
          <a:bodyPr/>
          <a:lstStyle/>
          <a:p>
            <a:r>
              <a:rPr lang="hr-HR" dirty="0"/>
              <a:t>PRR – predstojeće mogućnosti </a:t>
            </a:r>
            <a:r>
              <a:rPr lang="hr-HR" dirty="0" smtClean="0"/>
              <a:t>(1)</a:t>
            </a:r>
            <a:endParaRPr lang="hr-HR" dirty="0"/>
          </a:p>
        </p:txBody>
      </p:sp>
    </p:spTree>
    <p:extLst>
      <p:ext uri="{BB962C8B-B14F-4D97-AF65-F5344CB8AC3E}">
        <p14:creationId xmlns:p14="http://schemas.microsoft.com/office/powerpoint/2010/main" val="266495024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zervirano mjesto sadržaja 2"/>
          <p:cNvSpPr>
            <a:spLocks noGrp="1"/>
          </p:cNvSpPr>
          <p:nvPr>
            <p:ph idx="1"/>
          </p:nvPr>
        </p:nvSpPr>
        <p:spPr/>
        <p:txBody>
          <a:bodyPr>
            <a:normAutofit fontScale="40000" lnSpcReduction="20000"/>
          </a:bodyPr>
          <a:lstStyle/>
          <a:p>
            <a:pPr marL="0" lvl="0" indent="0">
              <a:spcBef>
                <a:spcPts val="200"/>
              </a:spcBef>
              <a:spcAft>
                <a:spcPts val="200"/>
              </a:spcAft>
              <a:buNone/>
              <a:defRPr/>
            </a:pPr>
            <a:r>
              <a:rPr lang="hr-HR" dirty="0">
                <a:solidFill>
                  <a:schemeClr val="tx2">
                    <a:lumMod val="50000"/>
                  </a:schemeClr>
                </a:solidFill>
              </a:rPr>
              <a:t>3.1.1. SUDJELOVANJE U SUSTAVIMA KVALITETE</a:t>
            </a:r>
          </a:p>
          <a:p>
            <a:pPr marL="0" lvl="0" indent="0">
              <a:spcBef>
                <a:spcPts val="200"/>
              </a:spcBef>
              <a:spcAft>
                <a:spcPts val="200"/>
              </a:spcAft>
              <a:buNone/>
              <a:defRPr/>
            </a:pPr>
            <a:r>
              <a:rPr lang="hr-HR" dirty="0">
                <a:solidFill>
                  <a:schemeClr val="tx2">
                    <a:lumMod val="50000"/>
                  </a:schemeClr>
                </a:solidFill>
              </a:rPr>
              <a:t>4.1.1. FIZIČKA IMOVINA </a:t>
            </a:r>
          </a:p>
          <a:p>
            <a:pPr marL="0" lvl="0" indent="0">
              <a:spcBef>
                <a:spcPts val="200"/>
              </a:spcBef>
              <a:spcAft>
                <a:spcPts val="200"/>
              </a:spcAft>
              <a:buNone/>
              <a:defRPr/>
            </a:pPr>
            <a:r>
              <a:rPr lang="hr-HR" dirty="0">
                <a:solidFill>
                  <a:schemeClr val="tx2">
                    <a:lumMod val="50000"/>
                  </a:schemeClr>
                </a:solidFill>
              </a:rPr>
              <a:t>4.1.2. UPRAVLJANJE STAJSKIM GNOJEM</a:t>
            </a:r>
          </a:p>
          <a:p>
            <a:pPr marL="0" lvl="0" indent="0">
              <a:spcBef>
                <a:spcPts val="200"/>
              </a:spcBef>
              <a:spcAft>
                <a:spcPts val="200"/>
              </a:spcAft>
              <a:buNone/>
              <a:defRPr/>
            </a:pPr>
            <a:r>
              <a:rPr lang="hr-HR" dirty="0">
                <a:solidFill>
                  <a:schemeClr val="tx2">
                    <a:lumMod val="50000"/>
                  </a:schemeClr>
                </a:solidFill>
              </a:rPr>
              <a:t>4.1.3; 4.2.2 OBNOVLJIVI IZVORI ENERGIJE</a:t>
            </a:r>
          </a:p>
          <a:p>
            <a:pPr marL="0" lvl="0" indent="0">
              <a:spcBef>
                <a:spcPts val="200"/>
              </a:spcBef>
              <a:spcAft>
                <a:spcPts val="200"/>
              </a:spcAft>
              <a:buNone/>
              <a:defRPr/>
            </a:pPr>
            <a:r>
              <a:rPr lang="hr-HR" dirty="0">
                <a:solidFill>
                  <a:schemeClr val="tx2">
                    <a:lumMod val="50000"/>
                  </a:schemeClr>
                </a:solidFill>
              </a:rPr>
              <a:t>4.2.1. ULJARE I MINI MLJEKARE</a:t>
            </a:r>
          </a:p>
          <a:p>
            <a:pPr marL="0" lvl="0" indent="0">
              <a:spcBef>
                <a:spcPts val="200"/>
              </a:spcBef>
              <a:spcAft>
                <a:spcPts val="200"/>
              </a:spcAft>
              <a:buNone/>
              <a:defRPr/>
            </a:pPr>
            <a:r>
              <a:rPr lang="hr-HR" dirty="0">
                <a:solidFill>
                  <a:schemeClr val="tx2">
                    <a:lumMod val="50000"/>
                  </a:schemeClr>
                </a:solidFill>
              </a:rPr>
              <a:t>4.3.1. </a:t>
            </a:r>
            <a:r>
              <a:rPr lang="nn-NO" dirty="0">
                <a:solidFill>
                  <a:schemeClr val="tx2">
                    <a:lumMod val="50000"/>
                  </a:schemeClr>
                </a:solidFill>
              </a:rPr>
              <a:t>INFRASTRUKTUR</a:t>
            </a:r>
            <a:r>
              <a:rPr lang="hr-HR" dirty="0">
                <a:solidFill>
                  <a:schemeClr val="tx2">
                    <a:lumMod val="50000"/>
                  </a:schemeClr>
                </a:solidFill>
              </a:rPr>
              <a:t>A</a:t>
            </a:r>
            <a:r>
              <a:rPr lang="nn-NO" dirty="0">
                <a:solidFill>
                  <a:schemeClr val="tx2">
                    <a:lumMod val="50000"/>
                  </a:schemeClr>
                </a:solidFill>
              </a:rPr>
              <a:t> JAVNOG NAVODNJAVANJA</a:t>
            </a:r>
            <a:endParaRPr lang="hr-HR" dirty="0">
              <a:solidFill>
                <a:schemeClr val="tx2">
                  <a:lumMod val="50000"/>
                </a:schemeClr>
              </a:solidFill>
            </a:endParaRPr>
          </a:p>
          <a:p>
            <a:pPr marL="0" lvl="0" indent="0">
              <a:spcBef>
                <a:spcPts val="200"/>
              </a:spcBef>
              <a:spcAft>
                <a:spcPts val="200"/>
              </a:spcAft>
              <a:buNone/>
              <a:defRPr/>
            </a:pPr>
            <a:r>
              <a:rPr lang="hr-HR" dirty="0">
                <a:solidFill>
                  <a:schemeClr val="tx2">
                    <a:lumMod val="50000"/>
                  </a:schemeClr>
                </a:solidFill>
              </a:rPr>
              <a:t>4.3.3. INFRASTRUKTURA - ŠUMARSTVO</a:t>
            </a:r>
          </a:p>
          <a:p>
            <a:pPr marL="0" lvl="0" indent="0">
              <a:spcBef>
                <a:spcPts val="200"/>
              </a:spcBef>
              <a:spcAft>
                <a:spcPts val="200"/>
              </a:spcAft>
              <a:buNone/>
              <a:defRPr/>
            </a:pPr>
            <a:r>
              <a:rPr lang="hr-HR" dirty="0">
                <a:solidFill>
                  <a:schemeClr val="tx2">
                    <a:lumMod val="50000"/>
                  </a:schemeClr>
                </a:solidFill>
              </a:rPr>
              <a:t>4.4.1 NEPROIZVODNA ULAGANJA VEZANA UZ ZAŠTITU </a:t>
            </a:r>
            <a:r>
              <a:rPr lang="hr-HR" dirty="0" smtClean="0">
                <a:solidFill>
                  <a:schemeClr val="tx2">
                    <a:lumMod val="50000"/>
                  </a:schemeClr>
                </a:solidFill>
              </a:rPr>
              <a:t>OKOLIŠA</a:t>
            </a:r>
          </a:p>
          <a:p>
            <a:pPr marL="0" lvl="0" indent="0">
              <a:spcBef>
                <a:spcPts val="200"/>
              </a:spcBef>
              <a:spcAft>
                <a:spcPts val="200"/>
              </a:spcAft>
              <a:buNone/>
              <a:defRPr/>
            </a:pPr>
            <a:r>
              <a:rPr lang="hr-HR" dirty="0" smtClean="0">
                <a:solidFill>
                  <a:schemeClr val="tx2">
                    <a:lumMod val="50000"/>
                  </a:schemeClr>
                </a:solidFill>
              </a:rPr>
              <a:t>5.2.1. OBNOVA POLJOPRIVREDNOG POTENCIJALA</a:t>
            </a:r>
            <a:endParaRPr lang="hr-HR" dirty="0">
              <a:solidFill>
                <a:schemeClr val="tx2">
                  <a:lumMod val="50000"/>
                </a:schemeClr>
              </a:solidFill>
            </a:endParaRPr>
          </a:p>
          <a:p>
            <a:pPr marL="0" lvl="0" indent="0">
              <a:spcBef>
                <a:spcPts val="200"/>
              </a:spcBef>
              <a:spcAft>
                <a:spcPts val="200"/>
              </a:spcAft>
              <a:buNone/>
              <a:defRPr/>
            </a:pPr>
            <a:r>
              <a:rPr lang="hr-HR" dirty="0">
                <a:solidFill>
                  <a:schemeClr val="tx2">
                    <a:lumMod val="50000"/>
                  </a:schemeClr>
                </a:solidFill>
              </a:rPr>
              <a:t>6.3.1. MALA PG</a:t>
            </a:r>
          </a:p>
          <a:p>
            <a:pPr marL="0" lvl="0" indent="0">
              <a:spcBef>
                <a:spcPts val="200"/>
              </a:spcBef>
              <a:spcAft>
                <a:spcPts val="200"/>
              </a:spcAft>
              <a:buNone/>
              <a:defRPr/>
            </a:pPr>
            <a:r>
              <a:rPr lang="hr-HR" dirty="0">
                <a:solidFill>
                  <a:schemeClr val="tx2">
                    <a:lumMod val="50000"/>
                  </a:schemeClr>
                </a:solidFill>
              </a:rPr>
              <a:t>6.4.1 RAZVOJ NEPOLJOPRIVREDNIH DJELATNOSTI NA PG</a:t>
            </a:r>
          </a:p>
          <a:p>
            <a:pPr marL="0" lvl="0" indent="0">
              <a:spcBef>
                <a:spcPts val="200"/>
              </a:spcBef>
              <a:spcAft>
                <a:spcPts val="200"/>
              </a:spcAft>
              <a:buNone/>
              <a:defRPr/>
            </a:pPr>
            <a:r>
              <a:rPr lang="hr-HR" dirty="0">
                <a:solidFill>
                  <a:schemeClr val="tx2">
                    <a:lumMod val="50000"/>
                  </a:schemeClr>
                </a:solidFill>
              </a:rPr>
              <a:t>7.2.1. VODOOPSKRBA, ODVODNJA, PROČIŠĆAVANJE VODA</a:t>
            </a:r>
          </a:p>
          <a:p>
            <a:pPr marL="0" lvl="0" indent="0">
              <a:spcBef>
                <a:spcPts val="200"/>
              </a:spcBef>
              <a:spcAft>
                <a:spcPts val="200"/>
              </a:spcAft>
              <a:buNone/>
              <a:defRPr/>
            </a:pPr>
            <a:r>
              <a:rPr lang="hr-HR" dirty="0">
                <a:solidFill>
                  <a:schemeClr val="tx2">
                    <a:lumMod val="50000"/>
                  </a:schemeClr>
                </a:solidFill>
              </a:rPr>
              <a:t>7.4.1. POKRETANJE, POBOLJŠANJE ILI PROŠIRENJE LOKALNIH TEMELJNIH USLUGA ZA RURALNO STANOVNIŠTVO</a:t>
            </a:r>
          </a:p>
          <a:p>
            <a:pPr marL="0" lvl="0" indent="0">
              <a:spcBef>
                <a:spcPts val="200"/>
              </a:spcBef>
              <a:spcAft>
                <a:spcPts val="200"/>
              </a:spcAft>
              <a:buNone/>
              <a:defRPr/>
            </a:pPr>
            <a:r>
              <a:rPr lang="hr-HR" dirty="0">
                <a:solidFill>
                  <a:schemeClr val="tx2">
                    <a:lumMod val="50000"/>
                  </a:schemeClr>
                </a:solidFill>
              </a:rPr>
              <a:t>8.6.1.-8.6.3.- ŠUMARSTVO (MODERNIZACIJA, PRERADA, MARKETING)</a:t>
            </a:r>
          </a:p>
          <a:p>
            <a:pPr marL="0" lvl="0" indent="0">
              <a:spcBef>
                <a:spcPts val="200"/>
              </a:spcBef>
              <a:spcAft>
                <a:spcPts val="200"/>
              </a:spcAft>
              <a:buNone/>
              <a:defRPr/>
            </a:pPr>
            <a:r>
              <a:rPr lang="hr-HR" dirty="0">
                <a:solidFill>
                  <a:schemeClr val="tx2">
                    <a:lumMod val="50000"/>
                  </a:schemeClr>
                </a:solidFill>
              </a:rPr>
              <a:t>9.1.1. USPOSTAVA PROIZVOĐAČKIH ORGANIZACIJA</a:t>
            </a:r>
          </a:p>
          <a:p>
            <a:pPr marL="0" lvl="0" indent="0">
              <a:spcBef>
                <a:spcPts val="200"/>
              </a:spcBef>
              <a:spcAft>
                <a:spcPts val="200"/>
              </a:spcAft>
              <a:buNone/>
              <a:defRPr/>
            </a:pPr>
            <a:r>
              <a:rPr lang="pl-PL" dirty="0" smtClean="0">
                <a:solidFill>
                  <a:schemeClr val="tx2">
                    <a:lumMod val="50000"/>
                  </a:schemeClr>
                </a:solidFill>
              </a:rPr>
              <a:t>16.1.2</a:t>
            </a:r>
            <a:r>
              <a:rPr lang="pl-PL" dirty="0">
                <a:solidFill>
                  <a:schemeClr val="tx2">
                    <a:lumMod val="50000"/>
                  </a:schemeClr>
                </a:solidFill>
              </a:rPr>
              <a:t>. OPERATIVNE SKUPINE</a:t>
            </a:r>
          </a:p>
          <a:p>
            <a:pPr marL="0" lvl="0" indent="0">
              <a:spcBef>
                <a:spcPts val="200"/>
              </a:spcBef>
              <a:spcAft>
                <a:spcPts val="200"/>
              </a:spcAft>
              <a:buNone/>
              <a:defRPr/>
            </a:pPr>
            <a:r>
              <a:rPr lang="pl-PL" dirty="0">
                <a:solidFill>
                  <a:schemeClr val="tx2">
                    <a:lumMod val="50000"/>
                  </a:schemeClr>
                </a:solidFill>
              </a:rPr>
              <a:t>16.1.2. OPERATIVNE SKUPINE</a:t>
            </a:r>
          </a:p>
          <a:p>
            <a:pPr marL="0" lvl="0" indent="0">
              <a:spcBef>
                <a:spcPts val="200"/>
              </a:spcBef>
              <a:spcAft>
                <a:spcPts val="200"/>
              </a:spcAft>
              <a:buNone/>
              <a:defRPr/>
            </a:pPr>
            <a:r>
              <a:rPr lang="pl-PL" dirty="0" smtClean="0">
                <a:solidFill>
                  <a:schemeClr val="tx2">
                    <a:lumMod val="50000"/>
                  </a:schemeClr>
                </a:solidFill>
              </a:rPr>
              <a:t>19.3.1</a:t>
            </a:r>
            <a:r>
              <a:rPr lang="pl-PL" dirty="0">
                <a:solidFill>
                  <a:schemeClr val="tx2">
                    <a:lumMod val="50000"/>
                  </a:schemeClr>
                </a:solidFill>
              </a:rPr>
              <a:t>. PRIPREMA AKTIVNOSTI PROJEKTA SURADNJE</a:t>
            </a:r>
          </a:p>
          <a:p>
            <a:pPr marL="0" lvl="0" indent="0">
              <a:spcBef>
                <a:spcPts val="200"/>
              </a:spcBef>
              <a:spcAft>
                <a:spcPts val="200"/>
              </a:spcAft>
              <a:buNone/>
              <a:defRPr/>
            </a:pPr>
            <a:r>
              <a:rPr lang="pl-PL" dirty="0">
                <a:solidFill>
                  <a:schemeClr val="tx2">
                    <a:lumMod val="50000"/>
                  </a:schemeClr>
                </a:solidFill>
              </a:rPr>
              <a:t>19.3.2. PROVEDBA AKTIVNOSTI PROJEKTA SURADNJE </a:t>
            </a:r>
          </a:p>
          <a:p>
            <a:pPr marL="0" lvl="0" indent="0">
              <a:spcBef>
                <a:spcPts val="200"/>
              </a:spcBef>
              <a:spcAft>
                <a:spcPts val="200"/>
              </a:spcAft>
              <a:buNone/>
              <a:defRPr/>
            </a:pPr>
            <a:r>
              <a:rPr lang="pl-PL" dirty="0">
                <a:solidFill>
                  <a:schemeClr val="tx2">
                    <a:lumMod val="50000"/>
                  </a:schemeClr>
                </a:solidFill>
              </a:rPr>
              <a:t>19.4.1. TEKUĆI TROŠKOVI I ANIMACIJA</a:t>
            </a:r>
          </a:p>
          <a:p>
            <a:endParaRPr lang="hr-HR" dirty="0"/>
          </a:p>
        </p:txBody>
      </p:sp>
      <p:sp>
        <p:nvSpPr>
          <p:cNvPr id="4" name="Naslov 1"/>
          <p:cNvSpPr>
            <a:spLocks noGrp="1"/>
          </p:cNvSpPr>
          <p:nvPr>
            <p:ph type="title"/>
          </p:nvPr>
        </p:nvSpPr>
        <p:spPr/>
        <p:txBody>
          <a:bodyPr>
            <a:normAutofit fontScale="90000"/>
          </a:bodyPr>
          <a:lstStyle/>
          <a:p>
            <a:r>
              <a:rPr lang="hr-HR" dirty="0"/>
              <a:t>PRR – </a:t>
            </a:r>
            <a:r>
              <a:rPr lang="hr-HR" dirty="0" smtClean="0"/>
              <a:t>okvirni plan natječaja</a:t>
            </a:r>
            <a:br>
              <a:rPr lang="hr-HR" dirty="0" smtClean="0"/>
            </a:br>
            <a:r>
              <a:rPr lang="hr-HR" dirty="0" smtClean="0"/>
              <a:t>(svibanj-srpanj)</a:t>
            </a:r>
            <a:endParaRPr lang="hr-HR" dirty="0"/>
          </a:p>
        </p:txBody>
      </p:sp>
    </p:spTree>
    <p:extLst>
      <p:ext uri="{BB962C8B-B14F-4D97-AF65-F5344CB8AC3E}">
        <p14:creationId xmlns:p14="http://schemas.microsoft.com/office/powerpoint/2010/main" val="255369683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slov 1"/>
          <p:cNvSpPr>
            <a:spLocks noGrp="1"/>
          </p:cNvSpPr>
          <p:nvPr>
            <p:ph type="title"/>
          </p:nvPr>
        </p:nvSpPr>
        <p:spPr>
          <a:xfrm>
            <a:off x="0" y="0"/>
            <a:ext cx="7328992" cy="1008112"/>
          </a:xfrm>
        </p:spPr>
        <p:txBody>
          <a:bodyPr>
            <a:normAutofit fontScale="90000"/>
          </a:bodyPr>
          <a:lstStyle/>
          <a:p>
            <a:r>
              <a:rPr lang="hr-HR" dirty="0"/>
              <a:t>PRR – </a:t>
            </a:r>
            <a:r>
              <a:rPr lang="hr-HR" dirty="0" smtClean="0"/>
              <a:t>okvirni plan natječaja</a:t>
            </a:r>
            <a:br>
              <a:rPr lang="hr-HR" dirty="0" smtClean="0"/>
            </a:br>
            <a:r>
              <a:rPr lang="hr-HR" dirty="0" smtClean="0"/>
              <a:t>(kolovoz-prosinac)</a:t>
            </a:r>
            <a:endParaRPr lang="hr-HR" dirty="0"/>
          </a:p>
        </p:txBody>
      </p:sp>
      <p:sp>
        <p:nvSpPr>
          <p:cNvPr id="5" name="Naslov 1"/>
          <p:cNvSpPr txBox="1">
            <a:spLocks/>
          </p:cNvSpPr>
          <p:nvPr/>
        </p:nvSpPr>
        <p:spPr>
          <a:xfrm>
            <a:off x="152400" y="119743"/>
            <a:ext cx="7328992" cy="1040769"/>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3600" kern="1200">
                <a:solidFill>
                  <a:schemeClr val="bg1"/>
                </a:solidFill>
                <a:latin typeface="Neo Sans Medium" pitchFamily="34" charset="0"/>
                <a:ea typeface="+mj-ea"/>
                <a:cs typeface="+mj-cs"/>
              </a:defRPr>
            </a:lvl1pPr>
          </a:lstStyle>
          <a:p>
            <a:endParaRPr lang="hr-HR" dirty="0"/>
          </a:p>
        </p:txBody>
      </p:sp>
      <p:sp>
        <p:nvSpPr>
          <p:cNvPr id="7" name="Rezervirano mjesto sadržaja 2"/>
          <p:cNvSpPr>
            <a:spLocks noGrp="1"/>
          </p:cNvSpPr>
          <p:nvPr>
            <p:ph idx="1"/>
          </p:nvPr>
        </p:nvSpPr>
        <p:spPr>
          <a:xfrm>
            <a:off x="457200" y="1600200"/>
            <a:ext cx="8229600" cy="4525963"/>
          </a:xfrm>
        </p:spPr>
        <p:txBody>
          <a:bodyPr/>
          <a:lstStyle/>
          <a:p>
            <a:pPr marL="0" lvl="0" indent="0">
              <a:lnSpc>
                <a:spcPct val="150000"/>
              </a:lnSpc>
              <a:spcBef>
                <a:spcPts val="200"/>
              </a:spcBef>
              <a:spcAft>
                <a:spcPts val="200"/>
              </a:spcAft>
              <a:buNone/>
              <a:defRPr/>
            </a:pPr>
            <a:r>
              <a:rPr lang="hr-HR" sz="2400" dirty="0">
                <a:solidFill>
                  <a:schemeClr val="tx2">
                    <a:lumMod val="50000"/>
                  </a:schemeClr>
                </a:solidFill>
              </a:rPr>
              <a:t>4.3.3. INFRASTRUKTURA - ŠUMARSTVO</a:t>
            </a:r>
          </a:p>
          <a:p>
            <a:pPr marL="0" lvl="0" indent="0">
              <a:lnSpc>
                <a:spcPct val="150000"/>
              </a:lnSpc>
              <a:spcBef>
                <a:spcPts val="200"/>
              </a:spcBef>
              <a:spcAft>
                <a:spcPts val="200"/>
              </a:spcAft>
              <a:buNone/>
              <a:defRPr/>
            </a:pPr>
            <a:r>
              <a:rPr lang="hr-HR" sz="2400" dirty="0">
                <a:solidFill>
                  <a:schemeClr val="tx2">
                    <a:lumMod val="50000"/>
                  </a:schemeClr>
                </a:solidFill>
              </a:rPr>
              <a:t>8.5.1. KONVERZIJA DEGRADIRANIH ŠUMA </a:t>
            </a:r>
          </a:p>
          <a:p>
            <a:pPr marL="0" lvl="0" indent="0">
              <a:lnSpc>
                <a:spcPct val="150000"/>
              </a:lnSpc>
              <a:spcBef>
                <a:spcPts val="200"/>
              </a:spcBef>
              <a:spcAft>
                <a:spcPts val="200"/>
              </a:spcAft>
              <a:buNone/>
              <a:defRPr/>
            </a:pPr>
            <a:r>
              <a:rPr lang="hr-HR" sz="2400" dirty="0">
                <a:solidFill>
                  <a:schemeClr val="tx2">
                    <a:lumMod val="50000"/>
                  </a:schemeClr>
                </a:solidFill>
              </a:rPr>
              <a:t>8.5.2. POUČNE STAZE, VIDIKOVCI </a:t>
            </a:r>
          </a:p>
          <a:p>
            <a:pPr marL="0" lvl="0" indent="0">
              <a:lnSpc>
                <a:spcPct val="150000"/>
              </a:lnSpc>
              <a:spcBef>
                <a:spcPts val="200"/>
              </a:spcBef>
              <a:spcAft>
                <a:spcPts val="200"/>
              </a:spcAft>
              <a:buNone/>
              <a:defRPr/>
            </a:pPr>
            <a:r>
              <a:rPr lang="hr-HR" sz="2400" dirty="0">
                <a:solidFill>
                  <a:schemeClr val="tx2">
                    <a:lumMod val="50000"/>
                  </a:schemeClr>
                </a:solidFill>
              </a:rPr>
              <a:t>8.6.1. MODERNIZACIJA – ŠUMARSTVO</a:t>
            </a:r>
          </a:p>
          <a:p>
            <a:pPr marL="0" lvl="0" indent="0">
              <a:lnSpc>
                <a:spcPct val="150000"/>
              </a:lnSpc>
              <a:spcBef>
                <a:spcPts val="200"/>
              </a:spcBef>
              <a:spcAft>
                <a:spcPts val="200"/>
              </a:spcAft>
              <a:buNone/>
              <a:defRPr/>
            </a:pPr>
            <a:r>
              <a:rPr lang="hr-HR" sz="2400" dirty="0">
                <a:solidFill>
                  <a:schemeClr val="tx2">
                    <a:lumMod val="50000"/>
                  </a:schemeClr>
                </a:solidFill>
              </a:rPr>
              <a:t>8.6.2. MODERNIZACIJA – PRERAD DRVA</a:t>
            </a:r>
          </a:p>
          <a:p>
            <a:pPr marL="0" lvl="0" indent="0">
              <a:lnSpc>
                <a:spcPct val="150000"/>
              </a:lnSpc>
              <a:spcBef>
                <a:spcPts val="200"/>
              </a:spcBef>
              <a:spcAft>
                <a:spcPts val="200"/>
              </a:spcAft>
              <a:buNone/>
              <a:defRPr/>
            </a:pPr>
            <a:r>
              <a:rPr lang="hr-HR" sz="2400" dirty="0">
                <a:solidFill>
                  <a:schemeClr val="tx2">
                    <a:lumMod val="50000"/>
                  </a:schemeClr>
                </a:solidFill>
              </a:rPr>
              <a:t>8.6.3. MARKETING (ŠUMARSTVO</a:t>
            </a:r>
            <a:r>
              <a:rPr lang="hr-HR" sz="2400" dirty="0" smtClean="0">
                <a:solidFill>
                  <a:schemeClr val="tx2">
                    <a:lumMod val="50000"/>
                  </a:schemeClr>
                </a:solidFill>
              </a:rPr>
              <a:t>)</a:t>
            </a:r>
          </a:p>
          <a:p>
            <a:pPr marL="0" indent="0">
              <a:lnSpc>
                <a:spcPct val="150000"/>
              </a:lnSpc>
              <a:spcBef>
                <a:spcPts val="200"/>
              </a:spcBef>
              <a:spcAft>
                <a:spcPts val="200"/>
              </a:spcAft>
              <a:buNone/>
              <a:defRPr/>
            </a:pPr>
            <a:r>
              <a:rPr lang="pl-PL" sz="2400" dirty="0">
                <a:solidFill>
                  <a:schemeClr val="tx2">
                    <a:lumMod val="50000"/>
                  </a:schemeClr>
                </a:solidFill>
              </a:rPr>
              <a:t>16.4.1. KRATKI LANCI OPSKRBE</a:t>
            </a:r>
          </a:p>
          <a:p>
            <a:pPr marL="0" lvl="0" indent="0">
              <a:spcBef>
                <a:spcPts val="200"/>
              </a:spcBef>
              <a:spcAft>
                <a:spcPts val="200"/>
              </a:spcAft>
              <a:buNone/>
              <a:defRPr/>
            </a:pPr>
            <a:endParaRPr lang="hr-HR" dirty="0">
              <a:solidFill>
                <a:schemeClr val="tx2">
                  <a:lumMod val="50000"/>
                </a:schemeClr>
              </a:solidFill>
            </a:endParaRPr>
          </a:p>
          <a:p>
            <a:endParaRPr lang="hr-HR" dirty="0"/>
          </a:p>
        </p:txBody>
      </p:sp>
    </p:spTree>
    <p:extLst>
      <p:ext uri="{BB962C8B-B14F-4D97-AF65-F5344CB8AC3E}">
        <p14:creationId xmlns:p14="http://schemas.microsoft.com/office/powerpoint/2010/main" val="9955711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normAutofit/>
          </a:bodyPr>
          <a:lstStyle/>
          <a:p>
            <a:r>
              <a:rPr lang="hr-HR" sz="3200" dirty="0" smtClean="0"/>
              <a:t>Program ruralnog </a:t>
            </a:r>
            <a:r>
              <a:rPr lang="hr-HR" sz="3200" smtClean="0"/>
              <a:t>razvoja (PRR)</a:t>
            </a:r>
            <a:endParaRPr lang="hr-HR" sz="3200" dirty="0"/>
          </a:p>
        </p:txBody>
      </p:sp>
      <p:sp>
        <p:nvSpPr>
          <p:cNvPr id="4" name="Pravokutnik 3"/>
          <p:cNvSpPr/>
          <p:nvPr/>
        </p:nvSpPr>
        <p:spPr>
          <a:xfrm>
            <a:off x="2136278" y="2876615"/>
            <a:ext cx="2226296" cy="2774265"/>
          </a:xfrm>
          <a:prstGeom prst="rect">
            <a:avLst/>
          </a:prstGeom>
          <a:scene3d>
            <a:camera prst="perspectiveAbove"/>
            <a:lightRig rig="threePt" dir="t">
              <a:rot lat="0" lon="0" rev="1200000"/>
            </a:lightRig>
          </a:scene3d>
          <a:sp3d>
            <a:bevelT w="63500" h="25400"/>
          </a:sp3d>
        </p:spPr>
        <p:style>
          <a:lnRef idx="0">
            <a:schemeClr val="accent3"/>
          </a:lnRef>
          <a:fillRef idx="3">
            <a:schemeClr val="accent3"/>
          </a:fillRef>
          <a:effectRef idx="3">
            <a:schemeClr val="accent3"/>
          </a:effectRef>
          <a:fontRef idx="minor">
            <a:schemeClr val="lt1"/>
          </a:fontRef>
        </p:style>
        <p:txBody>
          <a:bodyPr rtlCol="0" anchor="ctr">
            <a:prstTxWarp prst="textWave2">
              <a:avLst/>
            </a:prstTxWarp>
            <a:sp3d extrusionH="57150">
              <a:bevelT w="38100" h="38100" prst="slope"/>
            </a:sp3d>
          </a:bodyPr>
          <a:lstStyle/>
          <a:p>
            <a:pPr algn="ctr"/>
            <a:endParaRPr lang="hr-HR">
              <a:effectLst>
                <a:glow rad="228600">
                  <a:schemeClr val="accent3">
                    <a:satMod val="175000"/>
                    <a:alpha val="40000"/>
                  </a:schemeClr>
                </a:glow>
                <a:outerShdw blurRad="75057" dist="38100" dir="5400000" sy="-20000" rotWithShape="0">
                  <a:prstClr val="black">
                    <a:alpha val="25000"/>
                  </a:prstClr>
                </a:outerShdw>
                <a:reflection blurRad="6350" stA="55000" endA="50" endPos="85000" dir="5400000" sy="-100000" algn="bl" rotWithShape="0"/>
              </a:effectLst>
            </a:endParaRPr>
          </a:p>
        </p:txBody>
      </p:sp>
      <p:sp>
        <p:nvSpPr>
          <p:cNvPr id="5" name="Pravokutnik 4"/>
          <p:cNvSpPr/>
          <p:nvPr/>
        </p:nvSpPr>
        <p:spPr>
          <a:xfrm>
            <a:off x="4452730" y="2868678"/>
            <a:ext cx="2308916" cy="2779104"/>
          </a:xfrm>
          <a:prstGeom prst="rect">
            <a:avLst/>
          </a:prstGeom>
          <a:scene3d>
            <a:camera prst="perspectiveAbove"/>
            <a:lightRig rig="threePt" dir="t">
              <a:rot lat="0" lon="0" rev="1200000"/>
            </a:lightRig>
          </a:scene3d>
          <a:sp3d>
            <a:bevelT w="63500" h="25400"/>
          </a:sp3d>
        </p:spPr>
        <p:style>
          <a:lnRef idx="0">
            <a:schemeClr val="accent3"/>
          </a:lnRef>
          <a:fillRef idx="3">
            <a:schemeClr val="accent3"/>
          </a:fillRef>
          <a:effectRef idx="3">
            <a:schemeClr val="accent3"/>
          </a:effectRef>
          <a:fontRef idx="minor">
            <a:schemeClr val="lt1"/>
          </a:fontRef>
        </p:style>
        <p:txBody>
          <a:bodyPr rtlCol="0" anchor="ctr">
            <a:prstTxWarp prst="textWave2">
              <a:avLst/>
            </a:prstTxWarp>
            <a:sp3d extrusionH="57150">
              <a:bevelT w="38100" h="38100" prst="slope"/>
            </a:sp3d>
          </a:bodyPr>
          <a:lstStyle/>
          <a:p>
            <a:pPr algn="ctr"/>
            <a:endParaRPr lang="hr-HR">
              <a:effectLst>
                <a:glow rad="228600">
                  <a:schemeClr val="accent3">
                    <a:satMod val="175000"/>
                    <a:alpha val="40000"/>
                  </a:schemeClr>
                </a:glow>
                <a:outerShdw blurRad="75057" dist="38100" dir="5400000" sy="-20000" rotWithShape="0">
                  <a:prstClr val="black">
                    <a:alpha val="25000"/>
                  </a:prstClr>
                </a:outerShdw>
                <a:reflection blurRad="6350" stA="55000" endA="50" endPos="85000" dir="5400000" sy="-100000" algn="bl" rotWithShape="0"/>
              </a:effectLst>
            </a:endParaRPr>
          </a:p>
        </p:txBody>
      </p:sp>
      <p:sp>
        <p:nvSpPr>
          <p:cNvPr id="6" name="Jednakokračni trokut 5"/>
          <p:cNvSpPr/>
          <p:nvPr/>
        </p:nvSpPr>
        <p:spPr>
          <a:xfrm>
            <a:off x="1967808" y="1555525"/>
            <a:ext cx="5040560" cy="1368000"/>
          </a:xfrm>
          <a:prstGeom prst="triangle">
            <a:avLst/>
          </a:prstGeom>
          <a:scene3d>
            <a:camera prst="perspectiveAbove"/>
            <a:lightRig rig="threePt" dir="t">
              <a:rot lat="0" lon="0" rev="1200000"/>
            </a:lightRig>
          </a:scene3d>
          <a:sp3d>
            <a:bevelT w="63500" h="25400"/>
          </a:sp3d>
        </p:spPr>
        <p:style>
          <a:lnRef idx="0">
            <a:schemeClr val="accent3"/>
          </a:lnRef>
          <a:fillRef idx="3">
            <a:schemeClr val="accent3"/>
          </a:fillRef>
          <a:effectRef idx="3">
            <a:schemeClr val="accent3"/>
          </a:effectRef>
          <a:fontRef idx="minor">
            <a:schemeClr val="lt1"/>
          </a:fontRef>
        </p:style>
        <p:txBody>
          <a:bodyPr rtlCol="0" anchor="ctr">
            <a:prstTxWarp prst="textWave2">
              <a:avLst/>
            </a:prstTxWarp>
            <a:sp3d extrusionH="57150">
              <a:bevelT w="38100" h="38100" prst="slope"/>
            </a:sp3d>
          </a:bodyPr>
          <a:lstStyle/>
          <a:p>
            <a:pPr algn="ctr"/>
            <a:endParaRPr lang="hr-HR" dirty="0">
              <a:effectLst>
                <a:glow rad="228600">
                  <a:schemeClr val="accent3">
                    <a:satMod val="175000"/>
                    <a:alpha val="40000"/>
                  </a:schemeClr>
                </a:glow>
                <a:outerShdw blurRad="75057" dist="38100" dir="5400000" sy="-20000" rotWithShape="0">
                  <a:prstClr val="black">
                    <a:alpha val="25000"/>
                  </a:prstClr>
                </a:outerShdw>
                <a:reflection blurRad="6350" stA="55000" endA="50" endPos="85000" dir="5400000" sy="-100000" algn="bl" rotWithShape="0"/>
              </a:effectLst>
            </a:endParaRPr>
          </a:p>
        </p:txBody>
      </p:sp>
      <p:sp>
        <p:nvSpPr>
          <p:cNvPr id="7" name="TekstniOkvir 6"/>
          <p:cNvSpPr txBox="1"/>
          <p:nvPr/>
        </p:nvSpPr>
        <p:spPr>
          <a:xfrm>
            <a:off x="3227948" y="1886871"/>
            <a:ext cx="2520280" cy="923330"/>
          </a:xfrm>
          <a:prstGeom prst="rect">
            <a:avLst/>
          </a:prstGeom>
          <a:noFill/>
        </p:spPr>
        <p:style>
          <a:lnRef idx="0">
            <a:schemeClr val="accent3"/>
          </a:lnRef>
          <a:fillRef idx="3">
            <a:schemeClr val="accent3"/>
          </a:fillRef>
          <a:effectRef idx="3">
            <a:schemeClr val="accent3"/>
          </a:effectRef>
          <a:fontRef idx="minor">
            <a:schemeClr val="lt1"/>
          </a:fontRef>
        </p:style>
        <p:txBody>
          <a:bodyPr wrap="square" rtlCol="0">
            <a:spAutoFit/>
          </a:bodyPr>
          <a:lstStyle/>
          <a:p>
            <a:pPr algn="ctr"/>
            <a:r>
              <a:rPr lang="hr-HR" b="1" dirty="0" smtClean="0"/>
              <a:t>ZAJEDNIČKA POLJOPRIVREDNA POLITIKA 2014. – 2020.</a:t>
            </a:r>
            <a:endParaRPr lang="hr-HR" b="1" dirty="0"/>
          </a:p>
        </p:txBody>
      </p:sp>
      <p:sp>
        <p:nvSpPr>
          <p:cNvPr id="8" name="TekstniOkvir 7"/>
          <p:cNvSpPr txBox="1"/>
          <p:nvPr/>
        </p:nvSpPr>
        <p:spPr>
          <a:xfrm>
            <a:off x="2402423" y="3633315"/>
            <a:ext cx="1812104" cy="1538883"/>
          </a:xfrm>
          <a:prstGeom prst="rect">
            <a:avLst/>
          </a:prstGeom>
          <a:noFill/>
        </p:spPr>
        <p:txBody>
          <a:bodyPr wrap="square" rtlCol="0">
            <a:spAutoFit/>
          </a:bodyPr>
          <a:lstStyle/>
          <a:p>
            <a:pPr algn="ctr"/>
            <a:r>
              <a:rPr lang="hr-HR" sz="2000" b="1" dirty="0" smtClean="0">
                <a:solidFill>
                  <a:schemeClr val="tx2">
                    <a:lumMod val="50000"/>
                  </a:schemeClr>
                </a:solidFill>
              </a:rPr>
              <a:t>1. STUP</a:t>
            </a:r>
          </a:p>
          <a:p>
            <a:pPr algn="ctr"/>
            <a:endParaRPr lang="hr-HR" sz="2000" b="1" dirty="0">
              <a:solidFill>
                <a:schemeClr val="tx2">
                  <a:lumMod val="50000"/>
                </a:schemeClr>
              </a:solidFill>
            </a:endParaRPr>
          </a:p>
          <a:p>
            <a:pPr algn="ctr"/>
            <a:r>
              <a:rPr lang="hr-HR" b="1" dirty="0" smtClean="0">
                <a:solidFill>
                  <a:schemeClr val="tx2">
                    <a:lumMod val="50000"/>
                  </a:schemeClr>
                </a:solidFill>
              </a:rPr>
              <a:t>IZRAVNA PLAĆANJA, </a:t>
            </a:r>
          </a:p>
          <a:p>
            <a:pPr algn="ctr"/>
            <a:r>
              <a:rPr lang="hr-HR" b="1" dirty="0" smtClean="0">
                <a:solidFill>
                  <a:schemeClr val="tx2">
                    <a:lumMod val="50000"/>
                  </a:schemeClr>
                </a:solidFill>
              </a:rPr>
              <a:t>ZOT</a:t>
            </a:r>
            <a:endParaRPr lang="hr-HR" sz="1600" b="1" dirty="0">
              <a:solidFill>
                <a:schemeClr val="tx2">
                  <a:lumMod val="50000"/>
                </a:schemeClr>
              </a:solidFill>
            </a:endParaRPr>
          </a:p>
        </p:txBody>
      </p:sp>
      <p:sp>
        <p:nvSpPr>
          <p:cNvPr id="9" name="TekstniOkvir 8"/>
          <p:cNvSpPr txBox="1"/>
          <p:nvPr/>
        </p:nvSpPr>
        <p:spPr>
          <a:xfrm>
            <a:off x="4644008" y="3636763"/>
            <a:ext cx="1836204" cy="1538883"/>
          </a:xfrm>
          <a:prstGeom prst="rect">
            <a:avLst/>
          </a:prstGeom>
          <a:noFill/>
        </p:spPr>
        <p:txBody>
          <a:bodyPr wrap="square" rtlCol="0">
            <a:spAutoFit/>
          </a:bodyPr>
          <a:lstStyle/>
          <a:p>
            <a:pPr algn="ctr"/>
            <a:r>
              <a:rPr lang="hr-HR" sz="2000" b="1" dirty="0" smtClean="0">
                <a:solidFill>
                  <a:schemeClr val="tx2">
                    <a:lumMod val="50000"/>
                  </a:schemeClr>
                </a:solidFill>
              </a:rPr>
              <a:t>2. STUP </a:t>
            </a:r>
          </a:p>
          <a:p>
            <a:endParaRPr lang="hr-HR" sz="2000" b="1" dirty="0">
              <a:solidFill>
                <a:schemeClr val="tx2">
                  <a:lumMod val="50000"/>
                </a:schemeClr>
              </a:solidFill>
            </a:endParaRPr>
          </a:p>
          <a:p>
            <a:pPr algn="ctr"/>
            <a:r>
              <a:rPr lang="hr-HR" b="1" dirty="0" smtClean="0">
                <a:solidFill>
                  <a:schemeClr val="tx2">
                    <a:lumMod val="50000"/>
                  </a:schemeClr>
                </a:solidFill>
              </a:rPr>
              <a:t>PROGRAM RURALNOG RAZVOJA</a:t>
            </a:r>
            <a:endParaRPr lang="hr-HR" b="1" dirty="0">
              <a:solidFill>
                <a:schemeClr val="tx2">
                  <a:lumMod val="50000"/>
                </a:schemeClr>
              </a:solidFill>
            </a:endParaRPr>
          </a:p>
        </p:txBody>
      </p:sp>
    </p:spTree>
    <p:extLst>
      <p:ext uri="{BB962C8B-B14F-4D97-AF65-F5344CB8AC3E}">
        <p14:creationId xmlns:p14="http://schemas.microsoft.com/office/powerpoint/2010/main" val="409359541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normAutofit/>
          </a:bodyPr>
          <a:lstStyle/>
          <a:p>
            <a:r>
              <a:rPr lang="hr-HR" dirty="0"/>
              <a:t>Nove </a:t>
            </a:r>
            <a:r>
              <a:rPr lang="hr-HR" dirty="0" smtClean="0"/>
              <a:t>aktivnosti u PRR: od 2018.</a:t>
            </a:r>
            <a:endParaRPr lang="hr-HR" dirty="0"/>
          </a:p>
        </p:txBody>
      </p:sp>
      <p:sp>
        <p:nvSpPr>
          <p:cNvPr id="4" name="Title 1">
            <a:extLst>
              <a:ext uri="{FF2B5EF4-FFF2-40B4-BE49-F238E27FC236}">
                <a16:creationId xmlns:a16="http://schemas.microsoft.com/office/drawing/2014/main" xmlns="" id="{2C2BFAE1-45D3-4B3B-81D2-0BF25FA84FB8}"/>
              </a:ext>
            </a:extLst>
          </p:cNvPr>
          <p:cNvSpPr txBox="1">
            <a:spLocks/>
          </p:cNvSpPr>
          <p:nvPr/>
        </p:nvSpPr>
        <p:spPr>
          <a:xfrm>
            <a:off x="4846370" y="1686264"/>
            <a:ext cx="7070446" cy="51804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3600" kern="1200">
                <a:solidFill>
                  <a:schemeClr val="bg1"/>
                </a:solidFill>
                <a:latin typeface="Neo Sans Medium" pitchFamily="34" charset="0"/>
                <a:ea typeface="+mj-ea"/>
                <a:cs typeface="+mj-cs"/>
              </a:defRPr>
            </a:lvl1pPr>
          </a:lstStyle>
          <a:p>
            <a:endParaRPr lang="en-US" dirty="0"/>
          </a:p>
        </p:txBody>
      </p:sp>
      <p:grpSp>
        <p:nvGrpSpPr>
          <p:cNvPr id="5" name="Group 35">
            <a:extLst>
              <a:ext uri="{FF2B5EF4-FFF2-40B4-BE49-F238E27FC236}">
                <a16:creationId xmlns:a16="http://schemas.microsoft.com/office/drawing/2014/main" xmlns="" id="{19D708AA-9F0F-410D-8AAC-EEC64DE7FE1F}"/>
              </a:ext>
            </a:extLst>
          </p:cNvPr>
          <p:cNvGrpSpPr/>
          <p:nvPr/>
        </p:nvGrpSpPr>
        <p:grpSpPr>
          <a:xfrm>
            <a:off x="6789578" y="4542704"/>
            <a:ext cx="2217487" cy="646331"/>
            <a:chOff x="6676813" y="4987251"/>
            <a:chExt cx="2217487" cy="646331"/>
          </a:xfrm>
        </p:grpSpPr>
        <p:sp>
          <p:nvSpPr>
            <p:cNvPr id="6" name="TextBox 36">
              <a:extLst>
                <a:ext uri="{FF2B5EF4-FFF2-40B4-BE49-F238E27FC236}">
                  <a16:creationId xmlns:a16="http://schemas.microsoft.com/office/drawing/2014/main" xmlns="" id="{D2A199E4-64E2-4C9B-BB45-3626505D44F5}"/>
                </a:ext>
              </a:extLst>
            </p:cNvPr>
            <p:cNvSpPr txBox="1"/>
            <p:nvPr/>
          </p:nvSpPr>
          <p:spPr>
            <a:xfrm>
              <a:off x="6676813" y="4987251"/>
              <a:ext cx="2202816" cy="646331"/>
            </a:xfrm>
            <a:prstGeom prst="rect">
              <a:avLst/>
            </a:prstGeom>
            <a:noFill/>
          </p:spPr>
          <p:txBody>
            <a:bodyPr wrap="square" lIns="0" rIns="0" rtlCol="0" anchor="b">
              <a:spAutoFit/>
            </a:bodyPr>
            <a:lstStyle/>
            <a:p>
              <a:pPr algn="ctr"/>
              <a:r>
                <a:rPr lang="hr-HR" b="1" dirty="0" smtClean="0">
                  <a:solidFill>
                    <a:schemeClr val="tx2">
                      <a:lumMod val="50000"/>
                    </a:schemeClr>
                  </a:solidFill>
                </a:rPr>
                <a:t>M17 „UPRAVLJANJE RIZICIMA” </a:t>
              </a:r>
              <a:endParaRPr lang="en-US" b="1" dirty="0">
                <a:solidFill>
                  <a:schemeClr val="tx2">
                    <a:lumMod val="50000"/>
                  </a:schemeClr>
                </a:solidFill>
              </a:endParaRPr>
            </a:p>
          </p:txBody>
        </p:sp>
        <p:sp>
          <p:nvSpPr>
            <p:cNvPr id="7" name="TextBox 37">
              <a:extLst>
                <a:ext uri="{FF2B5EF4-FFF2-40B4-BE49-F238E27FC236}">
                  <a16:creationId xmlns:a16="http://schemas.microsoft.com/office/drawing/2014/main" xmlns="" id="{B1FBC0DA-1FEC-40FE-9EDA-D480D422BC0E}"/>
                </a:ext>
              </a:extLst>
            </p:cNvPr>
            <p:cNvSpPr txBox="1"/>
            <p:nvPr/>
          </p:nvSpPr>
          <p:spPr>
            <a:xfrm>
              <a:off x="6697330" y="5133470"/>
              <a:ext cx="2196970" cy="369332"/>
            </a:xfrm>
            <a:prstGeom prst="rect">
              <a:avLst/>
            </a:prstGeom>
            <a:noFill/>
          </p:spPr>
          <p:txBody>
            <a:bodyPr wrap="square" lIns="0" rIns="0" rtlCol="0" anchor="t">
              <a:spAutoFit/>
            </a:bodyPr>
            <a:lstStyle/>
            <a:p>
              <a:pPr algn="just"/>
              <a:r>
                <a:rPr lang="hr-HR" dirty="0" smtClean="0">
                  <a:solidFill>
                    <a:schemeClr val="tx2">
                      <a:lumMod val="50000"/>
                    </a:schemeClr>
                  </a:solidFill>
                </a:rPr>
                <a:t> </a:t>
              </a:r>
              <a:endParaRPr lang="en-US" dirty="0">
                <a:solidFill>
                  <a:schemeClr val="tx2">
                    <a:lumMod val="50000"/>
                  </a:schemeClr>
                </a:solidFill>
              </a:endParaRPr>
            </a:p>
          </p:txBody>
        </p:sp>
      </p:grpSp>
      <p:sp>
        <p:nvSpPr>
          <p:cNvPr id="9" name="TextBox 72">
            <a:extLst>
              <a:ext uri="{FF2B5EF4-FFF2-40B4-BE49-F238E27FC236}">
                <a16:creationId xmlns:a16="http://schemas.microsoft.com/office/drawing/2014/main" xmlns="" id="{2E31BBCE-C4D9-4879-8F1B-168826CA7006}"/>
              </a:ext>
            </a:extLst>
          </p:cNvPr>
          <p:cNvSpPr txBox="1"/>
          <p:nvPr/>
        </p:nvSpPr>
        <p:spPr>
          <a:xfrm>
            <a:off x="249701" y="4375477"/>
            <a:ext cx="2539330" cy="646331"/>
          </a:xfrm>
          <a:prstGeom prst="rect">
            <a:avLst/>
          </a:prstGeom>
          <a:noFill/>
        </p:spPr>
        <p:txBody>
          <a:bodyPr wrap="square" lIns="0" rIns="0" rtlCol="0" anchor="b">
            <a:spAutoFit/>
          </a:bodyPr>
          <a:lstStyle/>
          <a:p>
            <a:pPr algn="ctr"/>
            <a:r>
              <a:rPr lang="hr-HR" b="1" dirty="0" smtClean="0">
                <a:solidFill>
                  <a:schemeClr val="tx2">
                    <a:lumMod val="50000"/>
                  </a:schemeClr>
                </a:solidFill>
              </a:rPr>
              <a:t>M14 „DOBROBIT ŽIVOTINJA”</a:t>
            </a:r>
            <a:endParaRPr lang="en-US" b="1" dirty="0">
              <a:solidFill>
                <a:schemeClr val="tx2">
                  <a:lumMod val="50000"/>
                </a:schemeClr>
              </a:solidFill>
            </a:endParaRPr>
          </a:p>
        </p:txBody>
      </p:sp>
      <p:sp>
        <p:nvSpPr>
          <p:cNvPr id="12" name="TextBox 75">
            <a:extLst>
              <a:ext uri="{FF2B5EF4-FFF2-40B4-BE49-F238E27FC236}">
                <a16:creationId xmlns:a16="http://schemas.microsoft.com/office/drawing/2014/main" xmlns="" id="{DC27BD0A-9566-4AD3-A507-FB0A4E0C2C97}"/>
              </a:ext>
            </a:extLst>
          </p:cNvPr>
          <p:cNvSpPr txBox="1"/>
          <p:nvPr/>
        </p:nvSpPr>
        <p:spPr>
          <a:xfrm>
            <a:off x="5374019" y="1419850"/>
            <a:ext cx="2202816" cy="923330"/>
          </a:xfrm>
          <a:prstGeom prst="rect">
            <a:avLst/>
          </a:prstGeom>
          <a:noFill/>
        </p:spPr>
        <p:txBody>
          <a:bodyPr wrap="square" lIns="0" rIns="0" rtlCol="0" anchor="b">
            <a:spAutoFit/>
          </a:bodyPr>
          <a:lstStyle/>
          <a:p>
            <a:pPr algn="ctr"/>
            <a:r>
              <a:rPr lang="hr-HR" b="1" dirty="0" smtClean="0">
                <a:solidFill>
                  <a:schemeClr val="tx2">
                    <a:lumMod val="50000"/>
                  </a:schemeClr>
                </a:solidFill>
              </a:rPr>
              <a:t>UVOĐENJE FINANCIJSKIH INSTRUMENATA</a:t>
            </a:r>
            <a:endParaRPr lang="en-US" b="1" dirty="0">
              <a:solidFill>
                <a:schemeClr val="tx2">
                  <a:lumMod val="50000"/>
                </a:schemeClr>
              </a:solidFill>
            </a:endParaRPr>
          </a:p>
        </p:txBody>
      </p:sp>
      <p:grpSp>
        <p:nvGrpSpPr>
          <p:cNvPr id="17" name="Group 54">
            <a:extLst>
              <a:ext uri="{FF2B5EF4-FFF2-40B4-BE49-F238E27FC236}">
                <a16:creationId xmlns:a16="http://schemas.microsoft.com/office/drawing/2014/main" xmlns="" id="{5D181DBF-5124-4835-A491-9D330CA8071C}"/>
              </a:ext>
            </a:extLst>
          </p:cNvPr>
          <p:cNvGrpSpPr/>
          <p:nvPr/>
        </p:nvGrpSpPr>
        <p:grpSpPr>
          <a:xfrm>
            <a:off x="2789030" y="1686264"/>
            <a:ext cx="3686397" cy="3714209"/>
            <a:chOff x="4065473" y="1358106"/>
            <a:chExt cx="4061054" cy="4141787"/>
          </a:xfrm>
        </p:grpSpPr>
        <p:sp>
          <p:nvSpPr>
            <p:cNvPr id="18" name="Freeform 388">
              <a:extLst>
                <a:ext uri="{FF2B5EF4-FFF2-40B4-BE49-F238E27FC236}">
                  <a16:creationId xmlns:a16="http://schemas.microsoft.com/office/drawing/2014/main" xmlns="" id="{405F1497-73AB-471E-9C5F-D1D397B1C6C4}"/>
                </a:ext>
              </a:extLst>
            </p:cNvPr>
            <p:cNvSpPr>
              <a:spLocks/>
            </p:cNvSpPr>
            <p:nvPr/>
          </p:nvSpPr>
          <p:spPr bwMode="auto">
            <a:xfrm>
              <a:off x="6272142" y="1906104"/>
              <a:ext cx="1685583" cy="2402383"/>
            </a:xfrm>
            <a:custGeom>
              <a:avLst/>
              <a:gdLst>
                <a:gd name="T0" fmla="*/ 1966 w 2758"/>
                <a:gd name="T1" fmla="*/ 2999 h 3929"/>
                <a:gd name="T2" fmla="*/ 1926 w 2758"/>
                <a:gd name="T3" fmla="*/ 3335 h 3929"/>
                <a:gd name="T4" fmla="*/ 1864 w 2758"/>
                <a:gd name="T5" fmla="*/ 3577 h 3929"/>
                <a:gd name="T6" fmla="*/ 2009 w 2758"/>
                <a:gd name="T7" fmla="*/ 3611 h 3929"/>
                <a:gd name="T8" fmla="*/ 2196 w 2758"/>
                <a:gd name="T9" fmla="*/ 3680 h 3929"/>
                <a:gd name="T10" fmla="*/ 2374 w 2758"/>
                <a:gd name="T11" fmla="*/ 3775 h 3929"/>
                <a:gd name="T12" fmla="*/ 2540 w 2758"/>
                <a:gd name="T13" fmla="*/ 3895 h 3929"/>
                <a:gd name="T14" fmla="*/ 2600 w 2758"/>
                <a:gd name="T15" fmla="*/ 3870 h 3929"/>
                <a:gd name="T16" fmla="*/ 2672 w 2758"/>
                <a:gd name="T17" fmla="*/ 3625 h 3929"/>
                <a:gd name="T18" fmla="*/ 2722 w 2758"/>
                <a:gd name="T19" fmla="*/ 3372 h 3929"/>
                <a:gd name="T20" fmla="*/ 2751 w 2758"/>
                <a:gd name="T21" fmla="*/ 3111 h 3929"/>
                <a:gd name="T22" fmla="*/ 2758 w 2758"/>
                <a:gd name="T23" fmla="*/ 2912 h 3929"/>
                <a:gd name="T24" fmla="*/ 2751 w 2758"/>
                <a:gd name="T25" fmla="*/ 2710 h 3929"/>
                <a:gd name="T26" fmla="*/ 2722 w 2758"/>
                <a:gd name="T27" fmla="*/ 2446 h 3929"/>
                <a:gd name="T28" fmla="*/ 2670 w 2758"/>
                <a:gd name="T29" fmla="*/ 2191 h 3929"/>
                <a:gd name="T30" fmla="*/ 2597 w 2758"/>
                <a:gd name="T31" fmla="*/ 1944 h 3929"/>
                <a:gd name="T32" fmla="*/ 2503 w 2758"/>
                <a:gd name="T33" fmla="*/ 1706 h 3929"/>
                <a:gd name="T34" fmla="*/ 2390 w 2758"/>
                <a:gd name="T35" fmla="*/ 1479 h 3929"/>
                <a:gd name="T36" fmla="*/ 2258 w 2758"/>
                <a:gd name="T37" fmla="*/ 1263 h 3929"/>
                <a:gd name="T38" fmla="*/ 2109 w 2758"/>
                <a:gd name="T39" fmla="*/ 1060 h 3929"/>
                <a:gd name="T40" fmla="*/ 1944 w 2758"/>
                <a:gd name="T41" fmla="*/ 870 h 3929"/>
                <a:gd name="T42" fmla="*/ 1762 w 2758"/>
                <a:gd name="T43" fmla="*/ 696 h 3929"/>
                <a:gd name="T44" fmla="*/ 1567 w 2758"/>
                <a:gd name="T45" fmla="*/ 537 h 3929"/>
                <a:gd name="T46" fmla="*/ 1360 w 2758"/>
                <a:gd name="T47" fmla="*/ 395 h 3929"/>
                <a:gd name="T48" fmla="*/ 1139 w 2758"/>
                <a:gd name="T49" fmla="*/ 270 h 3929"/>
                <a:gd name="T50" fmla="*/ 908 w 2758"/>
                <a:gd name="T51" fmla="*/ 164 h 3929"/>
                <a:gd name="T52" fmla="*/ 666 w 2758"/>
                <a:gd name="T53" fmla="*/ 78 h 3929"/>
                <a:gd name="T54" fmla="*/ 415 w 2758"/>
                <a:gd name="T55" fmla="*/ 13 h 3929"/>
                <a:gd name="T56" fmla="*/ 425 w 2758"/>
                <a:gd name="T57" fmla="*/ 184 h 3929"/>
                <a:gd name="T58" fmla="*/ 45 w 2758"/>
                <a:gd name="T59" fmla="*/ 46 h 3929"/>
                <a:gd name="T60" fmla="*/ 9 w 2758"/>
                <a:gd name="T61" fmla="*/ 191 h 3929"/>
                <a:gd name="T62" fmla="*/ 6 w 2758"/>
                <a:gd name="T63" fmla="*/ 384 h 3929"/>
                <a:gd name="T64" fmla="*/ 51 w 2758"/>
                <a:gd name="T65" fmla="*/ 568 h 3929"/>
                <a:gd name="T66" fmla="*/ 140 w 2758"/>
                <a:gd name="T67" fmla="*/ 734 h 3929"/>
                <a:gd name="T68" fmla="*/ 266 w 2758"/>
                <a:gd name="T69" fmla="*/ 789 h 3929"/>
                <a:gd name="T70" fmla="*/ 629 w 2758"/>
                <a:gd name="T71" fmla="*/ 904 h 3929"/>
                <a:gd name="T72" fmla="*/ 962 w 2758"/>
                <a:gd name="T73" fmla="*/ 1078 h 3929"/>
                <a:gd name="T74" fmla="*/ 1258 w 2758"/>
                <a:gd name="T75" fmla="*/ 1305 h 3929"/>
                <a:gd name="T76" fmla="*/ 1511 w 2758"/>
                <a:gd name="T77" fmla="*/ 1579 h 3929"/>
                <a:gd name="T78" fmla="*/ 1714 w 2758"/>
                <a:gd name="T79" fmla="*/ 1892 h 3929"/>
                <a:gd name="T80" fmla="*/ 1862 w 2758"/>
                <a:gd name="T81" fmla="*/ 2240 h 3929"/>
                <a:gd name="T82" fmla="*/ 1948 w 2758"/>
                <a:gd name="T83" fmla="*/ 2615 h 3929"/>
                <a:gd name="T84" fmla="*/ 1967 w 2758"/>
                <a:gd name="T85" fmla="*/ 2912 h 39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758" h="3929">
                  <a:moveTo>
                    <a:pt x="1967" y="2912"/>
                  </a:moveTo>
                  <a:lnTo>
                    <a:pt x="1966" y="2999"/>
                  </a:lnTo>
                  <a:lnTo>
                    <a:pt x="1953" y="3169"/>
                  </a:lnTo>
                  <a:lnTo>
                    <a:pt x="1926" y="3335"/>
                  </a:lnTo>
                  <a:lnTo>
                    <a:pt x="1888" y="3498"/>
                  </a:lnTo>
                  <a:lnTo>
                    <a:pt x="1864" y="3577"/>
                  </a:lnTo>
                  <a:lnTo>
                    <a:pt x="1913" y="3586"/>
                  </a:lnTo>
                  <a:lnTo>
                    <a:pt x="2009" y="3611"/>
                  </a:lnTo>
                  <a:lnTo>
                    <a:pt x="2103" y="3642"/>
                  </a:lnTo>
                  <a:lnTo>
                    <a:pt x="2196" y="3680"/>
                  </a:lnTo>
                  <a:lnTo>
                    <a:pt x="2286" y="3725"/>
                  </a:lnTo>
                  <a:lnTo>
                    <a:pt x="2374" y="3775"/>
                  </a:lnTo>
                  <a:lnTo>
                    <a:pt x="2459" y="3832"/>
                  </a:lnTo>
                  <a:lnTo>
                    <a:pt x="2540" y="3895"/>
                  </a:lnTo>
                  <a:lnTo>
                    <a:pt x="2578" y="3929"/>
                  </a:lnTo>
                  <a:lnTo>
                    <a:pt x="2600" y="3870"/>
                  </a:lnTo>
                  <a:lnTo>
                    <a:pt x="2638" y="3749"/>
                  </a:lnTo>
                  <a:lnTo>
                    <a:pt x="2672" y="3625"/>
                  </a:lnTo>
                  <a:lnTo>
                    <a:pt x="2700" y="3500"/>
                  </a:lnTo>
                  <a:lnTo>
                    <a:pt x="2722" y="3372"/>
                  </a:lnTo>
                  <a:lnTo>
                    <a:pt x="2740" y="3243"/>
                  </a:lnTo>
                  <a:lnTo>
                    <a:pt x="2751" y="3111"/>
                  </a:lnTo>
                  <a:lnTo>
                    <a:pt x="2758" y="2979"/>
                  </a:lnTo>
                  <a:lnTo>
                    <a:pt x="2758" y="2912"/>
                  </a:lnTo>
                  <a:lnTo>
                    <a:pt x="2758" y="2845"/>
                  </a:lnTo>
                  <a:lnTo>
                    <a:pt x="2751" y="2710"/>
                  </a:lnTo>
                  <a:lnTo>
                    <a:pt x="2740" y="2578"/>
                  </a:lnTo>
                  <a:lnTo>
                    <a:pt x="2722" y="2446"/>
                  </a:lnTo>
                  <a:lnTo>
                    <a:pt x="2699" y="2318"/>
                  </a:lnTo>
                  <a:lnTo>
                    <a:pt x="2670" y="2191"/>
                  </a:lnTo>
                  <a:lnTo>
                    <a:pt x="2635" y="2066"/>
                  </a:lnTo>
                  <a:lnTo>
                    <a:pt x="2597" y="1944"/>
                  </a:lnTo>
                  <a:lnTo>
                    <a:pt x="2552" y="1823"/>
                  </a:lnTo>
                  <a:lnTo>
                    <a:pt x="2503" y="1706"/>
                  </a:lnTo>
                  <a:lnTo>
                    <a:pt x="2449" y="1591"/>
                  </a:lnTo>
                  <a:lnTo>
                    <a:pt x="2390" y="1479"/>
                  </a:lnTo>
                  <a:lnTo>
                    <a:pt x="2325" y="1369"/>
                  </a:lnTo>
                  <a:lnTo>
                    <a:pt x="2258" y="1263"/>
                  </a:lnTo>
                  <a:lnTo>
                    <a:pt x="2185" y="1160"/>
                  </a:lnTo>
                  <a:lnTo>
                    <a:pt x="2109" y="1060"/>
                  </a:lnTo>
                  <a:lnTo>
                    <a:pt x="2028" y="964"/>
                  </a:lnTo>
                  <a:lnTo>
                    <a:pt x="1944" y="870"/>
                  </a:lnTo>
                  <a:lnTo>
                    <a:pt x="1854" y="781"/>
                  </a:lnTo>
                  <a:lnTo>
                    <a:pt x="1762" y="696"/>
                  </a:lnTo>
                  <a:lnTo>
                    <a:pt x="1667" y="614"/>
                  </a:lnTo>
                  <a:lnTo>
                    <a:pt x="1567" y="537"/>
                  </a:lnTo>
                  <a:lnTo>
                    <a:pt x="1466" y="463"/>
                  </a:lnTo>
                  <a:lnTo>
                    <a:pt x="1360" y="395"/>
                  </a:lnTo>
                  <a:lnTo>
                    <a:pt x="1251" y="330"/>
                  </a:lnTo>
                  <a:lnTo>
                    <a:pt x="1139" y="270"/>
                  </a:lnTo>
                  <a:lnTo>
                    <a:pt x="1025" y="214"/>
                  </a:lnTo>
                  <a:lnTo>
                    <a:pt x="908" y="164"/>
                  </a:lnTo>
                  <a:lnTo>
                    <a:pt x="788" y="119"/>
                  </a:lnTo>
                  <a:lnTo>
                    <a:pt x="666" y="78"/>
                  </a:lnTo>
                  <a:lnTo>
                    <a:pt x="542" y="43"/>
                  </a:lnTo>
                  <a:lnTo>
                    <a:pt x="415" y="13"/>
                  </a:lnTo>
                  <a:lnTo>
                    <a:pt x="351" y="0"/>
                  </a:lnTo>
                  <a:lnTo>
                    <a:pt x="425" y="184"/>
                  </a:lnTo>
                  <a:lnTo>
                    <a:pt x="46" y="46"/>
                  </a:lnTo>
                  <a:lnTo>
                    <a:pt x="45" y="46"/>
                  </a:lnTo>
                  <a:lnTo>
                    <a:pt x="29" y="94"/>
                  </a:lnTo>
                  <a:lnTo>
                    <a:pt x="9" y="191"/>
                  </a:lnTo>
                  <a:lnTo>
                    <a:pt x="0" y="288"/>
                  </a:lnTo>
                  <a:lnTo>
                    <a:pt x="6" y="384"/>
                  </a:lnTo>
                  <a:lnTo>
                    <a:pt x="22" y="478"/>
                  </a:lnTo>
                  <a:lnTo>
                    <a:pt x="51" y="568"/>
                  </a:lnTo>
                  <a:lnTo>
                    <a:pt x="91" y="653"/>
                  </a:lnTo>
                  <a:lnTo>
                    <a:pt x="140" y="734"/>
                  </a:lnTo>
                  <a:lnTo>
                    <a:pt x="170" y="771"/>
                  </a:lnTo>
                  <a:lnTo>
                    <a:pt x="266" y="789"/>
                  </a:lnTo>
                  <a:lnTo>
                    <a:pt x="450" y="838"/>
                  </a:lnTo>
                  <a:lnTo>
                    <a:pt x="629" y="904"/>
                  </a:lnTo>
                  <a:lnTo>
                    <a:pt x="800" y="983"/>
                  </a:lnTo>
                  <a:lnTo>
                    <a:pt x="962" y="1078"/>
                  </a:lnTo>
                  <a:lnTo>
                    <a:pt x="1115" y="1186"/>
                  </a:lnTo>
                  <a:lnTo>
                    <a:pt x="1258" y="1305"/>
                  </a:lnTo>
                  <a:lnTo>
                    <a:pt x="1390" y="1437"/>
                  </a:lnTo>
                  <a:lnTo>
                    <a:pt x="1511" y="1579"/>
                  </a:lnTo>
                  <a:lnTo>
                    <a:pt x="1619" y="1730"/>
                  </a:lnTo>
                  <a:lnTo>
                    <a:pt x="1714" y="1892"/>
                  </a:lnTo>
                  <a:lnTo>
                    <a:pt x="1795" y="2062"/>
                  </a:lnTo>
                  <a:lnTo>
                    <a:pt x="1862" y="2240"/>
                  </a:lnTo>
                  <a:lnTo>
                    <a:pt x="1914" y="2425"/>
                  </a:lnTo>
                  <a:lnTo>
                    <a:pt x="1948" y="2615"/>
                  </a:lnTo>
                  <a:lnTo>
                    <a:pt x="1965" y="2811"/>
                  </a:lnTo>
                  <a:lnTo>
                    <a:pt x="1967" y="2912"/>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 name="Freeform 387">
              <a:extLst>
                <a:ext uri="{FF2B5EF4-FFF2-40B4-BE49-F238E27FC236}">
                  <a16:creationId xmlns:a16="http://schemas.microsoft.com/office/drawing/2014/main" xmlns="" id="{5BA55010-E845-4BC7-ADD5-BFF0103A41C3}"/>
                </a:ext>
              </a:extLst>
            </p:cNvPr>
            <p:cNvSpPr>
              <a:spLocks/>
            </p:cNvSpPr>
            <p:nvPr/>
          </p:nvSpPr>
          <p:spPr bwMode="auto">
            <a:xfrm>
              <a:off x="5640966" y="1358106"/>
              <a:ext cx="1751635" cy="2933256"/>
            </a:xfrm>
            <a:custGeom>
              <a:avLst/>
              <a:gdLst>
                <a:gd name="T0" fmla="*/ 1265 w 2862"/>
                <a:gd name="T1" fmla="*/ 2588 h 4796"/>
                <a:gd name="T2" fmla="*/ 1402 w 2862"/>
                <a:gd name="T3" fmla="*/ 2646 h 4796"/>
                <a:gd name="T4" fmla="*/ 1570 w 2862"/>
                <a:gd name="T5" fmla="*/ 2746 h 4796"/>
                <a:gd name="T6" fmla="*/ 1720 w 2862"/>
                <a:gd name="T7" fmla="*/ 2870 h 4796"/>
                <a:gd name="T8" fmla="*/ 1851 w 2862"/>
                <a:gd name="T9" fmla="*/ 3015 h 4796"/>
                <a:gd name="T10" fmla="*/ 1958 w 2862"/>
                <a:gd name="T11" fmla="*/ 3179 h 4796"/>
                <a:gd name="T12" fmla="*/ 2040 w 2862"/>
                <a:gd name="T13" fmla="*/ 3358 h 4796"/>
                <a:gd name="T14" fmla="*/ 2095 w 2862"/>
                <a:gd name="T15" fmla="*/ 3551 h 4796"/>
                <a:gd name="T16" fmla="*/ 2119 w 2862"/>
                <a:gd name="T17" fmla="*/ 3754 h 4796"/>
                <a:gd name="T18" fmla="*/ 2118 w 2862"/>
                <a:gd name="T19" fmla="*/ 3881 h 4796"/>
                <a:gd name="T20" fmla="*/ 2070 w 2862"/>
                <a:gd name="T21" fmla="*/ 4165 h 4796"/>
                <a:gd name="T22" fmla="*/ 1965 w 2862"/>
                <a:gd name="T23" fmla="*/ 4424 h 4796"/>
                <a:gd name="T24" fmla="*/ 1808 w 2862"/>
                <a:gd name="T25" fmla="*/ 4651 h 4796"/>
                <a:gd name="T26" fmla="*/ 1661 w 2862"/>
                <a:gd name="T27" fmla="*/ 4796 h 4796"/>
                <a:gd name="T28" fmla="*/ 1666 w 2862"/>
                <a:gd name="T29" fmla="*/ 4792 h 4796"/>
                <a:gd name="T30" fmla="*/ 1666 w 2862"/>
                <a:gd name="T31" fmla="*/ 4793 h 4796"/>
                <a:gd name="T32" fmla="*/ 1852 w 2862"/>
                <a:gd name="T33" fmla="*/ 4659 h 4796"/>
                <a:gd name="T34" fmla="*/ 2118 w 2862"/>
                <a:gd name="T35" fmla="*/ 4532 h 4796"/>
                <a:gd name="T36" fmla="*/ 2399 w 2862"/>
                <a:gd name="T37" fmla="*/ 4461 h 4796"/>
                <a:gd name="T38" fmla="*/ 2685 w 2862"/>
                <a:gd name="T39" fmla="*/ 4447 h 4796"/>
                <a:gd name="T40" fmla="*/ 2781 w 2862"/>
                <a:gd name="T41" fmla="*/ 4376 h 4796"/>
                <a:gd name="T42" fmla="*/ 2846 w 2862"/>
                <a:gd name="T43" fmla="*/ 4057 h 4796"/>
                <a:gd name="T44" fmla="*/ 2862 w 2862"/>
                <a:gd name="T45" fmla="*/ 3807 h 4796"/>
                <a:gd name="T46" fmla="*/ 2847 w 2862"/>
                <a:gd name="T47" fmla="*/ 3562 h 4796"/>
                <a:gd name="T48" fmla="*/ 2785 w 2862"/>
                <a:gd name="T49" fmla="*/ 3250 h 4796"/>
                <a:gd name="T50" fmla="*/ 2677 w 2862"/>
                <a:gd name="T51" fmla="*/ 2958 h 4796"/>
                <a:gd name="T52" fmla="*/ 2528 w 2862"/>
                <a:gd name="T53" fmla="*/ 2688 h 4796"/>
                <a:gd name="T54" fmla="*/ 2340 w 2862"/>
                <a:gd name="T55" fmla="*/ 2445 h 4796"/>
                <a:gd name="T56" fmla="*/ 2119 w 2862"/>
                <a:gd name="T57" fmla="*/ 2233 h 4796"/>
                <a:gd name="T58" fmla="*/ 1868 w 2862"/>
                <a:gd name="T59" fmla="*/ 2056 h 4796"/>
                <a:gd name="T60" fmla="*/ 1591 w 2862"/>
                <a:gd name="T61" fmla="*/ 1918 h 4796"/>
                <a:gd name="T62" fmla="*/ 1519 w 2862"/>
                <a:gd name="T63" fmla="*/ 1891 h 4796"/>
                <a:gd name="T64" fmla="*/ 1415 w 2862"/>
                <a:gd name="T65" fmla="*/ 1844 h 4796"/>
                <a:gd name="T66" fmla="*/ 1295 w 2862"/>
                <a:gd name="T67" fmla="*/ 1761 h 4796"/>
                <a:gd name="T68" fmla="*/ 1194 w 2862"/>
                <a:gd name="T69" fmla="*/ 1659 h 4796"/>
                <a:gd name="T70" fmla="*/ 1116 w 2862"/>
                <a:gd name="T71" fmla="*/ 1539 h 4796"/>
                <a:gd name="T72" fmla="*/ 1063 w 2862"/>
                <a:gd name="T73" fmla="*/ 1408 h 4796"/>
                <a:gd name="T74" fmla="*/ 1035 w 2862"/>
                <a:gd name="T75" fmla="*/ 1268 h 4796"/>
                <a:gd name="T76" fmla="*/ 1034 w 2862"/>
                <a:gd name="T77" fmla="*/ 1124 h 4796"/>
                <a:gd name="T78" fmla="*/ 1063 w 2862"/>
                <a:gd name="T79" fmla="*/ 977 h 4796"/>
                <a:gd name="T80" fmla="*/ 1076 w 2862"/>
                <a:gd name="T81" fmla="*/ 941 h 4796"/>
                <a:gd name="T82" fmla="*/ 1024 w 2862"/>
                <a:gd name="T83" fmla="*/ 0 h 4796"/>
                <a:gd name="T84" fmla="*/ 379 w 2862"/>
                <a:gd name="T85" fmla="*/ 688 h 4796"/>
                <a:gd name="T86" fmla="*/ 317 w 2862"/>
                <a:gd name="T87" fmla="*/ 906 h 4796"/>
                <a:gd name="T88" fmla="*/ 289 w 2862"/>
                <a:gd name="T89" fmla="*/ 1197 h 4796"/>
                <a:gd name="T90" fmla="*/ 317 w 2862"/>
                <a:gd name="T91" fmla="*/ 1483 h 4796"/>
                <a:gd name="T92" fmla="*/ 400 w 2862"/>
                <a:gd name="T93" fmla="*/ 1756 h 4796"/>
                <a:gd name="T94" fmla="*/ 532 w 2862"/>
                <a:gd name="T95" fmla="*/ 2007 h 4796"/>
                <a:gd name="T96" fmla="*/ 711 w 2862"/>
                <a:gd name="T97" fmla="*/ 2230 h 4796"/>
                <a:gd name="T98" fmla="*/ 932 w 2862"/>
                <a:gd name="T99" fmla="*/ 2417 h 4796"/>
                <a:gd name="T100" fmla="*/ 1193 w 2862"/>
                <a:gd name="T101" fmla="*/ 2560 h 47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862" h="4796">
                  <a:moveTo>
                    <a:pt x="1265" y="2587"/>
                  </a:moveTo>
                  <a:lnTo>
                    <a:pt x="1265" y="2588"/>
                  </a:lnTo>
                  <a:lnTo>
                    <a:pt x="1311" y="2604"/>
                  </a:lnTo>
                  <a:lnTo>
                    <a:pt x="1402" y="2646"/>
                  </a:lnTo>
                  <a:lnTo>
                    <a:pt x="1488" y="2692"/>
                  </a:lnTo>
                  <a:lnTo>
                    <a:pt x="1570" y="2746"/>
                  </a:lnTo>
                  <a:lnTo>
                    <a:pt x="1647" y="2805"/>
                  </a:lnTo>
                  <a:lnTo>
                    <a:pt x="1720" y="2870"/>
                  </a:lnTo>
                  <a:lnTo>
                    <a:pt x="1788" y="2940"/>
                  </a:lnTo>
                  <a:lnTo>
                    <a:pt x="1851" y="3015"/>
                  </a:lnTo>
                  <a:lnTo>
                    <a:pt x="1908" y="3095"/>
                  </a:lnTo>
                  <a:lnTo>
                    <a:pt x="1958" y="3179"/>
                  </a:lnTo>
                  <a:lnTo>
                    <a:pt x="2003" y="3267"/>
                  </a:lnTo>
                  <a:lnTo>
                    <a:pt x="2040" y="3358"/>
                  </a:lnTo>
                  <a:lnTo>
                    <a:pt x="2072" y="3452"/>
                  </a:lnTo>
                  <a:lnTo>
                    <a:pt x="2095" y="3551"/>
                  </a:lnTo>
                  <a:lnTo>
                    <a:pt x="2111" y="3651"/>
                  </a:lnTo>
                  <a:lnTo>
                    <a:pt x="2119" y="3754"/>
                  </a:lnTo>
                  <a:lnTo>
                    <a:pt x="2120" y="3807"/>
                  </a:lnTo>
                  <a:lnTo>
                    <a:pt x="2118" y="3881"/>
                  </a:lnTo>
                  <a:lnTo>
                    <a:pt x="2103" y="4026"/>
                  </a:lnTo>
                  <a:lnTo>
                    <a:pt x="2070" y="4165"/>
                  </a:lnTo>
                  <a:lnTo>
                    <a:pt x="2025" y="4297"/>
                  </a:lnTo>
                  <a:lnTo>
                    <a:pt x="1965" y="4424"/>
                  </a:lnTo>
                  <a:lnTo>
                    <a:pt x="1892" y="4542"/>
                  </a:lnTo>
                  <a:lnTo>
                    <a:pt x="1808" y="4651"/>
                  </a:lnTo>
                  <a:lnTo>
                    <a:pt x="1713" y="4751"/>
                  </a:lnTo>
                  <a:lnTo>
                    <a:pt x="1661" y="4796"/>
                  </a:lnTo>
                  <a:lnTo>
                    <a:pt x="1664" y="4794"/>
                  </a:lnTo>
                  <a:lnTo>
                    <a:pt x="1666" y="4792"/>
                  </a:lnTo>
                  <a:lnTo>
                    <a:pt x="1666" y="4793"/>
                  </a:lnTo>
                  <a:lnTo>
                    <a:pt x="1666" y="4793"/>
                  </a:lnTo>
                  <a:lnTo>
                    <a:pt x="1726" y="4744"/>
                  </a:lnTo>
                  <a:lnTo>
                    <a:pt x="1852" y="4659"/>
                  </a:lnTo>
                  <a:lnTo>
                    <a:pt x="1982" y="4589"/>
                  </a:lnTo>
                  <a:lnTo>
                    <a:pt x="2118" y="4532"/>
                  </a:lnTo>
                  <a:lnTo>
                    <a:pt x="2257" y="4490"/>
                  </a:lnTo>
                  <a:lnTo>
                    <a:pt x="2399" y="4461"/>
                  </a:lnTo>
                  <a:lnTo>
                    <a:pt x="2542" y="4448"/>
                  </a:lnTo>
                  <a:lnTo>
                    <a:pt x="2685" y="4447"/>
                  </a:lnTo>
                  <a:lnTo>
                    <a:pt x="2757" y="4452"/>
                  </a:lnTo>
                  <a:lnTo>
                    <a:pt x="2781" y="4376"/>
                  </a:lnTo>
                  <a:lnTo>
                    <a:pt x="2820" y="4219"/>
                  </a:lnTo>
                  <a:lnTo>
                    <a:pt x="2846" y="4057"/>
                  </a:lnTo>
                  <a:lnTo>
                    <a:pt x="2861" y="3891"/>
                  </a:lnTo>
                  <a:lnTo>
                    <a:pt x="2862" y="3807"/>
                  </a:lnTo>
                  <a:lnTo>
                    <a:pt x="2861" y="3725"/>
                  </a:lnTo>
                  <a:lnTo>
                    <a:pt x="2847" y="3562"/>
                  </a:lnTo>
                  <a:lnTo>
                    <a:pt x="2822" y="3405"/>
                  </a:lnTo>
                  <a:lnTo>
                    <a:pt x="2785" y="3250"/>
                  </a:lnTo>
                  <a:lnTo>
                    <a:pt x="2736" y="3102"/>
                  </a:lnTo>
                  <a:lnTo>
                    <a:pt x="2677" y="2958"/>
                  </a:lnTo>
                  <a:lnTo>
                    <a:pt x="2608" y="2820"/>
                  </a:lnTo>
                  <a:lnTo>
                    <a:pt x="2528" y="2688"/>
                  </a:lnTo>
                  <a:lnTo>
                    <a:pt x="2439" y="2563"/>
                  </a:lnTo>
                  <a:lnTo>
                    <a:pt x="2340" y="2445"/>
                  </a:lnTo>
                  <a:lnTo>
                    <a:pt x="2233" y="2335"/>
                  </a:lnTo>
                  <a:lnTo>
                    <a:pt x="2119" y="2233"/>
                  </a:lnTo>
                  <a:lnTo>
                    <a:pt x="1997" y="2140"/>
                  </a:lnTo>
                  <a:lnTo>
                    <a:pt x="1868" y="2056"/>
                  </a:lnTo>
                  <a:lnTo>
                    <a:pt x="1732" y="1982"/>
                  </a:lnTo>
                  <a:lnTo>
                    <a:pt x="1591" y="1918"/>
                  </a:lnTo>
                  <a:lnTo>
                    <a:pt x="1518" y="1890"/>
                  </a:lnTo>
                  <a:lnTo>
                    <a:pt x="1519" y="1891"/>
                  </a:lnTo>
                  <a:lnTo>
                    <a:pt x="1483" y="1877"/>
                  </a:lnTo>
                  <a:lnTo>
                    <a:pt x="1415" y="1844"/>
                  </a:lnTo>
                  <a:lnTo>
                    <a:pt x="1353" y="1806"/>
                  </a:lnTo>
                  <a:lnTo>
                    <a:pt x="1295" y="1761"/>
                  </a:lnTo>
                  <a:lnTo>
                    <a:pt x="1242" y="1713"/>
                  </a:lnTo>
                  <a:lnTo>
                    <a:pt x="1194" y="1659"/>
                  </a:lnTo>
                  <a:lnTo>
                    <a:pt x="1152" y="1601"/>
                  </a:lnTo>
                  <a:lnTo>
                    <a:pt x="1116" y="1539"/>
                  </a:lnTo>
                  <a:lnTo>
                    <a:pt x="1086" y="1475"/>
                  </a:lnTo>
                  <a:lnTo>
                    <a:pt x="1063" y="1408"/>
                  </a:lnTo>
                  <a:lnTo>
                    <a:pt x="1045" y="1339"/>
                  </a:lnTo>
                  <a:lnTo>
                    <a:pt x="1035" y="1268"/>
                  </a:lnTo>
                  <a:lnTo>
                    <a:pt x="1030" y="1196"/>
                  </a:lnTo>
                  <a:lnTo>
                    <a:pt x="1034" y="1124"/>
                  </a:lnTo>
                  <a:lnTo>
                    <a:pt x="1045" y="1050"/>
                  </a:lnTo>
                  <a:lnTo>
                    <a:pt x="1063" y="977"/>
                  </a:lnTo>
                  <a:lnTo>
                    <a:pt x="1075" y="941"/>
                  </a:lnTo>
                  <a:lnTo>
                    <a:pt x="1076" y="941"/>
                  </a:lnTo>
                  <a:lnTo>
                    <a:pt x="1455" y="1079"/>
                  </a:lnTo>
                  <a:lnTo>
                    <a:pt x="1024" y="0"/>
                  </a:lnTo>
                  <a:lnTo>
                    <a:pt x="0" y="550"/>
                  </a:lnTo>
                  <a:lnTo>
                    <a:pt x="379" y="688"/>
                  </a:lnTo>
                  <a:lnTo>
                    <a:pt x="354" y="760"/>
                  </a:lnTo>
                  <a:lnTo>
                    <a:pt x="317" y="906"/>
                  </a:lnTo>
                  <a:lnTo>
                    <a:pt x="295" y="1052"/>
                  </a:lnTo>
                  <a:lnTo>
                    <a:pt x="289" y="1197"/>
                  </a:lnTo>
                  <a:lnTo>
                    <a:pt x="296" y="1341"/>
                  </a:lnTo>
                  <a:lnTo>
                    <a:pt x="317" y="1483"/>
                  </a:lnTo>
                  <a:lnTo>
                    <a:pt x="352" y="1621"/>
                  </a:lnTo>
                  <a:lnTo>
                    <a:pt x="400" y="1756"/>
                  </a:lnTo>
                  <a:lnTo>
                    <a:pt x="460" y="1885"/>
                  </a:lnTo>
                  <a:lnTo>
                    <a:pt x="532" y="2007"/>
                  </a:lnTo>
                  <a:lnTo>
                    <a:pt x="616" y="2123"/>
                  </a:lnTo>
                  <a:lnTo>
                    <a:pt x="711" y="2230"/>
                  </a:lnTo>
                  <a:lnTo>
                    <a:pt x="817" y="2328"/>
                  </a:lnTo>
                  <a:lnTo>
                    <a:pt x="932" y="2417"/>
                  </a:lnTo>
                  <a:lnTo>
                    <a:pt x="1058" y="2494"/>
                  </a:lnTo>
                  <a:lnTo>
                    <a:pt x="1193" y="2560"/>
                  </a:lnTo>
                  <a:lnTo>
                    <a:pt x="1265" y="2587"/>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 name="Freeform 389">
              <a:extLst>
                <a:ext uri="{FF2B5EF4-FFF2-40B4-BE49-F238E27FC236}">
                  <a16:creationId xmlns:a16="http://schemas.microsoft.com/office/drawing/2014/main" xmlns="" id="{5665A47B-87BD-4740-B546-E8586705054E}"/>
                </a:ext>
              </a:extLst>
            </p:cNvPr>
            <p:cNvSpPr>
              <a:spLocks/>
            </p:cNvSpPr>
            <p:nvPr/>
          </p:nvSpPr>
          <p:spPr bwMode="auto">
            <a:xfrm>
              <a:off x="4332132" y="1898765"/>
              <a:ext cx="1536351" cy="2524704"/>
            </a:xfrm>
            <a:custGeom>
              <a:avLst/>
              <a:gdLst>
                <a:gd name="T0" fmla="*/ 356 w 2515"/>
                <a:gd name="T1" fmla="*/ 4128 h 4128"/>
                <a:gd name="T2" fmla="*/ 406 w 2515"/>
                <a:gd name="T3" fmla="*/ 4117 h 4128"/>
                <a:gd name="T4" fmla="*/ 587 w 2515"/>
                <a:gd name="T5" fmla="*/ 4046 h 4128"/>
                <a:gd name="T6" fmla="*/ 740 w 2515"/>
                <a:gd name="T7" fmla="*/ 3934 h 4128"/>
                <a:gd name="T8" fmla="*/ 858 w 2515"/>
                <a:gd name="T9" fmla="*/ 3788 h 4128"/>
                <a:gd name="T10" fmla="*/ 920 w 2515"/>
                <a:gd name="T11" fmla="*/ 3660 h 4128"/>
                <a:gd name="T12" fmla="*/ 842 w 2515"/>
                <a:gd name="T13" fmla="*/ 3395 h 4128"/>
                <a:gd name="T14" fmla="*/ 793 w 2515"/>
                <a:gd name="T15" fmla="*/ 3019 h 4128"/>
                <a:gd name="T16" fmla="*/ 793 w 2515"/>
                <a:gd name="T17" fmla="*/ 2826 h 4128"/>
                <a:gd name="T18" fmla="*/ 843 w 2515"/>
                <a:gd name="T19" fmla="*/ 2447 h 4128"/>
                <a:gd name="T20" fmla="*/ 955 w 2515"/>
                <a:gd name="T21" fmla="*/ 2093 h 4128"/>
                <a:gd name="T22" fmla="*/ 1123 w 2515"/>
                <a:gd name="T23" fmla="*/ 1766 h 4128"/>
                <a:gd name="T24" fmla="*/ 1342 w 2515"/>
                <a:gd name="T25" fmla="*/ 1476 h 4128"/>
                <a:gd name="T26" fmla="*/ 1607 w 2515"/>
                <a:gd name="T27" fmla="*/ 1226 h 4128"/>
                <a:gd name="T28" fmla="*/ 1908 w 2515"/>
                <a:gd name="T29" fmla="*/ 1022 h 4128"/>
                <a:gd name="T30" fmla="*/ 2244 w 2515"/>
                <a:gd name="T31" fmla="*/ 871 h 4128"/>
                <a:gd name="T32" fmla="*/ 2515 w 2515"/>
                <a:gd name="T33" fmla="*/ 795 h 4128"/>
                <a:gd name="T34" fmla="*/ 2472 w 2515"/>
                <a:gd name="T35" fmla="*/ 653 h 4128"/>
                <a:gd name="T36" fmla="*/ 2439 w 2515"/>
                <a:gd name="T37" fmla="*/ 456 h 4128"/>
                <a:gd name="T38" fmla="*/ 2433 w 2515"/>
                <a:gd name="T39" fmla="*/ 255 h 4128"/>
                <a:gd name="T40" fmla="*/ 2455 w 2515"/>
                <a:gd name="T41" fmla="*/ 51 h 4128"/>
                <a:gd name="T42" fmla="*/ 2400 w 2515"/>
                <a:gd name="T43" fmla="*/ 12 h 4128"/>
                <a:gd name="T44" fmla="*/ 2144 w 2515"/>
                <a:gd name="T45" fmla="*/ 74 h 4128"/>
                <a:gd name="T46" fmla="*/ 1897 w 2515"/>
                <a:gd name="T47" fmla="*/ 157 h 4128"/>
                <a:gd name="T48" fmla="*/ 1661 w 2515"/>
                <a:gd name="T49" fmla="*/ 260 h 4128"/>
                <a:gd name="T50" fmla="*/ 1434 w 2515"/>
                <a:gd name="T51" fmla="*/ 384 h 4128"/>
                <a:gd name="T52" fmla="*/ 1222 w 2515"/>
                <a:gd name="T53" fmla="*/ 525 h 4128"/>
                <a:gd name="T54" fmla="*/ 1022 w 2515"/>
                <a:gd name="T55" fmla="*/ 683 h 4128"/>
                <a:gd name="T56" fmla="*/ 837 w 2515"/>
                <a:gd name="T57" fmla="*/ 859 h 4128"/>
                <a:gd name="T58" fmla="*/ 667 w 2515"/>
                <a:gd name="T59" fmla="*/ 1049 h 4128"/>
                <a:gd name="T60" fmla="*/ 515 w 2515"/>
                <a:gd name="T61" fmla="*/ 1254 h 4128"/>
                <a:gd name="T62" fmla="*/ 379 w 2515"/>
                <a:gd name="T63" fmla="*/ 1471 h 4128"/>
                <a:gd name="T64" fmla="*/ 263 w 2515"/>
                <a:gd name="T65" fmla="*/ 1702 h 4128"/>
                <a:gd name="T66" fmla="*/ 166 w 2515"/>
                <a:gd name="T67" fmla="*/ 1942 h 4128"/>
                <a:gd name="T68" fmla="*/ 92 w 2515"/>
                <a:gd name="T69" fmla="*/ 2192 h 4128"/>
                <a:gd name="T70" fmla="*/ 38 w 2515"/>
                <a:gd name="T71" fmla="*/ 2451 h 4128"/>
                <a:gd name="T72" fmla="*/ 8 w 2515"/>
                <a:gd name="T73" fmla="*/ 2719 h 4128"/>
                <a:gd name="T74" fmla="*/ 0 w 2515"/>
                <a:gd name="T75" fmla="*/ 2923 h 4128"/>
                <a:gd name="T76" fmla="*/ 7 w 2515"/>
                <a:gd name="T77" fmla="*/ 3112 h 4128"/>
                <a:gd name="T78" fmla="*/ 64 w 2515"/>
                <a:gd name="T79" fmla="*/ 3539 h 4128"/>
                <a:gd name="T80" fmla="*/ 161 w 2515"/>
                <a:gd name="T81" fmla="*/ 3888 h 4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515" h="4128">
                  <a:moveTo>
                    <a:pt x="286" y="3731"/>
                  </a:moveTo>
                  <a:lnTo>
                    <a:pt x="356" y="4128"/>
                  </a:lnTo>
                  <a:lnTo>
                    <a:pt x="356" y="4128"/>
                  </a:lnTo>
                  <a:lnTo>
                    <a:pt x="406" y="4117"/>
                  </a:lnTo>
                  <a:lnTo>
                    <a:pt x="499" y="4087"/>
                  </a:lnTo>
                  <a:lnTo>
                    <a:pt x="587" y="4046"/>
                  </a:lnTo>
                  <a:lnTo>
                    <a:pt x="667" y="3995"/>
                  </a:lnTo>
                  <a:lnTo>
                    <a:pt x="740" y="3934"/>
                  </a:lnTo>
                  <a:lnTo>
                    <a:pt x="803" y="3864"/>
                  </a:lnTo>
                  <a:lnTo>
                    <a:pt x="858" y="3788"/>
                  </a:lnTo>
                  <a:lnTo>
                    <a:pt x="903" y="3705"/>
                  </a:lnTo>
                  <a:lnTo>
                    <a:pt x="920" y="3660"/>
                  </a:lnTo>
                  <a:lnTo>
                    <a:pt x="890" y="3574"/>
                  </a:lnTo>
                  <a:lnTo>
                    <a:pt x="842" y="3395"/>
                  </a:lnTo>
                  <a:lnTo>
                    <a:pt x="809" y="3209"/>
                  </a:lnTo>
                  <a:lnTo>
                    <a:pt x="793" y="3019"/>
                  </a:lnTo>
                  <a:lnTo>
                    <a:pt x="792" y="2923"/>
                  </a:lnTo>
                  <a:lnTo>
                    <a:pt x="793" y="2826"/>
                  </a:lnTo>
                  <a:lnTo>
                    <a:pt x="810" y="2634"/>
                  </a:lnTo>
                  <a:lnTo>
                    <a:pt x="843" y="2447"/>
                  </a:lnTo>
                  <a:lnTo>
                    <a:pt x="892" y="2267"/>
                  </a:lnTo>
                  <a:lnTo>
                    <a:pt x="955" y="2093"/>
                  </a:lnTo>
                  <a:lnTo>
                    <a:pt x="1033" y="1926"/>
                  </a:lnTo>
                  <a:lnTo>
                    <a:pt x="1123" y="1766"/>
                  </a:lnTo>
                  <a:lnTo>
                    <a:pt x="1227" y="1617"/>
                  </a:lnTo>
                  <a:lnTo>
                    <a:pt x="1342" y="1476"/>
                  </a:lnTo>
                  <a:lnTo>
                    <a:pt x="1469" y="1345"/>
                  </a:lnTo>
                  <a:lnTo>
                    <a:pt x="1607" y="1226"/>
                  </a:lnTo>
                  <a:lnTo>
                    <a:pt x="1753" y="1118"/>
                  </a:lnTo>
                  <a:lnTo>
                    <a:pt x="1908" y="1022"/>
                  </a:lnTo>
                  <a:lnTo>
                    <a:pt x="2073" y="940"/>
                  </a:lnTo>
                  <a:lnTo>
                    <a:pt x="2244" y="871"/>
                  </a:lnTo>
                  <a:lnTo>
                    <a:pt x="2423" y="816"/>
                  </a:lnTo>
                  <a:lnTo>
                    <a:pt x="2515" y="795"/>
                  </a:lnTo>
                  <a:lnTo>
                    <a:pt x="2499" y="749"/>
                  </a:lnTo>
                  <a:lnTo>
                    <a:pt x="2472" y="653"/>
                  </a:lnTo>
                  <a:lnTo>
                    <a:pt x="2453" y="555"/>
                  </a:lnTo>
                  <a:lnTo>
                    <a:pt x="2439" y="456"/>
                  </a:lnTo>
                  <a:lnTo>
                    <a:pt x="2433" y="356"/>
                  </a:lnTo>
                  <a:lnTo>
                    <a:pt x="2433" y="255"/>
                  </a:lnTo>
                  <a:lnTo>
                    <a:pt x="2440" y="154"/>
                  </a:lnTo>
                  <a:lnTo>
                    <a:pt x="2455" y="51"/>
                  </a:lnTo>
                  <a:lnTo>
                    <a:pt x="2465" y="0"/>
                  </a:lnTo>
                  <a:lnTo>
                    <a:pt x="2400" y="12"/>
                  </a:lnTo>
                  <a:lnTo>
                    <a:pt x="2271" y="40"/>
                  </a:lnTo>
                  <a:lnTo>
                    <a:pt x="2144" y="74"/>
                  </a:lnTo>
                  <a:lnTo>
                    <a:pt x="2019" y="112"/>
                  </a:lnTo>
                  <a:lnTo>
                    <a:pt x="1897" y="157"/>
                  </a:lnTo>
                  <a:lnTo>
                    <a:pt x="1778" y="205"/>
                  </a:lnTo>
                  <a:lnTo>
                    <a:pt x="1661" y="260"/>
                  </a:lnTo>
                  <a:lnTo>
                    <a:pt x="1546" y="320"/>
                  </a:lnTo>
                  <a:lnTo>
                    <a:pt x="1434" y="384"/>
                  </a:lnTo>
                  <a:lnTo>
                    <a:pt x="1327" y="452"/>
                  </a:lnTo>
                  <a:lnTo>
                    <a:pt x="1222" y="525"/>
                  </a:lnTo>
                  <a:lnTo>
                    <a:pt x="1120" y="603"/>
                  </a:lnTo>
                  <a:lnTo>
                    <a:pt x="1022" y="683"/>
                  </a:lnTo>
                  <a:lnTo>
                    <a:pt x="927" y="769"/>
                  </a:lnTo>
                  <a:lnTo>
                    <a:pt x="837" y="859"/>
                  </a:lnTo>
                  <a:lnTo>
                    <a:pt x="750" y="953"/>
                  </a:lnTo>
                  <a:lnTo>
                    <a:pt x="667" y="1049"/>
                  </a:lnTo>
                  <a:lnTo>
                    <a:pt x="588" y="1150"/>
                  </a:lnTo>
                  <a:lnTo>
                    <a:pt x="515" y="1254"/>
                  </a:lnTo>
                  <a:lnTo>
                    <a:pt x="444" y="1362"/>
                  </a:lnTo>
                  <a:lnTo>
                    <a:pt x="379" y="1471"/>
                  </a:lnTo>
                  <a:lnTo>
                    <a:pt x="319" y="1585"/>
                  </a:lnTo>
                  <a:lnTo>
                    <a:pt x="263" y="1702"/>
                  </a:lnTo>
                  <a:lnTo>
                    <a:pt x="212" y="1821"/>
                  </a:lnTo>
                  <a:lnTo>
                    <a:pt x="166" y="1942"/>
                  </a:lnTo>
                  <a:lnTo>
                    <a:pt x="126" y="2066"/>
                  </a:lnTo>
                  <a:lnTo>
                    <a:pt x="92" y="2192"/>
                  </a:lnTo>
                  <a:lnTo>
                    <a:pt x="62" y="2321"/>
                  </a:lnTo>
                  <a:lnTo>
                    <a:pt x="38" y="2451"/>
                  </a:lnTo>
                  <a:lnTo>
                    <a:pt x="19" y="2584"/>
                  </a:lnTo>
                  <a:lnTo>
                    <a:pt x="8" y="2719"/>
                  </a:lnTo>
                  <a:lnTo>
                    <a:pt x="1" y="2855"/>
                  </a:lnTo>
                  <a:lnTo>
                    <a:pt x="0" y="2923"/>
                  </a:lnTo>
                  <a:lnTo>
                    <a:pt x="1" y="2986"/>
                  </a:lnTo>
                  <a:lnTo>
                    <a:pt x="7" y="3112"/>
                  </a:lnTo>
                  <a:lnTo>
                    <a:pt x="23" y="3297"/>
                  </a:lnTo>
                  <a:lnTo>
                    <a:pt x="64" y="3539"/>
                  </a:lnTo>
                  <a:lnTo>
                    <a:pt x="124" y="3774"/>
                  </a:lnTo>
                  <a:lnTo>
                    <a:pt x="161" y="3888"/>
                  </a:lnTo>
                  <a:lnTo>
                    <a:pt x="286" y="3731"/>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 name="Freeform 390">
              <a:extLst>
                <a:ext uri="{FF2B5EF4-FFF2-40B4-BE49-F238E27FC236}">
                  <a16:creationId xmlns:a16="http://schemas.microsoft.com/office/drawing/2014/main" xmlns="" id="{1FE1251E-60F6-4EFA-A087-545154D976EC}"/>
                </a:ext>
              </a:extLst>
            </p:cNvPr>
            <p:cNvSpPr>
              <a:spLocks/>
            </p:cNvSpPr>
            <p:nvPr/>
          </p:nvSpPr>
          <p:spPr bwMode="auto">
            <a:xfrm>
              <a:off x="4745577" y="4531111"/>
              <a:ext cx="2845185" cy="968782"/>
            </a:xfrm>
            <a:custGeom>
              <a:avLst/>
              <a:gdLst>
                <a:gd name="T0" fmla="*/ 4617 w 4651"/>
                <a:gd name="T1" fmla="*/ 226 h 1585"/>
                <a:gd name="T2" fmla="*/ 4464 w 4651"/>
                <a:gd name="T3" fmla="*/ 104 h 1585"/>
                <a:gd name="T4" fmla="*/ 4287 w 4651"/>
                <a:gd name="T5" fmla="*/ 28 h 1585"/>
                <a:gd name="T6" fmla="*/ 4101 w 4651"/>
                <a:gd name="T7" fmla="*/ 0 h 1585"/>
                <a:gd name="T8" fmla="*/ 3959 w 4651"/>
                <a:gd name="T9" fmla="*/ 10 h 1585"/>
                <a:gd name="T10" fmla="*/ 3841 w 4651"/>
                <a:gd name="T11" fmla="*/ 141 h 1585"/>
                <a:gd name="T12" fmla="*/ 3669 w 4651"/>
                <a:gd name="T13" fmla="*/ 299 h 1585"/>
                <a:gd name="T14" fmla="*/ 3481 w 4651"/>
                <a:gd name="T15" fmla="*/ 438 h 1585"/>
                <a:gd name="T16" fmla="*/ 3278 w 4651"/>
                <a:gd name="T17" fmla="*/ 556 h 1585"/>
                <a:gd name="T18" fmla="*/ 3062 w 4651"/>
                <a:gd name="T19" fmla="*/ 652 h 1585"/>
                <a:gd name="T20" fmla="*/ 2833 w 4651"/>
                <a:gd name="T21" fmla="*/ 725 h 1585"/>
                <a:gd name="T22" fmla="*/ 2596 w 4651"/>
                <a:gd name="T23" fmla="*/ 772 h 1585"/>
                <a:gd name="T24" fmla="*/ 2349 w 4651"/>
                <a:gd name="T25" fmla="*/ 793 h 1585"/>
                <a:gd name="T26" fmla="*/ 2227 w 4651"/>
                <a:gd name="T27" fmla="*/ 794 h 1585"/>
                <a:gd name="T28" fmla="*/ 1989 w 4651"/>
                <a:gd name="T29" fmla="*/ 775 h 1585"/>
                <a:gd name="T30" fmla="*/ 1761 w 4651"/>
                <a:gd name="T31" fmla="*/ 731 h 1585"/>
                <a:gd name="T32" fmla="*/ 1541 w 4651"/>
                <a:gd name="T33" fmla="*/ 664 h 1585"/>
                <a:gd name="T34" fmla="*/ 1332 w 4651"/>
                <a:gd name="T35" fmla="*/ 574 h 1585"/>
                <a:gd name="T36" fmla="*/ 1135 w 4651"/>
                <a:gd name="T37" fmla="*/ 465 h 1585"/>
                <a:gd name="T38" fmla="*/ 951 w 4651"/>
                <a:gd name="T39" fmla="*/ 336 h 1585"/>
                <a:gd name="T40" fmla="*/ 781 w 4651"/>
                <a:gd name="T41" fmla="*/ 190 h 1585"/>
                <a:gd name="T42" fmla="*/ 665 w 4651"/>
                <a:gd name="T43" fmla="*/ 68 h 1585"/>
                <a:gd name="T44" fmla="*/ 563 w 4651"/>
                <a:gd name="T45" fmla="*/ 176 h 1585"/>
                <a:gd name="T46" fmla="*/ 408 w 4651"/>
                <a:gd name="T47" fmla="*/ 303 h 1585"/>
                <a:gd name="T48" fmla="*/ 236 w 4651"/>
                <a:gd name="T49" fmla="*/ 409 h 1585"/>
                <a:gd name="T50" fmla="*/ 48 w 4651"/>
                <a:gd name="T51" fmla="*/ 490 h 1585"/>
                <a:gd name="T52" fmla="*/ 50 w 4651"/>
                <a:gd name="T53" fmla="*/ 568 h 1585"/>
                <a:gd name="T54" fmla="*/ 273 w 4651"/>
                <a:gd name="T55" fmla="*/ 797 h 1585"/>
                <a:gd name="T56" fmla="*/ 520 w 4651"/>
                <a:gd name="T57" fmla="*/ 1002 h 1585"/>
                <a:gd name="T58" fmla="*/ 788 w 4651"/>
                <a:gd name="T59" fmla="*/ 1179 h 1585"/>
                <a:gd name="T60" fmla="*/ 1075 w 4651"/>
                <a:gd name="T61" fmla="*/ 1327 h 1585"/>
                <a:gd name="T62" fmla="*/ 1379 w 4651"/>
                <a:gd name="T63" fmla="*/ 1443 h 1585"/>
                <a:gd name="T64" fmla="*/ 1698 w 4651"/>
                <a:gd name="T65" fmla="*/ 1527 h 1585"/>
                <a:gd name="T66" fmla="*/ 2031 w 4651"/>
                <a:gd name="T67" fmla="*/ 1574 h 1585"/>
                <a:gd name="T68" fmla="*/ 2287 w 4651"/>
                <a:gd name="T69" fmla="*/ 1585 h 1585"/>
                <a:gd name="T70" fmla="*/ 2537 w 4651"/>
                <a:gd name="T71" fmla="*/ 1575 h 1585"/>
                <a:gd name="T72" fmla="*/ 2863 w 4651"/>
                <a:gd name="T73" fmla="*/ 1529 h 1585"/>
                <a:gd name="T74" fmla="*/ 3175 w 4651"/>
                <a:gd name="T75" fmla="*/ 1451 h 1585"/>
                <a:gd name="T76" fmla="*/ 3473 w 4651"/>
                <a:gd name="T77" fmla="*/ 1339 h 1585"/>
                <a:gd name="T78" fmla="*/ 3755 w 4651"/>
                <a:gd name="T79" fmla="*/ 1197 h 1585"/>
                <a:gd name="T80" fmla="*/ 4019 w 4651"/>
                <a:gd name="T81" fmla="*/ 1028 h 1585"/>
                <a:gd name="T82" fmla="*/ 4262 w 4651"/>
                <a:gd name="T83" fmla="*/ 831 h 1585"/>
                <a:gd name="T84" fmla="*/ 4484 w 4651"/>
                <a:gd name="T85" fmla="*/ 611 h 1585"/>
                <a:gd name="T86" fmla="*/ 4341 w 4651"/>
                <a:gd name="T87" fmla="*/ 524 h 1585"/>
                <a:gd name="T88" fmla="*/ 4651 w 4651"/>
                <a:gd name="T89" fmla="*/ 264 h 1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651" h="1585">
                  <a:moveTo>
                    <a:pt x="4651" y="264"/>
                  </a:moveTo>
                  <a:lnTo>
                    <a:pt x="4617" y="226"/>
                  </a:lnTo>
                  <a:lnTo>
                    <a:pt x="4543" y="160"/>
                  </a:lnTo>
                  <a:lnTo>
                    <a:pt x="4464" y="104"/>
                  </a:lnTo>
                  <a:lnTo>
                    <a:pt x="4377" y="60"/>
                  </a:lnTo>
                  <a:lnTo>
                    <a:pt x="4287" y="28"/>
                  </a:lnTo>
                  <a:lnTo>
                    <a:pt x="4195" y="8"/>
                  </a:lnTo>
                  <a:lnTo>
                    <a:pt x="4101" y="0"/>
                  </a:lnTo>
                  <a:lnTo>
                    <a:pt x="4005" y="4"/>
                  </a:lnTo>
                  <a:lnTo>
                    <a:pt x="3959" y="10"/>
                  </a:lnTo>
                  <a:lnTo>
                    <a:pt x="3920" y="55"/>
                  </a:lnTo>
                  <a:lnTo>
                    <a:pt x="3841" y="141"/>
                  </a:lnTo>
                  <a:lnTo>
                    <a:pt x="3757" y="222"/>
                  </a:lnTo>
                  <a:lnTo>
                    <a:pt x="3669" y="299"/>
                  </a:lnTo>
                  <a:lnTo>
                    <a:pt x="3577" y="371"/>
                  </a:lnTo>
                  <a:lnTo>
                    <a:pt x="3481" y="438"/>
                  </a:lnTo>
                  <a:lnTo>
                    <a:pt x="3381" y="500"/>
                  </a:lnTo>
                  <a:lnTo>
                    <a:pt x="3278" y="556"/>
                  </a:lnTo>
                  <a:lnTo>
                    <a:pt x="3172" y="608"/>
                  </a:lnTo>
                  <a:lnTo>
                    <a:pt x="3062" y="652"/>
                  </a:lnTo>
                  <a:lnTo>
                    <a:pt x="2950" y="692"/>
                  </a:lnTo>
                  <a:lnTo>
                    <a:pt x="2833" y="725"/>
                  </a:lnTo>
                  <a:lnTo>
                    <a:pt x="2716" y="752"/>
                  </a:lnTo>
                  <a:lnTo>
                    <a:pt x="2596" y="772"/>
                  </a:lnTo>
                  <a:lnTo>
                    <a:pt x="2474" y="787"/>
                  </a:lnTo>
                  <a:lnTo>
                    <a:pt x="2349" y="793"/>
                  </a:lnTo>
                  <a:lnTo>
                    <a:pt x="2287" y="794"/>
                  </a:lnTo>
                  <a:lnTo>
                    <a:pt x="2227" y="794"/>
                  </a:lnTo>
                  <a:lnTo>
                    <a:pt x="2108" y="787"/>
                  </a:lnTo>
                  <a:lnTo>
                    <a:pt x="1989" y="775"/>
                  </a:lnTo>
                  <a:lnTo>
                    <a:pt x="1874" y="756"/>
                  </a:lnTo>
                  <a:lnTo>
                    <a:pt x="1761" y="731"/>
                  </a:lnTo>
                  <a:lnTo>
                    <a:pt x="1650" y="700"/>
                  </a:lnTo>
                  <a:lnTo>
                    <a:pt x="1541" y="664"/>
                  </a:lnTo>
                  <a:lnTo>
                    <a:pt x="1436" y="621"/>
                  </a:lnTo>
                  <a:lnTo>
                    <a:pt x="1332" y="574"/>
                  </a:lnTo>
                  <a:lnTo>
                    <a:pt x="1232" y="523"/>
                  </a:lnTo>
                  <a:lnTo>
                    <a:pt x="1135" y="465"/>
                  </a:lnTo>
                  <a:lnTo>
                    <a:pt x="1042" y="402"/>
                  </a:lnTo>
                  <a:lnTo>
                    <a:pt x="951" y="336"/>
                  </a:lnTo>
                  <a:lnTo>
                    <a:pt x="864" y="264"/>
                  </a:lnTo>
                  <a:lnTo>
                    <a:pt x="781" y="190"/>
                  </a:lnTo>
                  <a:lnTo>
                    <a:pt x="703" y="110"/>
                  </a:lnTo>
                  <a:lnTo>
                    <a:pt x="665" y="68"/>
                  </a:lnTo>
                  <a:lnTo>
                    <a:pt x="632" y="106"/>
                  </a:lnTo>
                  <a:lnTo>
                    <a:pt x="563" y="176"/>
                  </a:lnTo>
                  <a:lnTo>
                    <a:pt x="487" y="242"/>
                  </a:lnTo>
                  <a:lnTo>
                    <a:pt x="408" y="303"/>
                  </a:lnTo>
                  <a:lnTo>
                    <a:pt x="324" y="358"/>
                  </a:lnTo>
                  <a:lnTo>
                    <a:pt x="236" y="409"/>
                  </a:lnTo>
                  <a:lnTo>
                    <a:pt x="145" y="452"/>
                  </a:lnTo>
                  <a:lnTo>
                    <a:pt x="48" y="490"/>
                  </a:lnTo>
                  <a:lnTo>
                    <a:pt x="0" y="507"/>
                  </a:lnTo>
                  <a:lnTo>
                    <a:pt x="50" y="568"/>
                  </a:lnTo>
                  <a:lnTo>
                    <a:pt x="159" y="685"/>
                  </a:lnTo>
                  <a:lnTo>
                    <a:pt x="273" y="797"/>
                  </a:lnTo>
                  <a:lnTo>
                    <a:pt x="394" y="903"/>
                  </a:lnTo>
                  <a:lnTo>
                    <a:pt x="520" y="1002"/>
                  </a:lnTo>
                  <a:lnTo>
                    <a:pt x="652" y="1094"/>
                  </a:lnTo>
                  <a:lnTo>
                    <a:pt x="788" y="1179"/>
                  </a:lnTo>
                  <a:lnTo>
                    <a:pt x="929" y="1257"/>
                  </a:lnTo>
                  <a:lnTo>
                    <a:pt x="1075" y="1327"/>
                  </a:lnTo>
                  <a:lnTo>
                    <a:pt x="1225" y="1389"/>
                  </a:lnTo>
                  <a:lnTo>
                    <a:pt x="1379" y="1443"/>
                  </a:lnTo>
                  <a:lnTo>
                    <a:pt x="1537" y="1490"/>
                  </a:lnTo>
                  <a:lnTo>
                    <a:pt x="1698" y="1527"/>
                  </a:lnTo>
                  <a:lnTo>
                    <a:pt x="1863" y="1555"/>
                  </a:lnTo>
                  <a:lnTo>
                    <a:pt x="2031" y="1574"/>
                  </a:lnTo>
                  <a:lnTo>
                    <a:pt x="2201" y="1584"/>
                  </a:lnTo>
                  <a:lnTo>
                    <a:pt x="2287" y="1585"/>
                  </a:lnTo>
                  <a:lnTo>
                    <a:pt x="2371" y="1584"/>
                  </a:lnTo>
                  <a:lnTo>
                    <a:pt x="2537" y="1575"/>
                  </a:lnTo>
                  <a:lnTo>
                    <a:pt x="2701" y="1556"/>
                  </a:lnTo>
                  <a:lnTo>
                    <a:pt x="2863" y="1529"/>
                  </a:lnTo>
                  <a:lnTo>
                    <a:pt x="3020" y="1494"/>
                  </a:lnTo>
                  <a:lnTo>
                    <a:pt x="3175" y="1451"/>
                  </a:lnTo>
                  <a:lnTo>
                    <a:pt x="3326" y="1399"/>
                  </a:lnTo>
                  <a:lnTo>
                    <a:pt x="3473" y="1339"/>
                  </a:lnTo>
                  <a:lnTo>
                    <a:pt x="3616" y="1271"/>
                  </a:lnTo>
                  <a:lnTo>
                    <a:pt x="3755" y="1197"/>
                  </a:lnTo>
                  <a:lnTo>
                    <a:pt x="3889" y="1116"/>
                  </a:lnTo>
                  <a:lnTo>
                    <a:pt x="4019" y="1028"/>
                  </a:lnTo>
                  <a:lnTo>
                    <a:pt x="4143" y="932"/>
                  </a:lnTo>
                  <a:lnTo>
                    <a:pt x="4262" y="831"/>
                  </a:lnTo>
                  <a:lnTo>
                    <a:pt x="4376" y="724"/>
                  </a:lnTo>
                  <a:lnTo>
                    <a:pt x="4484" y="611"/>
                  </a:lnTo>
                  <a:lnTo>
                    <a:pt x="4536" y="552"/>
                  </a:lnTo>
                  <a:lnTo>
                    <a:pt x="4341" y="524"/>
                  </a:lnTo>
                  <a:lnTo>
                    <a:pt x="4650" y="264"/>
                  </a:lnTo>
                  <a:lnTo>
                    <a:pt x="4651" y="264"/>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 name="Freeform: Shape 59">
              <a:extLst>
                <a:ext uri="{FF2B5EF4-FFF2-40B4-BE49-F238E27FC236}">
                  <a16:creationId xmlns:a16="http://schemas.microsoft.com/office/drawing/2014/main" xmlns="" id="{33E0FCF5-F395-4D76-B78D-88973237846B}"/>
                </a:ext>
              </a:extLst>
            </p:cNvPr>
            <p:cNvSpPr>
              <a:spLocks/>
            </p:cNvSpPr>
            <p:nvPr/>
          </p:nvSpPr>
          <p:spPr bwMode="auto">
            <a:xfrm>
              <a:off x="4745577" y="4572675"/>
              <a:ext cx="573807" cy="439805"/>
            </a:xfrm>
            <a:custGeom>
              <a:avLst/>
              <a:gdLst>
                <a:gd name="connsiteX0" fmla="*/ 406805 w 573807"/>
                <a:gd name="connsiteY0" fmla="*/ 0 h 439805"/>
                <a:gd name="connsiteX1" fmla="*/ 430051 w 573807"/>
                <a:gd name="connsiteY1" fmla="*/ 25671 h 439805"/>
                <a:gd name="connsiteX2" fmla="*/ 477766 w 573807"/>
                <a:gd name="connsiteY2" fmla="*/ 74569 h 439805"/>
                <a:gd name="connsiteX3" fmla="*/ 528540 w 573807"/>
                <a:gd name="connsiteY3" fmla="*/ 119799 h 439805"/>
                <a:gd name="connsiteX4" fmla="*/ 573807 w 573807"/>
                <a:gd name="connsiteY4" fmla="*/ 157230 h 439805"/>
                <a:gd name="connsiteX5" fmla="*/ 537318 w 573807"/>
                <a:gd name="connsiteY5" fmla="*/ 200438 h 439805"/>
                <a:gd name="connsiteX6" fmla="*/ 474274 w 573807"/>
                <a:gd name="connsiteY6" fmla="*/ 261612 h 439805"/>
                <a:gd name="connsiteX7" fmla="*/ 405721 w 573807"/>
                <a:gd name="connsiteY7" fmla="*/ 316058 h 439805"/>
                <a:gd name="connsiteX8" fmla="*/ 331659 w 573807"/>
                <a:gd name="connsiteY8" fmla="*/ 363774 h 439805"/>
                <a:gd name="connsiteX9" fmla="*/ 252088 w 573807"/>
                <a:gd name="connsiteY9" fmla="*/ 404761 h 439805"/>
                <a:gd name="connsiteX10" fmla="*/ 168233 w 573807"/>
                <a:gd name="connsiteY10" fmla="*/ 437795 h 439805"/>
                <a:gd name="connsiteX11" fmla="*/ 161122 w 573807"/>
                <a:gd name="connsiteY11" fmla="*/ 439805 h 439805"/>
                <a:gd name="connsiteX12" fmla="*/ 97266 w 573807"/>
                <a:gd name="connsiteY12" fmla="*/ 377122 h 439805"/>
                <a:gd name="connsiteX13" fmla="*/ 30587 w 573807"/>
                <a:gd name="connsiteY13" fmla="*/ 305610 h 439805"/>
                <a:gd name="connsiteX14" fmla="*/ 0 w 573807"/>
                <a:gd name="connsiteY14" fmla="*/ 268325 h 439805"/>
                <a:gd name="connsiteX15" fmla="*/ 29364 w 573807"/>
                <a:gd name="connsiteY15" fmla="*/ 257935 h 439805"/>
                <a:gd name="connsiteX16" fmla="*/ 88702 w 573807"/>
                <a:gd name="connsiteY16" fmla="*/ 234708 h 439805"/>
                <a:gd name="connsiteX17" fmla="*/ 144370 w 573807"/>
                <a:gd name="connsiteY17" fmla="*/ 208426 h 439805"/>
                <a:gd name="connsiteX18" fmla="*/ 198203 w 573807"/>
                <a:gd name="connsiteY18" fmla="*/ 177254 h 439805"/>
                <a:gd name="connsiteX19" fmla="*/ 249589 w 573807"/>
                <a:gd name="connsiteY19" fmla="*/ 143637 h 439805"/>
                <a:gd name="connsiteX20" fmla="*/ 297916 w 573807"/>
                <a:gd name="connsiteY20" fmla="*/ 106352 h 439805"/>
                <a:gd name="connsiteX21" fmla="*/ 344408 w 573807"/>
                <a:gd name="connsiteY21" fmla="*/ 66012 h 439805"/>
                <a:gd name="connsiteX22" fmla="*/ 386618 w 573807"/>
                <a:gd name="connsiteY22" fmla="*/ 23226 h 439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573807" h="439805">
                  <a:moveTo>
                    <a:pt x="406805" y="0"/>
                  </a:moveTo>
                  <a:lnTo>
                    <a:pt x="430051" y="25671"/>
                  </a:lnTo>
                  <a:lnTo>
                    <a:pt x="477766" y="74569"/>
                  </a:lnTo>
                  <a:lnTo>
                    <a:pt x="528540" y="119799"/>
                  </a:lnTo>
                  <a:lnTo>
                    <a:pt x="573807" y="157230"/>
                  </a:lnTo>
                  <a:lnTo>
                    <a:pt x="537318" y="200438"/>
                  </a:lnTo>
                  <a:lnTo>
                    <a:pt x="474274" y="261612"/>
                  </a:lnTo>
                  <a:lnTo>
                    <a:pt x="405721" y="316058"/>
                  </a:lnTo>
                  <a:lnTo>
                    <a:pt x="331659" y="363774"/>
                  </a:lnTo>
                  <a:lnTo>
                    <a:pt x="252088" y="404761"/>
                  </a:lnTo>
                  <a:lnTo>
                    <a:pt x="168233" y="437795"/>
                  </a:lnTo>
                  <a:lnTo>
                    <a:pt x="161122" y="439805"/>
                  </a:lnTo>
                  <a:lnTo>
                    <a:pt x="97266" y="377122"/>
                  </a:lnTo>
                  <a:lnTo>
                    <a:pt x="30587" y="305610"/>
                  </a:lnTo>
                  <a:lnTo>
                    <a:pt x="0" y="268325"/>
                  </a:lnTo>
                  <a:lnTo>
                    <a:pt x="29364" y="257935"/>
                  </a:lnTo>
                  <a:lnTo>
                    <a:pt x="88702" y="234708"/>
                  </a:lnTo>
                  <a:lnTo>
                    <a:pt x="144370" y="208426"/>
                  </a:lnTo>
                  <a:lnTo>
                    <a:pt x="198203" y="177254"/>
                  </a:lnTo>
                  <a:lnTo>
                    <a:pt x="249589" y="143637"/>
                  </a:lnTo>
                  <a:lnTo>
                    <a:pt x="297916" y="106352"/>
                  </a:lnTo>
                  <a:lnTo>
                    <a:pt x="344408" y="66012"/>
                  </a:lnTo>
                  <a:lnTo>
                    <a:pt x="386618" y="23226"/>
                  </a:lnTo>
                  <a:close/>
                </a:path>
              </a:pathLst>
            </a:custGeom>
            <a:solidFill>
              <a:schemeClr val="tx1">
                <a:alpha val="3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noAutofit/>
            </a:bodyPr>
            <a:lstStyle/>
            <a:p>
              <a:endParaRPr lang="en-US" sz="1350"/>
            </a:p>
          </p:txBody>
        </p:sp>
        <p:sp>
          <p:nvSpPr>
            <p:cNvPr id="23" name="Freeform 386">
              <a:extLst>
                <a:ext uri="{FF2B5EF4-FFF2-40B4-BE49-F238E27FC236}">
                  <a16:creationId xmlns:a16="http://schemas.microsoft.com/office/drawing/2014/main" xmlns="" id="{CB385652-7AB7-40A7-9244-D34CB634EC9A}"/>
                </a:ext>
              </a:extLst>
            </p:cNvPr>
            <p:cNvSpPr>
              <a:spLocks/>
            </p:cNvSpPr>
            <p:nvPr/>
          </p:nvSpPr>
          <p:spPr bwMode="auto">
            <a:xfrm>
              <a:off x="5205504" y="3814310"/>
              <a:ext cx="2921023" cy="1137585"/>
            </a:xfrm>
            <a:custGeom>
              <a:avLst/>
              <a:gdLst>
                <a:gd name="T0" fmla="*/ 4418 w 4776"/>
                <a:gd name="T1" fmla="*/ 902 h 1863"/>
                <a:gd name="T2" fmla="*/ 4194 w 4776"/>
                <a:gd name="T3" fmla="*/ 705 h 1863"/>
                <a:gd name="T4" fmla="*/ 3943 w 4776"/>
                <a:gd name="T5" fmla="*/ 561 h 1863"/>
                <a:gd name="T6" fmla="*/ 3672 w 4776"/>
                <a:gd name="T7" fmla="*/ 470 h 1863"/>
                <a:gd name="T8" fmla="*/ 3390 w 4776"/>
                <a:gd name="T9" fmla="*/ 432 h 1863"/>
                <a:gd name="T10" fmla="*/ 3106 w 4776"/>
                <a:gd name="T11" fmla="*/ 447 h 1863"/>
                <a:gd name="T12" fmla="*/ 2827 w 4776"/>
                <a:gd name="T13" fmla="*/ 519 h 1863"/>
                <a:gd name="T14" fmla="*/ 2563 w 4776"/>
                <a:gd name="T15" fmla="*/ 645 h 1863"/>
                <a:gd name="T16" fmla="*/ 2379 w 4776"/>
                <a:gd name="T17" fmla="*/ 778 h 1863"/>
                <a:gd name="T18" fmla="*/ 2379 w 4776"/>
                <a:gd name="T19" fmla="*/ 777 h 1863"/>
                <a:gd name="T20" fmla="*/ 2244 w 4776"/>
                <a:gd name="T21" fmla="*/ 879 h 1863"/>
                <a:gd name="T22" fmla="*/ 2046 w 4776"/>
                <a:gd name="T23" fmla="*/ 985 h 1863"/>
                <a:gd name="T24" fmla="*/ 1828 w 4776"/>
                <a:gd name="T25" fmla="*/ 1056 h 1863"/>
                <a:gd name="T26" fmla="*/ 1596 w 4776"/>
                <a:gd name="T27" fmla="*/ 1088 h 1863"/>
                <a:gd name="T28" fmla="*/ 1476 w 4776"/>
                <a:gd name="T29" fmla="*/ 1088 h 1863"/>
                <a:gd name="T30" fmla="*/ 1243 w 4776"/>
                <a:gd name="T31" fmla="*/ 1056 h 1863"/>
                <a:gd name="T32" fmla="*/ 1025 w 4776"/>
                <a:gd name="T33" fmla="*/ 985 h 1863"/>
                <a:gd name="T34" fmla="*/ 826 w 4776"/>
                <a:gd name="T35" fmla="*/ 878 h 1863"/>
                <a:gd name="T36" fmla="*/ 649 w 4776"/>
                <a:gd name="T37" fmla="*/ 740 h 1863"/>
                <a:gd name="T38" fmla="*/ 499 w 4776"/>
                <a:gd name="T39" fmla="*/ 573 h 1863"/>
                <a:gd name="T40" fmla="*/ 380 w 4776"/>
                <a:gd name="T41" fmla="*/ 382 h 1863"/>
                <a:gd name="T42" fmla="*/ 295 w 4776"/>
                <a:gd name="T43" fmla="*/ 170 h 1863"/>
                <a:gd name="T44" fmla="*/ 255 w 4776"/>
                <a:gd name="T45" fmla="*/ 0 h 1863"/>
                <a:gd name="T46" fmla="*/ 256 w 4776"/>
                <a:gd name="T47" fmla="*/ 10 h 1863"/>
                <a:gd name="T48" fmla="*/ 279 w 4776"/>
                <a:gd name="T49" fmla="*/ 239 h 1863"/>
                <a:gd name="T50" fmla="*/ 255 w 4776"/>
                <a:gd name="T51" fmla="*/ 535 h 1863"/>
                <a:gd name="T52" fmla="*/ 175 w 4776"/>
                <a:gd name="T53" fmla="*/ 815 h 1863"/>
                <a:gd name="T54" fmla="*/ 41 w 4776"/>
                <a:gd name="T55" fmla="*/ 1073 h 1863"/>
                <a:gd name="T56" fmla="*/ 36 w 4776"/>
                <a:gd name="T57" fmla="*/ 1172 h 1863"/>
                <a:gd name="T58" fmla="*/ 187 w 4776"/>
                <a:gd name="T59" fmla="*/ 1321 h 1863"/>
                <a:gd name="T60" fmla="*/ 354 w 4776"/>
                <a:gd name="T61" fmla="*/ 1453 h 1863"/>
                <a:gd name="T62" fmla="*/ 534 w 4776"/>
                <a:gd name="T63" fmla="*/ 1568 h 1863"/>
                <a:gd name="T64" fmla="*/ 727 w 4776"/>
                <a:gd name="T65" fmla="*/ 1664 h 1863"/>
                <a:gd name="T66" fmla="*/ 930 w 4776"/>
                <a:gd name="T67" fmla="*/ 1739 h 1863"/>
                <a:gd name="T68" fmla="*/ 1144 w 4776"/>
                <a:gd name="T69" fmla="*/ 1793 h 1863"/>
                <a:gd name="T70" fmla="*/ 1365 w 4776"/>
                <a:gd name="T71" fmla="*/ 1823 h 1863"/>
                <a:gd name="T72" fmla="*/ 1536 w 4776"/>
                <a:gd name="T73" fmla="*/ 1830 h 1863"/>
                <a:gd name="T74" fmla="*/ 1814 w 4776"/>
                <a:gd name="T75" fmla="*/ 1812 h 1863"/>
                <a:gd name="T76" fmla="*/ 2168 w 4776"/>
                <a:gd name="T77" fmla="*/ 1732 h 1863"/>
                <a:gd name="T78" fmla="*/ 2493 w 4776"/>
                <a:gd name="T79" fmla="*/ 1592 h 1863"/>
                <a:gd name="T80" fmla="*/ 2788 w 4776"/>
                <a:gd name="T81" fmla="*/ 1401 h 1863"/>
                <a:gd name="T82" fmla="*/ 2856 w 4776"/>
                <a:gd name="T83" fmla="*/ 1345 h 1863"/>
                <a:gd name="T84" fmla="*/ 2947 w 4776"/>
                <a:gd name="T85" fmla="*/ 1279 h 1863"/>
                <a:gd name="T86" fmla="*/ 3080 w 4776"/>
                <a:gd name="T87" fmla="*/ 1216 h 1863"/>
                <a:gd name="T88" fmla="*/ 3219 w 4776"/>
                <a:gd name="T89" fmla="*/ 1180 h 1863"/>
                <a:gd name="T90" fmla="*/ 3361 w 4776"/>
                <a:gd name="T91" fmla="*/ 1172 h 1863"/>
                <a:gd name="T92" fmla="*/ 3502 w 4776"/>
                <a:gd name="T93" fmla="*/ 1192 h 1863"/>
                <a:gd name="T94" fmla="*/ 3637 w 4776"/>
                <a:gd name="T95" fmla="*/ 1237 h 1863"/>
                <a:gd name="T96" fmla="*/ 3763 w 4776"/>
                <a:gd name="T97" fmla="*/ 1309 h 1863"/>
                <a:gd name="T98" fmla="*/ 3874 w 4776"/>
                <a:gd name="T99" fmla="*/ 1407 h 1863"/>
                <a:gd name="T100" fmla="*/ 3899 w 4776"/>
                <a:gd name="T101" fmla="*/ 1436 h 1863"/>
                <a:gd name="T102" fmla="*/ 4740 w 4776"/>
                <a:gd name="T103" fmla="*/ 1863 h 1863"/>
                <a:gd name="T104" fmla="*/ 4467 w 4776"/>
                <a:gd name="T105" fmla="*/ 959 h 18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776" h="1863">
                  <a:moveTo>
                    <a:pt x="4467" y="959"/>
                  </a:moveTo>
                  <a:lnTo>
                    <a:pt x="4418" y="902"/>
                  </a:lnTo>
                  <a:lnTo>
                    <a:pt x="4310" y="798"/>
                  </a:lnTo>
                  <a:lnTo>
                    <a:pt x="4194" y="705"/>
                  </a:lnTo>
                  <a:lnTo>
                    <a:pt x="4071" y="627"/>
                  </a:lnTo>
                  <a:lnTo>
                    <a:pt x="3943" y="561"/>
                  </a:lnTo>
                  <a:lnTo>
                    <a:pt x="3809" y="508"/>
                  </a:lnTo>
                  <a:lnTo>
                    <a:pt x="3672" y="470"/>
                  </a:lnTo>
                  <a:lnTo>
                    <a:pt x="3532" y="444"/>
                  </a:lnTo>
                  <a:lnTo>
                    <a:pt x="3390" y="432"/>
                  </a:lnTo>
                  <a:lnTo>
                    <a:pt x="3248" y="433"/>
                  </a:lnTo>
                  <a:lnTo>
                    <a:pt x="3106" y="447"/>
                  </a:lnTo>
                  <a:lnTo>
                    <a:pt x="2966" y="476"/>
                  </a:lnTo>
                  <a:lnTo>
                    <a:pt x="2827" y="519"/>
                  </a:lnTo>
                  <a:lnTo>
                    <a:pt x="2693" y="575"/>
                  </a:lnTo>
                  <a:lnTo>
                    <a:pt x="2563" y="645"/>
                  </a:lnTo>
                  <a:lnTo>
                    <a:pt x="2439" y="729"/>
                  </a:lnTo>
                  <a:lnTo>
                    <a:pt x="2379" y="778"/>
                  </a:lnTo>
                  <a:lnTo>
                    <a:pt x="2379" y="778"/>
                  </a:lnTo>
                  <a:lnTo>
                    <a:pt x="2379" y="777"/>
                  </a:lnTo>
                  <a:lnTo>
                    <a:pt x="2336" y="813"/>
                  </a:lnTo>
                  <a:lnTo>
                    <a:pt x="2244" y="879"/>
                  </a:lnTo>
                  <a:lnTo>
                    <a:pt x="2148" y="936"/>
                  </a:lnTo>
                  <a:lnTo>
                    <a:pt x="2046" y="985"/>
                  </a:lnTo>
                  <a:lnTo>
                    <a:pt x="1939" y="1026"/>
                  </a:lnTo>
                  <a:lnTo>
                    <a:pt x="1828" y="1056"/>
                  </a:lnTo>
                  <a:lnTo>
                    <a:pt x="1714" y="1078"/>
                  </a:lnTo>
                  <a:lnTo>
                    <a:pt x="1596" y="1088"/>
                  </a:lnTo>
                  <a:lnTo>
                    <a:pt x="1536" y="1089"/>
                  </a:lnTo>
                  <a:lnTo>
                    <a:pt x="1476" y="1088"/>
                  </a:lnTo>
                  <a:lnTo>
                    <a:pt x="1358" y="1078"/>
                  </a:lnTo>
                  <a:lnTo>
                    <a:pt x="1243" y="1056"/>
                  </a:lnTo>
                  <a:lnTo>
                    <a:pt x="1132" y="1025"/>
                  </a:lnTo>
                  <a:lnTo>
                    <a:pt x="1025" y="985"/>
                  </a:lnTo>
                  <a:lnTo>
                    <a:pt x="922" y="936"/>
                  </a:lnTo>
                  <a:lnTo>
                    <a:pt x="826" y="878"/>
                  </a:lnTo>
                  <a:lnTo>
                    <a:pt x="734" y="812"/>
                  </a:lnTo>
                  <a:lnTo>
                    <a:pt x="649" y="740"/>
                  </a:lnTo>
                  <a:lnTo>
                    <a:pt x="571" y="659"/>
                  </a:lnTo>
                  <a:lnTo>
                    <a:pt x="499" y="573"/>
                  </a:lnTo>
                  <a:lnTo>
                    <a:pt x="436" y="479"/>
                  </a:lnTo>
                  <a:lnTo>
                    <a:pt x="380" y="382"/>
                  </a:lnTo>
                  <a:lnTo>
                    <a:pt x="332" y="278"/>
                  </a:lnTo>
                  <a:lnTo>
                    <a:pt x="295" y="170"/>
                  </a:lnTo>
                  <a:lnTo>
                    <a:pt x="266" y="58"/>
                  </a:lnTo>
                  <a:lnTo>
                    <a:pt x="255" y="0"/>
                  </a:lnTo>
                  <a:lnTo>
                    <a:pt x="256" y="8"/>
                  </a:lnTo>
                  <a:lnTo>
                    <a:pt x="256" y="10"/>
                  </a:lnTo>
                  <a:lnTo>
                    <a:pt x="269" y="86"/>
                  </a:lnTo>
                  <a:lnTo>
                    <a:pt x="279" y="239"/>
                  </a:lnTo>
                  <a:lnTo>
                    <a:pt x="275" y="388"/>
                  </a:lnTo>
                  <a:lnTo>
                    <a:pt x="255" y="535"/>
                  </a:lnTo>
                  <a:lnTo>
                    <a:pt x="222" y="679"/>
                  </a:lnTo>
                  <a:lnTo>
                    <a:pt x="175" y="815"/>
                  </a:lnTo>
                  <a:lnTo>
                    <a:pt x="114" y="948"/>
                  </a:lnTo>
                  <a:lnTo>
                    <a:pt x="41" y="1073"/>
                  </a:lnTo>
                  <a:lnTo>
                    <a:pt x="0" y="1133"/>
                  </a:lnTo>
                  <a:lnTo>
                    <a:pt x="36" y="1172"/>
                  </a:lnTo>
                  <a:lnTo>
                    <a:pt x="109" y="1249"/>
                  </a:lnTo>
                  <a:lnTo>
                    <a:pt x="187" y="1321"/>
                  </a:lnTo>
                  <a:lnTo>
                    <a:pt x="269" y="1390"/>
                  </a:lnTo>
                  <a:lnTo>
                    <a:pt x="354" y="1453"/>
                  </a:lnTo>
                  <a:lnTo>
                    <a:pt x="443" y="1513"/>
                  </a:lnTo>
                  <a:lnTo>
                    <a:pt x="534" y="1568"/>
                  </a:lnTo>
                  <a:lnTo>
                    <a:pt x="630" y="1619"/>
                  </a:lnTo>
                  <a:lnTo>
                    <a:pt x="727" y="1664"/>
                  </a:lnTo>
                  <a:lnTo>
                    <a:pt x="828" y="1704"/>
                  </a:lnTo>
                  <a:lnTo>
                    <a:pt x="930" y="1739"/>
                  </a:lnTo>
                  <a:lnTo>
                    <a:pt x="1036" y="1769"/>
                  </a:lnTo>
                  <a:lnTo>
                    <a:pt x="1144" y="1793"/>
                  </a:lnTo>
                  <a:lnTo>
                    <a:pt x="1254" y="1812"/>
                  </a:lnTo>
                  <a:lnTo>
                    <a:pt x="1365" y="1823"/>
                  </a:lnTo>
                  <a:lnTo>
                    <a:pt x="1478" y="1829"/>
                  </a:lnTo>
                  <a:lnTo>
                    <a:pt x="1536" y="1830"/>
                  </a:lnTo>
                  <a:lnTo>
                    <a:pt x="1629" y="1829"/>
                  </a:lnTo>
                  <a:lnTo>
                    <a:pt x="1814" y="1812"/>
                  </a:lnTo>
                  <a:lnTo>
                    <a:pt x="1993" y="1780"/>
                  </a:lnTo>
                  <a:lnTo>
                    <a:pt x="2168" y="1732"/>
                  </a:lnTo>
                  <a:lnTo>
                    <a:pt x="2334" y="1669"/>
                  </a:lnTo>
                  <a:lnTo>
                    <a:pt x="2493" y="1592"/>
                  </a:lnTo>
                  <a:lnTo>
                    <a:pt x="2646" y="1503"/>
                  </a:lnTo>
                  <a:lnTo>
                    <a:pt x="2788" y="1401"/>
                  </a:lnTo>
                  <a:lnTo>
                    <a:pt x="2856" y="1345"/>
                  </a:lnTo>
                  <a:lnTo>
                    <a:pt x="2856" y="1345"/>
                  </a:lnTo>
                  <a:lnTo>
                    <a:pt x="2885" y="1321"/>
                  </a:lnTo>
                  <a:lnTo>
                    <a:pt x="2947" y="1279"/>
                  </a:lnTo>
                  <a:lnTo>
                    <a:pt x="3013" y="1244"/>
                  </a:lnTo>
                  <a:lnTo>
                    <a:pt x="3080" y="1216"/>
                  </a:lnTo>
                  <a:lnTo>
                    <a:pt x="3148" y="1195"/>
                  </a:lnTo>
                  <a:lnTo>
                    <a:pt x="3219" y="1180"/>
                  </a:lnTo>
                  <a:lnTo>
                    <a:pt x="3291" y="1173"/>
                  </a:lnTo>
                  <a:lnTo>
                    <a:pt x="3361" y="1172"/>
                  </a:lnTo>
                  <a:lnTo>
                    <a:pt x="3432" y="1178"/>
                  </a:lnTo>
                  <a:lnTo>
                    <a:pt x="3502" y="1192"/>
                  </a:lnTo>
                  <a:lnTo>
                    <a:pt x="3571" y="1211"/>
                  </a:lnTo>
                  <a:lnTo>
                    <a:pt x="3637" y="1237"/>
                  </a:lnTo>
                  <a:lnTo>
                    <a:pt x="3701" y="1271"/>
                  </a:lnTo>
                  <a:lnTo>
                    <a:pt x="3763" y="1309"/>
                  </a:lnTo>
                  <a:lnTo>
                    <a:pt x="3820" y="1356"/>
                  </a:lnTo>
                  <a:lnTo>
                    <a:pt x="3874" y="1407"/>
                  </a:lnTo>
                  <a:lnTo>
                    <a:pt x="3900" y="1436"/>
                  </a:lnTo>
                  <a:lnTo>
                    <a:pt x="3899" y="1436"/>
                  </a:lnTo>
                  <a:lnTo>
                    <a:pt x="3590" y="1696"/>
                  </a:lnTo>
                  <a:lnTo>
                    <a:pt x="4740" y="1863"/>
                  </a:lnTo>
                  <a:lnTo>
                    <a:pt x="4776" y="701"/>
                  </a:lnTo>
                  <a:lnTo>
                    <a:pt x="4467" y="959"/>
                  </a:ln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 name="Freeform: Shape 61">
              <a:extLst>
                <a:ext uri="{FF2B5EF4-FFF2-40B4-BE49-F238E27FC236}">
                  <a16:creationId xmlns:a16="http://schemas.microsoft.com/office/drawing/2014/main" xmlns="" id="{257739E8-C8F8-4C67-8157-F683E085215C}"/>
                </a:ext>
              </a:extLst>
            </p:cNvPr>
            <p:cNvSpPr>
              <a:spLocks/>
            </p:cNvSpPr>
            <p:nvPr/>
          </p:nvSpPr>
          <p:spPr bwMode="auto">
            <a:xfrm>
              <a:off x="5205504" y="3814310"/>
              <a:ext cx="322034" cy="848682"/>
            </a:xfrm>
            <a:custGeom>
              <a:avLst/>
              <a:gdLst>
                <a:gd name="connsiteX0" fmla="*/ 155959 w 322034"/>
                <a:gd name="connsiteY0" fmla="*/ 0 h 848682"/>
                <a:gd name="connsiteX1" fmla="*/ 162687 w 322034"/>
                <a:gd name="connsiteY1" fmla="*/ 35416 h 848682"/>
                <a:gd name="connsiteX2" fmla="*/ 180424 w 322034"/>
                <a:gd name="connsiteY2" fmla="*/ 103806 h 848682"/>
                <a:gd name="connsiteX3" fmla="*/ 203053 w 322034"/>
                <a:gd name="connsiteY3" fmla="*/ 169752 h 848682"/>
                <a:gd name="connsiteX4" fmla="*/ 232410 w 322034"/>
                <a:gd name="connsiteY4" fmla="*/ 233257 h 848682"/>
                <a:gd name="connsiteX5" fmla="*/ 266660 w 322034"/>
                <a:gd name="connsiteY5" fmla="*/ 292487 h 848682"/>
                <a:gd name="connsiteX6" fmla="*/ 305191 w 322034"/>
                <a:gd name="connsiteY6" fmla="*/ 349885 h 848682"/>
                <a:gd name="connsiteX7" fmla="*/ 322034 w 322034"/>
                <a:gd name="connsiteY7" fmla="*/ 369972 h 848682"/>
                <a:gd name="connsiteX8" fmla="*/ 321000 w 322034"/>
                <a:gd name="connsiteY8" fmla="*/ 408230 h 848682"/>
                <a:gd name="connsiteX9" fmla="*/ 309982 w 322034"/>
                <a:gd name="connsiteY9" fmla="*/ 496322 h 848682"/>
                <a:gd name="connsiteX10" fmla="*/ 290396 w 322034"/>
                <a:gd name="connsiteY10" fmla="*/ 582578 h 848682"/>
                <a:gd name="connsiteX11" fmla="*/ 262852 w 322034"/>
                <a:gd name="connsiteY11" fmla="*/ 665775 h 848682"/>
                <a:gd name="connsiteX12" fmla="*/ 227351 w 322034"/>
                <a:gd name="connsiteY12" fmla="*/ 745914 h 848682"/>
                <a:gd name="connsiteX13" fmla="*/ 183893 w 322034"/>
                <a:gd name="connsiteY13" fmla="*/ 821159 h 848682"/>
                <a:gd name="connsiteX14" fmla="*/ 164427 w 322034"/>
                <a:gd name="connsiteY14" fmla="*/ 848682 h 848682"/>
                <a:gd name="connsiteX15" fmla="*/ 114370 w 322034"/>
                <a:gd name="connsiteY15" fmla="*/ 806629 h 848682"/>
                <a:gd name="connsiteX16" fmla="*/ 66665 w 322034"/>
                <a:gd name="connsiteY16" fmla="*/ 762665 h 848682"/>
                <a:gd name="connsiteX17" fmla="*/ 22018 w 322034"/>
                <a:gd name="connsiteY17" fmla="*/ 715647 h 848682"/>
                <a:gd name="connsiteX18" fmla="*/ 0 w 322034"/>
                <a:gd name="connsiteY18" fmla="*/ 691833 h 848682"/>
                <a:gd name="connsiteX19" fmla="*/ 25076 w 322034"/>
                <a:gd name="connsiteY19" fmla="*/ 655195 h 848682"/>
                <a:gd name="connsiteX20" fmla="*/ 69723 w 322034"/>
                <a:gd name="connsiteY20" fmla="*/ 578868 h 848682"/>
                <a:gd name="connsiteX21" fmla="*/ 107031 w 322034"/>
                <a:gd name="connsiteY21" fmla="*/ 497656 h 848682"/>
                <a:gd name="connsiteX22" fmla="*/ 135776 w 322034"/>
                <a:gd name="connsiteY22" fmla="*/ 414611 h 848682"/>
                <a:gd name="connsiteX23" fmla="*/ 155959 w 322034"/>
                <a:gd name="connsiteY23" fmla="*/ 326682 h 848682"/>
                <a:gd name="connsiteX24" fmla="*/ 168191 w 322034"/>
                <a:gd name="connsiteY24" fmla="*/ 236921 h 848682"/>
                <a:gd name="connsiteX25" fmla="*/ 170638 w 322034"/>
                <a:gd name="connsiteY25" fmla="*/ 145938 h 848682"/>
                <a:gd name="connsiteX26" fmla="*/ 164522 w 322034"/>
                <a:gd name="connsiteY26" fmla="*/ 52513 h 848682"/>
                <a:gd name="connsiteX27" fmla="*/ 156571 w 322034"/>
                <a:gd name="connsiteY27" fmla="*/ 6106 h 848682"/>
                <a:gd name="connsiteX28" fmla="*/ 156571 w 322034"/>
                <a:gd name="connsiteY28" fmla="*/ 4885 h 8486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322034" h="848682">
                  <a:moveTo>
                    <a:pt x="155959" y="0"/>
                  </a:moveTo>
                  <a:lnTo>
                    <a:pt x="162687" y="35416"/>
                  </a:lnTo>
                  <a:lnTo>
                    <a:pt x="180424" y="103806"/>
                  </a:lnTo>
                  <a:lnTo>
                    <a:pt x="203053" y="169752"/>
                  </a:lnTo>
                  <a:lnTo>
                    <a:pt x="232410" y="233257"/>
                  </a:lnTo>
                  <a:lnTo>
                    <a:pt x="266660" y="292487"/>
                  </a:lnTo>
                  <a:lnTo>
                    <a:pt x="305191" y="349885"/>
                  </a:lnTo>
                  <a:lnTo>
                    <a:pt x="322034" y="369972"/>
                  </a:lnTo>
                  <a:lnTo>
                    <a:pt x="321000" y="408230"/>
                  </a:lnTo>
                  <a:lnTo>
                    <a:pt x="309982" y="496322"/>
                  </a:lnTo>
                  <a:lnTo>
                    <a:pt x="290396" y="582578"/>
                  </a:lnTo>
                  <a:lnTo>
                    <a:pt x="262852" y="665775"/>
                  </a:lnTo>
                  <a:lnTo>
                    <a:pt x="227351" y="745914"/>
                  </a:lnTo>
                  <a:lnTo>
                    <a:pt x="183893" y="821159"/>
                  </a:lnTo>
                  <a:lnTo>
                    <a:pt x="164427" y="848682"/>
                  </a:lnTo>
                  <a:lnTo>
                    <a:pt x="114370" y="806629"/>
                  </a:lnTo>
                  <a:lnTo>
                    <a:pt x="66665" y="762665"/>
                  </a:lnTo>
                  <a:lnTo>
                    <a:pt x="22018" y="715647"/>
                  </a:lnTo>
                  <a:lnTo>
                    <a:pt x="0" y="691833"/>
                  </a:lnTo>
                  <a:lnTo>
                    <a:pt x="25076" y="655195"/>
                  </a:lnTo>
                  <a:lnTo>
                    <a:pt x="69723" y="578868"/>
                  </a:lnTo>
                  <a:lnTo>
                    <a:pt x="107031" y="497656"/>
                  </a:lnTo>
                  <a:lnTo>
                    <a:pt x="135776" y="414611"/>
                  </a:lnTo>
                  <a:lnTo>
                    <a:pt x="155959" y="326682"/>
                  </a:lnTo>
                  <a:lnTo>
                    <a:pt x="168191" y="236921"/>
                  </a:lnTo>
                  <a:lnTo>
                    <a:pt x="170638" y="145938"/>
                  </a:lnTo>
                  <a:lnTo>
                    <a:pt x="164522" y="52513"/>
                  </a:lnTo>
                  <a:lnTo>
                    <a:pt x="156571" y="6106"/>
                  </a:lnTo>
                  <a:lnTo>
                    <a:pt x="156571" y="4885"/>
                  </a:lnTo>
                  <a:close/>
                </a:path>
              </a:pathLst>
            </a:custGeom>
            <a:solidFill>
              <a:schemeClr val="tx1">
                <a:alpha val="3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noAutofit/>
            </a:bodyPr>
            <a:lstStyle/>
            <a:p>
              <a:endParaRPr lang="en-US" sz="1350"/>
            </a:p>
          </p:txBody>
        </p:sp>
        <p:sp>
          <p:nvSpPr>
            <p:cNvPr id="25" name="Freeform: Shape 62">
              <a:extLst>
                <a:ext uri="{FF2B5EF4-FFF2-40B4-BE49-F238E27FC236}">
                  <a16:creationId xmlns:a16="http://schemas.microsoft.com/office/drawing/2014/main" xmlns="" id="{D2342FC2-3679-423C-AA23-ACEDFA4B6281}"/>
                </a:ext>
              </a:extLst>
            </p:cNvPr>
            <p:cNvSpPr>
              <a:spLocks/>
            </p:cNvSpPr>
            <p:nvPr/>
          </p:nvSpPr>
          <p:spPr bwMode="auto">
            <a:xfrm>
              <a:off x="5624578" y="1898766"/>
              <a:ext cx="243905" cy="546305"/>
            </a:xfrm>
            <a:custGeom>
              <a:avLst/>
              <a:gdLst>
                <a:gd name="connsiteX0" fmla="*/ 213361 w 243905"/>
                <a:gd name="connsiteY0" fmla="*/ 0 h 546305"/>
                <a:gd name="connsiteX1" fmla="*/ 207253 w 243905"/>
                <a:gd name="connsiteY1" fmla="*/ 31192 h 546305"/>
                <a:gd name="connsiteX2" fmla="*/ 198090 w 243905"/>
                <a:gd name="connsiteY2" fmla="*/ 94187 h 546305"/>
                <a:gd name="connsiteX3" fmla="*/ 193813 w 243905"/>
                <a:gd name="connsiteY3" fmla="*/ 155959 h 546305"/>
                <a:gd name="connsiteX4" fmla="*/ 193813 w 243905"/>
                <a:gd name="connsiteY4" fmla="*/ 217731 h 546305"/>
                <a:gd name="connsiteX5" fmla="*/ 197479 w 243905"/>
                <a:gd name="connsiteY5" fmla="*/ 278892 h 546305"/>
                <a:gd name="connsiteX6" fmla="*/ 206031 w 243905"/>
                <a:gd name="connsiteY6" fmla="*/ 339441 h 546305"/>
                <a:gd name="connsiteX7" fmla="*/ 217638 w 243905"/>
                <a:gd name="connsiteY7" fmla="*/ 399378 h 546305"/>
                <a:gd name="connsiteX8" fmla="*/ 234131 w 243905"/>
                <a:gd name="connsiteY8" fmla="*/ 458092 h 546305"/>
                <a:gd name="connsiteX9" fmla="*/ 243905 w 243905"/>
                <a:gd name="connsiteY9" fmla="*/ 486226 h 546305"/>
                <a:gd name="connsiteX10" fmla="*/ 187705 w 243905"/>
                <a:gd name="connsiteY10" fmla="*/ 499070 h 546305"/>
                <a:gd name="connsiteX11" fmla="*/ 78358 w 243905"/>
                <a:gd name="connsiteY11" fmla="*/ 532708 h 546305"/>
                <a:gd name="connsiteX12" fmla="*/ 44702 w 243905"/>
                <a:gd name="connsiteY12" fmla="*/ 546305 h 546305"/>
                <a:gd name="connsiteX13" fmla="*/ 38558 w 243905"/>
                <a:gd name="connsiteY13" fmla="*/ 529037 h 546305"/>
                <a:gd name="connsiteX14" fmla="*/ 17137 w 243905"/>
                <a:gd name="connsiteY14" fmla="*/ 444636 h 546305"/>
                <a:gd name="connsiteX15" fmla="*/ 4285 w 243905"/>
                <a:gd name="connsiteY15" fmla="*/ 357788 h 546305"/>
                <a:gd name="connsiteX16" fmla="*/ 0 w 243905"/>
                <a:gd name="connsiteY16" fmla="*/ 269717 h 546305"/>
                <a:gd name="connsiteX17" fmla="*/ 3673 w 243905"/>
                <a:gd name="connsiteY17" fmla="*/ 181034 h 546305"/>
                <a:gd name="connsiteX18" fmla="*/ 17137 w 243905"/>
                <a:gd name="connsiteY18" fmla="*/ 91740 h 546305"/>
                <a:gd name="connsiteX19" fmla="*/ 29775 w 243905"/>
                <a:gd name="connsiteY19" fmla="*/ 41907 h 546305"/>
                <a:gd name="connsiteX20" fmla="*/ 94852 w 243905"/>
                <a:gd name="connsiteY20" fmla="*/ 24464 h 546305"/>
                <a:gd name="connsiteX21" fmla="*/ 173655 w 243905"/>
                <a:gd name="connsiteY21" fmla="*/ 7339 h 546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43905" h="546305">
                  <a:moveTo>
                    <a:pt x="213361" y="0"/>
                  </a:moveTo>
                  <a:lnTo>
                    <a:pt x="207253" y="31192"/>
                  </a:lnTo>
                  <a:lnTo>
                    <a:pt x="198090" y="94187"/>
                  </a:lnTo>
                  <a:lnTo>
                    <a:pt x="193813" y="155959"/>
                  </a:lnTo>
                  <a:lnTo>
                    <a:pt x="193813" y="217731"/>
                  </a:lnTo>
                  <a:lnTo>
                    <a:pt x="197479" y="278892"/>
                  </a:lnTo>
                  <a:lnTo>
                    <a:pt x="206031" y="339441"/>
                  </a:lnTo>
                  <a:lnTo>
                    <a:pt x="217638" y="399378"/>
                  </a:lnTo>
                  <a:lnTo>
                    <a:pt x="234131" y="458092"/>
                  </a:lnTo>
                  <a:lnTo>
                    <a:pt x="243905" y="486226"/>
                  </a:lnTo>
                  <a:lnTo>
                    <a:pt x="187705" y="499070"/>
                  </a:lnTo>
                  <a:lnTo>
                    <a:pt x="78358" y="532708"/>
                  </a:lnTo>
                  <a:lnTo>
                    <a:pt x="44702" y="546305"/>
                  </a:lnTo>
                  <a:lnTo>
                    <a:pt x="38558" y="529037"/>
                  </a:lnTo>
                  <a:lnTo>
                    <a:pt x="17137" y="444636"/>
                  </a:lnTo>
                  <a:lnTo>
                    <a:pt x="4285" y="357788"/>
                  </a:lnTo>
                  <a:lnTo>
                    <a:pt x="0" y="269717"/>
                  </a:lnTo>
                  <a:lnTo>
                    <a:pt x="3673" y="181034"/>
                  </a:lnTo>
                  <a:lnTo>
                    <a:pt x="17137" y="91740"/>
                  </a:lnTo>
                  <a:lnTo>
                    <a:pt x="29775" y="41907"/>
                  </a:lnTo>
                  <a:lnTo>
                    <a:pt x="94852" y="24464"/>
                  </a:lnTo>
                  <a:lnTo>
                    <a:pt x="173655" y="7339"/>
                  </a:lnTo>
                  <a:close/>
                </a:path>
              </a:pathLst>
            </a:custGeom>
            <a:solidFill>
              <a:schemeClr val="tx1">
                <a:alpha val="3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noAutofit/>
            </a:bodyPr>
            <a:lstStyle/>
            <a:p>
              <a:endParaRPr lang="en-US" sz="1350"/>
            </a:p>
          </p:txBody>
        </p:sp>
        <p:sp>
          <p:nvSpPr>
            <p:cNvPr id="26" name="Freeform 385">
              <a:extLst>
                <a:ext uri="{FF2B5EF4-FFF2-40B4-BE49-F238E27FC236}">
                  <a16:creationId xmlns:a16="http://schemas.microsoft.com/office/drawing/2014/main" xmlns="" id="{63BACE31-CF20-470A-959F-76FD2A48943C}"/>
                </a:ext>
              </a:extLst>
            </p:cNvPr>
            <p:cNvSpPr>
              <a:spLocks/>
            </p:cNvSpPr>
            <p:nvPr/>
          </p:nvSpPr>
          <p:spPr bwMode="auto">
            <a:xfrm>
              <a:off x="4065473" y="2463887"/>
              <a:ext cx="2353454" cy="2649472"/>
            </a:xfrm>
            <a:custGeom>
              <a:avLst/>
              <a:gdLst>
                <a:gd name="T0" fmla="*/ 3841 w 3845"/>
                <a:gd name="T1" fmla="*/ 779 h 4331"/>
                <a:gd name="T2" fmla="*/ 3631 w 3845"/>
                <a:gd name="T3" fmla="*/ 685 h 4331"/>
                <a:gd name="T4" fmla="*/ 3388 w 3845"/>
                <a:gd name="T5" fmla="*/ 516 h 4331"/>
                <a:gd name="T6" fmla="*/ 3185 w 3845"/>
                <a:gd name="T7" fmla="*/ 307 h 4331"/>
                <a:gd name="T8" fmla="*/ 3030 w 3845"/>
                <a:gd name="T9" fmla="*/ 65 h 4331"/>
                <a:gd name="T10" fmla="*/ 2912 w 3845"/>
                <a:gd name="T11" fmla="*/ 19 h 4331"/>
                <a:gd name="T12" fmla="*/ 2580 w 3845"/>
                <a:gd name="T13" fmla="*/ 132 h 4331"/>
                <a:gd name="T14" fmla="*/ 2275 w 3845"/>
                <a:gd name="T15" fmla="*/ 298 h 4331"/>
                <a:gd name="T16" fmla="*/ 2005 w 3845"/>
                <a:gd name="T17" fmla="*/ 510 h 4331"/>
                <a:gd name="T18" fmla="*/ 1775 w 3845"/>
                <a:gd name="T19" fmla="*/ 765 h 4331"/>
                <a:gd name="T20" fmla="*/ 1591 w 3845"/>
                <a:gd name="T21" fmla="*/ 1057 h 4331"/>
                <a:gd name="T22" fmla="*/ 1456 w 3845"/>
                <a:gd name="T23" fmla="*/ 1378 h 4331"/>
                <a:gd name="T24" fmla="*/ 1378 w 3845"/>
                <a:gd name="T25" fmla="*/ 1725 h 4331"/>
                <a:gd name="T26" fmla="*/ 1360 w 3845"/>
                <a:gd name="T27" fmla="*/ 1999 h 4331"/>
                <a:gd name="T28" fmla="*/ 1376 w 3845"/>
                <a:gd name="T29" fmla="*/ 2260 h 4331"/>
                <a:gd name="T30" fmla="*/ 1389 w 3845"/>
                <a:gd name="T31" fmla="*/ 2345 h 4331"/>
                <a:gd name="T32" fmla="*/ 1401 w 3845"/>
                <a:gd name="T33" fmla="*/ 2458 h 4331"/>
                <a:gd name="T34" fmla="*/ 1389 w 3845"/>
                <a:gd name="T35" fmla="*/ 2603 h 4331"/>
                <a:gd name="T36" fmla="*/ 1351 w 3845"/>
                <a:gd name="T37" fmla="*/ 2742 h 4331"/>
                <a:gd name="T38" fmla="*/ 1287 w 3845"/>
                <a:gd name="T39" fmla="*/ 2869 h 4331"/>
                <a:gd name="T40" fmla="*/ 1200 w 3845"/>
                <a:gd name="T41" fmla="*/ 2982 h 4331"/>
                <a:gd name="T42" fmla="*/ 1093 w 3845"/>
                <a:gd name="T43" fmla="*/ 3076 h 4331"/>
                <a:gd name="T44" fmla="*/ 967 w 3845"/>
                <a:gd name="T45" fmla="*/ 3149 h 4331"/>
                <a:gd name="T46" fmla="*/ 826 w 3845"/>
                <a:gd name="T47" fmla="*/ 3197 h 4331"/>
                <a:gd name="T48" fmla="*/ 789 w 3845"/>
                <a:gd name="T49" fmla="*/ 3204 h 4331"/>
                <a:gd name="T50" fmla="*/ 0 w 3845"/>
                <a:gd name="T51" fmla="*/ 3719 h 4331"/>
                <a:gd name="T52" fmla="*/ 918 w 3845"/>
                <a:gd name="T53" fmla="*/ 3934 h 4331"/>
                <a:gd name="T54" fmla="*/ 1137 w 3845"/>
                <a:gd name="T55" fmla="*/ 3878 h 4331"/>
                <a:gd name="T56" fmla="*/ 1404 w 3845"/>
                <a:gd name="T57" fmla="*/ 3757 h 4331"/>
                <a:gd name="T58" fmla="*/ 1637 w 3845"/>
                <a:gd name="T59" fmla="*/ 3590 h 4331"/>
                <a:gd name="T60" fmla="*/ 1832 w 3845"/>
                <a:gd name="T61" fmla="*/ 3381 h 4331"/>
                <a:gd name="T62" fmla="*/ 1985 w 3845"/>
                <a:gd name="T63" fmla="*/ 3142 h 4331"/>
                <a:gd name="T64" fmla="*/ 2088 w 3845"/>
                <a:gd name="T65" fmla="*/ 2875 h 4331"/>
                <a:gd name="T66" fmla="*/ 2138 w 3845"/>
                <a:gd name="T67" fmla="*/ 2590 h 4331"/>
                <a:gd name="T68" fmla="*/ 2132 w 3845"/>
                <a:gd name="T69" fmla="*/ 2292 h 4331"/>
                <a:gd name="T70" fmla="*/ 2110 w 3845"/>
                <a:gd name="T71" fmla="*/ 2145 h 4331"/>
                <a:gd name="T72" fmla="*/ 2103 w 3845"/>
                <a:gd name="T73" fmla="*/ 1933 h 4331"/>
                <a:gd name="T74" fmla="*/ 2142 w 3845"/>
                <a:gd name="T75" fmla="*/ 1674 h 4331"/>
                <a:gd name="T76" fmla="*/ 2229 w 3845"/>
                <a:gd name="T77" fmla="*/ 1436 h 4331"/>
                <a:gd name="T78" fmla="*/ 2359 w 3845"/>
                <a:gd name="T79" fmla="*/ 1222 h 4331"/>
                <a:gd name="T80" fmla="*/ 2526 w 3845"/>
                <a:gd name="T81" fmla="*/ 1039 h 4331"/>
                <a:gd name="T82" fmla="*/ 2726 w 3845"/>
                <a:gd name="T83" fmla="*/ 890 h 4331"/>
                <a:gd name="T84" fmla="*/ 2952 w 3845"/>
                <a:gd name="T85" fmla="*/ 780 h 4331"/>
                <a:gd name="T86" fmla="*/ 3201 w 3845"/>
                <a:gd name="T87" fmla="*/ 716 h 4331"/>
                <a:gd name="T88" fmla="*/ 3399 w 3845"/>
                <a:gd name="T89" fmla="*/ 702 h 4331"/>
                <a:gd name="T90" fmla="*/ 3572 w 3845"/>
                <a:gd name="T91" fmla="*/ 713 h 4331"/>
                <a:gd name="T92" fmla="*/ 3792 w 3845"/>
                <a:gd name="T93" fmla="*/ 762 h 4331"/>
                <a:gd name="T94" fmla="*/ 3841 w 3845"/>
                <a:gd name="T95" fmla="*/ 780 h 4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845" h="4331">
                  <a:moveTo>
                    <a:pt x="3841" y="780"/>
                  </a:moveTo>
                  <a:lnTo>
                    <a:pt x="3841" y="779"/>
                  </a:lnTo>
                  <a:lnTo>
                    <a:pt x="3768" y="752"/>
                  </a:lnTo>
                  <a:lnTo>
                    <a:pt x="3631" y="685"/>
                  </a:lnTo>
                  <a:lnTo>
                    <a:pt x="3505" y="607"/>
                  </a:lnTo>
                  <a:lnTo>
                    <a:pt x="3388" y="516"/>
                  </a:lnTo>
                  <a:lnTo>
                    <a:pt x="3281" y="417"/>
                  </a:lnTo>
                  <a:lnTo>
                    <a:pt x="3185" y="307"/>
                  </a:lnTo>
                  <a:lnTo>
                    <a:pt x="3101" y="190"/>
                  </a:lnTo>
                  <a:lnTo>
                    <a:pt x="3030" y="65"/>
                  </a:lnTo>
                  <a:lnTo>
                    <a:pt x="2999" y="0"/>
                  </a:lnTo>
                  <a:lnTo>
                    <a:pt x="2912" y="19"/>
                  </a:lnTo>
                  <a:lnTo>
                    <a:pt x="2743" y="68"/>
                  </a:lnTo>
                  <a:lnTo>
                    <a:pt x="2580" y="132"/>
                  </a:lnTo>
                  <a:lnTo>
                    <a:pt x="2423" y="208"/>
                  </a:lnTo>
                  <a:lnTo>
                    <a:pt x="2275" y="298"/>
                  </a:lnTo>
                  <a:lnTo>
                    <a:pt x="2136" y="398"/>
                  </a:lnTo>
                  <a:lnTo>
                    <a:pt x="2005" y="510"/>
                  </a:lnTo>
                  <a:lnTo>
                    <a:pt x="1885" y="632"/>
                  </a:lnTo>
                  <a:lnTo>
                    <a:pt x="1775" y="765"/>
                  </a:lnTo>
                  <a:lnTo>
                    <a:pt x="1677" y="907"/>
                  </a:lnTo>
                  <a:lnTo>
                    <a:pt x="1591" y="1057"/>
                  </a:lnTo>
                  <a:lnTo>
                    <a:pt x="1516" y="1214"/>
                  </a:lnTo>
                  <a:lnTo>
                    <a:pt x="1456" y="1378"/>
                  </a:lnTo>
                  <a:lnTo>
                    <a:pt x="1409" y="1549"/>
                  </a:lnTo>
                  <a:lnTo>
                    <a:pt x="1378" y="1725"/>
                  </a:lnTo>
                  <a:lnTo>
                    <a:pt x="1361" y="1907"/>
                  </a:lnTo>
                  <a:lnTo>
                    <a:pt x="1360" y="1999"/>
                  </a:lnTo>
                  <a:lnTo>
                    <a:pt x="1361" y="2087"/>
                  </a:lnTo>
                  <a:lnTo>
                    <a:pt x="1376" y="2260"/>
                  </a:lnTo>
                  <a:lnTo>
                    <a:pt x="1389" y="2345"/>
                  </a:lnTo>
                  <a:lnTo>
                    <a:pt x="1389" y="2345"/>
                  </a:lnTo>
                  <a:lnTo>
                    <a:pt x="1396" y="2383"/>
                  </a:lnTo>
                  <a:lnTo>
                    <a:pt x="1401" y="2458"/>
                  </a:lnTo>
                  <a:lnTo>
                    <a:pt x="1399" y="2532"/>
                  </a:lnTo>
                  <a:lnTo>
                    <a:pt x="1389" y="2603"/>
                  </a:lnTo>
                  <a:lnTo>
                    <a:pt x="1374" y="2674"/>
                  </a:lnTo>
                  <a:lnTo>
                    <a:pt x="1351" y="2742"/>
                  </a:lnTo>
                  <a:lnTo>
                    <a:pt x="1322" y="2808"/>
                  </a:lnTo>
                  <a:lnTo>
                    <a:pt x="1287" y="2869"/>
                  </a:lnTo>
                  <a:lnTo>
                    <a:pt x="1246" y="2928"/>
                  </a:lnTo>
                  <a:lnTo>
                    <a:pt x="1200" y="2982"/>
                  </a:lnTo>
                  <a:lnTo>
                    <a:pt x="1149" y="3032"/>
                  </a:lnTo>
                  <a:lnTo>
                    <a:pt x="1093" y="3076"/>
                  </a:lnTo>
                  <a:lnTo>
                    <a:pt x="1032" y="3116"/>
                  </a:lnTo>
                  <a:lnTo>
                    <a:pt x="967" y="3149"/>
                  </a:lnTo>
                  <a:lnTo>
                    <a:pt x="899" y="3176"/>
                  </a:lnTo>
                  <a:lnTo>
                    <a:pt x="826" y="3197"/>
                  </a:lnTo>
                  <a:lnTo>
                    <a:pt x="789" y="3204"/>
                  </a:lnTo>
                  <a:lnTo>
                    <a:pt x="789" y="3204"/>
                  </a:lnTo>
                  <a:lnTo>
                    <a:pt x="719" y="2807"/>
                  </a:lnTo>
                  <a:lnTo>
                    <a:pt x="0" y="3719"/>
                  </a:lnTo>
                  <a:lnTo>
                    <a:pt x="988" y="4331"/>
                  </a:lnTo>
                  <a:lnTo>
                    <a:pt x="918" y="3934"/>
                  </a:lnTo>
                  <a:lnTo>
                    <a:pt x="992" y="3919"/>
                  </a:lnTo>
                  <a:lnTo>
                    <a:pt x="1137" y="3878"/>
                  </a:lnTo>
                  <a:lnTo>
                    <a:pt x="1274" y="3824"/>
                  </a:lnTo>
                  <a:lnTo>
                    <a:pt x="1404" y="3757"/>
                  </a:lnTo>
                  <a:lnTo>
                    <a:pt x="1525" y="3679"/>
                  </a:lnTo>
                  <a:lnTo>
                    <a:pt x="1637" y="3590"/>
                  </a:lnTo>
                  <a:lnTo>
                    <a:pt x="1740" y="3490"/>
                  </a:lnTo>
                  <a:lnTo>
                    <a:pt x="1832" y="3381"/>
                  </a:lnTo>
                  <a:lnTo>
                    <a:pt x="1914" y="3265"/>
                  </a:lnTo>
                  <a:lnTo>
                    <a:pt x="1985" y="3142"/>
                  </a:lnTo>
                  <a:lnTo>
                    <a:pt x="2043" y="3011"/>
                  </a:lnTo>
                  <a:lnTo>
                    <a:pt x="2088" y="2875"/>
                  </a:lnTo>
                  <a:lnTo>
                    <a:pt x="2120" y="2734"/>
                  </a:lnTo>
                  <a:lnTo>
                    <a:pt x="2138" y="2590"/>
                  </a:lnTo>
                  <a:lnTo>
                    <a:pt x="2142" y="2442"/>
                  </a:lnTo>
                  <a:lnTo>
                    <a:pt x="2132" y="2292"/>
                  </a:lnTo>
                  <a:lnTo>
                    <a:pt x="2119" y="2217"/>
                  </a:lnTo>
                  <a:lnTo>
                    <a:pt x="2110" y="2145"/>
                  </a:lnTo>
                  <a:lnTo>
                    <a:pt x="2102" y="1999"/>
                  </a:lnTo>
                  <a:lnTo>
                    <a:pt x="2103" y="1933"/>
                  </a:lnTo>
                  <a:lnTo>
                    <a:pt x="2116" y="1801"/>
                  </a:lnTo>
                  <a:lnTo>
                    <a:pt x="2142" y="1674"/>
                  </a:lnTo>
                  <a:lnTo>
                    <a:pt x="2180" y="1553"/>
                  </a:lnTo>
                  <a:lnTo>
                    <a:pt x="2229" y="1436"/>
                  </a:lnTo>
                  <a:lnTo>
                    <a:pt x="2288" y="1326"/>
                  </a:lnTo>
                  <a:lnTo>
                    <a:pt x="2359" y="1222"/>
                  </a:lnTo>
                  <a:lnTo>
                    <a:pt x="2438" y="1127"/>
                  </a:lnTo>
                  <a:lnTo>
                    <a:pt x="2526" y="1039"/>
                  </a:lnTo>
                  <a:lnTo>
                    <a:pt x="2622" y="959"/>
                  </a:lnTo>
                  <a:lnTo>
                    <a:pt x="2726" y="890"/>
                  </a:lnTo>
                  <a:lnTo>
                    <a:pt x="2836" y="829"/>
                  </a:lnTo>
                  <a:lnTo>
                    <a:pt x="2952" y="780"/>
                  </a:lnTo>
                  <a:lnTo>
                    <a:pt x="3074" y="742"/>
                  </a:lnTo>
                  <a:lnTo>
                    <a:pt x="3201" y="716"/>
                  </a:lnTo>
                  <a:lnTo>
                    <a:pt x="3332" y="703"/>
                  </a:lnTo>
                  <a:lnTo>
                    <a:pt x="3399" y="702"/>
                  </a:lnTo>
                  <a:lnTo>
                    <a:pt x="3457" y="703"/>
                  </a:lnTo>
                  <a:lnTo>
                    <a:pt x="3572" y="713"/>
                  </a:lnTo>
                  <a:lnTo>
                    <a:pt x="3684" y="733"/>
                  </a:lnTo>
                  <a:lnTo>
                    <a:pt x="3792" y="762"/>
                  </a:lnTo>
                  <a:lnTo>
                    <a:pt x="3845" y="781"/>
                  </a:lnTo>
                  <a:lnTo>
                    <a:pt x="3841" y="780"/>
                  </a:lnTo>
                  <a:close/>
                </a:path>
              </a:pathLst>
            </a:custGeom>
            <a:solidFill>
              <a:srgbClr val="FBC0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 name="Freeform: Shape 64">
              <a:extLst>
                <a:ext uri="{FF2B5EF4-FFF2-40B4-BE49-F238E27FC236}">
                  <a16:creationId xmlns:a16="http://schemas.microsoft.com/office/drawing/2014/main" xmlns="" id="{CF7E2996-60E0-41FD-9BD5-B59D3B0D78D6}"/>
                </a:ext>
              </a:extLst>
            </p:cNvPr>
            <p:cNvSpPr>
              <a:spLocks/>
            </p:cNvSpPr>
            <p:nvPr/>
          </p:nvSpPr>
          <p:spPr bwMode="auto">
            <a:xfrm>
              <a:off x="5698607" y="2463887"/>
              <a:ext cx="720320" cy="477774"/>
            </a:xfrm>
            <a:custGeom>
              <a:avLst/>
              <a:gdLst>
                <a:gd name="connsiteX0" fmla="*/ 717872 w 720320"/>
                <a:gd name="connsiteY0" fmla="*/ 476897 h 477774"/>
                <a:gd name="connsiteX1" fmla="*/ 720320 w 720320"/>
                <a:gd name="connsiteY1" fmla="*/ 477774 h 477774"/>
                <a:gd name="connsiteX2" fmla="*/ 717872 w 720320"/>
                <a:gd name="connsiteY2" fmla="*/ 477162 h 477774"/>
                <a:gd name="connsiteX3" fmla="*/ 202499 w 720320"/>
                <a:gd name="connsiteY3" fmla="*/ 0 h 477774"/>
                <a:gd name="connsiteX4" fmla="*/ 221474 w 720320"/>
                <a:gd name="connsiteY4" fmla="*/ 39764 h 477774"/>
                <a:gd name="connsiteX5" fmla="*/ 264931 w 720320"/>
                <a:gd name="connsiteY5" fmla="*/ 116232 h 477774"/>
                <a:gd name="connsiteX6" fmla="*/ 316346 w 720320"/>
                <a:gd name="connsiteY6" fmla="*/ 187806 h 477774"/>
                <a:gd name="connsiteX7" fmla="*/ 375106 w 720320"/>
                <a:gd name="connsiteY7" fmla="*/ 255098 h 477774"/>
                <a:gd name="connsiteX8" fmla="*/ 440599 w 720320"/>
                <a:gd name="connsiteY8" fmla="*/ 315661 h 477774"/>
                <a:gd name="connsiteX9" fmla="*/ 512212 w 720320"/>
                <a:gd name="connsiteY9" fmla="*/ 371330 h 477774"/>
                <a:gd name="connsiteX10" fmla="*/ 589335 w 720320"/>
                <a:gd name="connsiteY10" fmla="*/ 419046 h 477774"/>
                <a:gd name="connsiteX11" fmla="*/ 673190 w 720320"/>
                <a:gd name="connsiteY11" fmla="*/ 460033 h 477774"/>
                <a:gd name="connsiteX12" fmla="*/ 717872 w 720320"/>
                <a:gd name="connsiteY12" fmla="*/ 476550 h 477774"/>
                <a:gd name="connsiteX13" fmla="*/ 717872 w 720320"/>
                <a:gd name="connsiteY13" fmla="*/ 476897 h 477774"/>
                <a:gd name="connsiteX14" fmla="*/ 687880 w 720320"/>
                <a:gd name="connsiteY14" fmla="*/ 466151 h 477774"/>
                <a:gd name="connsiteX15" fmla="*/ 621775 w 720320"/>
                <a:gd name="connsiteY15" fmla="*/ 448410 h 477774"/>
                <a:gd name="connsiteX16" fmla="*/ 553222 w 720320"/>
                <a:gd name="connsiteY16" fmla="*/ 436175 h 477774"/>
                <a:gd name="connsiteX17" fmla="*/ 482832 w 720320"/>
                <a:gd name="connsiteY17" fmla="*/ 430058 h 477774"/>
                <a:gd name="connsiteX18" fmla="*/ 447332 w 720320"/>
                <a:gd name="connsiteY18" fmla="*/ 429446 h 477774"/>
                <a:gd name="connsiteX19" fmla="*/ 406322 w 720320"/>
                <a:gd name="connsiteY19" fmla="*/ 430058 h 477774"/>
                <a:gd name="connsiteX20" fmla="*/ 326140 w 720320"/>
                <a:gd name="connsiteY20" fmla="*/ 438010 h 477774"/>
                <a:gd name="connsiteX21" fmla="*/ 307866 w 720320"/>
                <a:gd name="connsiteY21" fmla="*/ 441749 h 477774"/>
                <a:gd name="connsiteX22" fmla="*/ 249124 w 720320"/>
                <a:gd name="connsiteY22" fmla="*/ 396320 h 477774"/>
                <a:gd name="connsiteX23" fmla="*/ 184249 w 720320"/>
                <a:gd name="connsiteY23" fmla="*/ 336383 h 477774"/>
                <a:gd name="connsiteX24" fmla="*/ 126106 w 720320"/>
                <a:gd name="connsiteY24" fmla="*/ 270941 h 477774"/>
                <a:gd name="connsiteX25" fmla="*/ 74695 w 720320"/>
                <a:gd name="connsiteY25" fmla="*/ 199995 h 477774"/>
                <a:gd name="connsiteX26" fmla="*/ 30629 w 720320"/>
                <a:gd name="connsiteY26" fmla="*/ 125379 h 477774"/>
                <a:gd name="connsiteX27" fmla="*/ 0 w 720320"/>
                <a:gd name="connsiteY27" fmla="*/ 59574 h 477774"/>
                <a:gd name="connsiteX28" fmla="*/ 45806 w 720320"/>
                <a:gd name="connsiteY28" fmla="*/ 41599 h 477774"/>
                <a:gd name="connsiteX29" fmla="*/ 149248 w 720320"/>
                <a:gd name="connsiteY29" fmla="*/ 11623 h 477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720320" h="477774">
                  <a:moveTo>
                    <a:pt x="717872" y="476897"/>
                  </a:moveTo>
                  <a:lnTo>
                    <a:pt x="720320" y="477774"/>
                  </a:lnTo>
                  <a:lnTo>
                    <a:pt x="717872" y="477162"/>
                  </a:lnTo>
                  <a:close/>
                  <a:moveTo>
                    <a:pt x="202499" y="0"/>
                  </a:moveTo>
                  <a:lnTo>
                    <a:pt x="221474" y="39764"/>
                  </a:lnTo>
                  <a:lnTo>
                    <a:pt x="264931" y="116232"/>
                  </a:lnTo>
                  <a:lnTo>
                    <a:pt x="316346" y="187806"/>
                  </a:lnTo>
                  <a:lnTo>
                    <a:pt x="375106" y="255098"/>
                  </a:lnTo>
                  <a:lnTo>
                    <a:pt x="440599" y="315661"/>
                  </a:lnTo>
                  <a:lnTo>
                    <a:pt x="512212" y="371330"/>
                  </a:lnTo>
                  <a:lnTo>
                    <a:pt x="589335" y="419046"/>
                  </a:lnTo>
                  <a:lnTo>
                    <a:pt x="673190" y="460033"/>
                  </a:lnTo>
                  <a:lnTo>
                    <a:pt x="717872" y="476550"/>
                  </a:lnTo>
                  <a:lnTo>
                    <a:pt x="717872" y="476897"/>
                  </a:lnTo>
                  <a:lnTo>
                    <a:pt x="687880" y="466151"/>
                  </a:lnTo>
                  <a:lnTo>
                    <a:pt x="621775" y="448410"/>
                  </a:lnTo>
                  <a:lnTo>
                    <a:pt x="553222" y="436175"/>
                  </a:lnTo>
                  <a:lnTo>
                    <a:pt x="482832" y="430058"/>
                  </a:lnTo>
                  <a:lnTo>
                    <a:pt x="447332" y="429446"/>
                  </a:lnTo>
                  <a:lnTo>
                    <a:pt x="406322" y="430058"/>
                  </a:lnTo>
                  <a:lnTo>
                    <a:pt x="326140" y="438010"/>
                  </a:lnTo>
                  <a:lnTo>
                    <a:pt x="307866" y="441749"/>
                  </a:lnTo>
                  <a:lnTo>
                    <a:pt x="249124" y="396320"/>
                  </a:lnTo>
                  <a:lnTo>
                    <a:pt x="184249" y="336383"/>
                  </a:lnTo>
                  <a:lnTo>
                    <a:pt x="126106" y="270941"/>
                  </a:lnTo>
                  <a:lnTo>
                    <a:pt x="74695" y="199995"/>
                  </a:lnTo>
                  <a:lnTo>
                    <a:pt x="30629" y="125379"/>
                  </a:lnTo>
                  <a:lnTo>
                    <a:pt x="0" y="59574"/>
                  </a:lnTo>
                  <a:lnTo>
                    <a:pt x="45806" y="41599"/>
                  </a:lnTo>
                  <a:lnTo>
                    <a:pt x="149248" y="11623"/>
                  </a:lnTo>
                  <a:close/>
                </a:path>
              </a:pathLst>
            </a:custGeom>
            <a:solidFill>
              <a:schemeClr val="tx1">
                <a:alpha val="3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noAutofit/>
            </a:bodyPr>
            <a:lstStyle/>
            <a:p>
              <a:endParaRPr lang="en-US" sz="1350"/>
            </a:p>
          </p:txBody>
        </p:sp>
        <p:sp>
          <p:nvSpPr>
            <p:cNvPr id="28" name="Freeform: Shape 65">
              <a:extLst>
                <a:ext uri="{FF2B5EF4-FFF2-40B4-BE49-F238E27FC236}">
                  <a16:creationId xmlns:a16="http://schemas.microsoft.com/office/drawing/2014/main" xmlns="" id="{E220DD2F-3C0A-4016-AACF-BD1E37BDB11B}"/>
                </a:ext>
              </a:extLst>
            </p:cNvPr>
            <p:cNvSpPr>
              <a:spLocks/>
            </p:cNvSpPr>
            <p:nvPr/>
          </p:nvSpPr>
          <p:spPr bwMode="auto">
            <a:xfrm>
              <a:off x="6657551" y="3860294"/>
              <a:ext cx="721045" cy="431068"/>
            </a:xfrm>
            <a:custGeom>
              <a:avLst/>
              <a:gdLst>
                <a:gd name="connsiteX0" fmla="*/ 657988 w 721045"/>
                <a:gd name="connsiteY0" fmla="*/ 0 h 431068"/>
                <a:gd name="connsiteX1" fmla="*/ 721045 w 721045"/>
                <a:gd name="connsiteY1" fmla="*/ 5320 h 431068"/>
                <a:gd name="connsiteX2" fmla="*/ 709345 w 721045"/>
                <a:gd name="connsiteY2" fmla="*/ 78172 h 431068"/>
                <a:gd name="connsiteX3" fmla="*/ 685476 w 721045"/>
                <a:gd name="connsiteY3" fmla="*/ 174194 h 431068"/>
                <a:gd name="connsiteX4" fmla="*/ 670787 w 721045"/>
                <a:gd name="connsiteY4" fmla="*/ 220676 h 431068"/>
                <a:gd name="connsiteX5" fmla="*/ 626721 w 721045"/>
                <a:gd name="connsiteY5" fmla="*/ 217618 h 431068"/>
                <a:gd name="connsiteX6" fmla="*/ 539200 w 721045"/>
                <a:gd name="connsiteY6" fmla="*/ 218230 h 431068"/>
                <a:gd name="connsiteX7" fmla="*/ 451679 w 721045"/>
                <a:gd name="connsiteY7" fmla="*/ 226181 h 431068"/>
                <a:gd name="connsiteX8" fmla="*/ 364771 w 721045"/>
                <a:gd name="connsiteY8" fmla="*/ 243917 h 431068"/>
                <a:gd name="connsiteX9" fmla="*/ 279699 w 721045"/>
                <a:gd name="connsiteY9" fmla="*/ 269604 h 431068"/>
                <a:gd name="connsiteX10" fmla="*/ 196462 w 721045"/>
                <a:gd name="connsiteY10" fmla="*/ 304466 h 431068"/>
                <a:gd name="connsiteX11" fmla="*/ 116898 w 721045"/>
                <a:gd name="connsiteY11" fmla="*/ 347278 h 431068"/>
                <a:gd name="connsiteX12" fmla="*/ 39782 w 721045"/>
                <a:gd name="connsiteY12" fmla="*/ 399265 h 431068"/>
                <a:gd name="connsiteX13" fmla="*/ 3060 w 721045"/>
                <a:gd name="connsiteY13" fmla="*/ 429233 h 431068"/>
                <a:gd name="connsiteX14" fmla="*/ 3060 w 721045"/>
                <a:gd name="connsiteY14" fmla="*/ 428622 h 431068"/>
                <a:gd name="connsiteX15" fmla="*/ 1836 w 721045"/>
                <a:gd name="connsiteY15" fmla="*/ 429845 h 431068"/>
                <a:gd name="connsiteX16" fmla="*/ 0 w 721045"/>
                <a:gd name="connsiteY16" fmla="*/ 431068 h 431068"/>
                <a:gd name="connsiteX17" fmla="*/ 31826 w 721045"/>
                <a:gd name="connsiteY17" fmla="*/ 403546 h 431068"/>
                <a:gd name="connsiteX18" fmla="*/ 89969 w 721045"/>
                <a:gd name="connsiteY18" fmla="*/ 342385 h 431068"/>
                <a:gd name="connsiteX19" fmla="*/ 141379 w 721045"/>
                <a:gd name="connsiteY19" fmla="*/ 275721 h 431068"/>
                <a:gd name="connsiteX20" fmla="*/ 186058 w 721045"/>
                <a:gd name="connsiteY20" fmla="*/ 203551 h 431068"/>
                <a:gd name="connsiteX21" fmla="*/ 222780 w 721045"/>
                <a:gd name="connsiteY21" fmla="*/ 125877 h 431068"/>
                <a:gd name="connsiteX22" fmla="*/ 236637 w 721045"/>
                <a:gd name="connsiteY22" fmla="*/ 85259 h 431068"/>
                <a:gd name="connsiteX23" fmla="*/ 313655 w 721045"/>
                <a:gd name="connsiteY23" fmla="*/ 53124 h 431068"/>
                <a:gd name="connsiteX24" fmla="*/ 398668 w 721045"/>
                <a:gd name="connsiteY24" fmla="*/ 26867 h 431068"/>
                <a:gd name="connsiteX25" fmla="*/ 484293 w 721045"/>
                <a:gd name="connsiteY25" fmla="*/ 9159 h 431068"/>
                <a:gd name="connsiteX26" fmla="*/ 571141 w 721045"/>
                <a:gd name="connsiteY26" fmla="*/ 611 h 4310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1045" h="431068">
                  <a:moveTo>
                    <a:pt x="657988" y="0"/>
                  </a:moveTo>
                  <a:lnTo>
                    <a:pt x="721045" y="5320"/>
                  </a:lnTo>
                  <a:lnTo>
                    <a:pt x="709345" y="78172"/>
                  </a:lnTo>
                  <a:lnTo>
                    <a:pt x="685476" y="174194"/>
                  </a:lnTo>
                  <a:lnTo>
                    <a:pt x="670787" y="220676"/>
                  </a:lnTo>
                  <a:lnTo>
                    <a:pt x="626721" y="217618"/>
                  </a:lnTo>
                  <a:lnTo>
                    <a:pt x="539200" y="218230"/>
                  </a:lnTo>
                  <a:lnTo>
                    <a:pt x="451679" y="226181"/>
                  </a:lnTo>
                  <a:lnTo>
                    <a:pt x="364771" y="243917"/>
                  </a:lnTo>
                  <a:lnTo>
                    <a:pt x="279699" y="269604"/>
                  </a:lnTo>
                  <a:lnTo>
                    <a:pt x="196462" y="304466"/>
                  </a:lnTo>
                  <a:lnTo>
                    <a:pt x="116898" y="347278"/>
                  </a:lnTo>
                  <a:lnTo>
                    <a:pt x="39782" y="399265"/>
                  </a:lnTo>
                  <a:lnTo>
                    <a:pt x="3060" y="429233"/>
                  </a:lnTo>
                  <a:lnTo>
                    <a:pt x="3060" y="428622"/>
                  </a:lnTo>
                  <a:lnTo>
                    <a:pt x="1836" y="429845"/>
                  </a:lnTo>
                  <a:lnTo>
                    <a:pt x="0" y="431068"/>
                  </a:lnTo>
                  <a:lnTo>
                    <a:pt x="31826" y="403546"/>
                  </a:lnTo>
                  <a:lnTo>
                    <a:pt x="89969" y="342385"/>
                  </a:lnTo>
                  <a:lnTo>
                    <a:pt x="141379" y="275721"/>
                  </a:lnTo>
                  <a:lnTo>
                    <a:pt x="186058" y="203551"/>
                  </a:lnTo>
                  <a:lnTo>
                    <a:pt x="222780" y="125877"/>
                  </a:lnTo>
                  <a:lnTo>
                    <a:pt x="236637" y="85259"/>
                  </a:lnTo>
                  <a:lnTo>
                    <a:pt x="313655" y="53124"/>
                  </a:lnTo>
                  <a:lnTo>
                    <a:pt x="398668" y="26867"/>
                  </a:lnTo>
                  <a:lnTo>
                    <a:pt x="484293" y="9159"/>
                  </a:lnTo>
                  <a:lnTo>
                    <a:pt x="571141" y="611"/>
                  </a:lnTo>
                  <a:close/>
                </a:path>
              </a:pathLst>
            </a:custGeom>
            <a:solidFill>
              <a:schemeClr val="tx1">
                <a:alpha val="3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noAutofit/>
            </a:bodyPr>
            <a:lstStyle/>
            <a:p>
              <a:endParaRPr lang="en-US" sz="1350"/>
            </a:p>
          </p:txBody>
        </p:sp>
        <p:sp>
          <p:nvSpPr>
            <p:cNvPr id="29" name="Freeform: Shape 66">
              <a:extLst>
                <a:ext uri="{FF2B5EF4-FFF2-40B4-BE49-F238E27FC236}">
                  <a16:creationId xmlns:a16="http://schemas.microsoft.com/office/drawing/2014/main" xmlns="" id="{E2B82352-C8A2-42FA-A30B-5624FABCC58C}"/>
                </a:ext>
              </a:extLst>
            </p:cNvPr>
            <p:cNvSpPr>
              <a:spLocks/>
            </p:cNvSpPr>
            <p:nvPr/>
          </p:nvSpPr>
          <p:spPr bwMode="auto">
            <a:xfrm>
              <a:off x="7411347" y="3878327"/>
              <a:ext cx="496198" cy="430160"/>
            </a:xfrm>
            <a:custGeom>
              <a:avLst/>
              <a:gdLst>
                <a:gd name="connsiteX0" fmla="*/ 48778 w 496198"/>
                <a:gd name="connsiteY0" fmla="*/ 0 h 430160"/>
                <a:gd name="connsiteX1" fmla="*/ 76665 w 496198"/>
                <a:gd name="connsiteY1" fmla="*/ 5171 h 430160"/>
                <a:gd name="connsiteX2" fmla="*/ 160455 w 496198"/>
                <a:gd name="connsiteY2" fmla="*/ 28374 h 430160"/>
                <a:gd name="connsiteX3" fmla="*/ 242410 w 496198"/>
                <a:gd name="connsiteY3" fmla="*/ 60737 h 430160"/>
                <a:gd name="connsiteX4" fmla="*/ 320695 w 496198"/>
                <a:gd name="connsiteY4" fmla="*/ 101038 h 430160"/>
                <a:gd name="connsiteX5" fmla="*/ 395922 w 496198"/>
                <a:gd name="connsiteY5" fmla="*/ 148666 h 430160"/>
                <a:gd name="connsiteX6" fmla="*/ 466868 w 496198"/>
                <a:gd name="connsiteY6" fmla="*/ 205454 h 430160"/>
                <a:gd name="connsiteX7" fmla="*/ 496198 w 496198"/>
                <a:gd name="connsiteY7" fmla="*/ 233652 h 430160"/>
                <a:gd name="connsiteX8" fmla="*/ 493818 w 496198"/>
                <a:gd name="connsiteY8" fmla="*/ 244280 h 430160"/>
                <a:gd name="connsiteX9" fmla="*/ 473039 w 496198"/>
                <a:gd name="connsiteY9" fmla="*/ 320099 h 430160"/>
                <a:gd name="connsiteX10" fmla="*/ 449815 w 496198"/>
                <a:gd name="connsiteY10" fmla="*/ 394085 h 430160"/>
                <a:gd name="connsiteX11" fmla="*/ 436369 w 496198"/>
                <a:gd name="connsiteY11" fmla="*/ 430160 h 430160"/>
                <a:gd name="connsiteX12" fmla="*/ 413145 w 496198"/>
                <a:gd name="connsiteY12" fmla="*/ 409371 h 430160"/>
                <a:gd name="connsiteX13" fmla="*/ 363641 w 496198"/>
                <a:gd name="connsiteY13" fmla="*/ 370850 h 430160"/>
                <a:gd name="connsiteX14" fmla="*/ 311692 w 496198"/>
                <a:gd name="connsiteY14" fmla="*/ 335997 h 430160"/>
                <a:gd name="connsiteX15" fmla="*/ 257910 w 496198"/>
                <a:gd name="connsiteY15" fmla="*/ 305425 h 430160"/>
                <a:gd name="connsiteX16" fmla="*/ 202906 w 496198"/>
                <a:gd name="connsiteY16" fmla="*/ 277909 h 430160"/>
                <a:gd name="connsiteX17" fmla="*/ 146068 w 496198"/>
                <a:gd name="connsiteY17" fmla="*/ 254674 h 430160"/>
                <a:gd name="connsiteX18" fmla="*/ 88618 w 496198"/>
                <a:gd name="connsiteY18" fmla="*/ 235719 h 430160"/>
                <a:gd name="connsiteX19" fmla="*/ 29947 w 496198"/>
                <a:gd name="connsiteY19" fmla="*/ 220433 h 430160"/>
                <a:gd name="connsiteX20" fmla="*/ 0 w 496198"/>
                <a:gd name="connsiteY20" fmla="*/ 214930 h 430160"/>
                <a:gd name="connsiteX21" fmla="*/ 14668 w 496198"/>
                <a:gd name="connsiteY21" fmla="*/ 166626 h 430160"/>
                <a:gd name="connsiteX22" fmla="*/ 37892 w 496198"/>
                <a:gd name="connsiteY22" fmla="*/ 66959 h 430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96198" h="430160">
                  <a:moveTo>
                    <a:pt x="48778" y="0"/>
                  </a:moveTo>
                  <a:lnTo>
                    <a:pt x="76665" y="5171"/>
                  </a:lnTo>
                  <a:lnTo>
                    <a:pt x="160455" y="28374"/>
                  </a:lnTo>
                  <a:lnTo>
                    <a:pt x="242410" y="60737"/>
                  </a:lnTo>
                  <a:lnTo>
                    <a:pt x="320695" y="101038"/>
                  </a:lnTo>
                  <a:lnTo>
                    <a:pt x="395922" y="148666"/>
                  </a:lnTo>
                  <a:lnTo>
                    <a:pt x="466868" y="205454"/>
                  </a:lnTo>
                  <a:lnTo>
                    <a:pt x="496198" y="233652"/>
                  </a:lnTo>
                  <a:lnTo>
                    <a:pt x="493818" y="244280"/>
                  </a:lnTo>
                  <a:lnTo>
                    <a:pt x="473039" y="320099"/>
                  </a:lnTo>
                  <a:lnTo>
                    <a:pt x="449815" y="394085"/>
                  </a:lnTo>
                  <a:lnTo>
                    <a:pt x="436369" y="430160"/>
                  </a:lnTo>
                  <a:lnTo>
                    <a:pt x="413145" y="409371"/>
                  </a:lnTo>
                  <a:lnTo>
                    <a:pt x="363641" y="370850"/>
                  </a:lnTo>
                  <a:lnTo>
                    <a:pt x="311692" y="335997"/>
                  </a:lnTo>
                  <a:lnTo>
                    <a:pt x="257910" y="305425"/>
                  </a:lnTo>
                  <a:lnTo>
                    <a:pt x="202906" y="277909"/>
                  </a:lnTo>
                  <a:lnTo>
                    <a:pt x="146068" y="254674"/>
                  </a:lnTo>
                  <a:lnTo>
                    <a:pt x="88618" y="235719"/>
                  </a:lnTo>
                  <a:lnTo>
                    <a:pt x="29947" y="220433"/>
                  </a:lnTo>
                  <a:lnTo>
                    <a:pt x="0" y="214930"/>
                  </a:lnTo>
                  <a:lnTo>
                    <a:pt x="14668" y="166626"/>
                  </a:lnTo>
                  <a:lnTo>
                    <a:pt x="37892" y="66959"/>
                  </a:lnTo>
                  <a:close/>
                </a:path>
              </a:pathLst>
            </a:custGeom>
            <a:solidFill>
              <a:schemeClr val="tx1">
                <a:alpha val="3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noAutofit/>
            </a:bodyPr>
            <a:lstStyle/>
            <a:p>
              <a:endParaRPr lang="en-US" sz="1350"/>
            </a:p>
          </p:txBody>
        </p:sp>
      </p:grpSp>
      <p:pic>
        <p:nvPicPr>
          <p:cNvPr id="30" name="Graphic 67" descr="Puzzle">
            <a:extLst>
              <a:ext uri="{FF2B5EF4-FFF2-40B4-BE49-F238E27FC236}">
                <a16:creationId xmlns:a16="http://schemas.microsoft.com/office/drawing/2014/main" xmlns="" id="{2172A225-F36C-4BB2-AF03-FEDA857F9004}"/>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xmlns="" r:embed="rId4"/>
              </a:ext>
            </a:extLst>
          </a:blip>
          <a:stretch>
            <a:fillRect/>
          </a:stretch>
        </p:blipFill>
        <p:spPr>
          <a:xfrm>
            <a:off x="2391736" y="5063865"/>
            <a:ext cx="639352" cy="639352"/>
          </a:xfrm>
          <a:prstGeom prst="rect">
            <a:avLst/>
          </a:prstGeom>
        </p:spPr>
      </p:pic>
      <p:pic>
        <p:nvPicPr>
          <p:cNvPr id="31" name="Graphic 68" descr="Lightbulb">
            <a:extLst>
              <a:ext uri="{FF2B5EF4-FFF2-40B4-BE49-F238E27FC236}">
                <a16:creationId xmlns:a16="http://schemas.microsoft.com/office/drawing/2014/main" xmlns="" id="{382F7624-F440-42C6-A328-527192FE62DF}"/>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xmlns="" r:embed="rId6"/>
              </a:ext>
            </a:extLst>
          </a:blip>
          <a:stretch>
            <a:fillRect/>
          </a:stretch>
        </p:blipFill>
        <p:spPr>
          <a:xfrm>
            <a:off x="3857197" y="1205281"/>
            <a:ext cx="756000" cy="756000"/>
          </a:xfrm>
          <a:prstGeom prst="rect">
            <a:avLst/>
          </a:prstGeom>
        </p:spPr>
      </p:pic>
      <p:pic>
        <p:nvPicPr>
          <p:cNvPr id="32" name="Graphic 69" descr="Bullseye">
            <a:extLst>
              <a:ext uri="{FF2B5EF4-FFF2-40B4-BE49-F238E27FC236}">
                <a16:creationId xmlns:a16="http://schemas.microsoft.com/office/drawing/2014/main" xmlns="" id="{FE5E6422-7143-478C-AB29-E7461B2937B0}"/>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xmlns="" r:embed="rId8"/>
              </a:ext>
            </a:extLst>
          </a:blip>
          <a:stretch>
            <a:fillRect/>
          </a:stretch>
        </p:blipFill>
        <p:spPr>
          <a:xfrm>
            <a:off x="6022730" y="5021808"/>
            <a:ext cx="639352" cy="639352"/>
          </a:xfrm>
          <a:prstGeom prst="rect">
            <a:avLst/>
          </a:prstGeom>
        </p:spPr>
      </p:pic>
      <p:sp>
        <p:nvSpPr>
          <p:cNvPr id="39" name="Rectangle 84">
            <a:extLst>
              <a:ext uri="{FF2B5EF4-FFF2-40B4-BE49-F238E27FC236}">
                <a16:creationId xmlns:a16="http://schemas.microsoft.com/office/drawing/2014/main" xmlns="" id="{B9CDCE88-AF9B-41FB-9FAD-FA4EB9288555}"/>
              </a:ext>
            </a:extLst>
          </p:cNvPr>
          <p:cNvSpPr/>
          <p:nvPr/>
        </p:nvSpPr>
        <p:spPr>
          <a:xfrm>
            <a:off x="2542006" y="4490923"/>
            <a:ext cx="70226" cy="396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42" name="Rectangle 87">
            <a:extLst>
              <a:ext uri="{FF2B5EF4-FFF2-40B4-BE49-F238E27FC236}">
                <a16:creationId xmlns:a16="http://schemas.microsoft.com/office/drawing/2014/main" xmlns="" id="{2A0AB65E-D532-4427-AB0A-EE3115A99280}"/>
              </a:ext>
            </a:extLst>
          </p:cNvPr>
          <p:cNvSpPr/>
          <p:nvPr/>
        </p:nvSpPr>
        <p:spPr>
          <a:xfrm>
            <a:off x="6608561" y="4667865"/>
            <a:ext cx="70226" cy="396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44" name="Rectangle 89">
            <a:extLst>
              <a:ext uri="{FF2B5EF4-FFF2-40B4-BE49-F238E27FC236}">
                <a16:creationId xmlns:a16="http://schemas.microsoft.com/office/drawing/2014/main" xmlns="" id="{00DAD0A1-FB8E-4E13-8E97-B68696733397}"/>
              </a:ext>
            </a:extLst>
          </p:cNvPr>
          <p:cNvSpPr/>
          <p:nvPr/>
        </p:nvSpPr>
        <p:spPr>
          <a:xfrm>
            <a:off x="5564858" y="1380980"/>
            <a:ext cx="72000" cy="396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Tree>
    <p:extLst>
      <p:ext uri="{BB962C8B-B14F-4D97-AF65-F5344CB8AC3E}">
        <p14:creationId xmlns:p14="http://schemas.microsoft.com/office/powerpoint/2010/main" val="213216470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normAutofit/>
          </a:bodyPr>
          <a:lstStyle/>
          <a:p>
            <a:pPr marL="0" indent="0"/>
            <a:r>
              <a:rPr lang="hr-HR" dirty="0">
                <a:latin typeface="Neo Sans Medium"/>
              </a:rPr>
              <a:t>M14 </a:t>
            </a:r>
            <a:r>
              <a:rPr lang="hr-HR" dirty="0" smtClean="0">
                <a:latin typeface="Neo Sans Medium"/>
              </a:rPr>
              <a:t>„Dobrobit životinja” </a:t>
            </a:r>
            <a:endParaRPr lang="vi-VN" b="1" dirty="0">
              <a:latin typeface="Neo Sans Medium"/>
              <a:cs typeface="Calibri" panose="020F0502020204030204" pitchFamily="34" charset="0"/>
            </a:endParaRPr>
          </a:p>
        </p:txBody>
      </p:sp>
      <p:sp>
        <p:nvSpPr>
          <p:cNvPr id="3" name="Rezervirano mjesto sadržaja 2"/>
          <p:cNvSpPr>
            <a:spLocks noGrp="1"/>
          </p:cNvSpPr>
          <p:nvPr>
            <p:ph idx="1"/>
          </p:nvPr>
        </p:nvSpPr>
        <p:spPr>
          <a:xfrm>
            <a:off x="539552" y="1556792"/>
            <a:ext cx="8229600" cy="4525963"/>
          </a:xfrm>
        </p:spPr>
        <p:txBody>
          <a:bodyPr>
            <a:normAutofit/>
          </a:bodyPr>
          <a:lstStyle/>
          <a:p>
            <a:pPr marL="0" indent="0">
              <a:buNone/>
            </a:pPr>
            <a:endParaRPr lang="hr-HR" dirty="0">
              <a:latin typeface="Calibri" panose="020F0502020204030204" pitchFamily="34" charset="0"/>
              <a:cs typeface="Calibri" panose="020F0502020204030204" pitchFamily="34" charset="0"/>
            </a:endParaRPr>
          </a:p>
          <a:p>
            <a:pPr marL="0" indent="0">
              <a:buNone/>
            </a:pPr>
            <a:endParaRPr lang="hr-HR" dirty="0">
              <a:latin typeface="Calibri" panose="020F0502020204030204" pitchFamily="34" charset="0"/>
              <a:cs typeface="Calibri" panose="020F0502020204030204" pitchFamily="34" charset="0"/>
            </a:endParaRPr>
          </a:p>
          <a:p>
            <a:pPr marL="0" indent="0">
              <a:buNone/>
            </a:pPr>
            <a:r>
              <a:rPr lang="hr-HR" sz="2800" b="1" dirty="0">
                <a:latin typeface="Calibri" panose="020F0502020204030204" pitchFamily="34" charset="0"/>
                <a:cs typeface="Calibri" panose="020F0502020204030204" pitchFamily="34" charset="0"/>
              </a:rPr>
              <a:t> </a:t>
            </a:r>
            <a:endParaRPr lang="hr-HR" dirty="0">
              <a:latin typeface="Calibri" panose="020F0502020204030204" pitchFamily="34" charset="0"/>
              <a:cs typeface="Calibri" panose="020F0502020204030204" pitchFamily="34" charset="0"/>
            </a:endParaRPr>
          </a:p>
        </p:txBody>
      </p:sp>
      <p:graphicFrame>
        <p:nvGraphicFramePr>
          <p:cNvPr id="6" name="Dijagram 5"/>
          <p:cNvGraphicFramePr/>
          <p:nvPr>
            <p:extLst>
              <p:ext uri="{D42A27DB-BD31-4B8C-83A1-F6EECF244321}">
                <p14:modId xmlns:p14="http://schemas.microsoft.com/office/powerpoint/2010/main" val="4235499820"/>
              </p:ext>
            </p:extLst>
          </p:nvPr>
        </p:nvGraphicFramePr>
        <p:xfrm>
          <a:off x="899592" y="1052736"/>
          <a:ext cx="8064896" cy="53285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91136860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noAutofit/>
          </a:bodyPr>
          <a:lstStyle/>
          <a:p>
            <a:r>
              <a:rPr lang="hr-HR" dirty="0"/>
              <a:t>M17 „Upravljanje rizicima”</a:t>
            </a:r>
          </a:p>
        </p:txBody>
      </p:sp>
      <p:sp>
        <p:nvSpPr>
          <p:cNvPr id="3" name="Rezervirano mjesto sadržaja 2"/>
          <p:cNvSpPr>
            <a:spLocks noGrp="1"/>
          </p:cNvSpPr>
          <p:nvPr>
            <p:ph idx="1"/>
          </p:nvPr>
        </p:nvSpPr>
        <p:spPr/>
        <p:txBody>
          <a:bodyPr/>
          <a:lstStyle/>
          <a:p>
            <a:pPr algn="just"/>
            <a:r>
              <a:rPr lang="hr-HR" dirty="0"/>
              <a:t>uvode se dvije značajne promjene za provedbu </a:t>
            </a:r>
            <a:r>
              <a:rPr lang="hr-HR" dirty="0" err="1" smtClean="0"/>
              <a:t>podmjere</a:t>
            </a:r>
            <a:r>
              <a:rPr lang="hr-HR" dirty="0" smtClean="0"/>
              <a:t> </a:t>
            </a:r>
            <a:r>
              <a:rPr lang="hr-HR" dirty="0"/>
              <a:t>17.1 „Osiguranje usjeva, životinja i biljaka“</a:t>
            </a:r>
            <a:r>
              <a:rPr lang="hr-HR" dirty="0" smtClean="0"/>
              <a:t>: </a:t>
            </a:r>
            <a:endParaRPr lang="hr-HR" dirty="0"/>
          </a:p>
          <a:p>
            <a:pPr algn="just"/>
            <a:r>
              <a:rPr lang="hr-HR" dirty="0"/>
              <a:t> smanjuje se prag gubitka poljoprivredne proizvodnje sa 30% na 20%</a:t>
            </a:r>
          </a:p>
          <a:p>
            <a:pPr algn="just"/>
            <a:r>
              <a:rPr lang="hr-HR" dirty="0"/>
              <a:t> intenzitet potpore se povećava sa 65% na 70% plaćene premije osiguranja</a:t>
            </a:r>
          </a:p>
        </p:txBody>
      </p:sp>
    </p:spTree>
    <p:extLst>
      <p:ext uri="{BB962C8B-B14F-4D97-AF65-F5344CB8AC3E}">
        <p14:creationId xmlns:p14="http://schemas.microsoft.com/office/powerpoint/2010/main" val="8654777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noAutofit/>
          </a:bodyPr>
          <a:lstStyle/>
          <a:p>
            <a:r>
              <a:rPr lang="hr-HR" dirty="0"/>
              <a:t>M17 „Upravljanje rizicima”</a:t>
            </a:r>
          </a:p>
        </p:txBody>
      </p:sp>
      <p:sp>
        <p:nvSpPr>
          <p:cNvPr id="3" name="Rezervirano mjesto sadržaja 2"/>
          <p:cNvSpPr>
            <a:spLocks noGrp="1"/>
          </p:cNvSpPr>
          <p:nvPr>
            <p:ph idx="1"/>
          </p:nvPr>
        </p:nvSpPr>
        <p:spPr/>
        <p:txBody>
          <a:bodyPr>
            <a:normAutofit/>
          </a:bodyPr>
          <a:lstStyle/>
          <a:p>
            <a:pPr algn="just"/>
            <a:r>
              <a:rPr lang="hr-HR" dirty="0" smtClean="0">
                <a:solidFill>
                  <a:srgbClr val="4F81BD">
                    <a:lumMod val="50000"/>
                  </a:srgbClr>
                </a:solidFill>
              </a:rPr>
              <a:t>korisnik </a:t>
            </a:r>
            <a:r>
              <a:rPr lang="hr-HR" dirty="0">
                <a:solidFill>
                  <a:srgbClr val="4F81BD">
                    <a:lumMod val="50000"/>
                  </a:srgbClr>
                </a:solidFill>
              </a:rPr>
              <a:t>će podnositi </a:t>
            </a:r>
            <a:r>
              <a:rPr lang="hr-HR" dirty="0" smtClean="0">
                <a:solidFill>
                  <a:srgbClr val="4F81BD">
                    <a:lumMod val="50000"/>
                  </a:srgbClr>
                </a:solidFill>
              </a:rPr>
              <a:t>zahtjev </a:t>
            </a:r>
            <a:r>
              <a:rPr lang="hr-HR" dirty="0">
                <a:solidFill>
                  <a:srgbClr val="4F81BD">
                    <a:lumMod val="50000"/>
                  </a:srgbClr>
                </a:solidFill>
              </a:rPr>
              <a:t>za potporu nakon što plati 30% premije osiguranja</a:t>
            </a:r>
          </a:p>
          <a:p>
            <a:pPr algn="just"/>
            <a:r>
              <a:rPr lang="hr-HR" dirty="0" smtClean="0">
                <a:solidFill>
                  <a:srgbClr val="4F81BD">
                    <a:lumMod val="50000"/>
                  </a:srgbClr>
                </a:solidFill>
              </a:rPr>
              <a:t>APPRRR </a:t>
            </a:r>
            <a:r>
              <a:rPr lang="hr-HR" dirty="0">
                <a:solidFill>
                  <a:srgbClr val="4F81BD">
                    <a:lumMod val="50000"/>
                  </a:srgbClr>
                </a:solidFill>
              </a:rPr>
              <a:t>provodi administrativnu obradu i kada utvrdi da su ispunjeni uvjeti za prihvaćanje zahtjeva za potporu isplaćuje iznos potpore (70%) na račun društva za osiguranje čime se zatvara obveza korisnika </a:t>
            </a:r>
          </a:p>
          <a:p>
            <a:pPr algn="just"/>
            <a:endParaRPr lang="hr-HR" dirty="0"/>
          </a:p>
        </p:txBody>
      </p:sp>
    </p:spTree>
    <p:extLst>
      <p:ext uri="{BB962C8B-B14F-4D97-AF65-F5344CB8AC3E}">
        <p14:creationId xmlns:p14="http://schemas.microsoft.com/office/powerpoint/2010/main" val="16963936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noAutofit/>
          </a:bodyPr>
          <a:lstStyle/>
          <a:p>
            <a:r>
              <a:rPr lang="hr-HR" dirty="0" smtClean="0">
                <a:latin typeface="+mn-lt"/>
              </a:rPr>
              <a:t>Od travnja 2018.: </a:t>
            </a:r>
            <a:br>
              <a:rPr lang="hr-HR" dirty="0" smtClean="0">
                <a:latin typeface="+mn-lt"/>
              </a:rPr>
            </a:br>
            <a:r>
              <a:rPr lang="hr-HR" dirty="0" smtClean="0">
                <a:latin typeface="+mn-lt"/>
              </a:rPr>
              <a:t>Financijski instrumenti PRR-a</a:t>
            </a:r>
            <a:endParaRPr lang="hr-HR" dirty="0">
              <a:latin typeface="+mn-lt"/>
            </a:endParaRPr>
          </a:p>
        </p:txBody>
      </p:sp>
      <p:sp>
        <p:nvSpPr>
          <p:cNvPr id="3" name="Rezervirano mjesto sadržaja 2"/>
          <p:cNvSpPr>
            <a:spLocks noGrp="1"/>
          </p:cNvSpPr>
          <p:nvPr>
            <p:ph idx="1"/>
          </p:nvPr>
        </p:nvSpPr>
        <p:spPr/>
        <p:txBody>
          <a:bodyPr>
            <a:normAutofit/>
          </a:bodyPr>
          <a:lstStyle/>
          <a:p>
            <a:r>
              <a:rPr lang="hr-HR" sz="2800" dirty="0" smtClean="0">
                <a:solidFill>
                  <a:srgbClr val="4F81BD">
                    <a:lumMod val="50000"/>
                  </a:srgbClr>
                </a:solidFill>
                <a:latin typeface="+mn-lt"/>
              </a:rPr>
              <a:t>Pokrenuti financijski instrumenti:</a:t>
            </a:r>
            <a:endParaRPr lang="hr-HR" sz="2800" dirty="0">
              <a:solidFill>
                <a:srgbClr val="4F81BD">
                  <a:lumMod val="50000"/>
                </a:srgbClr>
              </a:solidFill>
              <a:latin typeface="+mn-lt"/>
            </a:endParaRPr>
          </a:p>
          <a:p>
            <a:pPr lvl="1"/>
            <a:r>
              <a:rPr lang="hr-HR" dirty="0" smtClean="0">
                <a:solidFill>
                  <a:srgbClr val="4F81BD">
                    <a:lumMod val="50000"/>
                  </a:srgbClr>
                </a:solidFill>
                <a:latin typeface="+mn-lt"/>
              </a:rPr>
              <a:t>Jamstva </a:t>
            </a:r>
            <a:r>
              <a:rPr lang="hr-HR" dirty="0">
                <a:solidFill>
                  <a:srgbClr val="4F81BD">
                    <a:lumMod val="50000"/>
                  </a:srgbClr>
                </a:solidFill>
                <a:latin typeface="+mn-lt"/>
              </a:rPr>
              <a:t>z</a:t>
            </a:r>
            <a:r>
              <a:rPr lang="hr-HR" dirty="0" smtClean="0">
                <a:solidFill>
                  <a:srgbClr val="4F81BD">
                    <a:lumMod val="50000"/>
                  </a:srgbClr>
                </a:solidFill>
                <a:latin typeface="+mn-lt"/>
              </a:rPr>
              <a:t>a ruralni razvoj</a:t>
            </a:r>
            <a:endParaRPr lang="hr-HR" dirty="0">
              <a:solidFill>
                <a:srgbClr val="4F81BD">
                  <a:lumMod val="50000"/>
                </a:srgbClr>
              </a:solidFill>
              <a:latin typeface="+mn-lt"/>
            </a:endParaRPr>
          </a:p>
          <a:p>
            <a:pPr marL="457200" lvl="1" indent="0">
              <a:buNone/>
            </a:pPr>
            <a:endParaRPr lang="hr-HR" dirty="0">
              <a:solidFill>
                <a:srgbClr val="4F81BD">
                  <a:lumMod val="50000"/>
                </a:srgbClr>
              </a:solidFill>
              <a:latin typeface="+mn-lt"/>
            </a:endParaRPr>
          </a:p>
          <a:p>
            <a:pPr lvl="1">
              <a:spcBef>
                <a:spcPts val="0"/>
              </a:spcBef>
            </a:pPr>
            <a:r>
              <a:rPr lang="hr-HR" dirty="0">
                <a:solidFill>
                  <a:srgbClr val="4F81BD">
                    <a:lumMod val="50000"/>
                  </a:srgbClr>
                </a:solidFill>
                <a:latin typeface="+mn-lt"/>
              </a:rPr>
              <a:t>Mikro i </a:t>
            </a:r>
            <a:r>
              <a:rPr lang="hr-HR" dirty="0" smtClean="0">
                <a:solidFill>
                  <a:srgbClr val="4F81BD">
                    <a:lumMod val="50000"/>
                  </a:srgbClr>
                </a:solidFill>
                <a:latin typeface="+mn-lt"/>
              </a:rPr>
              <a:t>mali zajmovi </a:t>
            </a:r>
          </a:p>
          <a:p>
            <a:pPr marL="457200" lvl="1" indent="0">
              <a:spcBef>
                <a:spcPts val="0"/>
              </a:spcBef>
              <a:buNone/>
            </a:pPr>
            <a:r>
              <a:rPr lang="hr-HR" dirty="0" smtClean="0">
                <a:solidFill>
                  <a:srgbClr val="4F81BD">
                    <a:lumMod val="50000"/>
                  </a:srgbClr>
                </a:solidFill>
                <a:latin typeface="+mn-lt"/>
              </a:rPr>
              <a:t>	za ruralni razvoj</a:t>
            </a:r>
            <a:endParaRPr lang="hr-HR" dirty="0">
              <a:solidFill>
                <a:srgbClr val="4F81BD">
                  <a:lumMod val="50000"/>
                </a:srgbClr>
              </a:solidFill>
              <a:latin typeface="+mn-lt"/>
            </a:endParaRPr>
          </a:p>
          <a:p>
            <a:pPr marL="457200" lvl="1" indent="0">
              <a:buNone/>
            </a:pPr>
            <a:endParaRPr lang="hr-HR" dirty="0">
              <a:solidFill>
                <a:srgbClr val="4F81BD">
                  <a:lumMod val="50000"/>
                </a:srgbClr>
              </a:solidFill>
              <a:latin typeface="+mn-lt"/>
            </a:endParaRPr>
          </a:p>
          <a:p>
            <a:pPr lvl="1"/>
            <a:r>
              <a:rPr lang="hr-HR" dirty="0" smtClean="0">
                <a:solidFill>
                  <a:srgbClr val="4F81BD">
                    <a:lumMod val="50000"/>
                  </a:srgbClr>
                </a:solidFill>
                <a:latin typeface="+mn-lt"/>
              </a:rPr>
              <a:t>Investicijski krediti</a:t>
            </a:r>
            <a:endParaRPr lang="hr-HR" dirty="0">
              <a:solidFill>
                <a:srgbClr val="4F81BD">
                  <a:lumMod val="50000"/>
                </a:srgbClr>
              </a:solidFill>
              <a:latin typeface="+mn-lt"/>
            </a:endParaRPr>
          </a:p>
          <a:p>
            <a:pPr marL="457200" lvl="1" indent="0">
              <a:spcBef>
                <a:spcPts val="0"/>
              </a:spcBef>
              <a:buNone/>
            </a:pPr>
            <a:r>
              <a:rPr lang="hr-HR" dirty="0" smtClean="0">
                <a:solidFill>
                  <a:srgbClr val="4F81BD">
                    <a:lumMod val="50000"/>
                  </a:srgbClr>
                </a:solidFill>
                <a:latin typeface="+mn-lt"/>
              </a:rPr>
              <a:t>	za ruralni razvoj</a:t>
            </a:r>
          </a:p>
        </p:txBody>
      </p:sp>
      <p:pic>
        <p:nvPicPr>
          <p:cNvPr id="307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68125" y="2168860"/>
            <a:ext cx="2121261" cy="24482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Desna vitičasta zagrada 3"/>
          <p:cNvSpPr/>
          <p:nvPr/>
        </p:nvSpPr>
        <p:spPr>
          <a:xfrm>
            <a:off x="4896036" y="2206997"/>
            <a:ext cx="504056" cy="1656184"/>
          </a:xfrm>
          <a:prstGeom prst="rightBrace">
            <a:avLst/>
          </a:prstGeom>
          <a:ln>
            <a:solidFill>
              <a:schemeClr val="accent1">
                <a:lumMod val="50000"/>
              </a:schemeClr>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hr-HR" b="1" dirty="0"/>
          </a:p>
        </p:txBody>
      </p:sp>
      <p:sp>
        <p:nvSpPr>
          <p:cNvPr id="5" name="TekstniOkvir 4"/>
          <p:cNvSpPr txBox="1"/>
          <p:nvPr/>
        </p:nvSpPr>
        <p:spPr>
          <a:xfrm>
            <a:off x="5264460" y="4350825"/>
            <a:ext cx="2664296" cy="646331"/>
          </a:xfrm>
          <a:prstGeom prst="rect">
            <a:avLst/>
          </a:prstGeom>
          <a:noFill/>
        </p:spPr>
        <p:txBody>
          <a:bodyPr wrap="square" rtlCol="0">
            <a:spAutoFit/>
          </a:bodyPr>
          <a:lstStyle/>
          <a:p>
            <a:pPr algn="ctr"/>
            <a:r>
              <a:rPr lang="hr-HR" dirty="0">
                <a:solidFill>
                  <a:schemeClr val="accent1">
                    <a:lumMod val="50000"/>
                  </a:schemeClr>
                </a:solidFill>
              </a:rPr>
              <a:t>Okvirno </a:t>
            </a:r>
            <a:r>
              <a:rPr lang="hr-HR" dirty="0" smtClean="0">
                <a:solidFill>
                  <a:schemeClr val="accent1">
                    <a:lumMod val="50000"/>
                  </a:schemeClr>
                </a:solidFill>
              </a:rPr>
              <a:t>do kraja godine 2018. prvi </a:t>
            </a:r>
            <a:r>
              <a:rPr lang="hr-HR" dirty="0">
                <a:solidFill>
                  <a:schemeClr val="accent1">
                    <a:lumMod val="50000"/>
                  </a:schemeClr>
                </a:solidFill>
              </a:rPr>
              <a:t>zahtjevi</a:t>
            </a:r>
          </a:p>
        </p:txBody>
      </p:sp>
      <p:sp>
        <p:nvSpPr>
          <p:cNvPr id="7" name="Desna vitičasta zagrada 6"/>
          <p:cNvSpPr/>
          <p:nvPr/>
        </p:nvSpPr>
        <p:spPr>
          <a:xfrm>
            <a:off x="4896036" y="4350825"/>
            <a:ext cx="504056" cy="936104"/>
          </a:xfrm>
          <a:prstGeom prst="rightBrace">
            <a:avLst/>
          </a:prstGeom>
          <a:ln>
            <a:solidFill>
              <a:schemeClr val="accent1">
                <a:lumMod val="50000"/>
              </a:schemeClr>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hr-HR" b="1" dirty="0"/>
          </a:p>
        </p:txBody>
      </p:sp>
      <p:sp>
        <p:nvSpPr>
          <p:cNvPr id="8" name="TekstniOkvir 7"/>
          <p:cNvSpPr txBox="1"/>
          <p:nvPr/>
        </p:nvSpPr>
        <p:spPr>
          <a:xfrm>
            <a:off x="5148064" y="2814816"/>
            <a:ext cx="2664296" cy="646331"/>
          </a:xfrm>
          <a:prstGeom prst="rect">
            <a:avLst/>
          </a:prstGeom>
          <a:noFill/>
        </p:spPr>
        <p:txBody>
          <a:bodyPr wrap="square" rtlCol="0">
            <a:spAutoFit/>
          </a:bodyPr>
          <a:lstStyle/>
          <a:p>
            <a:pPr algn="ctr"/>
            <a:r>
              <a:rPr lang="hr-HR" dirty="0">
                <a:solidFill>
                  <a:schemeClr val="accent1">
                    <a:lumMod val="50000"/>
                  </a:schemeClr>
                </a:solidFill>
              </a:rPr>
              <a:t>Okvirno </a:t>
            </a:r>
            <a:r>
              <a:rPr lang="hr-HR" dirty="0" smtClean="0">
                <a:solidFill>
                  <a:schemeClr val="accent1">
                    <a:lumMod val="50000"/>
                  </a:schemeClr>
                </a:solidFill>
              </a:rPr>
              <a:t>svibanj-lipanj </a:t>
            </a:r>
            <a:endParaRPr lang="hr-HR" dirty="0">
              <a:solidFill>
                <a:schemeClr val="accent1">
                  <a:lumMod val="50000"/>
                </a:schemeClr>
              </a:solidFill>
            </a:endParaRPr>
          </a:p>
          <a:p>
            <a:pPr algn="ctr"/>
            <a:r>
              <a:rPr lang="hr-HR" dirty="0">
                <a:solidFill>
                  <a:schemeClr val="accent1">
                    <a:lumMod val="50000"/>
                  </a:schemeClr>
                </a:solidFill>
              </a:rPr>
              <a:t>prvi zahtjevi</a:t>
            </a:r>
          </a:p>
        </p:txBody>
      </p:sp>
    </p:spTree>
    <p:extLst>
      <p:ext uri="{BB962C8B-B14F-4D97-AF65-F5344CB8AC3E}">
        <p14:creationId xmlns:p14="http://schemas.microsoft.com/office/powerpoint/2010/main" val="103894190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hr-HR" dirty="0">
                <a:latin typeface="+mn-lt"/>
              </a:rPr>
              <a:t>Prihvatljiva </a:t>
            </a:r>
            <a:r>
              <a:rPr lang="hr-HR" dirty="0" smtClean="0">
                <a:latin typeface="+mn-lt"/>
              </a:rPr>
              <a:t>područja ulaganja</a:t>
            </a:r>
            <a:endParaRPr lang="hr-HR" dirty="0">
              <a:latin typeface="+mn-lt"/>
            </a:endParaRPr>
          </a:p>
        </p:txBody>
      </p:sp>
      <p:sp>
        <p:nvSpPr>
          <p:cNvPr id="3" name="Rezervirano mjesto sadržaja 2"/>
          <p:cNvSpPr>
            <a:spLocks noGrp="1"/>
          </p:cNvSpPr>
          <p:nvPr>
            <p:ph idx="1"/>
          </p:nvPr>
        </p:nvSpPr>
        <p:spPr/>
        <p:txBody>
          <a:bodyPr/>
          <a:lstStyle/>
          <a:p>
            <a:pPr algn="just"/>
            <a:r>
              <a:rPr lang="hr-HR" dirty="0"/>
              <a:t>ulaganja u okviru </a:t>
            </a:r>
            <a:r>
              <a:rPr lang="hr-HR" dirty="0" err="1"/>
              <a:t>podmjera</a:t>
            </a:r>
            <a:r>
              <a:rPr lang="hr-HR" dirty="0"/>
              <a:t> </a:t>
            </a:r>
            <a:r>
              <a:rPr lang="hr-HR" dirty="0" smtClean="0"/>
              <a:t>PRR 2014.-2020.:</a:t>
            </a:r>
            <a:endParaRPr lang="hr-HR" dirty="0"/>
          </a:p>
          <a:p>
            <a:pPr lvl="1" algn="just"/>
            <a:r>
              <a:rPr lang="hr-HR" b="1" dirty="0"/>
              <a:t>4.1</a:t>
            </a:r>
            <a:r>
              <a:rPr lang="hr-HR" dirty="0"/>
              <a:t> (ulaganja u poljoprivredna gospodarstva)</a:t>
            </a:r>
          </a:p>
          <a:p>
            <a:pPr lvl="1" algn="just"/>
            <a:r>
              <a:rPr lang="hr-HR" b="1" dirty="0"/>
              <a:t>4.2</a:t>
            </a:r>
            <a:r>
              <a:rPr lang="hr-HR" dirty="0"/>
              <a:t> (ulaganja u preradu, marketing i/ili razvoj poljoprivrednih proizvoda)</a:t>
            </a:r>
          </a:p>
          <a:p>
            <a:pPr lvl="1" algn="just"/>
            <a:r>
              <a:rPr lang="hr-HR" b="1" dirty="0"/>
              <a:t>6.4</a:t>
            </a:r>
            <a:r>
              <a:rPr lang="hr-HR" dirty="0"/>
              <a:t> (ulaganja u razvoj nepoljoprivrednih djelatnosti u ruralnim područjima)</a:t>
            </a:r>
          </a:p>
          <a:p>
            <a:pPr lvl="1" algn="just"/>
            <a:r>
              <a:rPr lang="hr-HR" b="1" dirty="0"/>
              <a:t>8.6</a:t>
            </a:r>
            <a:r>
              <a:rPr lang="hr-HR" dirty="0"/>
              <a:t> (ulaganja u šumarske tehnologije te u </a:t>
            </a:r>
            <a:r>
              <a:rPr lang="hr-HR" dirty="0" smtClean="0"/>
              <a:t>preradu i mobilizaciju šumskih </a:t>
            </a:r>
            <a:r>
              <a:rPr lang="hr-HR" dirty="0"/>
              <a:t>proizvoda)</a:t>
            </a:r>
          </a:p>
          <a:p>
            <a:endParaRPr lang="hr-HR" dirty="0"/>
          </a:p>
          <a:p>
            <a:endParaRPr lang="hr-HR" dirty="0"/>
          </a:p>
        </p:txBody>
      </p:sp>
    </p:spTree>
    <p:extLst>
      <p:ext uri="{BB962C8B-B14F-4D97-AF65-F5344CB8AC3E}">
        <p14:creationId xmlns:p14="http://schemas.microsoft.com/office/powerpoint/2010/main" val="14722859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normAutofit/>
          </a:bodyPr>
          <a:lstStyle/>
          <a:p>
            <a:r>
              <a:rPr lang="hr-HR" dirty="0">
                <a:latin typeface="+mn-lt"/>
              </a:rPr>
              <a:t>Prednosti jamstva</a:t>
            </a:r>
          </a:p>
        </p:txBody>
      </p:sp>
      <p:grpSp>
        <p:nvGrpSpPr>
          <p:cNvPr id="5" name="Group 96"/>
          <p:cNvGrpSpPr/>
          <p:nvPr/>
        </p:nvGrpSpPr>
        <p:grpSpPr>
          <a:xfrm>
            <a:off x="4092113" y="2702486"/>
            <a:ext cx="4849404" cy="3196300"/>
            <a:chOff x="5485267" y="2128918"/>
            <a:chExt cx="3288139" cy="3319125"/>
          </a:xfrm>
        </p:grpSpPr>
        <p:sp>
          <p:nvSpPr>
            <p:cNvPr id="6" name="Freeform 97"/>
            <p:cNvSpPr>
              <a:spLocks/>
            </p:cNvSpPr>
            <p:nvPr/>
          </p:nvSpPr>
          <p:spPr bwMode="auto">
            <a:xfrm>
              <a:off x="7677616" y="2128918"/>
              <a:ext cx="364907" cy="1244671"/>
            </a:xfrm>
            <a:custGeom>
              <a:avLst/>
              <a:gdLst>
                <a:gd name="connsiteX0" fmla="*/ 0 w 364907"/>
                <a:gd name="connsiteY0" fmla="*/ 0 h 1244671"/>
                <a:gd name="connsiteX1" fmla="*/ 364907 w 364907"/>
                <a:gd name="connsiteY1" fmla="*/ 411238 h 1244671"/>
                <a:gd name="connsiteX2" fmla="*/ 364907 w 364907"/>
                <a:gd name="connsiteY2" fmla="*/ 826128 h 1244671"/>
                <a:gd name="connsiteX3" fmla="*/ 364907 w 364907"/>
                <a:gd name="connsiteY3" fmla="*/ 829781 h 1244671"/>
                <a:gd name="connsiteX4" fmla="*/ 364907 w 364907"/>
                <a:gd name="connsiteY4" fmla="*/ 1244671 h 1244671"/>
                <a:gd name="connsiteX5" fmla="*/ 0 w 364907"/>
                <a:gd name="connsiteY5" fmla="*/ 832390 h 1244671"/>
                <a:gd name="connsiteX6" fmla="*/ 0 w 364907"/>
                <a:gd name="connsiteY6" fmla="*/ 417500 h 1244671"/>
                <a:gd name="connsiteX7" fmla="*/ 0 w 364907"/>
                <a:gd name="connsiteY7" fmla="*/ 414890 h 1244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4907" h="1244671">
                  <a:moveTo>
                    <a:pt x="0" y="0"/>
                  </a:moveTo>
                  <a:lnTo>
                    <a:pt x="364907" y="411238"/>
                  </a:lnTo>
                  <a:lnTo>
                    <a:pt x="364907" y="826128"/>
                  </a:lnTo>
                  <a:lnTo>
                    <a:pt x="364907" y="829781"/>
                  </a:lnTo>
                  <a:lnTo>
                    <a:pt x="364907" y="1244671"/>
                  </a:lnTo>
                  <a:lnTo>
                    <a:pt x="0" y="832390"/>
                  </a:lnTo>
                  <a:lnTo>
                    <a:pt x="0" y="417500"/>
                  </a:lnTo>
                  <a:lnTo>
                    <a:pt x="0" y="414890"/>
                  </a:lnTo>
                  <a:close/>
                </a:path>
              </a:pathLst>
            </a:custGeom>
            <a:solidFill>
              <a:srgbClr val="171720"/>
            </a:solidFill>
            <a:ln>
              <a:noFill/>
            </a:ln>
            <a:extLst/>
          </p:spPr>
          <p:txBody>
            <a:bodyPr vert="horz" wrap="square" lIns="91440" tIns="45720" rIns="91440" bIns="45720" numCol="1" anchor="t" anchorCtr="0" compatLnSpc="1">
              <a:prstTxWarp prst="textNoShape">
                <a:avLst/>
              </a:prstTxWarp>
              <a:noAutofit/>
            </a:bodyPr>
            <a:lstStyle/>
            <a:p>
              <a:endParaRPr lang="en-US">
                <a:solidFill>
                  <a:prstClr val="black"/>
                </a:solidFill>
              </a:endParaRPr>
            </a:p>
          </p:txBody>
        </p:sp>
        <p:sp>
          <p:nvSpPr>
            <p:cNvPr id="7" name="Freeform 101"/>
            <p:cNvSpPr>
              <a:spLocks/>
            </p:cNvSpPr>
            <p:nvPr/>
          </p:nvSpPr>
          <p:spPr bwMode="auto">
            <a:xfrm>
              <a:off x="6946882" y="2958699"/>
              <a:ext cx="364907" cy="1241017"/>
            </a:xfrm>
            <a:custGeom>
              <a:avLst/>
              <a:gdLst>
                <a:gd name="connsiteX0" fmla="*/ 0 w 364907"/>
                <a:gd name="connsiteY0" fmla="*/ 0 h 1241017"/>
                <a:gd name="connsiteX1" fmla="*/ 364907 w 364907"/>
                <a:gd name="connsiteY1" fmla="*/ 411238 h 1241017"/>
                <a:gd name="connsiteX2" fmla="*/ 364907 w 364907"/>
                <a:gd name="connsiteY2" fmla="*/ 822474 h 1241017"/>
                <a:gd name="connsiteX3" fmla="*/ 364907 w 364907"/>
                <a:gd name="connsiteY3" fmla="*/ 829781 h 1241017"/>
                <a:gd name="connsiteX4" fmla="*/ 364907 w 364907"/>
                <a:gd name="connsiteY4" fmla="*/ 1241017 h 1241017"/>
                <a:gd name="connsiteX5" fmla="*/ 0 w 364907"/>
                <a:gd name="connsiteY5" fmla="*/ 828736 h 1241017"/>
                <a:gd name="connsiteX6" fmla="*/ 0 w 364907"/>
                <a:gd name="connsiteY6" fmla="*/ 417500 h 1241017"/>
                <a:gd name="connsiteX7" fmla="*/ 0 w 364907"/>
                <a:gd name="connsiteY7" fmla="*/ 411236 h 1241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4907" h="1241017">
                  <a:moveTo>
                    <a:pt x="0" y="0"/>
                  </a:moveTo>
                  <a:lnTo>
                    <a:pt x="364907" y="411238"/>
                  </a:lnTo>
                  <a:lnTo>
                    <a:pt x="364907" y="822474"/>
                  </a:lnTo>
                  <a:lnTo>
                    <a:pt x="364907" y="829781"/>
                  </a:lnTo>
                  <a:lnTo>
                    <a:pt x="364907" y="1241017"/>
                  </a:lnTo>
                  <a:lnTo>
                    <a:pt x="0" y="828736"/>
                  </a:lnTo>
                  <a:lnTo>
                    <a:pt x="0" y="417500"/>
                  </a:lnTo>
                  <a:lnTo>
                    <a:pt x="0" y="411236"/>
                  </a:lnTo>
                  <a:close/>
                </a:path>
              </a:pathLst>
            </a:custGeom>
            <a:solidFill>
              <a:srgbClr val="444F00"/>
            </a:solidFill>
            <a:ln>
              <a:noFill/>
            </a:ln>
            <a:extLst/>
          </p:spPr>
          <p:txBody>
            <a:bodyPr vert="horz" wrap="square" lIns="91440" tIns="45720" rIns="91440" bIns="45720" numCol="1" anchor="t" anchorCtr="0" compatLnSpc="1">
              <a:prstTxWarp prst="textNoShape">
                <a:avLst/>
              </a:prstTxWarp>
              <a:noAutofit/>
            </a:bodyPr>
            <a:lstStyle/>
            <a:p>
              <a:endParaRPr lang="en-US">
                <a:solidFill>
                  <a:prstClr val="black"/>
                </a:solidFill>
              </a:endParaRPr>
            </a:p>
          </p:txBody>
        </p:sp>
        <p:sp>
          <p:nvSpPr>
            <p:cNvPr id="8" name="Freeform 102"/>
            <p:cNvSpPr>
              <a:spLocks/>
            </p:cNvSpPr>
            <p:nvPr/>
          </p:nvSpPr>
          <p:spPr bwMode="auto">
            <a:xfrm>
              <a:off x="6216150" y="3788480"/>
              <a:ext cx="364907" cy="1241017"/>
            </a:xfrm>
            <a:custGeom>
              <a:avLst/>
              <a:gdLst>
                <a:gd name="connsiteX0" fmla="*/ 0 w 364907"/>
                <a:gd name="connsiteY0" fmla="*/ 0 h 1241017"/>
                <a:gd name="connsiteX1" fmla="*/ 364907 w 364907"/>
                <a:gd name="connsiteY1" fmla="*/ 411238 h 1241017"/>
                <a:gd name="connsiteX2" fmla="*/ 364907 w 364907"/>
                <a:gd name="connsiteY2" fmla="*/ 822474 h 1241017"/>
                <a:gd name="connsiteX3" fmla="*/ 364907 w 364907"/>
                <a:gd name="connsiteY3" fmla="*/ 829781 h 1241017"/>
                <a:gd name="connsiteX4" fmla="*/ 364907 w 364907"/>
                <a:gd name="connsiteY4" fmla="*/ 1241017 h 1241017"/>
                <a:gd name="connsiteX5" fmla="*/ 0 w 364907"/>
                <a:gd name="connsiteY5" fmla="*/ 828736 h 1241017"/>
                <a:gd name="connsiteX6" fmla="*/ 0 w 364907"/>
                <a:gd name="connsiteY6" fmla="*/ 417500 h 1241017"/>
                <a:gd name="connsiteX7" fmla="*/ 0 w 364907"/>
                <a:gd name="connsiteY7" fmla="*/ 411236 h 1241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4907" h="1241017">
                  <a:moveTo>
                    <a:pt x="0" y="0"/>
                  </a:moveTo>
                  <a:lnTo>
                    <a:pt x="364907" y="411238"/>
                  </a:lnTo>
                  <a:lnTo>
                    <a:pt x="364907" y="822474"/>
                  </a:lnTo>
                  <a:lnTo>
                    <a:pt x="364907" y="829781"/>
                  </a:lnTo>
                  <a:lnTo>
                    <a:pt x="364907" y="1241017"/>
                  </a:lnTo>
                  <a:lnTo>
                    <a:pt x="0" y="828736"/>
                  </a:lnTo>
                  <a:lnTo>
                    <a:pt x="0" y="417500"/>
                  </a:lnTo>
                  <a:lnTo>
                    <a:pt x="0" y="411236"/>
                  </a:lnTo>
                  <a:close/>
                </a:path>
              </a:pathLst>
            </a:custGeom>
            <a:solidFill>
              <a:srgbClr val="0A4366"/>
            </a:solidFill>
            <a:ln>
              <a:noFill/>
            </a:ln>
            <a:extLst/>
          </p:spPr>
          <p:txBody>
            <a:bodyPr vert="horz" wrap="square" lIns="91440" tIns="45720" rIns="91440" bIns="45720" numCol="1" anchor="t" anchorCtr="0" compatLnSpc="1">
              <a:prstTxWarp prst="textNoShape">
                <a:avLst/>
              </a:prstTxWarp>
              <a:noAutofit/>
            </a:bodyPr>
            <a:lstStyle/>
            <a:p>
              <a:endParaRPr lang="en-US">
                <a:solidFill>
                  <a:prstClr val="black"/>
                </a:solidFill>
              </a:endParaRPr>
            </a:p>
          </p:txBody>
        </p:sp>
        <p:sp>
          <p:nvSpPr>
            <p:cNvPr id="9" name="Rectangle 5"/>
            <p:cNvSpPr>
              <a:spLocks noChangeArrowheads="1"/>
            </p:cNvSpPr>
            <p:nvPr/>
          </p:nvSpPr>
          <p:spPr bwMode="auto">
            <a:xfrm>
              <a:off x="8042523" y="2540155"/>
              <a:ext cx="730883" cy="2907887"/>
            </a:xfrm>
            <a:prstGeom prst="rect">
              <a:avLst/>
            </a:prstGeom>
            <a:solidFill>
              <a:srgbClr val="393950"/>
            </a:solidFill>
            <a:ln>
              <a:noFill/>
            </a:ln>
            <a:extLst/>
          </p:spPr>
          <p:txBody>
            <a:bodyPr vert="horz" wrap="square" lIns="91440" tIns="45720" rIns="91440" bIns="0" numCol="1" anchor="b" anchorCtr="0" compatLnSpc="1">
              <a:prstTxWarp prst="textNoShape">
                <a:avLst/>
              </a:prstTxWarp>
            </a:bodyPr>
            <a:lstStyle/>
            <a:p>
              <a:pPr algn="ctr"/>
              <a:r>
                <a:rPr lang="en-US" sz="6000" b="1" dirty="0" smtClean="0">
                  <a:solidFill>
                    <a:srgbClr val="B0B0B9"/>
                  </a:solidFill>
                  <a:effectLst>
                    <a:outerShdw blurRad="38100" dist="38100" dir="2700000" algn="tl">
                      <a:srgbClr val="000000">
                        <a:alpha val="43137"/>
                      </a:srgbClr>
                    </a:outerShdw>
                  </a:effectLst>
                </a:rPr>
                <a:t>04</a:t>
              </a:r>
              <a:endParaRPr lang="en-US" sz="6000" b="1" dirty="0">
                <a:solidFill>
                  <a:srgbClr val="B0B0B9"/>
                </a:solidFill>
                <a:effectLst>
                  <a:outerShdw blurRad="38100" dist="38100" dir="2700000" algn="tl">
                    <a:srgbClr val="000000">
                      <a:alpha val="43137"/>
                    </a:srgbClr>
                  </a:outerShdw>
                </a:effectLst>
              </a:endParaRPr>
            </a:p>
          </p:txBody>
        </p:sp>
        <p:sp>
          <p:nvSpPr>
            <p:cNvPr id="10" name="Rectangle 5"/>
            <p:cNvSpPr>
              <a:spLocks noChangeArrowheads="1"/>
            </p:cNvSpPr>
            <p:nvPr/>
          </p:nvSpPr>
          <p:spPr bwMode="auto">
            <a:xfrm>
              <a:off x="7311789" y="3369935"/>
              <a:ext cx="730883" cy="2078107"/>
            </a:xfrm>
            <a:prstGeom prst="rect">
              <a:avLst/>
            </a:prstGeom>
            <a:solidFill>
              <a:srgbClr val="A9C500"/>
            </a:solidFill>
            <a:ln>
              <a:noFill/>
            </a:ln>
            <a:extLst/>
          </p:spPr>
          <p:txBody>
            <a:bodyPr vert="horz" wrap="square" lIns="91440" tIns="45720" rIns="91440" bIns="0" numCol="1" anchor="b" anchorCtr="0" compatLnSpc="1">
              <a:prstTxWarp prst="textNoShape">
                <a:avLst/>
              </a:prstTxWarp>
            </a:bodyPr>
            <a:lstStyle/>
            <a:p>
              <a:pPr algn="ctr"/>
              <a:r>
                <a:rPr lang="en-US" sz="4800" b="1" dirty="0" smtClean="0">
                  <a:solidFill>
                    <a:srgbClr val="DDE899"/>
                  </a:solidFill>
                  <a:effectLst>
                    <a:outerShdw blurRad="38100" dist="38100" dir="2700000" algn="tl">
                      <a:srgbClr val="000000">
                        <a:alpha val="43137"/>
                      </a:srgbClr>
                    </a:outerShdw>
                  </a:effectLst>
                </a:rPr>
                <a:t>03</a:t>
              </a:r>
              <a:endParaRPr lang="en-US" sz="4800" b="1" dirty="0">
                <a:solidFill>
                  <a:srgbClr val="DDE899"/>
                </a:solidFill>
                <a:effectLst>
                  <a:outerShdw blurRad="38100" dist="38100" dir="2700000" algn="tl">
                    <a:srgbClr val="000000">
                      <a:alpha val="43137"/>
                    </a:srgbClr>
                  </a:outerShdw>
                </a:effectLst>
              </a:endParaRPr>
            </a:p>
          </p:txBody>
        </p:sp>
        <p:sp>
          <p:nvSpPr>
            <p:cNvPr id="11" name="Freeform 7"/>
            <p:cNvSpPr>
              <a:spLocks/>
            </p:cNvSpPr>
            <p:nvPr/>
          </p:nvSpPr>
          <p:spPr bwMode="auto">
            <a:xfrm>
              <a:off x="6946882" y="2958699"/>
              <a:ext cx="1095790" cy="411237"/>
            </a:xfrm>
            <a:custGeom>
              <a:avLst/>
              <a:gdLst>
                <a:gd name="T0" fmla="*/ 682 w 1024"/>
                <a:gd name="T1" fmla="*/ 0 h 394"/>
                <a:gd name="T2" fmla="*/ 0 w 1024"/>
                <a:gd name="T3" fmla="*/ 0 h 394"/>
                <a:gd name="T4" fmla="*/ 341 w 1024"/>
                <a:gd name="T5" fmla="*/ 394 h 394"/>
                <a:gd name="T6" fmla="*/ 1024 w 1024"/>
                <a:gd name="T7" fmla="*/ 394 h 394"/>
                <a:gd name="T8" fmla="*/ 682 w 1024"/>
                <a:gd name="T9" fmla="*/ 0 h 394"/>
              </a:gdLst>
              <a:ahLst/>
              <a:cxnLst>
                <a:cxn ang="0">
                  <a:pos x="T0" y="T1"/>
                </a:cxn>
                <a:cxn ang="0">
                  <a:pos x="T2" y="T3"/>
                </a:cxn>
                <a:cxn ang="0">
                  <a:pos x="T4" y="T5"/>
                </a:cxn>
                <a:cxn ang="0">
                  <a:pos x="T6" y="T7"/>
                </a:cxn>
                <a:cxn ang="0">
                  <a:pos x="T8" y="T9"/>
                </a:cxn>
              </a:cxnLst>
              <a:rect l="0" t="0" r="r" b="b"/>
              <a:pathLst>
                <a:path w="1024" h="394">
                  <a:moveTo>
                    <a:pt x="682" y="0"/>
                  </a:moveTo>
                  <a:lnTo>
                    <a:pt x="0" y="0"/>
                  </a:lnTo>
                  <a:lnTo>
                    <a:pt x="341" y="394"/>
                  </a:lnTo>
                  <a:lnTo>
                    <a:pt x="1024" y="394"/>
                  </a:lnTo>
                  <a:lnTo>
                    <a:pt x="682" y="0"/>
                  </a:lnTo>
                  <a:close/>
                </a:path>
              </a:pathLst>
            </a:custGeom>
            <a:solidFill>
              <a:srgbClr val="DDE899"/>
            </a:solidFill>
            <a:ln>
              <a:noFill/>
            </a:ln>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2" name="Freeform 8"/>
            <p:cNvSpPr>
              <a:spLocks/>
            </p:cNvSpPr>
            <p:nvPr/>
          </p:nvSpPr>
          <p:spPr bwMode="auto">
            <a:xfrm>
              <a:off x="6946882" y="3155968"/>
              <a:ext cx="364907" cy="483256"/>
            </a:xfrm>
            <a:custGeom>
              <a:avLst/>
              <a:gdLst>
                <a:gd name="T0" fmla="*/ 341 w 341"/>
                <a:gd name="T1" fmla="*/ 395 h 463"/>
                <a:gd name="T2" fmla="*/ 0 w 341"/>
                <a:gd name="T3" fmla="*/ 0 h 463"/>
                <a:gd name="T4" fmla="*/ 0 w 341"/>
                <a:gd name="T5" fmla="*/ 70 h 463"/>
                <a:gd name="T6" fmla="*/ 341 w 341"/>
                <a:gd name="T7" fmla="*/ 463 h 463"/>
                <a:gd name="T8" fmla="*/ 341 w 341"/>
                <a:gd name="T9" fmla="*/ 395 h 463"/>
              </a:gdLst>
              <a:ahLst/>
              <a:cxnLst>
                <a:cxn ang="0">
                  <a:pos x="T0" y="T1"/>
                </a:cxn>
                <a:cxn ang="0">
                  <a:pos x="T2" y="T3"/>
                </a:cxn>
                <a:cxn ang="0">
                  <a:pos x="T4" y="T5"/>
                </a:cxn>
                <a:cxn ang="0">
                  <a:pos x="T6" y="T7"/>
                </a:cxn>
                <a:cxn ang="0">
                  <a:pos x="T8" y="T9"/>
                </a:cxn>
              </a:cxnLst>
              <a:rect l="0" t="0" r="r" b="b"/>
              <a:pathLst>
                <a:path w="341" h="463">
                  <a:moveTo>
                    <a:pt x="341" y="395"/>
                  </a:moveTo>
                  <a:lnTo>
                    <a:pt x="0" y="0"/>
                  </a:lnTo>
                  <a:lnTo>
                    <a:pt x="0" y="70"/>
                  </a:lnTo>
                  <a:lnTo>
                    <a:pt x="341" y="463"/>
                  </a:lnTo>
                  <a:lnTo>
                    <a:pt x="341" y="395"/>
                  </a:lnTo>
                  <a:close/>
                </a:path>
              </a:pathLst>
            </a:custGeom>
            <a:solidFill>
              <a:srgbClr val="FFFFFF">
                <a:alpha val="40000"/>
              </a:srgbClr>
            </a:solidFill>
            <a:ln>
              <a:noFill/>
            </a:ln>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3" name="Freeform 24"/>
            <p:cNvSpPr>
              <a:spLocks/>
            </p:cNvSpPr>
            <p:nvPr/>
          </p:nvSpPr>
          <p:spPr bwMode="auto">
            <a:xfrm>
              <a:off x="7311789" y="3495186"/>
              <a:ext cx="496530" cy="218144"/>
            </a:xfrm>
            <a:custGeom>
              <a:avLst/>
              <a:gdLst>
                <a:gd name="T0" fmla="*/ 0 w 464"/>
                <a:gd name="T1" fmla="*/ 70 h 209"/>
                <a:gd name="T2" fmla="*/ 331 w 464"/>
                <a:gd name="T3" fmla="*/ 70 h 209"/>
                <a:gd name="T4" fmla="*/ 331 w 464"/>
                <a:gd name="T5" fmla="*/ 0 h 209"/>
                <a:gd name="T6" fmla="*/ 464 w 464"/>
                <a:gd name="T7" fmla="*/ 105 h 209"/>
                <a:gd name="T8" fmla="*/ 331 w 464"/>
                <a:gd name="T9" fmla="*/ 209 h 209"/>
                <a:gd name="T10" fmla="*/ 331 w 464"/>
                <a:gd name="T11" fmla="*/ 138 h 209"/>
                <a:gd name="T12" fmla="*/ 0 w 464"/>
                <a:gd name="T13" fmla="*/ 138 h 209"/>
                <a:gd name="T14" fmla="*/ 0 w 464"/>
                <a:gd name="T15" fmla="*/ 70 h 20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4" h="209">
                  <a:moveTo>
                    <a:pt x="0" y="70"/>
                  </a:moveTo>
                  <a:lnTo>
                    <a:pt x="331" y="70"/>
                  </a:lnTo>
                  <a:lnTo>
                    <a:pt x="331" y="0"/>
                  </a:lnTo>
                  <a:lnTo>
                    <a:pt x="464" y="105"/>
                  </a:lnTo>
                  <a:lnTo>
                    <a:pt x="331" y="209"/>
                  </a:lnTo>
                  <a:lnTo>
                    <a:pt x="331" y="138"/>
                  </a:lnTo>
                  <a:lnTo>
                    <a:pt x="0" y="138"/>
                  </a:lnTo>
                  <a:lnTo>
                    <a:pt x="0" y="70"/>
                  </a:lnTo>
                  <a:close/>
                </a:path>
              </a:pathLst>
            </a:custGeom>
            <a:solidFill>
              <a:schemeClr val="bg1">
                <a:alpha val="60000"/>
              </a:schemeClr>
            </a:solidFill>
            <a:ln>
              <a:noFill/>
            </a:ln>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4" name="Rectangle 5"/>
            <p:cNvSpPr>
              <a:spLocks noChangeArrowheads="1"/>
            </p:cNvSpPr>
            <p:nvPr/>
          </p:nvSpPr>
          <p:spPr bwMode="auto">
            <a:xfrm>
              <a:off x="6581057" y="4199717"/>
              <a:ext cx="730883" cy="1248326"/>
            </a:xfrm>
            <a:prstGeom prst="rect">
              <a:avLst/>
            </a:prstGeom>
            <a:solidFill>
              <a:srgbClr val="1AA8FE"/>
            </a:solidFill>
            <a:ln>
              <a:noFill/>
            </a:ln>
            <a:extLst/>
          </p:spPr>
          <p:txBody>
            <a:bodyPr vert="horz" wrap="square" lIns="91440" tIns="45720" rIns="91440" bIns="0" numCol="1" anchor="b" anchorCtr="0" compatLnSpc="1">
              <a:prstTxWarp prst="textNoShape">
                <a:avLst/>
              </a:prstTxWarp>
            </a:bodyPr>
            <a:lstStyle/>
            <a:p>
              <a:pPr algn="ctr"/>
              <a:r>
                <a:rPr lang="en-US" sz="3600" b="1" dirty="0" smtClean="0">
                  <a:solidFill>
                    <a:srgbClr val="A3DCFF"/>
                  </a:solidFill>
                  <a:effectLst>
                    <a:outerShdw blurRad="38100" dist="38100" dir="2700000" algn="tl">
                      <a:srgbClr val="000000">
                        <a:alpha val="43137"/>
                      </a:srgbClr>
                    </a:outerShdw>
                  </a:effectLst>
                </a:rPr>
                <a:t>02</a:t>
              </a:r>
              <a:endParaRPr lang="en-US" sz="3600" b="1" dirty="0">
                <a:solidFill>
                  <a:srgbClr val="A3DCFF"/>
                </a:solidFill>
                <a:effectLst>
                  <a:outerShdw blurRad="38100" dist="38100" dir="2700000" algn="tl">
                    <a:srgbClr val="000000">
                      <a:alpha val="43137"/>
                    </a:srgbClr>
                  </a:outerShdw>
                </a:effectLst>
              </a:endParaRPr>
            </a:p>
          </p:txBody>
        </p:sp>
        <p:sp>
          <p:nvSpPr>
            <p:cNvPr id="15" name="Freeform 7"/>
            <p:cNvSpPr>
              <a:spLocks/>
            </p:cNvSpPr>
            <p:nvPr/>
          </p:nvSpPr>
          <p:spPr bwMode="auto">
            <a:xfrm>
              <a:off x="6216150" y="3788479"/>
              <a:ext cx="1095790" cy="411237"/>
            </a:xfrm>
            <a:custGeom>
              <a:avLst/>
              <a:gdLst>
                <a:gd name="T0" fmla="*/ 682 w 1024"/>
                <a:gd name="T1" fmla="*/ 0 h 394"/>
                <a:gd name="T2" fmla="*/ 0 w 1024"/>
                <a:gd name="T3" fmla="*/ 0 h 394"/>
                <a:gd name="T4" fmla="*/ 341 w 1024"/>
                <a:gd name="T5" fmla="*/ 394 h 394"/>
                <a:gd name="T6" fmla="*/ 1024 w 1024"/>
                <a:gd name="T7" fmla="*/ 394 h 394"/>
                <a:gd name="T8" fmla="*/ 682 w 1024"/>
                <a:gd name="T9" fmla="*/ 0 h 394"/>
              </a:gdLst>
              <a:ahLst/>
              <a:cxnLst>
                <a:cxn ang="0">
                  <a:pos x="T0" y="T1"/>
                </a:cxn>
                <a:cxn ang="0">
                  <a:pos x="T2" y="T3"/>
                </a:cxn>
                <a:cxn ang="0">
                  <a:pos x="T4" y="T5"/>
                </a:cxn>
                <a:cxn ang="0">
                  <a:pos x="T6" y="T7"/>
                </a:cxn>
                <a:cxn ang="0">
                  <a:pos x="T8" y="T9"/>
                </a:cxn>
              </a:cxnLst>
              <a:rect l="0" t="0" r="r" b="b"/>
              <a:pathLst>
                <a:path w="1024" h="394">
                  <a:moveTo>
                    <a:pt x="682" y="0"/>
                  </a:moveTo>
                  <a:lnTo>
                    <a:pt x="0" y="0"/>
                  </a:lnTo>
                  <a:lnTo>
                    <a:pt x="341" y="394"/>
                  </a:lnTo>
                  <a:lnTo>
                    <a:pt x="1024" y="394"/>
                  </a:lnTo>
                  <a:lnTo>
                    <a:pt x="682" y="0"/>
                  </a:lnTo>
                  <a:close/>
                </a:path>
              </a:pathLst>
            </a:custGeom>
            <a:solidFill>
              <a:srgbClr val="A3DCFF"/>
            </a:solidFill>
            <a:ln>
              <a:noFill/>
            </a:ln>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6" name="Freeform 24"/>
            <p:cNvSpPr>
              <a:spLocks/>
            </p:cNvSpPr>
            <p:nvPr/>
          </p:nvSpPr>
          <p:spPr bwMode="auto">
            <a:xfrm>
              <a:off x="6581057" y="4324967"/>
              <a:ext cx="496530" cy="218144"/>
            </a:xfrm>
            <a:custGeom>
              <a:avLst/>
              <a:gdLst>
                <a:gd name="T0" fmla="*/ 0 w 464"/>
                <a:gd name="T1" fmla="*/ 70 h 209"/>
                <a:gd name="T2" fmla="*/ 331 w 464"/>
                <a:gd name="T3" fmla="*/ 70 h 209"/>
                <a:gd name="T4" fmla="*/ 331 w 464"/>
                <a:gd name="T5" fmla="*/ 0 h 209"/>
                <a:gd name="T6" fmla="*/ 464 w 464"/>
                <a:gd name="T7" fmla="*/ 105 h 209"/>
                <a:gd name="T8" fmla="*/ 331 w 464"/>
                <a:gd name="T9" fmla="*/ 209 h 209"/>
                <a:gd name="T10" fmla="*/ 331 w 464"/>
                <a:gd name="T11" fmla="*/ 138 h 209"/>
                <a:gd name="T12" fmla="*/ 0 w 464"/>
                <a:gd name="T13" fmla="*/ 138 h 209"/>
                <a:gd name="T14" fmla="*/ 0 w 464"/>
                <a:gd name="T15" fmla="*/ 70 h 20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4" h="209">
                  <a:moveTo>
                    <a:pt x="0" y="70"/>
                  </a:moveTo>
                  <a:lnTo>
                    <a:pt x="331" y="70"/>
                  </a:lnTo>
                  <a:lnTo>
                    <a:pt x="331" y="0"/>
                  </a:lnTo>
                  <a:lnTo>
                    <a:pt x="464" y="105"/>
                  </a:lnTo>
                  <a:lnTo>
                    <a:pt x="331" y="209"/>
                  </a:lnTo>
                  <a:lnTo>
                    <a:pt x="331" y="138"/>
                  </a:lnTo>
                  <a:lnTo>
                    <a:pt x="0" y="138"/>
                  </a:lnTo>
                  <a:lnTo>
                    <a:pt x="0" y="70"/>
                  </a:lnTo>
                  <a:close/>
                </a:path>
              </a:pathLst>
            </a:custGeom>
            <a:solidFill>
              <a:schemeClr val="bg1">
                <a:alpha val="60000"/>
              </a:schemeClr>
            </a:solidFill>
            <a:ln>
              <a:noFill/>
            </a:ln>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7" name="Freeform 7"/>
            <p:cNvSpPr>
              <a:spLocks/>
            </p:cNvSpPr>
            <p:nvPr/>
          </p:nvSpPr>
          <p:spPr bwMode="auto">
            <a:xfrm>
              <a:off x="7677616" y="2128918"/>
              <a:ext cx="1095790" cy="411237"/>
            </a:xfrm>
            <a:custGeom>
              <a:avLst/>
              <a:gdLst>
                <a:gd name="T0" fmla="*/ 682 w 1024"/>
                <a:gd name="T1" fmla="*/ 0 h 394"/>
                <a:gd name="T2" fmla="*/ 0 w 1024"/>
                <a:gd name="T3" fmla="*/ 0 h 394"/>
                <a:gd name="T4" fmla="*/ 341 w 1024"/>
                <a:gd name="T5" fmla="*/ 394 h 394"/>
                <a:gd name="T6" fmla="*/ 1024 w 1024"/>
                <a:gd name="T7" fmla="*/ 394 h 394"/>
                <a:gd name="T8" fmla="*/ 682 w 1024"/>
                <a:gd name="T9" fmla="*/ 0 h 394"/>
              </a:gdLst>
              <a:ahLst/>
              <a:cxnLst>
                <a:cxn ang="0">
                  <a:pos x="T0" y="T1"/>
                </a:cxn>
                <a:cxn ang="0">
                  <a:pos x="T2" y="T3"/>
                </a:cxn>
                <a:cxn ang="0">
                  <a:pos x="T4" y="T5"/>
                </a:cxn>
                <a:cxn ang="0">
                  <a:pos x="T6" y="T7"/>
                </a:cxn>
                <a:cxn ang="0">
                  <a:pos x="T8" y="T9"/>
                </a:cxn>
              </a:cxnLst>
              <a:rect l="0" t="0" r="r" b="b"/>
              <a:pathLst>
                <a:path w="1024" h="394">
                  <a:moveTo>
                    <a:pt x="682" y="0"/>
                  </a:moveTo>
                  <a:lnTo>
                    <a:pt x="0" y="0"/>
                  </a:lnTo>
                  <a:lnTo>
                    <a:pt x="341" y="394"/>
                  </a:lnTo>
                  <a:lnTo>
                    <a:pt x="1024" y="394"/>
                  </a:lnTo>
                  <a:lnTo>
                    <a:pt x="682" y="0"/>
                  </a:lnTo>
                  <a:close/>
                </a:path>
              </a:pathLst>
            </a:custGeom>
            <a:solidFill>
              <a:srgbClr val="B0B0B9"/>
            </a:solidFill>
            <a:ln>
              <a:noFill/>
            </a:ln>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8" name="Freeform 8"/>
            <p:cNvSpPr>
              <a:spLocks/>
            </p:cNvSpPr>
            <p:nvPr/>
          </p:nvSpPr>
          <p:spPr bwMode="auto">
            <a:xfrm>
              <a:off x="7677616" y="2326187"/>
              <a:ext cx="364907" cy="483256"/>
            </a:xfrm>
            <a:custGeom>
              <a:avLst/>
              <a:gdLst>
                <a:gd name="T0" fmla="*/ 341 w 341"/>
                <a:gd name="T1" fmla="*/ 395 h 463"/>
                <a:gd name="T2" fmla="*/ 0 w 341"/>
                <a:gd name="T3" fmla="*/ 0 h 463"/>
                <a:gd name="T4" fmla="*/ 0 w 341"/>
                <a:gd name="T5" fmla="*/ 70 h 463"/>
                <a:gd name="T6" fmla="*/ 341 w 341"/>
                <a:gd name="T7" fmla="*/ 463 h 463"/>
                <a:gd name="T8" fmla="*/ 341 w 341"/>
                <a:gd name="T9" fmla="*/ 395 h 463"/>
              </a:gdLst>
              <a:ahLst/>
              <a:cxnLst>
                <a:cxn ang="0">
                  <a:pos x="T0" y="T1"/>
                </a:cxn>
                <a:cxn ang="0">
                  <a:pos x="T2" y="T3"/>
                </a:cxn>
                <a:cxn ang="0">
                  <a:pos x="T4" y="T5"/>
                </a:cxn>
                <a:cxn ang="0">
                  <a:pos x="T6" y="T7"/>
                </a:cxn>
                <a:cxn ang="0">
                  <a:pos x="T8" y="T9"/>
                </a:cxn>
              </a:cxnLst>
              <a:rect l="0" t="0" r="r" b="b"/>
              <a:pathLst>
                <a:path w="341" h="463">
                  <a:moveTo>
                    <a:pt x="341" y="395"/>
                  </a:moveTo>
                  <a:lnTo>
                    <a:pt x="0" y="0"/>
                  </a:lnTo>
                  <a:lnTo>
                    <a:pt x="0" y="70"/>
                  </a:lnTo>
                  <a:lnTo>
                    <a:pt x="341" y="463"/>
                  </a:lnTo>
                  <a:lnTo>
                    <a:pt x="341" y="395"/>
                  </a:lnTo>
                  <a:close/>
                </a:path>
              </a:pathLst>
            </a:custGeom>
            <a:solidFill>
              <a:srgbClr val="FFFFFF">
                <a:alpha val="40000"/>
              </a:srgbClr>
            </a:solidFill>
            <a:ln>
              <a:noFill/>
            </a:ln>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9" name="Freeform 24"/>
            <p:cNvSpPr>
              <a:spLocks/>
            </p:cNvSpPr>
            <p:nvPr/>
          </p:nvSpPr>
          <p:spPr bwMode="auto">
            <a:xfrm>
              <a:off x="8042523" y="2665405"/>
              <a:ext cx="496530" cy="218144"/>
            </a:xfrm>
            <a:custGeom>
              <a:avLst/>
              <a:gdLst>
                <a:gd name="T0" fmla="*/ 0 w 464"/>
                <a:gd name="T1" fmla="*/ 70 h 209"/>
                <a:gd name="T2" fmla="*/ 331 w 464"/>
                <a:gd name="T3" fmla="*/ 70 h 209"/>
                <a:gd name="T4" fmla="*/ 331 w 464"/>
                <a:gd name="T5" fmla="*/ 0 h 209"/>
                <a:gd name="T6" fmla="*/ 464 w 464"/>
                <a:gd name="T7" fmla="*/ 105 h 209"/>
                <a:gd name="T8" fmla="*/ 331 w 464"/>
                <a:gd name="T9" fmla="*/ 209 h 209"/>
                <a:gd name="T10" fmla="*/ 331 w 464"/>
                <a:gd name="T11" fmla="*/ 138 h 209"/>
                <a:gd name="T12" fmla="*/ 0 w 464"/>
                <a:gd name="T13" fmla="*/ 138 h 209"/>
                <a:gd name="T14" fmla="*/ 0 w 464"/>
                <a:gd name="T15" fmla="*/ 70 h 20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4" h="209">
                  <a:moveTo>
                    <a:pt x="0" y="70"/>
                  </a:moveTo>
                  <a:lnTo>
                    <a:pt x="331" y="70"/>
                  </a:lnTo>
                  <a:lnTo>
                    <a:pt x="331" y="0"/>
                  </a:lnTo>
                  <a:lnTo>
                    <a:pt x="464" y="105"/>
                  </a:lnTo>
                  <a:lnTo>
                    <a:pt x="331" y="209"/>
                  </a:lnTo>
                  <a:lnTo>
                    <a:pt x="331" y="138"/>
                  </a:lnTo>
                  <a:lnTo>
                    <a:pt x="0" y="138"/>
                  </a:lnTo>
                  <a:lnTo>
                    <a:pt x="0" y="70"/>
                  </a:lnTo>
                  <a:close/>
                </a:path>
              </a:pathLst>
            </a:custGeom>
            <a:solidFill>
              <a:schemeClr val="bg1">
                <a:alpha val="60000"/>
              </a:schemeClr>
            </a:solidFill>
            <a:ln>
              <a:noFill/>
            </a:ln>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20" name="Freeform 120"/>
            <p:cNvSpPr>
              <a:spLocks/>
            </p:cNvSpPr>
            <p:nvPr/>
          </p:nvSpPr>
          <p:spPr bwMode="auto">
            <a:xfrm>
              <a:off x="7794000" y="2212352"/>
              <a:ext cx="863022" cy="252652"/>
            </a:xfrm>
            <a:custGeom>
              <a:avLst/>
              <a:gdLst>
                <a:gd name="connsiteX0" fmla="*/ 436169 w 863022"/>
                <a:gd name="connsiteY0" fmla="*/ 0 h 252652"/>
                <a:gd name="connsiteX1" fmla="*/ 650024 w 863022"/>
                <a:gd name="connsiteY1" fmla="*/ 9927 h 252652"/>
                <a:gd name="connsiteX2" fmla="*/ 698233 w 863022"/>
                <a:gd name="connsiteY2" fmla="*/ 17401 h 252652"/>
                <a:gd name="connsiteX3" fmla="*/ 863022 w 863022"/>
                <a:gd name="connsiteY3" fmla="*/ 202569 h 252652"/>
                <a:gd name="connsiteX4" fmla="*/ 824661 w 863022"/>
                <a:gd name="connsiteY4" fmla="*/ 215652 h 252652"/>
                <a:gd name="connsiteX5" fmla="*/ 436169 w 863022"/>
                <a:gd name="connsiteY5" fmla="*/ 252652 h 252652"/>
                <a:gd name="connsiteX6" fmla="*/ 222314 w 863022"/>
                <a:gd name="connsiteY6" fmla="*/ 242725 h 252652"/>
                <a:gd name="connsiteX7" fmla="*/ 159476 w 863022"/>
                <a:gd name="connsiteY7" fmla="*/ 232983 h 252652"/>
                <a:gd name="connsiteX8" fmla="*/ 0 w 863022"/>
                <a:gd name="connsiteY8" fmla="*/ 53260 h 252652"/>
                <a:gd name="connsiteX9" fmla="*/ 47678 w 863022"/>
                <a:gd name="connsiteY9" fmla="*/ 37000 h 252652"/>
                <a:gd name="connsiteX10" fmla="*/ 436169 w 863022"/>
                <a:gd name="connsiteY10" fmla="*/ 0 h 2526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63022" h="252652">
                  <a:moveTo>
                    <a:pt x="436169" y="0"/>
                  </a:moveTo>
                  <a:cubicBezTo>
                    <a:pt x="512027" y="0"/>
                    <a:pt x="584294" y="3535"/>
                    <a:pt x="650024" y="9927"/>
                  </a:cubicBezTo>
                  <a:lnTo>
                    <a:pt x="698233" y="17401"/>
                  </a:lnTo>
                  <a:lnTo>
                    <a:pt x="863022" y="202569"/>
                  </a:lnTo>
                  <a:lnTo>
                    <a:pt x="824661" y="215652"/>
                  </a:lnTo>
                  <a:cubicBezTo>
                    <a:pt x="725237" y="238513"/>
                    <a:pt x="587885" y="252652"/>
                    <a:pt x="436169" y="252652"/>
                  </a:cubicBezTo>
                  <a:cubicBezTo>
                    <a:pt x="360311" y="252652"/>
                    <a:pt x="288044" y="249117"/>
                    <a:pt x="222314" y="242725"/>
                  </a:cubicBezTo>
                  <a:lnTo>
                    <a:pt x="159476" y="232983"/>
                  </a:lnTo>
                  <a:lnTo>
                    <a:pt x="0" y="53260"/>
                  </a:lnTo>
                  <a:lnTo>
                    <a:pt x="47678" y="37000"/>
                  </a:lnTo>
                  <a:cubicBezTo>
                    <a:pt x="147101" y="14140"/>
                    <a:pt x="284454" y="0"/>
                    <a:pt x="436169" y="0"/>
                  </a:cubicBezTo>
                  <a:close/>
                </a:path>
              </a:pathLst>
            </a:custGeom>
            <a:solidFill>
              <a:srgbClr val="393950">
                <a:alpha val="30000"/>
              </a:srgbClr>
            </a:solidFill>
            <a:ln>
              <a:noFill/>
            </a:ln>
            <a:extLst/>
          </p:spPr>
          <p:txBody>
            <a:bodyPr vert="horz" wrap="square" lIns="91440" tIns="45720" rIns="91440" bIns="0" numCol="1" anchor="b" anchorCtr="0" compatLnSpc="1">
              <a:prstTxWarp prst="textNoShape">
                <a:avLst/>
              </a:prstTxWarp>
            </a:bodyPr>
            <a:lstStyle/>
            <a:p>
              <a:pPr algn="ctr"/>
              <a:endParaRPr lang="en-US" sz="2800" b="1">
                <a:solidFill>
                  <a:prstClr val="black"/>
                </a:solidFill>
              </a:endParaRPr>
            </a:p>
          </p:txBody>
        </p:sp>
        <p:sp>
          <p:nvSpPr>
            <p:cNvPr id="21" name="Freeform 8"/>
            <p:cNvSpPr>
              <a:spLocks/>
            </p:cNvSpPr>
            <p:nvPr/>
          </p:nvSpPr>
          <p:spPr bwMode="auto">
            <a:xfrm>
              <a:off x="6216150" y="3985749"/>
              <a:ext cx="364907" cy="483256"/>
            </a:xfrm>
            <a:custGeom>
              <a:avLst/>
              <a:gdLst>
                <a:gd name="T0" fmla="*/ 341 w 341"/>
                <a:gd name="T1" fmla="*/ 395 h 463"/>
                <a:gd name="T2" fmla="*/ 0 w 341"/>
                <a:gd name="T3" fmla="*/ 0 h 463"/>
                <a:gd name="T4" fmla="*/ 0 w 341"/>
                <a:gd name="T5" fmla="*/ 70 h 463"/>
                <a:gd name="T6" fmla="*/ 341 w 341"/>
                <a:gd name="T7" fmla="*/ 463 h 463"/>
                <a:gd name="T8" fmla="*/ 341 w 341"/>
                <a:gd name="T9" fmla="*/ 395 h 463"/>
              </a:gdLst>
              <a:ahLst/>
              <a:cxnLst>
                <a:cxn ang="0">
                  <a:pos x="T0" y="T1"/>
                </a:cxn>
                <a:cxn ang="0">
                  <a:pos x="T2" y="T3"/>
                </a:cxn>
                <a:cxn ang="0">
                  <a:pos x="T4" y="T5"/>
                </a:cxn>
                <a:cxn ang="0">
                  <a:pos x="T6" y="T7"/>
                </a:cxn>
                <a:cxn ang="0">
                  <a:pos x="T8" y="T9"/>
                </a:cxn>
              </a:cxnLst>
              <a:rect l="0" t="0" r="r" b="b"/>
              <a:pathLst>
                <a:path w="341" h="463">
                  <a:moveTo>
                    <a:pt x="341" y="395"/>
                  </a:moveTo>
                  <a:lnTo>
                    <a:pt x="0" y="0"/>
                  </a:lnTo>
                  <a:lnTo>
                    <a:pt x="0" y="70"/>
                  </a:lnTo>
                  <a:lnTo>
                    <a:pt x="341" y="463"/>
                  </a:lnTo>
                  <a:lnTo>
                    <a:pt x="341" y="395"/>
                  </a:lnTo>
                  <a:close/>
                </a:path>
              </a:pathLst>
            </a:custGeom>
            <a:solidFill>
              <a:srgbClr val="FFFFFF">
                <a:alpha val="40000"/>
              </a:srgbClr>
            </a:solidFill>
            <a:ln>
              <a:noFill/>
            </a:ln>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nvGrpSpPr>
            <p:cNvPr id="22" name="Group 125"/>
            <p:cNvGrpSpPr/>
            <p:nvPr/>
          </p:nvGrpSpPr>
          <p:grpSpPr>
            <a:xfrm>
              <a:off x="5485267" y="4618261"/>
              <a:ext cx="1095790" cy="829782"/>
              <a:chOff x="3293222" y="4618261"/>
              <a:chExt cx="1095790" cy="829782"/>
            </a:xfrm>
          </p:grpSpPr>
          <p:sp>
            <p:nvSpPr>
              <p:cNvPr id="23" name="Rectangle 5"/>
              <p:cNvSpPr>
                <a:spLocks noChangeArrowheads="1"/>
              </p:cNvSpPr>
              <p:nvPr/>
            </p:nvSpPr>
            <p:spPr bwMode="auto">
              <a:xfrm>
                <a:off x="3658129" y="5029499"/>
                <a:ext cx="730883" cy="418544"/>
              </a:xfrm>
              <a:prstGeom prst="rect">
                <a:avLst/>
              </a:prstGeom>
              <a:solidFill>
                <a:srgbClr val="F3591F"/>
              </a:solidFill>
              <a:ln>
                <a:noFill/>
              </a:ln>
              <a:extLst/>
            </p:spPr>
            <p:txBody>
              <a:bodyPr vert="horz" wrap="square" lIns="91440" tIns="45720" rIns="91440" bIns="0" numCol="1" anchor="b" anchorCtr="0" compatLnSpc="1">
                <a:prstTxWarp prst="textNoShape">
                  <a:avLst/>
                </a:prstTxWarp>
              </a:bodyPr>
              <a:lstStyle/>
              <a:p>
                <a:pPr algn="ctr"/>
                <a:r>
                  <a:rPr lang="en-US" sz="2400" b="1" dirty="0">
                    <a:solidFill>
                      <a:srgbClr val="FABDA5"/>
                    </a:solidFill>
                    <a:effectLst>
                      <a:outerShdw blurRad="38100" dist="38100" dir="2700000" algn="tl">
                        <a:srgbClr val="000000">
                          <a:alpha val="43137"/>
                        </a:srgbClr>
                      </a:outerShdw>
                    </a:effectLst>
                  </a:rPr>
                  <a:t>01</a:t>
                </a:r>
              </a:p>
            </p:txBody>
          </p:sp>
          <p:sp>
            <p:nvSpPr>
              <p:cNvPr id="24" name="Freeform 6"/>
              <p:cNvSpPr>
                <a:spLocks/>
              </p:cNvSpPr>
              <p:nvPr/>
            </p:nvSpPr>
            <p:spPr bwMode="auto">
              <a:xfrm>
                <a:off x="3293222" y="4618261"/>
                <a:ext cx="364907" cy="829781"/>
              </a:xfrm>
              <a:custGeom>
                <a:avLst/>
                <a:gdLst>
                  <a:gd name="T0" fmla="*/ 341 w 341"/>
                  <a:gd name="T1" fmla="*/ 394 h 795"/>
                  <a:gd name="T2" fmla="*/ 0 w 341"/>
                  <a:gd name="T3" fmla="*/ 0 h 795"/>
                  <a:gd name="T4" fmla="*/ 0 w 341"/>
                  <a:gd name="T5" fmla="*/ 400 h 795"/>
                  <a:gd name="T6" fmla="*/ 341 w 341"/>
                  <a:gd name="T7" fmla="*/ 795 h 795"/>
                  <a:gd name="T8" fmla="*/ 341 w 341"/>
                  <a:gd name="T9" fmla="*/ 394 h 795"/>
                </a:gdLst>
                <a:ahLst/>
                <a:cxnLst>
                  <a:cxn ang="0">
                    <a:pos x="T0" y="T1"/>
                  </a:cxn>
                  <a:cxn ang="0">
                    <a:pos x="T2" y="T3"/>
                  </a:cxn>
                  <a:cxn ang="0">
                    <a:pos x="T4" y="T5"/>
                  </a:cxn>
                  <a:cxn ang="0">
                    <a:pos x="T6" y="T7"/>
                  </a:cxn>
                  <a:cxn ang="0">
                    <a:pos x="T8" y="T9"/>
                  </a:cxn>
                </a:cxnLst>
                <a:rect l="0" t="0" r="r" b="b"/>
                <a:pathLst>
                  <a:path w="341" h="795">
                    <a:moveTo>
                      <a:pt x="341" y="394"/>
                    </a:moveTo>
                    <a:lnTo>
                      <a:pt x="0" y="0"/>
                    </a:lnTo>
                    <a:lnTo>
                      <a:pt x="0" y="400"/>
                    </a:lnTo>
                    <a:lnTo>
                      <a:pt x="341" y="795"/>
                    </a:lnTo>
                    <a:lnTo>
                      <a:pt x="341" y="394"/>
                    </a:lnTo>
                    <a:close/>
                  </a:path>
                </a:pathLst>
              </a:custGeom>
              <a:solidFill>
                <a:srgbClr val="61240C"/>
              </a:solidFill>
              <a:ln>
                <a:noFill/>
              </a:ln>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25" name="Freeform 7"/>
              <p:cNvSpPr>
                <a:spLocks/>
              </p:cNvSpPr>
              <p:nvPr/>
            </p:nvSpPr>
            <p:spPr bwMode="auto">
              <a:xfrm>
                <a:off x="3293222" y="4618261"/>
                <a:ext cx="1095790" cy="411237"/>
              </a:xfrm>
              <a:custGeom>
                <a:avLst/>
                <a:gdLst>
                  <a:gd name="T0" fmla="*/ 682 w 1024"/>
                  <a:gd name="T1" fmla="*/ 0 h 394"/>
                  <a:gd name="T2" fmla="*/ 0 w 1024"/>
                  <a:gd name="T3" fmla="*/ 0 h 394"/>
                  <a:gd name="T4" fmla="*/ 341 w 1024"/>
                  <a:gd name="T5" fmla="*/ 394 h 394"/>
                  <a:gd name="T6" fmla="*/ 1024 w 1024"/>
                  <a:gd name="T7" fmla="*/ 394 h 394"/>
                  <a:gd name="T8" fmla="*/ 682 w 1024"/>
                  <a:gd name="T9" fmla="*/ 0 h 394"/>
                </a:gdLst>
                <a:ahLst/>
                <a:cxnLst>
                  <a:cxn ang="0">
                    <a:pos x="T0" y="T1"/>
                  </a:cxn>
                  <a:cxn ang="0">
                    <a:pos x="T2" y="T3"/>
                  </a:cxn>
                  <a:cxn ang="0">
                    <a:pos x="T4" y="T5"/>
                  </a:cxn>
                  <a:cxn ang="0">
                    <a:pos x="T6" y="T7"/>
                  </a:cxn>
                  <a:cxn ang="0">
                    <a:pos x="T8" y="T9"/>
                  </a:cxn>
                </a:cxnLst>
                <a:rect l="0" t="0" r="r" b="b"/>
                <a:pathLst>
                  <a:path w="1024" h="394">
                    <a:moveTo>
                      <a:pt x="682" y="0"/>
                    </a:moveTo>
                    <a:lnTo>
                      <a:pt x="0" y="0"/>
                    </a:lnTo>
                    <a:lnTo>
                      <a:pt x="341" y="394"/>
                    </a:lnTo>
                    <a:lnTo>
                      <a:pt x="1024" y="394"/>
                    </a:lnTo>
                    <a:lnTo>
                      <a:pt x="682" y="0"/>
                    </a:lnTo>
                    <a:close/>
                  </a:path>
                </a:pathLst>
              </a:custGeom>
              <a:solidFill>
                <a:srgbClr val="FABDA5"/>
              </a:solidFill>
              <a:ln>
                <a:noFill/>
              </a:ln>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26" name="Freeform 8"/>
              <p:cNvSpPr>
                <a:spLocks/>
              </p:cNvSpPr>
              <p:nvPr/>
            </p:nvSpPr>
            <p:spPr bwMode="auto">
              <a:xfrm>
                <a:off x="3293222" y="4815530"/>
                <a:ext cx="364907" cy="483256"/>
              </a:xfrm>
              <a:custGeom>
                <a:avLst/>
                <a:gdLst>
                  <a:gd name="T0" fmla="*/ 341 w 341"/>
                  <a:gd name="T1" fmla="*/ 395 h 463"/>
                  <a:gd name="T2" fmla="*/ 0 w 341"/>
                  <a:gd name="T3" fmla="*/ 0 h 463"/>
                  <a:gd name="T4" fmla="*/ 0 w 341"/>
                  <a:gd name="T5" fmla="*/ 70 h 463"/>
                  <a:gd name="T6" fmla="*/ 341 w 341"/>
                  <a:gd name="T7" fmla="*/ 463 h 463"/>
                  <a:gd name="T8" fmla="*/ 341 w 341"/>
                  <a:gd name="T9" fmla="*/ 395 h 463"/>
                </a:gdLst>
                <a:ahLst/>
                <a:cxnLst>
                  <a:cxn ang="0">
                    <a:pos x="T0" y="T1"/>
                  </a:cxn>
                  <a:cxn ang="0">
                    <a:pos x="T2" y="T3"/>
                  </a:cxn>
                  <a:cxn ang="0">
                    <a:pos x="T4" y="T5"/>
                  </a:cxn>
                  <a:cxn ang="0">
                    <a:pos x="T6" y="T7"/>
                  </a:cxn>
                  <a:cxn ang="0">
                    <a:pos x="T8" y="T9"/>
                  </a:cxn>
                </a:cxnLst>
                <a:rect l="0" t="0" r="r" b="b"/>
                <a:pathLst>
                  <a:path w="341" h="463">
                    <a:moveTo>
                      <a:pt x="341" y="395"/>
                    </a:moveTo>
                    <a:lnTo>
                      <a:pt x="0" y="0"/>
                    </a:lnTo>
                    <a:lnTo>
                      <a:pt x="0" y="70"/>
                    </a:lnTo>
                    <a:lnTo>
                      <a:pt x="341" y="463"/>
                    </a:lnTo>
                    <a:lnTo>
                      <a:pt x="341" y="395"/>
                    </a:lnTo>
                    <a:close/>
                  </a:path>
                </a:pathLst>
              </a:custGeom>
              <a:solidFill>
                <a:srgbClr val="FFFFFF">
                  <a:alpha val="40000"/>
                </a:srgbClr>
              </a:solidFill>
              <a:ln>
                <a:noFill/>
              </a:ln>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27" name="Right Arrow 131"/>
              <p:cNvSpPr/>
              <p:nvPr/>
            </p:nvSpPr>
            <p:spPr>
              <a:xfrm>
                <a:off x="3658129" y="5152552"/>
                <a:ext cx="151649" cy="219456"/>
              </a:xfrm>
              <a:prstGeom prst="rightArrow">
                <a:avLst>
                  <a:gd name="adj1" fmla="val 32639"/>
                  <a:gd name="adj2" fmla="val 78823"/>
                </a:avLst>
              </a:prstGeom>
              <a:solidFill>
                <a:schemeClr val="bg1">
                  <a:alpha val="60000"/>
                </a:schemeClr>
              </a:solidFill>
              <a:ln>
                <a:noFill/>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grpSp>
      <p:grpSp>
        <p:nvGrpSpPr>
          <p:cNvPr id="28" name="Group 47"/>
          <p:cNvGrpSpPr>
            <a:grpSpLocks noChangeAspect="1"/>
          </p:cNvGrpSpPr>
          <p:nvPr/>
        </p:nvGrpSpPr>
        <p:grpSpPr>
          <a:xfrm>
            <a:off x="5454301" y="2720394"/>
            <a:ext cx="732291" cy="1527274"/>
            <a:chOff x="3213100" y="4545013"/>
            <a:chExt cx="744538" cy="1827213"/>
          </a:xfrm>
        </p:grpSpPr>
        <p:sp>
          <p:nvSpPr>
            <p:cNvPr id="29" name="Freeform 334"/>
            <p:cNvSpPr>
              <a:spLocks/>
            </p:cNvSpPr>
            <p:nvPr/>
          </p:nvSpPr>
          <p:spPr bwMode="auto">
            <a:xfrm>
              <a:off x="3213100" y="4545013"/>
              <a:ext cx="744538" cy="1827213"/>
            </a:xfrm>
            <a:custGeom>
              <a:avLst/>
              <a:gdLst>
                <a:gd name="T0" fmla="*/ 433 w 1876"/>
                <a:gd name="T1" fmla="*/ 967 h 4604"/>
                <a:gd name="T2" fmla="*/ 336 w 1876"/>
                <a:gd name="T3" fmla="*/ 728 h 4604"/>
                <a:gd name="T4" fmla="*/ 227 w 1876"/>
                <a:gd name="T5" fmla="*/ 422 h 4604"/>
                <a:gd name="T6" fmla="*/ 209 w 1876"/>
                <a:gd name="T7" fmla="*/ 174 h 4604"/>
                <a:gd name="T8" fmla="*/ 145 w 1876"/>
                <a:gd name="T9" fmla="*/ 2 h 4604"/>
                <a:gd name="T10" fmla="*/ 78 w 1876"/>
                <a:gd name="T11" fmla="*/ 26 h 4604"/>
                <a:gd name="T12" fmla="*/ 14 w 1876"/>
                <a:gd name="T13" fmla="*/ 61 h 4604"/>
                <a:gd name="T14" fmla="*/ 51 w 1876"/>
                <a:gd name="T15" fmla="*/ 341 h 4604"/>
                <a:gd name="T16" fmla="*/ 9 w 1876"/>
                <a:gd name="T17" fmla="*/ 500 h 4604"/>
                <a:gd name="T18" fmla="*/ 154 w 1876"/>
                <a:gd name="T19" fmla="*/ 1001 h 4604"/>
                <a:gd name="T20" fmla="*/ 305 w 1876"/>
                <a:gd name="T21" fmla="*/ 1361 h 4604"/>
                <a:gd name="T22" fmla="*/ 318 w 1876"/>
                <a:gd name="T23" fmla="*/ 2220 h 4604"/>
                <a:gd name="T24" fmla="*/ 184 w 1876"/>
                <a:gd name="T25" fmla="*/ 2520 h 4604"/>
                <a:gd name="T26" fmla="*/ 445 w 1876"/>
                <a:gd name="T27" fmla="*/ 2658 h 4604"/>
                <a:gd name="T28" fmla="*/ 429 w 1876"/>
                <a:gd name="T29" fmla="*/ 3209 h 4604"/>
                <a:gd name="T30" fmla="*/ 421 w 1876"/>
                <a:gd name="T31" fmla="*/ 3486 h 4604"/>
                <a:gd name="T32" fmla="*/ 390 w 1876"/>
                <a:gd name="T33" fmla="*/ 3941 h 4604"/>
                <a:gd name="T34" fmla="*/ 337 w 1876"/>
                <a:gd name="T35" fmla="*/ 4293 h 4604"/>
                <a:gd name="T36" fmla="*/ 354 w 1876"/>
                <a:gd name="T37" fmla="*/ 4452 h 4604"/>
                <a:gd name="T38" fmla="*/ 214 w 1876"/>
                <a:gd name="T39" fmla="*/ 4551 h 4604"/>
                <a:gd name="T40" fmla="*/ 291 w 1876"/>
                <a:gd name="T41" fmla="*/ 4595 h 4604"/>
                <a:gd name="T42" fmla="*/ 498 w 1876"/>
                <a:gd name="T43" fmla="*/ 4545 h 4604"/>
                <a:gd name="T44" fmla="*/ 642 w 1876"/>
                <a:gd name="T45" fmla="*/ 4499 h 4604"/>
                <a:gd name="T46" fmla="*/ 633 w 1876"/>
                <a:gd name="T47" fmla="*/ 4311 h 4604"/>
                <a:gd name="T48" fmla="*/ 603 w 1876"/>
                <a:gd name="T49" fmla="*/ 4157 h 4604"/>
                <a:gd name="T50" fmla="*/ 707 w 1876"/>
                <a:gd name="T51" fmla="*/ 3567 h 4604"/>
                <a:gd name="T52" fmla="*/ 849 w 1876"/>
                <a:gd name="T53" fmla="*/ 2892 h 4604"/>
                <a:gd name="T54" fmla="*/ 1003 w 1876"/>
                <a:gd name="T55" fmla="*/ 3279 h 4604"/>
                <a:gd name="T56" fmla="*/ 1060 w 1876"/>
                <a:gd name="T57" fmla="*/ 3527 h 4604"/>
                <a:gd name="T58" fmla="*/ 1107 w 1876"/>
                <a:gd name="T59" fmla="*/ 3865 h 4604"/>
                <a:gd name="T60" fmla="*/ 1132 w 1876"/>
                <a:gd name="T61" fmla="*/ 4053 h 4604"/>
                <a:gd name="T62" fmla="*/ 1146 w 1876"/>
                <a:gd name="T63" fmla="*/ 4249 h 4604"/>
                <a:gd name="T64" fmla="*/ 1182 w 1876"/>
                <a:gd name="T65" fmla="*/ 4456 h 4604"/>
                <a:gd name="T66" fmla="*/ 1259 w 1876"/>
                <a:gd name="T67" fmla="*/ 4551 h 4604"/>
                <a:gd name="T68" fmla="*/ 1467 w 1876"/>
                <a:gd name="T69" fmla="*/ 4602 h 4604"/>
                <a:gd name="T70" fmla="*/ 1469 w 1876"/>
                <a:gd name="T71" fmla="*/ 4525 h 4604"/>
                <a:gd name="T72" fmla="*/ 1375 w 1876"/>
                <a:gd name="T73" fmla="*/ 4295 h 4604"/>
                <a:gd name="T74" fmla="*/ 1349 w 1876"/>
                <a:gd name="T75" fmla="*/ 3744 h 4604"/>
                <a:gd name="T76" fmla="*/ 1324 w 1876"/>
                <a:gd name="T77" fmla="*/ 3422 h 4604"/>
                <a:gd name="T78" fmla="*/ 1286 w 1876"/>
                <a:gd name="T79" fmla="*/ 2762 h 4604"/>
                <a:gd name="T80" fmla="*/ 1456 w 1876"/>
                <a:gd name="T81" fmla="*/ 2715 h 4604"/>
                <a:gd name="T82" fmla="*/ 1357 w 1876"/>
                <a:gd name="T83" fmla="*/ 1567 h 4604"/>
                <a:gd name="T84" fmla="*/ 1552 w 1876"/>
                <a:gd name="T85" fmla="*/ 1252 h 4604"/>
                <a:gd name="T86" fmla="*/ 1631 w 1876"/>
                <a:gd name="T87" fmla="*/ 1068 h 4604"/>
                <a:gd name="T88" fmla="*/ 1706 w 1876"/>
                <a:gd name="T89" fmla="*/ 849 h 4604"/>
                <a:gd name="T90" fmla="*/ 1846 w 1876"/>
                <a:gd name="T91" fmla="*/ 579 h 4604"/>
                <a:gd name="T92" fmla="*/ 1856 w 1876"/>
                <a:gd name="T93" fmla="*/ 258 h 4604"/>
                <a:gd name="T94" fmla="*/ 1843 w 1876"/>
                <a:gd name="T95" fmla="*/ 157 h 4604"/>
                <a:gd name="T96" fmla="*/ 1786 w 1876"/>
                <a:gd name="T97" fmla="*/ 98 h 4604"/>
                <a:gd name="T98" fmla="*/ 1706 w 1876"/>
                <a:gd name="T99" fmla="*/ 109 h 4604"/>
                <a:gd name="T100" fmla="*/ 1635 w 1876"/>
                <a:gd name="T101" fmla="*/ 420 h 4604"/>
                <a:gd name="T102" fmla="*/ 1493 w 1876"/>
                <a:gd name="T103" fmla="*/ 800 h 4604"/>
                <a:gd name="T104" fmla="*/ 1292 w 1876"/>
                <a:gd name="T105" fmla="*/ 1150 h 4604"/>
                <a:gd name="T106" fmla="*/ 1130 w 1876"/>
                <a:gd name="T107" fmla="*/ 1214 h 4604"/>
                <a:gd name="T108" fmla="*/ 1127 w 1876"/>
                <a:gd name="T109" fmla="*/ 1168 h 4604"/>
                <a:gd name="T110" fmla="*/ 1154 w 1876"/>
                <a:gd name="T111" fmla="*/ 1050 h 4604"/>
                <a:gd name="T112" fmla="*/ 1046 w 1876"/>
                <a:gd name="T113" fmla="*/ 774 h 4604"/>
                <a:gd name="T114" fmla="*/ 835 w 1876"/>
                <a:gd name="T115" fmla="*/ 772 h 4604"/>
                <a:gd name="T116" fmla="*/ 723 w 1876"/>
                <a:gd name="T117" fmla="*/ 956 h 4604"/>
                <a:gd name="T118" fmla="*/ 708 w 1876"/>
                <a:gd name="T119" fmla="*/ 1047 h 4604"/>
                <a:gd name="T120" fmla="*/ 717 w 1876"/>
                <a:gd name="T121" fmla="*/ 1170 h 4604"/>
                <a:gd name="T122" fmla="*/ 586 w 1876"/>
                <a:gd name="T123" fmla="*/ 1208 h 46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876" h="4604">
                  <a:moveTo>
                    <a:pt x="586" y="1208"/>
                  </a:moveTo>
                  <a:lnTo>
                    <a:pt x="567" y="1185"/>
                  </a:lnTo>
                  <a:lnTo>
                    <a:pt x="504" y="1086"/>
                  </a:lnTo>
                  <a:lnTo>
                    <a:pt x="488" y="1052"/>
                  </a:lnTo>
                  <a:lnTo>
                    <a:pt x="476" y="1029"/>
                  </a:lnTo>
                  <a:lnTo>
                    <a:pt x="442" y="989"/>
                  </a:lnTo>
                  <a:lnTo>
                    <a:pt x="433" y="967"/>
                  </a:lnTo>
                  <a:lnTo>
                    <a:pt x="424" y="942"/>
                  </a:lnTo>
                  <a:lnTo>
                    <a:pt x="394" y="884"/>
                  </a:lnTo>
                  <a:lnTo>
                    <a:pt x="386" y="859"/>
                  </a:lnTo>
                  <a:lnTo>
                    <a:pt x="381" y="835"/>
                  </a:lnTo>
                  <a:lnTo>
                    <a:pt x="363" y="783"/>
                  </a:lnTo>
                  <a:lnTo>
                    <a:pt x="353" y="761"/>
                  </a:lnTo>
                  <a:lnTo>
                    <a:pt x="336" y="728"/>
                  </a:lnTo>
                  <a:lnTo>
                    <a:pt x="289" y="632"/>
                  </a:lnTo>
                  <a:lnTo>
                    <a:pt x="265" y="570"/>
                  </a:lnTo>
                  <a:lnTo>
                    <a:pt x="259" y="546"/>
                  </a:lnTo>
                  <a:lnTo>
                    <a:pt x="249" y="468"/>
                  </a:lnTo>
                  <a:lnTo>
                    <a:pt x="248" y="442"/>
                  </a:lnTo>
                  <a:lnTo>
                    <a:pt x="236" y="429"/>
                  </a:lnTo>
                  <a:lnTo>
                    <a:pt x="227" y="422"/>
                  </a:lnTo>
                  <a:lnTo>
                    <a:pt x="209" y="421"/>
                  </a:lnTo>
                  <a:lnTo>
                    <a:pt x="201" y="338"/>
                  </a:lnTo>
                  <a:lnTo>
                    <a:pt x="195" y="237"/>
                  </a:lnTo>
                  <a:lnTo>
                    <a:pt x="195" y="224"/>
                  </a:lnTo>
                  <a:lnTo>
                    <a:pt x="196" y="200"/>
                  </a:lnTo>
                  <a:lnTo>
                    <a:pt x="202" y="187"/>
                  </a:lnTo>
                  <a:lnTo>
                    <a:pt x="209" y="174"/>
                  </a:lnTo>
                  <a:lnTo>
                    <a:pt x="211" y="132"/>
                  </a:lnTo>
                  <a:lnTo>
                    <a:pt x="209" y="104"/>
                  </a:lnTo>
                  <a:lnTo>
                    <a:pt x="204" y="71"/>
                  </a:lnTo>
                  <a:lnTo>
                    <a:pt x="186" y="17"/>
                  </a:lnTo>
                  <a:lnTo>
                    <a:pt x="176" y="5"/>
                  </a:lnTo>
                  <a:lnTo>
                    <a:pt x="166" y="0"/>
                  </a:lnTo>
                  <a:lnTo>
                    <a:pt x="145" y="2"/>
                  </a:lnTo>
                  <a:lnTo>
                    <a:pt x="140" y="8"/>
                  </a:lnTo>
                  <a:lnTo>
                    <a:pt x="136" y="9"/>
                  </a:lnTo>
                  <a:lnTo>
                    <a:pt x="122" y="2"/>
                  </a:lnTo>
                  <a:lnTo>
                    <a:pt x="109" y="6"/>
                  </a:lnTo>
                  <a:lnTo>
                    <a:pt x="88" y="22"/>
                  </a:lnTo>
                  <a:lnTo>
                    <a:pt x="84" y="27"/>
                  </a:lnTo>
                  <a:lnTo>
                    <a:pt x="78" y="26"/>
                  </a:lnTo>
                  <a:lnTo>
                    <a:pt x="61" y="32"/>
                  </a:lnTo>
                  <a:lnTo>
                    <a:pt x="49" y="43"/>
                  </a:lnTo>
                  <a:lnTo>
                    <a:pt x="46" y="47"/>
                  </a:lnTo>
                  <a:lnTo>
                    <a:pt x="44" y="45"/>
                  </a:lnTo>
                  <a:lnTo>
                    <a:pt x="33" y="45"/>
                  </a:lnTo>
                  <a:lnTo>
                    <a:pt x="24" y="52"/>
                  </a:lnTo>
                  <a:lnTo>
                    <a:pt x="14" y="61"/>
                  </a:lnTo>
                  <a:lnTo>
                    <a:pt x="9" y="85"/>
                  </a:lnTo>
                  <a:lnTo>
                    <a:pt x="7" y="100"/>
                  </a:lnTo>
                  <a:lnTo>
                    <a:pt x="0" y="137"/>
                  </a:lnTo>
                  <a:lnTo>
                    <a:pt x="0" y="172"/>
                  </a:lnTo>
                  <a:lnTo>
                    <a:pt x="18" y="214"/>
                  </a:lnTo>
                  <a:lnTo>
                    <a:pt x="40" y="254"/>
                  </a:lnTo>
                  <a:lnTo>
                    <a:pt x="51" y="341"/>
                  </a:lnTo>
                  <a:lnTo>
                    <a:pt x="60" y="432"/>
                  </a:lnTo>
                  <a:lnTo>
                    <a:pt x="61" y="444"/>
                  </a:lnTo>
                  <a:lnTo>
                    <a:pt x="64" y="463"/>
                  </a:lnTo>
                  <a:lnTo>
                    <a:pt x="60" y="464"/>
                  </a:lnTo>
                  <a:lnTo>
                    <a:pt x="33" y="478"/>
                  </a:lnTo>
                  <a:lnTo>
                    <a:pt x="11" y="491"/>
                  </a:lnTo>
                  <a:lnTo>
                    <a:pt x="9" y="500"/>
                  </a:lnTo>
                  <a:lnTo>
                    <a:pt x="7" y="514"/>
                  </a:lnTo>
                  <a:lnTo>
                    <a:pt x="22" y="560"/>
                  </a:lnTo>
                  <a:lnTo>
                    <a:pt x="100" y="762"/>
                  </a:lnTo>
                  <a:lnTo>
                    <a:pt x="140" y="885"/>
                  </a:lnTo>
                  <a:lnTo>
                    <a:pt x="145" y="921"/>
                  </a:lnTo>
                  <a:lnTo>
                    <a:pt x="147" y="949"/>
                  </a:lnTo>
                  <a:lnTo>
                    <a:pt x="154" y="1001"/>
                  </a:lnTo>
                  <a:lnTo>
                    <a:pt x="176" y="1073"/>
                  </a:lnTo>
                  <a:lnTo>
                    <a:pt x="200" y="1122"/>
                  </a:lnTo>
                  <a:lnTo>
                    <a:pt x="222" y="1164"/>
                  </a:lnTo>
                  <a:lnTo>
                    <a:pt x="252" y="1218"/>
                  </a:lnTo>
                  <a:lnTo>
                    <a:pt x="270" y="1264"/>
                  </a:lnTo>
                  <a:lnTo>
                    <a:pt x="283" y="1308"/>
                  </a:lnTo>
                  <a:lnTo>
                    <a:pt x="305" y="1361"/>
                  </a:lnTo>
                  <a:lnTo>
                    <a:pt x="344" y="1422"/>
                  </a:lnTo>
                  <a:lnTo>
                    <a:pt x="440" y="1571"/>
                  </a:lnTo>
                  <a:lnTo>
                    <a:pt x="468" y="1620"/>
                  </a:lnTo>
                  <a:lnTo>
                    <a:pt x="455" y="1684"/>
                  </a:lnTo>
                  <a:lnTo>
                    <a:pt x="384" y="1999"/>
                  </a:lnTo>
                  <a:lnTo>
                    <a:pt x="344" y="2145"/>
                  </a:lnTo>
                  <a:lnTo>
                    <a:pt x="318" y="2220"/>
                  </a:lnTo>
                  <a:lnTo>
                    <a:pt x="307" y="2245"/>
                  </a:lnTo>
                  <a:lnTo>
                    <a:pt x="261" y="2326"/>
                  </a:lnTo>
                  <a:lnTo>
                    <a:pt x="176" y="2448"/>
                  </a:lnTo>
                  <a:lnTo>
                    <a:pt x="162" y="2479"/>
                  </a:lnTo>
                  <a:lnTo>
                    <a:pt x="160" y="2490"/>
                  </a:lnTo>
                  <a:lnTo>
                    <a:pt x="162" y="2503"/>
                  </a:lnTo>
                  <a:lnTo>
                    <a:pt x="184" y="2520"/>
                  </a:lnTo>
                  <a:lnTo>
                    <a:pt x="219" y="2549"/>
                  </a:lnTo>
                  <a:lnTo>
                    <a:pt x="243" y="2566"/>
                  </a:lnTo>
                  <a:lnTo>
                    <a:pt x="303" y="2592"/>
                  </a:lnTo>
                  <a:lnTo>
                    <a:pt x="393" y="2614"/>
                  </a:lnTo>
                  <a:lnTo>
                    <a:pt x="410" y="2615"/>
                  </a:lnTo>
                  <a:lnTo>
                    <a:pt x="416" y="2626"/>
                  </a:lnTo>
                  <a:lnTo>
                    <a:pt x="445" y="2658"/>
                  </a:lnTo>
                  <a:lnTo>
                    <a:pt x="441" y="2704"/>
                  </a:lnTo>
                  <a:lnTo>
                    <a:pt x="443" y="2723"/>
                  </a:lnTo>
                  <a:lnTo>
                    <a:pt x="445" y="2745"/>
                  </a:lnTo>
                  <a:lnTo>
                    <a:pt x="442" y="2761"/>
                  </a:lnTo>
                  <a:lnTo>
                    <a:pt x="434" y="2930"/>
                  </a:lnTo>
                  <a:lnTo>
                    <a:pt x="427" y="3162"/>
                  </a:lnTo>
                  <a:lnTo>
                    <a:pt x="429" y="3209"/>
                  </a:lnTo>
                  <a:lnTo>
                    <a:pt x="440" y="3266"/>
                  </a:lnTo>
                  <a:lnTo>
                    <a:pt x="442" y="3299"/>
                  </a:lnTo>
                  <a:lnTo>
                    <a:pt x="440" y="3312"/>
                  </a:lnTo>
                  <a:lnTo>
                    <a:pt x="424" y="3378"/>
                  </a:lnTo>
                  <a:lnTo>
                    <a:pt x="419" y="3431"/>
                  </a:lnTo>
                  <a:lnTo>
                    <a:pt x="420" y="3449"/>
                  </a:lnTo>
                  <a:lnTo>
                    <a:pt x="421" y="3486"/>
                  </a:lnTo>
                  <a:lnTo>
                    <a:pt x="416" y="3510"/>
                  </a:lnTo>
                  <a:lnTo>
                    <a:pt x="399" y="3569"/>
                  </a:lnTo>
                  <a:lnTo>
                    <a:pt x="396" y="3599"/>
                  </a:lnTo>
                  <a:lnTo>
                    <a:pt x="401" y="3718"/>
                  </a:lnTo>
                  <a:lnTo>
                    <a:pt x="405" y="3882"/>
                  </a:lnTo>
                  <a:lnTo>
                    <a:pt x="401" y="3908"/>
                  </a:lnTo>
                  <a:lnTo>
                    <a:pt x="390" y="3941"/>
                  </a:lnTo>
                  <a:lnTo>
                    <a:pt x="386" y="3995"/>
                  </a:lnTo>
                  <a:lnTo>
                    <a:pt x="380" y="4084"/>
                  </a:lnTo>
                  <a:lnTo>
                    <a:pt x="373" y="4129"/>
                  </a:lnTo>
                  <a:lnTo>
                    <a:pt x="366" y="4173"/>
                  </a:lnTo>
                  <a:lnTo>
                    <a:pt x="353" y="4220"/>
                  </a:lnTo>
                  <a:lnTo>
                    <a:pt x="344" y="4255"/>
                  </a:lnTo>
                  <a:lnTo>
                    <a:pt x="337" y="4293"/>
                  </a:lnTo>
                  <a:lnTo>
                    <a:pt x="342" y="4311"/>
                  </a:lnTo>
                  <a:lnTo>
                    <a:pt x="348" y="4317"/>
                  </a:lnTo>
                  <a:lnTo>
                    <a:pt x="376" y="4348"/>
                  </a:lnTo>
                  <a:lnTo>
                    <a:pt x="385" y="4365"/>
                  </a:lnTo>
                  <a:lnTo>
                    <a:pt x="384" y="4374"/>
                  </a:lnTo>
                  <a:lnTo>
                    <a:pt x="370" y="4420"/>
                  </a:lnTo>
                  <a:lnTo>
                    <a:pt x="354" y="4452"/>
                  </a:lnTo>
                  <a:lnTo>
                    <a:pt x="342" y="4465"/>
                  </a:lnTo>
                  <a:lnTo>
                    <a:pt x="318" y="4487"/>
                  </a:lnTo>
                  <a:lnTo>
                    <a:pt x="262" y="4517"/>
                  </a:lnTo>
                  <a:lnTo>
                    <a:pt x="249" y="4522"/>
                  </a:lnTo>
                  <a:lnTo>
                    <a:pt x="232" y="4529"/>
                  </a:lnTo>
                  <a:lnTo>
                    <a:pt x="222" y="4538"/>
                  </a:lnTo>
                  <a:lnTo>
                    <a:pt x="214" y="4551"/>
                  </a:lnTo>
                  <a:lnTo>
                    <a:pt x="213" y="4556"/>
                  </a:lnTo>
                  <a:lnTo>
                    <a:pt x="211" y="4556"/>
                  </a:lnTo>
                  <a:lnTo>
                    <a:pt x="210" y="4569"/>
                  </a:lnTo>
                  <a:lnTo>
                    <a:pt x="210" y="4573"/>
                  </a:lnTo>
                  <a:lnTo>
                    <a:pt x="221" y="4579"/>
                  </a:lnTo>
                  <a:lnTo>
                    <a:pt x="253" y="4588"/>
                  </a:lnTo>
                  <a:lnTo>
                    <a:pt x="291" y="4595"/>
                  </a:lnTo>
                  <a:lnTo>
                    <a:pt x="314" y="4597"/>
                  </a:lnTo>
                  <a:lnTo>
                    <a:pt x="370" y="4596"/>
                  </a:lnTo>
                  <a:lnTo>
                    <a:pt x="450" y="4586"/>
                  </a:lnTo>
                  <a:lnTo>
                    <a:pt x="475" y="4578"/>
                  </a:lnTo>
                  <a:lnTo>
                    <a:pt x="485" y="4570"/>
                  </a:lnTo>
                  <a:lnTo>
                    <a:pt x="497" y="4549"/>
                  </a:lnTo>
                  <a:lnTo>
                    <a:pt x="498" y="4545"/>
                  </a:lnTo>
                  <a:lnTo>
                    <a:pt x="512" y="4547"/>
                  </a:lnTo>
                  <a:lnTo>
                    <a:pt x="539" y="4547"/>
                  </a:lnTo>
                  <a:lnTo>
                    <a:pt x="581" y="4539"/>
                  </a:lnTo>
                  <a:lnTo>
                    <a:pt x="626" y="4525"/>
                  </a:lnTo>
                  <a:lnTo>
                    <a:pt x="637" y="4517"/>
                  </a:lnTo>
                  <a:lnTo>
                    <a:pt x="642" y="4501"/>
                  </a:lnTo>
                  <a:lnTo>
                    <a:pt x="642" y="4499"/>
                  </a:lnTo>
                  <a:lnTo>
                    <a:pt x="640" y="4479"/>
                  </a:lnTo>
                  <a:lnTo>
                    <a:pt x="643" y="4468"/>
                  </a:lnTo>
                  <a:lnTo>
                    <a:pt x="646" y="4450"/>
                  </a:lnTo>
                  <a:lnTo>
                    <a:pt x="633" y="4400"/>
                  </a:lnTo>
                  <a:lnTo>
                    <a:pt x="621" y="4351"/>
                  </a:lnTo>
                  <a:lnTo>
                    <a:pt x="621" y="4345"/>
                  </a:lnTo>
                  <a:lnTo>
                    <a:pt x="633" y="4311"/>
                  </a:lnTo>
                  <a:lnTo>
                    <a:pt x="648" y="4286"/>
                  </a:lnTo>
                  <a:lnTo>
                    <a:pt x="652" y="4280"/>
                  </a:lnTo>
                  <a:lnTo>
                    <a:pt x="653" y="4264"/>
                  </a:lnTo>
                  <a:lnTo>
                    <a:pt x="643" y="4238"/>
                  </a:lnTo>
                  <a:lnTo>
                    <a:pt x="605" y="4189"/>
                  </a:lnTo>
                  <a:lnTo>
                    <a:pt x="598" y="4171"/>
                  </a:lnTo>
                  <a:lnTo>
                    <a:pt x="603" y="4157"/>
                  </a:lnTo>
                  <a:lnTo>
                    <a:pt x="634" y="4105"/>
                  </a:lnTo>
                  <a:lnTo>
                    <a:pt x="644" y="4080"/>
                  </a:lnTo>
                  <a:lnTo>
                    <a:pt x="656" y="4028"/>
                  </a:lnTo>
                  <a:lnTo>
                    <a:pt x="694" y="3791"/>
                  </a:lnTo>
                  <a:lnTo>
                    <a:pt x="699" y="3716"/>
                  </a:lnTo>
                  <a:lnTo>
                    <a:pt x="701" y="3611"/>
                  </a:lnTo>
                  <a:lnTo>
                    <a:pt x="707" y="3567"/>
                  </a:lnTo>
                  <a:lnTo>
                    <a:pt x="708" y="3547"/>
                  </a:lnTo>
                  <a:lnTo>
                    <a:pt x="718" y="3441"/>
                  </a:lnTo>
                  <a:lnTo>
                    <a:pt x="727" y="3406"/>
                  </a:lnTo>
                  <a:lnTo>
                    <a:pt x="749" y="3336"/>
                  </a:lnTo>
                  <a:lnTo>
                    <a:pt x="766" y="3256"/>
                  </a:lnTo>
                  <a:lnTo>
                    <a:pt x="806" y="3069"/>
                  </a:lnTo>
                  <a:lnTo>
                    <a:pt x="849" y="2892"/>
                  </a:lnTo>
                  <a:lnTo>
                    <a:pt x="860" y="2871"/>
                  </a:lnTo>
                  <a:lnTo>
                    <a:pt x="874" y="2855"/>
                  </a:lnTo>
                  <a:lnTo>
                    <a:pt x="876" y="2855"/>
                  </a:lnTo>
                  <a:lnTo>
                    <a:pt x="887" y="2877"/>
                  </a:lnTo>
                  <a:lnTo>
                    <a:pt x="913" y="2964"/>
                  </a:lnTo>
                  <a:lnTo>
                    <a:pt x="958" y="3127"/>
                  </a:lnTo>
                  <a:lnTo>
                    <a:pt x="1003" y="3279"/>
                  </a:lnTo>
                  <a:lnTo>
                    <a:pt x="1015" y="3313"/>
                  </a:lnTo>
                  <a:lnTo>
                    <a:pt x="1028" y="3358"/>
                  </a:lnTo>
                  <a:lnTo>
                    <a:pt x="1029" y="3394"/>
                  </a:lnTo>
                  <a:lnTo>
                    <a:pt x="1031" y="3433"/>
                  </a:lnTo>
                  <a:lnTo>
                    <a:pt x="1042" y="3488"/>
                  </a:lnTo>
                  <a:lnTo>
                    <a:pt x="1051" y="3507"/>
                  </a:lnTo>
                  <a:lnTo>
                    <a:pt x="1060" y="3527"/>
                  </a:lnTo>
                  <a:lnTo>
                    <a:pt x="1075" y="3562"/>
                  </a:lnTo>
                  <a:lnTo>
                    <a:pt x="1076" y="3576"/>
                  </a:lnTo>
                  <a:lnTo>
                    <a:pt x="1081" y="3607"/>
                  </a:lnTo>
                  <a:lnTo>
                    <a:pt x="1103" y="3722"/>
                  </a:lnTo>
                  <a:lnTo>
                    <a:pt x="1111" y="3794"/>
                  </a:lnTo>
                  <a:lnTo>
                    <a:pt x="1110" y="3818"/>
                  </a:lnTo>
                  <a:lnTo>
                    <a:pt x="1107" y="3865"/>
                  </a:lnTo>
                  <a:lnTo>
                    <a:pt x="1110" y="3956"/>
                  </a:lnTo>
                  <a:lnTo>
                    <a:pt x="1112" y="3973"/>
                  </a:lnTo>
                  <a:lnTo>
                    <a:pt x="1108" y="3954"/>
                  </a:lnTo>
                  <a:lnTo>
                    <a:pt x="1115" y="3984"/>
                  </a:lnTo>
                  <a:lnTo>
                    <a:pt x="1124" y="4017"/>
                  </a:lnTo>
                  <a:lnTo>
                    <a:pt x="1133" y="4036"/>
                  </a:lnTo>
                  <a:lnTo>
                    <a:pt x="1132" y="4053"/>
                  </a:lnTo>
                  <a:lnTo>
                    <a:pt x="1127" y="4067"/>
                  </a:lnTo>
                  <a:lnTo>
                    <a:pt x="1115" y="4096"/>
                  </a:lnTo>
                  <a:lnTo>
                    <a:pt x="1106" y="4151"/>
                  </a:lnTo>
                  <a:lnTo>
                    <a:pt x="1110" y="4181"/>
                  </a:lnTo>
                  <a:lnTo>
                    <a:pt x="1115" y="4197"/>
                  </a:lnTo>
                  <a:lnTo>
                    <a:pt x="1129" y="4223"/>
                  </a:lnTo>
                  <a:lnTo>
                    <a:pt x="1146" y="4249"/>
                  </a:lnTo>
                  <a:lnTo>
                    <a:pt x="1159" y="4276"/>
                  </a:lnTo>
                  <a:lnTo>
                    <a:pt x="1162" y="4293"/>
                  </a:lnTo>
                  <a:lnTo>
                    <a:pt x="1167" y="4325"/>
                  </a:lnTo>
                  <a:lnTo>
                    <a:pt x="1181" y="4373"/>
                  </a:lnTo>
                  <a:lnTo>
                    <a:pt x="1187" y="4383"/>
                  </a:lnTo>
                  <a:lnTo>
                    <a:pt x="1189" y="4412"/>
                  </a:lnTo>
                  <a:lnTo>
                    <a:pt x="1182" y="4456"/>
                  </a:lnTo>
                  <a:lnTo>
                    <a:pt x="1182" y="4483"/>
                  </a:lnTo>
                  <a:lnTo>
                    <a:pt x="1184" y="4491"/>
                  </a:lnTo>
                  <a:lnTo>
                    <a:pt x="1184" y="4507"/>
                  </a:lnTo>
                  <a:lnTo>
                    <a:pt x="1189" y="4525"/>
                  </a:lnTo>
                  <a:lnTo>
                    <a:pt x="1208" y="4536"/>
                  </a:lnTo>
                  <a:lnTo>
                    <a:pt x="1238" y="4545"/>
                  </a:lnTo>
                  <a:lnTo>
                    <a:pt x="1259" y="4551"/>
                  </a:lnTo>
                  <a:lnTo>
                    <a:pt x="1264" y="4553"/>
                  </a:lnTo>
                  <a:lnTo>
                    <a:pt x="1264" y="4564"/>
                  </a:lnTo>
                  <a:lnTo>
                    <a:pt x="1267" y="4583"/>
                  </a:lnTo>
                  <a:lnTo>
                    <a:pt x="1281" y="4599"/>
                  </a:lnTo>
                  <a:lnTo>
                    <a:pt x="1294" y="4604"/>
                  </a:lnTo>
                  <a:lnTo>
                    <a:pt x="1365" y="4604"/>
                  </a:lnTo>
                  <a:lnTo>
                    <a:pt x="1467" y="4602"/>
                  </a:lnTo>
                  <a:lnTo>
                    <a:pt x="1487" y="4600"/>
                  </a:lnTo>
                  <a:lnTo>
                    <a:pt x="1499" y="4588"/>
                  </a:lnTo>
                  <a:lnTo>
                    <a:pt x="1500" y="4584"/>
                  </a:lnTo>
                  <a:lnTo>
                    <a:pt x="1499" y="4573"/>
                  </a:lnTo>
                  <a:lnTo>
                    <a:pt x="1495" y="4566"/>
                  </a:lnTo>
                  <a:lnTo>
                    <a:pt x="1489" y="4554"/>
                  </a:lnTo>
                  <a:lnTo>
                    <a:pt x="1469" y="4525"/>
                  </a:lnTo>
                  <a:lnTo>
                    <a:pt x="1439" y="4492"/>
                  </a:lnTo>
                  <a:lnTo>
                    <a:pt x="1414" y="4456"/>
                  </a:lnTo>
                  <a:lnTo>
                    <a:pt x="1396" y="4404"/>
                  </a:lnTo>
                  <a:lnTo>
                    <a:pt x="1378" y="4350"/>
                  </a:lnTo>
                  <a:lnTo>
                    <a:pt x="1368" y="4326"/>
                  </a:lnTo>
                  <a:lnTo>
                    <a:pt x="1366" y="4325"/>
                  </a:lnTo>
                  <a:lnTo>
                    <a:pt x="1375" y="4295"/>
                  </a:lnTo>
                  <a:lnTo>
                    <a:pt x="1387" y="4242"/>
                  </a:lnTo>
                  <a:lnTo>
                    <a:pt x="1386" y="4225"/>
                  </a:lnTo>
                  <a:lnTo>
                    <a:pt x="1378" y="4205"/>
                  </a:lnTo>
                  <a:lnTo>
                    <a:pt x="1377" y="4199"/>
                  </a:lnTo>
                  <a:lnTo>
                    <a:pt x="1364" y="4017"/>
                  </a:lnTo>
                  <a:lnTo>
                    <a:pt x="1351" y="3783"/>
                  </a:lnTo>
                  <a:lnTo>
                    <a:pt x="1349" y="3744"/>
                  </a:lnTo>
                  <a:lnTo>
                    <a:pt x="1347" y="3680"/>
                  </a:lnTo>
                  <a:lnTo>
                    <a:pt x="1351" y="3650"/>
                  </a:lnTo>
                  <a:lnTo>
                    <a:pt x="1355" y="3620"/>
                  </a:lnTo>
                  <a:lnTo>
                    <a:pt x="1348" y="3576"/>
                  </a:lnTo>
                  <a:lnTo>
                    <a:pt x="1346" y="3571"/>
                  </a:lnTo>
                  <a:lnTo>
                    <a:pt x="1337" y="3509"/>
                  </a:lnTo>
                  <a:lnTo>
                    <a:pt x="1324" y="3422"/>
                  </a:lnTo>
                  <a:lnTo>
                    <a:pt x="1322" y="3389"/>
                  </a:lnTo>
                  <a:lnTo>
                    <a:pt x="1318" y="3366"/>
                  </a:lnTo>
                  <a:lnTo>
                    <a:pt x="1304" y="3212"/>
                  </a:lnTo>
                  <a:lnTo>
                    <a:pt x="1294" y="3008"/>
                  </a:lnTo>
                  <a:lnTo>
                    <a:pt x="1292" y="2930"/>
                  </a:lnTo>
                  <a:lnTo>
                    <a:pt x="1292" y="2850"/>
                  </a:lnTo>
                  <a:lnTo>
                    <a:pt x="1286" y="2762"/>
                  </a:lnTo>
                  <a:lnTo>
                    <a:pt x="1281" y="2740"/>
                  </a:lnTo>
                  <a:lnTo>
                    <a:pt x="1282" y="2735"/>
                  </a:lnTo>
                  <a:lnTo>
                    <a:pt x="1287" y="2717"/>
                  </a:lnTo>
                  <a:lnTo>
                    <a:pt x="1308" y="2710"/>
                  </a:lnTo>
                  <a:lnTo>
                    <a:pt x="1365" y="2711"/>
                  </a:lnTo>
                  <a:lnTo>
                    <a:pt x="1425" y="2715"/>
                  </a:lnTo>
                  <a:lnTo>
                    <a:pt x="1456" y="2715"/>
                  </a:lnTo>
                  <a:lnTo>
                    <a:pt x="1467" y="2710"/>
                  </a:lnTo>
                  <a:lnTo>
                    <a:pt x="1467" y="2706"/>
                  </a:lnTo>
                  <a:lnTo>
                    <a:pt x="1417" y="2250"/>
                  </a:lnTo>
                  <a:lnTo>
                    <a:pt x="1360" y="1732"/>
                  </a:lnTo>
                  <a:lnTo>
                    <a:pt x="1356" y="1667"/>
                  </a:lnTo>
                  <a:lnTo>
                    <a:pt x="1353" y="1595"/>
                  </a:lnTo>
                  <a:lnTo>
                    <a:pt x="1357" y="1567"/>
                  </a:lnTo>
                  <a:lnTo>
                    <a:pt x="1362" y="1560"/>
                  </a:lnTo>
                  <a:lnTo>
                    <a:pt x="1387" y="1537"/>
                  </a:lnTo>
                  <a:lnTo>
                    <a:pt x="1466" y="1436"/>
                  </a:lnTo>
                  <a:lnTo>
                    <a:pt x="1514" y="1363"/>
                  </a:lnTo>
                  <a:lnTo>
                    <a:pt x="1530" y="1331"/>
                  </a:lnTo>
                  <a:lnTo>
                    <a:pt x="1541" y="1303"/>
                  </a:lnTo>
                  <a:lnTo>
                    <a:pt x="1552" y="1252"/>
                  </a:lnTo>
                  <a:lnTo>
                    <a:pt x="1556" y="1213"/>
                  </a:lnTo>
                  <a:lnTo>
                    <a:pt x="1565" y="1187"/>
                  </a:lnTo>
                  <a:lnTo>
                    <a:pt x="1574" y="1179"/>
                  </a:lnTo>
                  <a:lnTo>
                    <a:pt x="1584" y="1170"/>
                  </a:lnTo>
                  <a:lnTo>
                    <a:pt x="1600" y="1142"/>
                  </a:lnTo>
                  <a:lnTo>
                    <a:pt x="1619" y="1091"/>
                  </a:lnTo>
                  <a:lnTo>
                    <a:pt x="1631" y="1068"/>
                  </a:lnTo>
                  <a:lnTo>
                    <a:pt x="1640" y="1047"/>
                  </a:lnTo>
                  <a:lnTo>
                    <a:pt x="1654" y="989"/>
                  </a:lnTo>
                  <a:lnTo>
                    <a:pt x="1667" y="962"/>
                  </a:lnTo>
                  <a:lnTo>
                    <a:pt x="1677" y="938"/>
                  </a:lnTo>
                  <a:lnTo>
                    <a:pt x="1684" y="898"/>
                  </a:lnTo>
                  <a:lnTo>
                    <a:pt x="1694" y="867"/>
                  </a:lnTo>
                  <a:lnTo>
                    <a:pt x="1706" y="849"/>
                  </a:lnTo>
                  <a:lnTo>
                    <a:pt x="1743" y="784"/>
                  </a:lnTo>
                  <a:lnTo>
                    <a:pt x="1785" y="722"/>
                  </a:lnTo>
                  <a:lnTo>
                    <a:pt x="1812" y="684"/>
                  </a:lnTo>
                  <a:lnTo>
                    <a:pt x="1856" y="618"/>
                  </a:lnTo>
                  <a:lnTo>
                    <a:pt x="1863" y="601"/>
                  </a:lnTo>
                  <a:lnTo>
                    <a:pt x="1861" y="595"/>
                  </a:lnTo>
                  <a:lnTo>
                    <a:pt x="1846" y="579"/>
                  </a:lnTo>
                  <a:lnTo>
                    <a:pt x="1811" y="559"/>
                  </a:lnTo>
                  <a:lnTo>
                    <a:pt x="1803" y="555"/>
                  </a:lnTo>
                  <a:lnTo>
                    <a:pt x="1756" y="516"/>
                  </a:lnTo>
                  <a:lnTo>
                    <a:pt x="1769" y="456"/>
                  </a:lnTo>
                  <a:lnTo>
                    <a:pt x="1790" y="372"/>
                  </a:lnTo>
                  <a:lnTo>
                    <a:pt x="1819" y="320"/>
                  </a:lnTo>
                  <a:lnTo>
                    <a:pt x="1856" y="258"/>
                  </a:lnTo>
                  <a:lnTo>
                    <a:pt x="1867" y="234"/>
                  </a:lnTo>
                  <a:lnTo>
                    <a:pt x="1876" y="196"/>
                  </a:lnTo>
                  <a:lnTo>
                    <a:pt x="1871" y="181"/>
                  </a:lnTo>
                  <a:lnTo>
                    <a:pt x="1863" y="172"/>
                  </a:lnTo>
                  <a:lnTo>
                    <a:pt x="1846" y="165"/>
                  </a:lnTo>
                  <a:lnTo>
                    <a:pt x="1845" y="165"/>
                  </a:lnTo>
                  <a:lnTo>
                    <a:pt x="1843" y="157"/>
                  </a:lnTo>
                  <a:lnTo>
                    <a:pt x="1832" y="144"/>
                  </a:lnTo>
                  <a:lnTo>
                    <a:pt x="1819" y="139"/>
                  </a:lnTo>
                  <a:lnTo>
                    <a:pt x="1817" y="139"/>
                  </a:lnTo>
                  <a:lnTo>
                    <a:pt x="1817" y="136"/>
                  </a:lnTo>
                  <a:lnTo>
                    <a:pt x="1815" y="115"/>
                  </a:lnTo>
                  <a:lnTo>
                    <a:pt x="1804" y="107"/>
                  </a:lnTo>
                  <a:lnTo>
                    <a:pt x="1786" y="98"/>
                  </a:lnTo>
                  <a:lnTo>
                    <a:pt x="1782" y="98"/>
                  </a:lnTo>
                  <a:lnTo>
                    <a:pt x="1781" y="96"/>
                  </a:lnTo>
                  <a:lnTo>
                    <a:pt x="1768" y="82"/>
                  </a:lnTo>
                  <a:lnTo>
                    <a:pt x="1755" y="78"/>
                  </a:lnTo>
                  <a:lnTo>
                    <a:pt x="1747" y="78"/>
                  </a:lnTo>
                  <a:lnTo>
                    <a:pt x="1732" y="84"/>
                  </a:lnTo>
                  <a:lnTo>
                    <a:pt x="1706" y="109"/>
                  </a:lnTo>
                  <a:lnTo>
                    <a:pt x="1692" y="132"/>
                  </a:lnTo>
                  <a:lnTo>
                    <a:pt x="1668" y="172"/>
                  </a:lnTo>
                  <a:lnTo>
                    <a:pt x="1658" y="197"/>
                  </a:lnTo>
                  <a:lnTo>
                    <a:pt x="1654" y="220"/>
                  </a:lnTo>
                  <a:lnTo>
                    <a:pt x="1654" y="308"/>
                  </a:lnTo>
                  <a:lnTo>
                    <a:pt x="1651" y="332"/>
                  </a:lnTo>
                  <a:lnTo>
                    <a:pt x="1635" y="420"/>
                  </a:lnTo>
                  <a:lnTo>
                    <a:pt x="1616" y="487"/>
                  </a:lnTo>
                  <a:lnTo>
                    <a:pt x="1606" y="489"/>
                  </a:lnTo>
                  <a:lnTo>
                    <a:pt x="1598" y="495"/>
                  </a:lnTo>
                  <a:lnTo>
                    <a:pt x="1594" y="501"/>
                  </a:lnTo>
                  <a:lnTo>
                    <a:pt x="1589" y="504"/>
                  </a:lnTo>
                  <a:lnTo>
                    <a:pt x="1572" y="557"/>
                  </a:lnTo>
                  <a:lnTo>
                    <a:pt x="1493" y="800"/>
                  </a:lnTo>
                  <a:lnTo>
                    <a:pt x="1445" y="936"/>
                  </a:lnTo>
                  <a:lnTo>
                    <a:pt x="1431" y="967"/>
                  </a:lnTo>
                  <a:lnTo>
                    <a:pt x="1410" y="995"/>
                  </a:lnTo>
                  <a:lnTo>
                    <a:pt x="1381" y="1024"/>
                  </a:lnTo>
                  <a:lnTo>
                    <a:pt x="1356" y="1061"/>
                  </a:lnTo>
                  <a:lnTo>
                    <a:pt x="1329" y="1104"/>
                  </a:lnTo>
                  <a:lnTo>
                    <a:pt x="1292" y="1150"/>
                  </a:lnTo>
                  <a:lnTo>
                    <a:pt x="1279" y="1169"/>
                  </a:lnTo>
                  <a:lnTo>
                    <a:pt x="1255" y="1203"/>
                  </a:lnTo>
                  <a:lnTo>
                    <a:pt x="1246" y="1210"/>
                  </a:lnTo>
                  <a:lnTo>
                    <a:pt x="1217" y="1218"/>
                  </a:lnTo>
                  <a:lnTo>
                    <a:pt x="1172" y="1222"/>
                  </a:lnTo>
                  <a:lnTo>
                    <a:pt x="1159" y="1218"/>
                  </a:lnTo>
                  <a:lnTo>
                    <a:pt x="1130" y="1214"/>
                  </a:lnTo>
                  <a:lnTo>
                    <a:pt x="1115" y="1220"/>
                  </a:lnTo>
                  <a:lnTo>
                    <a:pt x="1086" y="1229"/>
                  </a:lnTo>
                  <a:lnTo>
                    <a:pt x="1082" y="1226"/>
                  </a:lnTo>
                  <a:lnTo>
                    <a:pt x="1092" y="1208"/>
                  </a:lnTo>
                  <a:lnTo>
                    <a:pt x="1098" y="1190"/>
                  </a:lnTo>
                  <a:lnTo>
                    <a:pt x="1106" y="1188"/>
                  </a:lnTo>
                  <a:lnTo>
                    <a:pt x="1127" y="1168"/>
                  </a:lnTo>
                  <a:lnTo>
                    <a:pt x="1137" y="1150"/>
                  </a:lnTo>
                  <a:lnTo>
                    <a:pt x="1146" y="1111"/>
                  </a:lnTo>
                  <a:lnTo>
                    <a:pt x="1146" y="1103"/>
                  </a:lnTo>
                  <a:lnTo>
                    <a:pt x="1149" y="1093"/>
                  </a:lnTo>
                  <a:lnTo>
                    <a:pt x="1155" y="1072"/>
                  </a:lnTo>
                  <a:lnTo>
                    <a:pt x="1154" y="1054"/>
                  </a:lnTo>
                  <a:lnTo>
                    <a:pt x="1154" y="1050"/>
                  </a:lnTo>
                  <a:lnTo>
                    <a:pt x="1154" y="1033"/>
                  </a:lnTo>
                  <a:lnTo>
                    <a:pt x="1151" y="950"/>
                  </a:lnTo>
                  <a:lnTo>
                    <a:pt x="1145" y="898"/>
                  </a:lnTo>
                  <a:lnTo>
                    <a:pt x="1139" y="881"/>
                  </a:lnTo>
                  <a:lnTo>
                    <a:pt x="1125" y="853"/>
                  </a:lnTo>
                  <a:lnTo>
                    <a:pt x="1086" y="802"/>
                  </a:lnTo>
                  <a:lnTo>
                    <a:pt x="1046" y="774"/>
                  </a:lnTo>
                  <a:lnTo>
                    <a:pt x="1020" y="765"/>
                  </a:lnTo>
                  <a:lnTo>
                    <a:pt x="993" y="758"/>
                  </a:lnTo>
                  <a:lnTo>
                    <a:pt x="948" y="759"/>
                  </a:lnTo>
                  <a:lnTo>
                    <a:pt x="898" y="774"/>
                  </a:lnTo>
                  <a:lnTo>
                    <a:pt x="883" y="774"/>
                  </a:lnTo>
                  <a:lnTo>
                    <a:pt x="871" y="769"/>
                  </a:lnTo>
                  <a:lnTo>
                    <a:pt x="835" y="772"/>
                  </a:lnTo>
                  <a:lnTo>
                    <a:pt x="806" y="785"/>
                  </a:lnTo>
                  <a:lnTo>
                    <a:pt x="792" y="794"/>
                  </a:lnTo>
                  <a:lnTo>
                    <a:pt x="766" y="819"/>
                  </a:lnTo>
                  <a:lnTo>
                    <a:pt x="745" y="853"/>
                  </a:lnTo>
                  <a:lnTo>
                    <a:pt x="733" y="893"/>
                  </a:lnTo>
                  <a:lnTo>
                    <a:pt x="729" y="915"/>
                  </a:lnTo>
                  <a:lnTo>
                    <a:pt x="723" y="956"/>
                  </a:lnTo>
                  <a:lnTo>
                    <a:pt x="730" y="1002"/>
                  </a:lnTo>
                  <a:lnTo>
                    <a:pt x="731" y="1008"/>
                  </a:lnTo>
                  <a:lnTo>
                    <a:pt x="731" y="1008"/>
                  </a:lnTo>
                  <a:lnTo>
                    <a:pt x="725" y="1010"/>
                  </a:lnTo>
                  <a:lnTo>
                    <a:pt x="716" y="1021"/>
                  </a:lnTo>
                  <a:lnTo>
                    <a:pt x="710" y="1029"/>
                  </a:lnTo>
                  <a:lnTo>
                    <a:pt x="708" y="1047"/>
                  </a:lnTo>
                  <a:lnTo>
                    <a:pt x="710" y="1078"/>
                  </a:lnTo>
                  <a:lnTo>
                    <a:pt x="713" y="1098"/>
                  </a:lnTo>
                  <a:lnTo>
                    <a:pt x="716" y="1133"/>
                  </a:lnTo>
                  <a:lnTo>
                    <a:pt x="721" y="1152"/>
                  </a:lnTo>
                  <a:lnTo>
                    <a:pt x="723" y="1160"/>
                  </a:lnTo>
                  <a:lnTo>
                    <a:pt x="721" y="1170"/>
                  </a:lnTo>
                  <a:lnTo>
                    <a:pt x="717" y="1170"/>
                  </a:lnTo>
                  <a:lnTo>
                    <a:pt x="710" y="1168"/>
                  </a:lnTo>
                  <a:lnTo>
                    <a:pt x="681" y="1164"/>
                  </a:lnTo>
                  <a:lnTo>
                    <a:pt x="668" y="1166"/>
                  </a:lnTo>
                  <a:lnTo>
                    <a:pt x="650" y="1173"/>
                  </a:lnTo>
                  <a:lnTo>
                    <a:pt x="629" y="1188"/>
                  </a:lnTo>
                  <a:lnTo>
                    <a:pt x="599" y="1205"/>
                  </a:lnTo>
                  <a:lnTo>
                    <a:pt x="586" y="1208"/>
                  </a:lnTo>
                  <a:close/>
                </a:path>
              </a:pathLst>
            </a:custGeom>
            <a:solidFill>
              <a:srgbClr val="211D1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30" name="Freeform 335"/>
            <p:cNvSpPr>
              <a:spLocks/>
            </p:cNvSpPr>
            <p:nvPr/>
          </p:nvSpPr>
          <p:spPr bwMode="auto">
            <a:xfrm>
              <a:off x="3414712" y="5076825"/>
              <a:ext cx="268288" cy="447675"/>
            </a:xfrm>
            <a:custGeom>
              <a:avLst/>
              <a:gdLst>
                <a:gd name="T0" fmla="*/ 672 w 677"/>
                <a:gd name="T1" fmla="*/ 202 h 1127"/>
                <a:gd name="T2" fmla="*/ 664 w 677"/>
                <a:gd name="T3" fmla="*/ 185 h 1127"/>
                <a:gd name="T4" fmla="*/ 620 w 677"/>
                <a:gd name="T5" fmla="*/ 135 h 1127"/>
                <a:gd name="T6" fmla="*/ 532 w 677"/>
                <a:gd name="T7" fmla="*/ 53 h 1127"/>
                <a:gd name="T8" fmla="*/ 510 w 677"/>
                <a:gd name="T9" fmla="*/ 26 h 1127"/>
                <a:gd name="T10" fmla="*/ 492 w 677"/>
                <a:gd name="T11" fmla="*/ 14 h 1127"/>
                <a:gd name="T12" fmla="*/ 482 w 677"/>
                <a:gd name="T13" fmla="*/ 18 h 1127"/>
                <a:gd name="T14" fmla="*/ 450 w 677"/>
                <a:gd name="T15" fmla="*/ 27 h 1127"/>
                <a:gd name="T16" fmla="*/ 427 w 677"/>
                <a:gd name="T17" fmla="*/ 30 h 1127"/>
                <a:gd name="T18" fmla="*/ 361 w 677"/>
                <a:gd name="T19" fmla="*/ 32 h 1127"/>
                <a:gd name="T20" fmla="*/ 341 w 677"/>
                <a:gd name="T21" fmla="*/ 27 h 1127"/>
                <a:gd name="T22" fmla="*/ 306 w 677"/>
                <a:gd name="T23" fmla="*/ 10 h 1127"/>
                <a:gd name="T24" fmla="*/ 291 w 677"/>
                <a:gd name="T25" fmla="*/ 0 h 1127"/>
                <a:gd name="T26" fmla="*/ 287 w 677"/>
                <a:gd name="T27" fmla="*/ 0 h 1127"/>
                <a:gd name="T28" fmla="*/ 266 w 677"/>
                <a:gd name="T29" fmla="*/ 6 h 1127"/>
                <a:gd name="T30" fmla="*/ 257 w 677"/>
                <a:gd name="T31" fmla="*/ 17 h 1127"/>
                <a:gd name="T32" fmla="*/ 182 w 677"/>
                <a:gd name="T33" fmla="*/ 79 h 1127"/>
                <a:gd name="T34" fmla="*/ 114 w 677"/>
                <a:gd name="T35" fmla="*/ 126 h 1127"/>
                <a:gd name="T36" fmla="*/ 113 w 677"/>
                <a:gd name="T37" fmla="*/ 190 h 1127"/>
                <a:gd name="T38" fmla="*/ 114 w 677"/>
                <a:gd name="T39" fmla="*/ 324 h 1127"/>
                <a:gd name="T40" fmla="*/ 112 w 677"/>
                <a:gd name="T41" fmla="*/ 367 h 1127"/>
                <a:gd name="T42" fmla="*/ 81 w 677"/>
                <a:gd name="T43" fmla="*/ 560 h 1127"/>
                <a:gd name="T44" fmla="*/ 15 w 677"/>
                <a:gd name="T45" fmla="*/ 902 h 1127"/>
                <a:gd name="T46" fmla="*/ 0 w 677"/>
                <a:gd name="T47" fmla="*/ 974 h 1127"/>
                <a:gd name="T48" fmla="*/ 8 w 677"/>
                <a:gd name="T49" fmla="*/ 985 h 1127"/>
                <a:gd name="T50" fmla="*/ 65 w 677"/>
                <a:gd name="T51" fmla="*/ 1056 h 1127"/>
                <a:gd name="T52" fmla="*/ 90 w 677"/>
                <a:gd name="T53" fmla="*/ 1078 h 1127"/>
                <a:gd name="T54" fmla="*/ 105 w 677"/>
                <a:gd name="T55" fmla="*/ 1085 h 1127"/>
                <a:gd name="T56" fmla="*/ 177 w 677"/>
                <a:gd name="T57" fmla="*/ 1099 h 1127"/>
                <a:gd name="T58" fmla="*/ 304 w 677"/>
                <a:gd name="T59" fmla="*/ 1117 h 1127"/>
                <a:gd name="T60" fmla="*/ 329 w 677"/>
                <a:gd name="T61" fmla="*/ 1121 h 1127"/>
                <a:gd name="T62" fmla="*/ 297 w 677"/>
                <a:gd name="T63" fmla="*/ 1025 h 1127"/>
                <a:gd name="T64" fmla="*/ 333 w 677"/>
                <a:gd name="T65" fmla="*/ 106 h 1127"/>
                <a:gd name="T66" fmla="*/ 272 w 677"/>
                <a:gd name="T67" fmla="*/ 150 h 1127"/>
                <a:gd name="T68" fmla="*/ 339 w 677"/>
                <a:gd name="T69" fmla="*/ 49 h 1127"/>
                <a:gd name="T70" fmla="*/ 429 w 677"/>
                <a:gd name="T71" fmla="*/ 41 h 1127"/>
                <a:gd name="T72" fmla="*/ 458 w 677"/>
                <a:gd name="T73" fmla="*/ 91 h 1127"/>
                <a:gd name="T74" fmla="*/ 489 w 677"/>
                <a:gd name="T75" fmla="*/ 149 h 1127"/>
                <a:gd name="T76" fmla="*/ 471 w 677"/>
                <a:gd name="T77" fmla="*/ 131 h 1127"/>
                <a:gd name="T78" fmla="*/ 453 w 677"/>
                <a:gd name="T79" fmla="*/ 102 h 1127"/>
                <a:gd name="T80" fmla="*/ 422 w 677"/>
                <a:gd name="T81" fmla="*/ 122 h 1127"/>
                <a:gd name="T82" fmla="*/ 420 w 677"/>
                <a:gd name="T83" fmla="*/ 126 h 1127"/>
                <a:gd name="T84" fmla="*/ 420 w 677"/>
                <a:gd name="T85" fmla="*/ 144 h 1127"/>
                <a:gd name="T86" fmla="*/ 445 w 677"/>
                <a:gd name="T87" fmla="*/ 596 h 1127"/>
                <a:gd name="T88" fmla="*/ 469 w 677"/>
                <a:gd name="T89" fmla="*/ 1034 h 1127"/>
                <a:gd name="T90" fmla="*/ 447 w 677"/>
                <a:gd name="T91" fmla="*/ 1073 h 1127"/>
                <a:gd name="T92" fmla="*/ 423 w 677"/>
                <a:gd name="T93" fmla="*/ 1125 h 1127"/>
                <a:gd name="T94" fmla="*/ 427 w 677"/>
                <a:gd name="T95" fmla="*/ 1127 h 1127"/>
                <a:gd name="T96" fmla="*/ 468 w 677"/>
                <a:gd name="T97" fmla="*/ 1122 h 1127"/>
                <a:gd name="T98" fmla="*/ 560 w 677"/>
                <a:gd name="T99" fmla="*/ 1104 h 1127"/>
                <a:gd name="T100" fmla="*/ 595 w 677"/>
                <a:gd name="T101" fmla="*/ 1099 h 1127"/>
                <a:gd name="T102" fmla="*/ 606 w 677"/>
                <a:gd name="T103" fmla="*/ 1096 h 1127"/>
                <a:gd name="T104" fmla="*/ 624 w 677"/>
                <a:gd name="T105" fmla="*/ 1083 h 1127"/>
                <a:gd name="T106" fmla="*/ 648 w 677"/>
                <a:gd name="T107" fmla="*/ 1050 h 1127"/>
                <a:gd name="T108" fmla="*/ 663 w 677"/>
                <a:gd name="T109" fmla="*/ 1024 h 1127"/>
                <a:gd name="T110" fmla="*/ 669 w 677"/>
                <a:gd name="T111" fmla="*/ 989 h 1127"/>
                <a:gd name="T112" fmla="*/ 676 w 677"/>
                <a:gd name="T113" fmla="*/ 762 h 1127"/>
                <a:gd name="T114" fmla="*/ 677 w 677"/>
                <a:gd name="T115" fmla="*/ 320 h 1127"/>
                <a:gd name="T116" fmla="*/ 672 w 677"/>
                <a:gd name="T117" fmla="*/ 202 h 1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77" h="1127">
                  <a:moveTo>
                    <a:pt x="672" y="202"/>
                  </a:moveTo>
                  <a:lnTo>
                    <a:pt x="664" y="185"/>
                  </a:lnTo>
                  <a:lnTo>
                    <a:pt x="620" y="135"/>
                  </a:lnTo>
                  <a:lnTo>
                    <a:pt x="532" y="53"/>
                  </a:lnTo>
                  <a:lnTo>
                    <a:pt x="510" y="26"/>
                  </a:lnTo>
                  <a:lnTo>
                    <a:pt x="492" y="14"/>
                  </a:lnTo>
                  <a:lnTo>
                    <a:pt x="482" y="18"/>
                  </a:lnTo>
                  <a:lnTo>
                    <a:pt x="450" y="27"/>
                  </a:lnTo>
                  <a:lnTo>
                    <a:pt x="427" y="30"/>
                  </a:lnTo>
                  <a:lnTo>
                    <a:pt x="361" y="32"/>
                  </a:lnTo>
                  <a:lnTo>
                    <a:pt x="341" y="27"/>
                  </a:lnTo>
                  <a:lnTo>
                    <a:pt x="306" y="10"/>
                  </a:lnTo>
                  <a:lnTo>
                    <a:pt x="291" y="0"/>
                  </a:lnTo>
                  <a:lnTo>
                    <a:pt x="287" y="0"/>
                  </a:lnTo>
                  <a:lnTo>
                    <a:pt x="266" y="6"/>
                  </a:lnTo>
                  <a:lnTo>
                    <a:pt x="257" y="17"/>
                  </a:lnTo>
                  <a:lnTo>
                    <a:pt x="182" y="79"/>
                  </a:lnTo>
                  <a:lnTo>
                    <a:pt x="114" y="126"/>
                  </a:lnTo>
                  <a:lnTo>
                    <a:pt x="113" y="190"/>
                  </a:lnTo>
                  <a:lnTo>
                    <a:pt x="114" y="324"/>
                  </a:lnTo>
                  <a:lnTo>
                    <a:pt x="112" y="367"/>
                  </a:lnTo>
                  <a:lnTo>
                    <a:pt x="81" y="560"/>
                  </a:lnTo>
                  <a:lnTo>
                    <a:pt x="15" y="902"/>
                  </a:lnTo>
                  <a:lnTo>
                    <a:pt x="0" y="974"/>
                  </a:lnTo>
                  <a:lnTo>
                    <a:pt x="8" y="985"/>
                  </a:lnTo>
                  <a:lnTo>
                    <a:pt x="65" y="1056"/>
                  </a:lnTo>
                  <a:lnTo>
                    <a:pt x="90" y="1078"/>
                  </a:lnTo>
                  <a:lnTo>
                    <a:pt x="105" y="1085"/>
                  </a:lnTo>
                  <a:lnTo>
                    <a:pt x="177" y="1099"/>
                  </a:lnTo>
                  <a:lnTo>
                    <a:pt x="304" y="1117"/>
                  </a:lnTo>
                  <a:lnTo>
                    <a:pt x="329" y="1121"/>
                  </a:lnTo>
                  <a:lnTo>
                    <a:pt x="297" y="1025"/>
                  </a:lnTo>
                  <a:lnTo>
                    <a:pt x="333" y="106"/>
                  </a:lnTo>
                  <a:lnTo>
                    <a:pt x="272" y="150"/>
                  </a:lnTo>
                  <a:lnTo>
                    <a:pt x="339" y="49"/>
                  </a:lnTo>
                  <a:lnTo>
                    <a:pt x="429" y="41"/>
                  </a:lnTo>
                  <a:lnTo>
                    <a:pt x="458" y="91"/>
                  </a:lnTo>
                  <a:lnTo>
                    <a:pt x="489" y="149"/>
                  </a:lnTo>
                  <a:lnTo>
                    <a:pt x="471" y="131"/>
                  </a:lnTo>
                  <a:lnTo>
                    <a:pt x="453" y="102"/>
                  </a:lnTo>
                  <a:lnTo>
                    <a:pt x="422" y="122"/>
                  </a:lnTo>
                  <a:lnTo>
                    <a:pt x="420" y="126"/>
                  </a:lnTo>
                  <a:lnTo>
                    <a:pt x="420" y="144"/>
                  </a:lnTo>
                  <a:lnTo>
                    <a:pt x="445" y="596"/>
                  </a:lnTo>
                  <a:lnTo>
                    <a:pt x="469" y="1034"/>
                  </a:lnTo>
                  <a:lnTo>
                    <a:pt x="447" y="1073"/>
                  </a:lnTo>
                  <a:lnTo>
                    <a:pt x="423" y="1125"/>
                  </a:lnTo>
                  <a:lnTo>
                    <a:pt x="427" y="1127"/>
                  </a:lnTo>
                  <a:lnTo>
                    <a:pt x="468" y="1122"/>
                  </a:lnTo>
                  <a:lnTo>
                    <a:pt x="560" y="1104"/>
                  </a:lnTo>
                  <a:lnTo>
                    <a:pt x="595" y="1099"/>
                  </a:lnTo>
                  <a:lnTo>
                    <a:pt x="606" y="1096"/>
                  </a:lnTo>
                  <a:lnTo>
                    <a:pt x="624" y="1083"/>
                  </a:lnTo>
                  <a:lnTo>
                    <a:pt x="648" y="1050"/>
                  </a:lnTo>
                  <a:lnTo>
                    <a:pt x="663" y="1024"/>
                  </a:lnTo>
                  <a:lnTo>
                    <a:pt x="669" y="989"/>
                  </a:lnTo>
                  <a:lnTo>
                    <a:pt x="676" y="762"/>
                  </a:lnTo>
                  <a:lnTo>
                    <a:pt x="677" y="320"/>
                  </a:lnTo>
                  <a:lnTo>
                    <a:pt x="672" y="20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31" name="Freeform 336"/>
            <p:cNvSpPr>
              <a:spLocks/>
            </p:cNvSpPr>
            <p:nvPr/>
          </p:nvSpPr>
          <p:spPr bwMode="auto">
            <a:xfrm>
              <a:off x="3227388" y="4700588"/>
              <a:ext cx="71438" cy="33338"/>
            </a:xfrm>
            <a:custGeom>
              <a:avLst/>
              <a:gdLst>
                <a:gd name="T0" fmla="*/ 182 w 182"/>
                <a:gd name="T1" fmla="*/ 33 h 85"/>
                <a:gd name="T2" fmla="*/ 175 w 182"/>
                <a:gd name="T3" fmla="*/ 10 h 85"/>
                <a:gd name="T4" fmla="*/ 170 w 182"/>
                <a:gd name="T5" fmla="*/ 0 h 85"/>
                <a:gd name="T6" fmla="*/ 85 w 182"/>
                <a:gd name="T7" fmla="*/ 28 h 85"/>
                <a:gd name="T8" fmla="*/ 0 w 182"/>
                <a:gd name="T9" fmla="*/ 62 h 85"/>
                <a:gd name="T10" fmla="*/ 0 w 182"/>
                <a:gd name="T11" fmla="*/ 78 h 85"/>
                <a:gd name="T12" fmla="*/ 3 w 182"/>
                <a:gd name="T13" fmla="*/ 85 h 85"/>
                <a:gd name="T14" fmla="*/ 182 w 182"/>
                <a:gd name="T15" fmla="*/ 33 h 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2" h="85">
                  <a:moveTo>
                    <a:pt x="182" y="33"/>
                  </a:moveTo>
                  <a:lnTo>
                    <a:pt x="175" y="10"/>
                  </a:lnTo>
                  <a:lnTo>
                    <a:pt x="170" y="0"/>
                  </a:lnTo>
                  <a:lnTo>
                    <a:pt x="85" y="28"/>
                  </a:lnTo>
                  <a:lnTo>
                    <a:pt x="0" y="62"/>
                  </a:lnTo>
                  <a:lnTo>
                    <a:pt x="0" y="78"/>
                  </a:lnTo>
                  <a:lnTo>
                    <a:pt x="3" y="85"/>
                  </a:lnTo>
                  <a:lnTo>
                    <a:pt x="182" y="33"/>
                  </a:lnTo>
                  <a:close/>
                </a:path>
              </a:pathLst>
            </a:custGeom>
            <a:solidFill>
              <a:srgbClr val="E8E9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32" name="Freeform 337"/>
            <p:cNvSpPr>
              <a:spLocks/>
            </p:cNvSpPr>
            <p:nvPr/>
          </p:nvSpPr>
          <p:spPr bwMode="auto">
            <a:xfrm>
              <a:off x="3849688" y="4725988"/>
              <a:ext cx="77788" cy="39688"/>
            </a:xfrm>
            <a:custGeom>
              <a:avLst/>
              <a:gdLst>
                <a:gd name="T0" fmla="*/ 0 w 196"/>
                <a:gd name="T1" fmla="*/ 36 h 99"/>
                <a:gd name="T2" fmla="*/ 5 w 196"/>
                <a:gd name="T3" fmla="*/ 7 h 99"/>
                <a:gd name="T4" fmla="*/ 13 w 196"/>
                <a:gd name="T5" fmla="*/ 0 h 99"/>
                <a:gd name="T6" fmla="*/ 64 w 196"/>
                <a:gd name="T7" fmla="*/ 14 h 99"/>
                <a:gd name="T8" fmla="*/ 154 w 196"/>
                <a:gd name="T9" fmla="*/ 50 h 99"/>
                <a:gd name="T10" fmla="*/ 196 w 196"/>
                <a:gd name="T11" fmla="*/ 73 h 99"/>
                <a:gd name="T12" fmla="*/ 188 w 196"/>
                <a:gd name="T13" fmla="*/ 99 h 99"/>
                <a:gd name="T14" fmla="*/ 0 w 196"/>
                <a:gd name="T15" fmla="*/ 36 h 9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6" h="99">
                  <a:moveTo>
                    <a:pt x="0" y="36"/>
                  </a:moveTo>
                  <a:lnTo>
                    <a:pt x="5" y="7"/>
                  </a:lnTo>
                  <a:lnTo>
                    <a:pt x="13" y="0"/>
                  </a:lnTo>
                  <a:lnTo>
                    <a:pt x="64" y="14"/>
                  </a:lnTo>
                  <a:lnTo>
                    <a:pt x="154" y="50"/>
                  </a:lnTo>
                  <a:lnTo>
                    <a:pt x="196" y="73"/>
                  </a:lnTo>
                  <a:lnTo>
                    <a:pt x="188" y="99"/>
                  </a:lnTo>
                  <a:lnTo>
                    <a:pt x="0" y="36"/>
                  </a:lnTo>
                  <a:close/>
                </a:path>
              </a:pathLst>
            </a:custGeom>
            <a:solidFill>
              <a:srgbClr val="E8E9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33" name="Rectangle 93"/>
          <p:cNvSpPr/>
          <p:nvPr/>
        </p:nvSpPr>
        <p:spPr>
          <a:xfrm>
            <a:off x="467544" y="2404132"/>
            <a:ext cx="4580214" cy="500352"/>
          </a:xfrm>
          <a:prstGeom prst="rect">
            <a:avLst/>
          </a:prstGeom>
          <a:solidFill>
            <a:srgbClr val="1AA8FE"/>
          </a:solidFill>
          <a:ln>
            <a:noFill/>
          </a:ln>
          <a:effectLst>
            <a:outerShdw blurRad="508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lstStyle/>
          <a:p>
            <a:r>
              <a:rPr lang="hr-HR" b="1" dirty="0">
                <a:solidFill>
                  <a:srgbClr val="4F81BD">
                    <a:lumMod val="50000"/>
                  </a:srgbClr>
                </a:solidFill>
              </a:rPr>
              <a:t>smanjeni zahtjevi za kolateralom</a:t>
            </a:r>
          </a:p>
        </p:txBody>
      </p:sp>
      <p:sp>
        <p:nvSpPr>
          <p:cNvPr id="34" name="Rectangle 94"/>
          <p:cNvSpPr/>
          <p:nvPr/>
        </p:nvSpPr>
        <p:spPr>
          <a:xfrm>
            <a:off x="468714" y="3213317"/>
            <a:ext cx="4579044" cy="575723"/>
          </a:xfrm>
          <a:prstGeom prst="rect">
            <a:avLst/>
          </a:prstGeom>
          <a:solidFill>
            <a:srgbClr val="A9C500"/>
          </a:solidFill>
          <a:ln>
            <a:noFill/>
          </a:ln>
          <a:effectLst>
            <a:outerShdw blurRad="508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lstStyle/>
          <a:p>
            <a:r>
              <a:rPr lang="hr-HR" b="1" dirty="0">
                <a:solidFill>
                  <a:srgbClr val="4F81BD">
                    <a:lumMod val="50000"/>
                  </a:srgbClr>
                </a:solidFill>
              </a:rPr>
              <a:t>niža kamata (smanjen rizik za banke</a:t>
            </a:r>
            <a:r>
              <a:rPr lang="hr-HR" b="1" dirty="0" smtClean="0">
                <a:solidFill>
                  <a:srgbClr val="4F81BD">
                    <a:lumMod val="50000"/>
                  </a:srgbClr>
                </a:solidFill>
              </a:rPr>
              <a:t>)</a:t>
            </a:r>
            <a:endParaRPr lang="hr-HR" b="1" dirty="0">
              <a:solidFill>
                <a:srgbClr val="4F81BD">
                  <a:lumMod val="50000"/>
                </a:srgbClr>
              </a:solidFill>
            </a:endParaRPr>
          </a:p>
        </p:txBody>
      </p:sp>
      <p:sp>
        <p:nvSpPr>
          <p:cNvPr id="35" name="Rectangle 105"/>
          <p:cNvSpPr/>
          <p:nvPr/>
        </p:nvSpPr>
        <p:spPr>
          <a:xfrm>
            <a:off x="467544" y="4079710"/>
            <a:ext cx="4580214" cy="737560"/>
          </a:xfrm>
          <a:prstGeom prst="rect">
            <a:avLst/>
          </a:prstGeom>
          <a:solidFill>
            <a:srgbClr val="393950"/>
          </a:solidFill>
          <a:ln>
            <a:noFill/>
          </a:ln>
          <a:effectLst>
            <a:outerShdw blurRad="508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lstStyle/>
          <a:p>
            <a:r>
              <a:rPr lang="hr-HR" b="1" dirty="0">
                <a:solidFill>
                  <a:prstClr val="white"/>
                </a:solidFill>
              </a:rPr>
              <a:t>moguće produženje roka otplate/počeka otplate </a:t>
            </a:r>
            <a:r>
              <a:rPr lang="hr-HR" b="1" dirty="0" smtClean="0">
                <a:solidFill>
                  <a:prstClr val="white"/>
                </a:solidFill>
              </a:rPr>
              <a:t>kredita</a:t>
            </a:r>
            <a:endParaRPr lang="hr-HR" b="1" dirty="0">
              <a:solidFill>
                <a:prstClr val="white"/>
              </a:solidFill>
            </a:endParaRPr>
          </a:p>
        </p:txBody>
      </p:sp>
      <p:sp>
        <p:nvSpPr>
          <p:cNvPr id="36" name="Rectangle 111"/>
          <p:cNvSpPr/>
          <p:nvPr/>
        </p:nvSpPr>
        <p:spPr>
          <a:xfrm>
            <a:off x="467544" y="1375310"/>
            <a:ext cx="4580214" cy="763637"/>
          </a:xfrm>
          <a:prstGeom prst="rect">
            <a:avLst/>
          </a:prstGeom>
          <a:solidFill>
            <a:srgbClr val="F3591F"/>
          </a:solidFill>
          <a:ln>
            <a:noFill/>
          </a:ln>
          <a:effectLst>
            <a:outerShdw blurRad="508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lstStyle/>
          <a:p>
            <a:r>
              <a:rPr lang="hr-HR" b="1" dirty="0">
                <a:solidFill>
                  <a:srgbClr val="4F81BD">
                    <a:lumMod val="50000"/>
                  </a:srgbClr>
                </a:solidFill>
              </a:rPr>
              <a:t>povoljnije financiranje od strane banaka (sve banke)</a:t>
            </a:r>
          </a:p>
        </p:txBody>
      </p:sp>
    </p:spTree>
    <p:extLst>
      <p:ext uri="{BB962C8B-B14F-4D97-AF65-F5344CB8AC3E}">
        <p14:creationId xmlns:p14="http://schemas.microsoft.com/office/powerpoint/2010/main" val="248334589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hr-HR" dirty="0"/>
              <a:t>Kako do jamstva?</a:t>
            </a:r>
          </a:p>
        </p:txBody>
      </p:sp>
      <p:sp>
        <p:nvSpPr>
          <p:cNvPr id="3" name="Rezervirano mjesto sadržaja 2"/>
          <p:cNvSpPr>
            <a:spLocks noGrp="1"/>
          </p:cNvSpPr>
          <p:nvPr>
            <p:ph idx="1"/>
          </p:nvPr>
        </p:nvSpPr>
        <p:spPr/>
        <p:txBody>
          <a:bodyPr/>
          <a:lstStyle/>
          <a:p>
            <a:r>
              <a:rPr lang="hr-HR" dirty="0"/>
              <a:t>banke i ostale financijske institucije podnose zahtjev HAMAG-BICRO-u za izdavanjem jamstva</a:t>
            </a:r>
          </a:p>
        </p:txBody>
      </p:sp>
      <p:sp>
        <p:nvSpPr>
          <p:cNvPr id="6" name="Elipsa 5"/>
          <p:cNvSpPr/>
          <p:nvPr/>
        </p:nvSpPr>
        <p:spPr>
          <a:xfrm>
            <a:off x="179512" y="3609933"/>
            <a:ext cx="1368152" cy="9361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b="1" dirty="0"/>
              <a:t>krajnji korisnik</a:t>
            </a:r>
          </a:p>
        </p:txBody>
      </p:sp>
      <p:sp>
        <p:nvSpPr>
          <p:cNvPr id="7" name="Strelica udesno 6"/>
          <p:cNvSpPr/>
          <p:nvPr/>
        </p:nvSpPr>
        <p:spPr>
          <a:xfrm>
            <a:off x="1556885" y="3667155"/>
            <a:ext cx="792088" cy="22573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sp>
        <p:nvSpPr>
          <p:cNvPr id="8" name="Elipsa 7"/>
          <p:cNvSpPr/>
          <p:nvPr/>
        </p:nvSpPr>
        <p:spPr>
          <a:xfrm>
            <a:off x="2627784" y="3557194"/>
            <a:ext cx="1296144" cy="86409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a:t>banka</a:t>
            </a:r>
          </a:p>
        </p:txBody>
      </p:sp>
      <p:sp>
        <p:nvSpPr>
          <p:cNvPr id="9" name="Elipsa 8"/>
          <p:cNvSpPr/>
          <p:nvPr/>
        </p:nvSpPr>
        <p:spPr>
          <a:xfrm>
            <a:off x="4932040" y="3512865"/>
            <a:ext cx="1440160" cy="100811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a:t>HAMAG- BICRO</a:t>
            </a:r>
          </a:p>
        </p:txBody>
      </p:sp>
      <p:sp>
        <p:nvSpPr>
          <p:cNvPr id="10" name="Elipsa 9"/>
          <p:cNvSpPr/>
          <p:nvPr/>
        </p:nvSpPr>
        <p:spPr>
          <a:xfrm>
            <a:off x="4283968" y="5011530"/>
            <a:ext cx="1368152" cy="96725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a:t>jamstvo</a:t>
            </a:r>
          </a:p>
        </p:txBody>
      </p:sp>
      <p:sp>
        <p:nvSpPr>
          <p:cNvPr id="11" name="Strelica udesno 10"/>
          <p:cNvSpPr/>
          <p:nvPr/>
        </p:nvSpPr>
        <p:spPr>
          <a:xfrm>
            <a:off x="4071179" y="3840618"/>
            <a:ext cx="720080" cy="23645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sp>
        <p:nvSpPr>
          <p:cNvPr id="12" name="Strelica zakrivljena ulijevo 11"/>
          <p:cNvSpPr/>
          <p:nvPr/>
        </p:nvSpPr>
        <p:spPr>
          <a:xfrm rot="1350613">
            <a:off x="6038190" y="4471153"/>
            <a:ext cx="792088" cy="1445518"/>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solidFill>
                <a:schemeClr val="tx1"/>
              </a:solidFill>
            </a:endParaRPr>
          </a:p>
        </p:txBody>
      </p:sp>
      <p:sp>
        <p:nvSpPr>
          <p:cNvPr id="16" name="Strelica ulijevo 15"/>
          <p:cNvSpPr/>
          <p:nvPr/>
        </p:nvSpPr>
        <p:spPr>
          <a:xfrm flipV="1">
            <a:off x="1585771" y="4077072"/>
            <a:ext cx="792088" cy="308461"/>
          </a:xfrm>
          <a:prstGeom prst="left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sp>
        <p:nvSpPr>
          <p:cNvPr id="17" name="Strelica ulijevo 16"/>
          <p:cNvSpPr/>
          <p:nvPr/>
        </p:nvSpPr>
        <p:spPr>
          <a:xfrm rot="3431976">
            <a:off x="3419872" y="4735284"/>
            <a:ext cx="1008112" cy="317617"/>
          </a:xfrm>
          <a:prstGeom prst="left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sp>
        <p:nvSpPr>
          <p:cNvPr id="4" name="Elipsa 3"/>
          <p:cNvSpPr/>
          <p:nvPr/>
        </p:nvSpPr>
        <p:spPr>
          <a:xfrm>
            <a:off x="6804248" y="2950169"/>
            <a:ext cx="1944216" cy="109089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sz="1400" dirty="0"/>
          </a:p>
          <a:p>
            <a:pPr algn="ctr"/>
            <a:r>
              <a:rPr lang="hr-HR" sz="1600" b="1" dirty="0"/>
              <a:t>Ministarstvo poljoprivrede</a:t>
            </a:r>
          </a:p>
          <a:p>
            <a:pPr algn="ctr"/>
            <a:endParaRPr lang="hr-HR" dirty="0"/>
          </a:p>
        </p:txBody>
      </p:sp>
      <p:sp>
        <p:nvSpPr>
          <p:cNvPr id="5" name="Strelica udesno 4"/>
          <p:cNvSpPr/>
          <p:nvPr/>
        </p:nvSpPr>
        <p:spPr>
          <a:xfrm rot="20452954">
            <a:off x="6120171" y="3340085"/>
            <a:ext cx="504056" cy="11895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sp>
        <p:nvSpPr>
          <p:cNvPr id="13" name="Strelica ulijevo 12"/>
          <p:cNvSpPr/>
          <p:nvPr/>
        </p:nvSpPr>
        <p:spPr>
          <a:xfrm rot="20698194">
            <a:off x="6339414" y="3577341"/>
            <a:ext cx="401200" cy="15328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spTree>
    <p:extLst>
      <p:ext uri="{BB962C8B-B14F-4D97-AF65-F5344CB8AC3E}">
        <p14:creationId xmlns:p14="http://schemas.microsoft.com/office/powerpoint/2010/main" val="39703439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normAutofit/>
          </a:bodyPr>
          <a:lstStyle/>
          <a:p>
            <a:r>
              <a:rPr lang="hr-HR" dirty="0" smtClean="0">
                <a:latin typeface="+mn-lt"/>
              </a:rPr>
              <a:t>Mikro </a:t>
            </a:r>
            <a:r>
              <a:rPr lang="hr-HR" dirty="0">
                <a:latin typeface="+mn-lt"/>
              </a:rPr>
              <a:t>i </a:t>
            </a:r>
            <a:r>
              <a:rPr lang="hr-HR" dirty="0" smtClean="0">
                <a:latin typeface="+mn-lt"/>
              </a:rPr>
              <a:t>mali zajmovi</a:t>
            </a:r>
            <a:endParaRPr lang="hr-HR" dirty="0">
              <a:latin typeface="+mn-lt"/>
            </a:endParaRPr>
          </a:p>
        </p:txBody>
      </p:sp>
      <p:sp>
        <p:nvSpPr>
          <p:cNvPr id="3" name="Rezervirano mjesto sadržaja 2"/>
          <p:cNvSpPr>
            <a:spLocks noGrp="1"/>
          </p:cNvSpPr>
          <p:nvPr>
            <p:ph idx="1"/>
          </p:nvPr>
        </p:nvSpPr>
        <p:spPr/>
        <p:txBody>
          <a:bodyPr/>
          <a:lstStyle/>
          <a:p>
            <a:r>
              <a:rPr lang="hr-HR" dirty="0"/>
              <a:t>zaprimanje, obradu, procjenu, odobrenje zahtjeva i praćenje: HAMAG-BICRO</a:t>
            </a:r>
          </a:p>
          <a:p>
            <a:endParaRPr lang="hr-HR" dirty="0"/>
          </a:p>
          <a:p>
            <a:endParaRPr lang="hr-HR" dirty="0"/>
          </a:p>
        </p:txBody>
      </p:sp>
      <p:graphicFrame>
        <p:nvGraphicFramePr>
          <p:cNvPr id="4" name="Dijagram 3"/>
          <p:cNvGraphicFramePr/>
          <p:nvPr>
            <p:extLst>
              <p:ext uri="{D42A27DB-BD31-4B8C-83A1-F6EECF244321}">
                <p14:modId xmlns:p14="http://schemas.microsoft.com/office/powerpoint/2010/main" val="3127960148"/>
              </p:ext>
            </p:extLst>
          </p:nvPr>
        </p:nvGraphicFramePr>
        <p:xfrm>
          <a:off x="899592" y="2780928"/>
          <a:ext cx="6912768" cy="30243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3893800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hr-HR" dirty="0">
                <a:latin typeface="+mn-lt"/>
              </a:rPr>
              <a:t>Investicijski krediti - ciljevi</a:t>
            </a:r>
          </a:p>
        </p:txBody>
      </p:sp>
      <p:sp>
        <p:nvSpPr>
          <p:cNvPr id="5" name="Oval 47"/>
          <p:cNvSpPr/>
          <p:nvPr/>
        </p:nvSpPr>
        <p:spPr>
          <a:xfrm rot="358981">
            <a:off x="-647700" y="4090779"/>
            <a:ext cx="2236945" cy="437925"/>
          </a:xfrm>
          <a:prstGeom prst="ellipse">
            <a:avLst/>
          </a:prstGeom>
          <a:gradFill flip="none" rotWithShape="1">
            <a:gsLst>
              <a:gs pos="41000">
                <a:srgbClr val="EAEDF2"/>
              </a:gs>
              <a:gs pos="0">
                <a:srgbClr val="EAEDF2"/>
              </a:gs>
              <a:gs pos="74000">
                <a:schemeClr val="bg1">
                  <a:lumMod val="75000"/>
                </a:schemeClr>
              </a:gs>
              <a:gs pos="83000">
                <a:schemeClr val="bg1">
                  <a:lumMod val="65000"/>
                </a:schemeClr>
              </a:gs>
              <a:gs pos="100000">
                <a:schemeClr val="bg1">
                  <a:lumMod val="5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endParaRPr>
          </a:p>
        </p:txBody>
      </p:sp>
      <p:sp>
        <p:nvSpPr>
          <p:cNvPr id="6" name="Oval 48"/>
          <p:cNvSpPr/>
          <p:nvPr/>
        </p:nvSpPr>
        <p:spPr>
          <a:xfrm rot="20972402">
            <a:off x="439916" y="1967851"/>
            <a:ext cx="1721218" cy="260137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endParaRPr>
          </a:p>
        </p:txBody>
      </p:sp>
      <p:grpSp>
        <p:nvGrpSpPr>
          <p:cNvPr id="7" name="Group 49"/>
          <p:cNvGrpSpPr/>
          <p:nvPr/>
        </p:nvGrpSpPr>
        <p:grpSpPr>
          <a:xfrm>
            <a:off x="289323" y="2044193"/>
            <a:ext cx="1801407" cy="2505926"/>
            <a:chOff x="3959226" y="1979612"/>
            <a:chExt cx="2207058" cy="3070225"/>
          </a:xfrm>
        </p:grpSpPr>
        <p:sp>
          <p:nvSpPr>
            <p:cNvPr id="8" name="Freeform 49"/>
            <p:cNvSpPr>
              <a:spLocks/>
            </p:cNvSpPr>
            <p:nvPr/>
          </p:nvSpPr>
          <p:spPr bwMode="auto">
            <a:xfrm>
              <a:off x="3959226" y="1979612"/>
              <a:ext cx="1282700" cy="3070225"/>
            </a:xfrm>
            <a:custGeom>
              <a:avLst/>
              <a:gdLst>
                <a:gd name="T0" fmla="*/ 2967 w 3234"/>
                <a:gd name="T1" fmla="*/ 7672 h 7734"/>
                <a:gd name="T2" fmla="*/ 2704 w 3234"/>
                <a:gd name="T3" fmla="*/ 7573 h 7734"/>
                <a:gd name="T4" fmla="*/ 2387 w 3234"/>
                <a:gd name="T5" fmla="*/ 7401 h 7734"/>
                <a:gd name="T6" fmla="*/ 2008 w 3234"/>
                <a:gd name="T7" fmla="*/ 7110 h 7734"/>
                <a:gd name="T8" fmla="*/ 1704 w 3234"/>
                <a:gd name="T9" fmla="*/ 6803 h 7734"/>
                <a:gd name="T10" fmla="*/ 1474 w 3234"/>
                <a:gd name="T11" fmla="*/ 6514 h 7734"/>
                <a:gd name="T12" fmla="*/ 1258 w 3234"/>
                <a:gd name="T13" fmla="*/ 6193 h 7734"/>
                <a:gd name="T14" fmla="*/ 1060 w 3234"/>
                <a:gd name="T15" fmla="*/ 5834 h 7734"/>
                <a:gd name="T16" fmla="*/ 890 w 3234"/>
                <a:gd name="T17" fmla="*/ 5460 h 7734"/>
                <a:gd name="T18" fmla="*/ 740 w 3234"/>
                <a:gd name="T19" fmla="*/ 5052 h 7734"/>
                <a:gd name="T20" fmla="*/ 618 w 3234"/>
                <a:gd name="T21" fmla="*/ 4623 h 7734"/>
                <a:gd name="T22" fmla="*/ 539 w 3234"/>
                <a:gd name="T23" fmla="*/ 4243 h 7734"/>
                <a:gd name="T24" fmla="*/ 478 w 3234"/>
                <a:gd name="T25" fmla="*/ 3806 h 7734"/>
                <a:gd name="T26" fmla="*/ 448 w 3234"/>
                <a:gd name="T27" fmla="*/ 3349 h 7734"/>
                <a:gd name="T28" fmla="*/ 460 w 3234"/>
                <a:gd name="T29" fmla="*/ 2785 h 7734"/>
                <a:gd name="T30" fmla="*/ 819 w 3234"/>
                <a:gd name="T31" fmla="*/ 1260 h 7734"/>
                <a:gd name="T32" fmla="*/ 1440 w 3234"/>
                <a:gd name="T33" fmla="*/ 339 h 7734"/>
                <a:gd name="T34" fmla="*/ 1895 w 3234"/>
                <a:gd name="T35" fmla="*/ 0 h 7734"/>
                <a:gd name="T36" fmla="*/ 781 w 3234"/>
                <a:gd name="T37" fmla="*/ 814 h 7734"/>
                <a:gd name="T38" fmla="*/ 192 w 3234"/>
                <a:gd name="T39" fmla="*/ 1974 h 7734"/>
                <a:gd name="T40" fmla="*/ 4 w 3234"/>
                <a:gd name="T41" fmla="*/ 3191 h 7734"/>
                <a:gd name="T42" fmla="*/ 4 w 3234"/>
                <a:gd name="T43" fmla="*/ 3523 h 7734"/>
                <a:gd name="T44" fmla="*/ 23 w 3234"/>
                <a:gd name="T45" fmla="*/ 3845 h 7734"/>
                <a:gd name="T46" fmla="*/ 66 w 3234"/>
                <a:gd name="T47" fmla="*/ 4203 h 7734"/>
                <a:gd name="T48" fmla="*/ 135 w 3234"/>
                <a:gd name="T49" fmla="*/ 4562 h 7734"/>
                <a:gd name="T50" fmla="*/ 166 w 3234"/>
                <a:gd name="T51" fmla="*/ 4696 h 7734"/>
                <a:gd name="T52" fmla="*/ 224 w 3234"/>
                <a:gd name="T53" fmla="*/ 4910 h 7734"/>
                <a:gd name="T54" fmla="*/ 285 w 3234"/>
                <a:gd name="T55" fmla="*/ 5105 h 7734"/>
                <a:gd name="T56" fmla="*/ 349 w 3234"/>
                <a:gd name="T57" fmla="*/ 5285 h 7734"/>
                <a:gd name="T58" fmla="*/ 420 w 3234"/>
                <a:gd name="T59" fmla="*/ 5467 h 7734"/>
                <a:gd name="T60" fmla="*/ 503 w 3234"/>
                <a:gd name="T61" fmla="*/ 5655 h 7734"/>
                <a:gd name="T62" fmla="*/ 588 w 3234"/>
                <a:gd name="T63" fmla="*/ 5828 h 7734"/>
                <a:gd name="T64" fmla="*/ 674 w 3234"/>
                <a:gd name="T65" fmla="*/ 5988 h 7734"/>
                <a:gd name="T66" fmla="*/ 734 w 3234"/>
                <a:gd name="T67" fmla="*/ 6092 h 7734"/>
                <a:gd name="T68" fmla="*/ 792 w 3234"/>
                <a:gd name="T69" fmla="*/ 6187 h 7734"/>
                <a:gd name="T70" fmla="*/ 885 w 3234"/>
                <a:gd name="T71" fmla="*/ 6330 h 7734"/>
                <a:gd name="T72" fmla="*/ 969 w 3234"/>
                <a:gd name="T73" fmla="*/ 6448 h 7734"/>
                <a:gd name="T74" fmla="*/ 1043 w 3234"/>
                <a:gd name="T75" fmla="*/ 6545 h 7734"/>
                <a:gd name="T76" fmla="*/ 1113 w 3234"/>
                <a:gd name="T77" fmla="*/ 6632 h 7734"/>
                <a:gd name="T78" fmla="*/ 1212 w 3234"/>
                <a:gd name="T79" fmla="*/ 6746 h 7734"/>
                <a:gd name="T80" fmla="*/ 1283 w 3234"/>
                <a:gd name="T81" fmla="*/ 6824 h 7734"/>
                <a:gd name="T82" fmla="*/ 1360 w 3234"/>
                <a:gd name="T83" fmla="*/ 6903 h 7734"/>
                <a:gd name="T84" fmla="*/ 1461 w 3234"/>
                <a:gd name="T85" fmla="*/ 6998 h 7734"/>
                <a:gd name="T86" fmla="*/ 1566 w 3234"/>
                <a:gd name="T87" fmla="*/ 7090 h 7734"/>
                <a:gd name="T88" fmla="*/ 1632 w 3234"/>
                <a:gd name="T89" fmla="*/ 7143 h 7734"/>
                <a:gd name="T90" fmla="*/ 1713 w 3234"/>
                <a:gd name="T91" fmla="*/ 7206 h 7734"/>
                <a:gd name="T92" fmla="*/ 1834 w 3234"/>
                <a:gd name="T93" fmla="*/ 7290 h 7734"/>
                <a:gd name="T94" fmla="*/ 1929 w 3234"/>
                <a:gd name="T95" fmla="*/ 7350 h 7734"/>
                <a:gd name="T96" fmla="*/ 2041 w 3234"/>
                <a:gd name="T97" fmla="*/ 7415 h 7734"/>
                <a:gd name="T98" fmla="*/ 2119 w 3234"/>
                <a:gd name="T99" fmla="*/ 7455 h 7734"/>
                <a:gd name="T100" fmla="*/ 2225 w 3234"/>
                <a:gd name="T101" fmla="*/ 7503 h 7734"/>
                <a:gd name="T102" fmla="*/ 2343 w 3234"/>
                <a:gd name="T103" fmla="*/ 7551 h 7734"/>
                <a:gd name="T104" fmla="*/ 2468 w 3234"/>
                <a:gd name="T105" fmla="*/ 7594 h 7734"/>
                <a:gd name="T106" fmla="*/ 2565 w 3234"/>
                <a:gd name="T107" fmla="*/ 7620 h 7734"/>
                <a:gd name="T108" fmla="*/ 2718 w 3234"/>
                <a:gd name="T109" fmla="*/ 7652 h 7734"/>
                <a:gd name="T110" fmla="*/ 2745 w 3234"/>
                <a:gd name="T111" fmla="*/ 7657 h 77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234" h="7734">
                  <a:moveTo>
                    <a:pt x="3234" y="7734"/>
                  </a:moveTo>
                  <a:lnTo>
                    <a:pt x="3168" y="7722"/>
                  </a:lnTo>
                  <a:lnTo>
                    <a:pt x="3102" y="7708"/>
                  </a:lnTo>
                  <a:lnTo>
                    <a:pt x="3099" y="7708"/>
                  </a:lnTo>
                  <a:lnTo>
                    <a:pt x="3037" y="7692"/>
                  </a:lnTo>
                  <a:lnTo>
                    <a:pt x="2973" y="7674"/>
                  </a:lnTo>
                  <a:lnTo>
                    <a:pt x="2971" y="7673"/>
                  </a:lnTo>
                  <a:lnTo>
                    <a:pt x="2967" y="7672"/>
                  </a:lnTo>
                  <a:lnTo>
                    <a:pt x="2905" y="7652"/>
                  </a:lnTo>
                  <a:lnTo>
                    <a:pt x="2844" y="7630"/>
                  </a:lnTo>
                  <a:lnTo>
                    <a:pt x="2838" y="7629"/>
                  </a:lnTo>
                  <a:lnTo>
                    <a:pt x="2833" y="7626"/>
                  </a:lnTo>
                  <a:lnTo>
                    <a:pt x="2774" y="7603"/>
                  </a:lnTo>
                  <a:lnTo>
                    <a:pt x="2713" y="7577"/>
                  </a:lnTo>
                  <a:lnTo>
                    <a:pt x="2709" y="7574"/>
                  </a:lnTo>
                  <a:lnTo>
                    <a:pt x="2704" y="7573"/>
                  </a:lnTo>
                  <a:lnTo>
                    <a:pt x="2643" y="7545"/>
                  </a:lnTo>
                  <a:lnTo>
                    <a:pt x="2583" y="7513"/>
                  </a:lnTo>
                  <a:lnTo>
                    <a:pt x="2579" y="7512"/>
                  </a:lnTo>
                  <a:lnTo>
                    <a:pt x="2575" y="7510"/>
                  </a:lnTo>
                  <a:lnTo>
                    <a:pt x="2513" y="7477"/>
                  </a:lnTo>
                  <a:lnTo>
                    <a:pt x="2452" y="7441"/>
                  </a:lnTo>
                  <a:lnTo>
                    <a:pt x="2448" y="7438"/>
                  </a:lnTo>
                  <a:lnTo>
                    <a:pt x="2387" y="7401"/>
                  </a:lnTo>
                  <a:lnTo>
                    <a:pt x="2326" y="7360"/>
                  </a:lnTo>
                  <a:lnTo>
                    <a:pt x="2321" y="7357"/>
                  </a:lnTo>
                  <a:lnTo>
                    <a:pt x="2260" y="7314"/>
                  </a:lnTo>
                  <a:lnTo>
                    <a:pt x="2199" y="7268"/>
                  </a:lnTo>
                  <a:lnTo>
                    <a:pt x="2135" y="7219"/>
                  </a:lnTo>
                  <a:lnTo>
                    <a:pt x="2071" y="7166"/>
                  </a:lnTo>
                  <a:lnTo>
                    <a:pt x="2070" y="7163"/>
                  </a:lnTo>
                  <a:lnTo>
                    <a:pt x="2008" y="7110"/>
                  </a:lnTo>
                  <a:lnTo>
                    <a:pt x="1947" y="7055"/>
                  </a:lnTo>
                  <a:lnTo>
                    <a:pt x="1942" y="7049"/>
                  </a:lnTo>
                  <a:lnTo>
                    <a:pt x="1882" y="6992"/>
                  </a:lnTo>
                  <a:lnTo>
                    <a:pt x="1825" y="6934"/>
                  </a:lnTo>
                  <a:lnTo>
                    <a:pt x="1821" y="6930"/>
                  </a:lnTo>
                  <a:lnTo>
                    <a:pt x="1817" y="6926"/>
                  </a:lnTo>
                  <a:lnTo>
                    <a:pt x="1760" y="6865"/>
                  </a:lnTo>
                  <a:lnTo>
                    <a:pt x="1704" y="6803"/>
                  </a:lnTo>
                  <a:lnTo>
                    <a:pt x="1700" y="6799"/>
                  </a:lnTo>
                  <a:lnTo>
                    <a:pt x="1697" y="6794"/>
                  </a:lnTo>
                  <a:lnTo>
                    <a:pt x="1642" y="6731"/>
                  </a:lnTo>
                  <a:lnTo>
                    <a:pt x="1589" y="6664"/>
                  </a:lnTo>
                  <a:lnTo>
                    <a:pt x="1584" y="6659"/>
                  </a:lnTo>
                  <a:lnTo>
                    <a:pt x="1579" y="6653"/>
                  </a:lnTo>
                  <a:lnTo>
                    <a:pt x="1525" y="6585"/>
                  </a:lnTo>
                  <a:lnTo>
                    <a:pt x="1474" y="6514"/>
                  </a:lnTo>
                  <a:lnTo>
                    <a:pt x="1471" y="6512"/>
                  </a:lnTo>
                  <a:lnTo>
                    <a:pt x="1468" y="6508"/>
                  </a:lnTo>
                  <a:lnTo>
                    <a:pt x="1415" y="6435"/>
                  </a:lnTo>
                  <a:lnTo>
                    <a:pt x="1365" y="6360"/>
                  </a:lnTo>
                  <a:lnTo>
                    <a:pt x="1361" y="6353"/>
                  </a:lnTo>
                  <a:lnTo>
                    <a:pt x="1310" y="6276"/>
                  </a:lnTo>
                  <a:lnTo>
                    <a:pt x="1261" y="6197"/>
                  </a:lnTo>
                  <a:lnTo>
                    <a:pt x="1258" y="6193"/>
                  </a:lnTo>
                  <a:lnTo>
                    <a:pt x="1256" y="6189"/>
                  </a:lnTo>
                  <a:lnTo>
                    <a:pt x="1207" y="6106"/>
                  </a:lnTo>
                  <a:lnTo>
                    <a:pt x="1160" y="6023"/>
                  </a:lnTo>
                  <a:lnTo>
                    <a:pt x="1156" y="6016"/>
                  </a:lnTo>
                  <a:lnTo>
                    <a:pt x="1153" y="6011"/>
                  </a:lnTo>
                  <a:lnTo>
                    <a:pt x="1107" y="5926"/>
                  </a:lnTo>
                  <a:lnTo>
                    <a:pt x="1063" y="5839"/>
                  </a:lnTo>
                  <a:lnTo>
                    <a:pt x="1060" y="5834"/>
                  </a:lnTo>
                  <a:lnTo>
                    <a:pt x="1058" y="5828"/>
                  </a:lnTo>
                  <a:lnTo>
                    <a:pt x="1015" y="5742"/>
                  </a:lnTo>
                  <a:lnTo>
                    <a:pt x="973" y="5651"/>
                  </a:lnTo>
                  <a:lnTo>
                    <a:pt x="969" y="5646"/>
                  </a:lnTo>
                  <a:lnTo>
                    <a:pt x="967" y="5639"/>
                  </a:lnTo>
                  <a:lnTo>
                    <a:pt x="967" y="5638"/>
                  </a:lnTo>
                  <a:lnTo>
                    <a:pt x="928" y="5550"/>
                  </a:lnTo>
                  <a:lnTo>
                    <a:pt x="890" y="5460"/>
                  </a:lnTo>
                  <a:lnTo>
                    <a:pt x="885" y="5449"/>
                  </a:lnTo>
                  <a:lnTo>
                    <a:pt x="880" y="5437"/>
                  </a:lnTo>
                  <a:lnTo>
                    <a:pt x="844" y="5346"/>
                  </a:lnTo>
                  <a:lnTo>
                    <a:pt x="810" y="5253"/>
                  </a:lnTo>
                  <a:lnTo>
                    <a:pt x="806" y="5243"/>
                  </a:lnTo>
                  <a:lnTo>
                    <a:pt x="802" y="5231"/>
                  </a:lnTo>
                  <a:lnTo>
                    <a:pt x="770" y="5143"/>
                  </a:lnTo>
                  <a:lnTo>
                    <a:pt x="740" y="5052"/>
                  </a:lnTo>
                  <a:lnTo>
                    <a:pt x="736" y="5039"/>
                  </a:lnTo>
                  <a:lnTo>
                    <a:pt x="732" y="5026"/>
                  </a:lnTo>
                  <a:lnTo>
                    <a:pt x="704" y="4935"/>
                  </a:lnTo>
                  <a:lnTo>
                    <a:pt x="678" y="4845"/>
                  </a:lnTo>
                  <a:lnTo>
                    <a:pt x="673" y="4827"/>
                  </a:lnTo>
                  <a:lnTo>
                    <a:pt x="666" y="4807"/>
                  </a:lnTo>
                  <a:lnTo>
                    <a:pt x="642" y="4716"/>
                  </a:lnTo>
                  <a:lnTo>
                    <a:pt x="618" y="4623"/>
                  </a:lnTo>
                  <a:lnTo>
                    <a:pt x="614" y="4606"/>
                  </a:lnTo>
                  <a:lnTo>
                    <a:pt x="610" y="4591"/>
                  </a:lnTo>
                  <a:lnTo>
                    <a:pt x="596" y="4526"/>
                  </a:lnTo>
                  <a:lnTo>
                    <a:pt x="582" y="4461"/>
                  </a:lnTo>
                  <a:lnTo>
                    <a:pt x="570" y="4408"/>
                  </a:lnTo>
                  <a:lnTo>
                    <a:pt x="560" y="4353"/>
                  </a:lnTo>
                  <a:lnTo>
                    <a:pt x="549" y="4299"/>
                  </a:lnTo>
                  <a:lnTo>
                    <a:pt x="539" y="4243"/>
                  </a:lnTo>
                  <a:lnTo>
                    <a:pt x="530" y="4188"/>
                  </a:lnTo>
                  <a:lnTo>
                    <a:pt x="520" y="4132"/>
                  </a:lnTo>
                  <a:lnTo>
                    <a:pt x="512" y="4079"/>
                  </a:lnTo>
                  <a:lnTo>
                    <a:pt x="505" y="4027"/>
                  </a:lnTo>
                  <a:lnTo>
                    <a:pt x="496" y="3967"/>
                  </a:lnTo>
                  <a:lnTo>
                    <a:pt x="489" y="3908"/>
                  </a:lnTo>
                  <a:lnTo>
                    <a:pt x="483" y="3857"/>
                  </a:lnTo>
                  <a:lnTo>
                    <a:pt x="478" y="3806"/>
                  </a:lnTo>
                  <a:lnTo>
                    <a:pt x="472" y="3746"/>
                  </a:lnTo>
                  <a:lnTo>
                    <a:pt x="467" y="3683"/>
                  </a:lnTo>
                  <a:lnTo>
                    <a:pt x="463" y="3633"/>
                  </a:lnTo>
                  <a:lnTo>
                    <a:pt x="459" y="3581"/>
                  </a:lnTo>
                  <a:lnTo>
                    <a:pt x="455" y="3520"/>
                  </a:lnTo>
                  <a:lnTo>
                    <a:pt x="452" y="3459"/>
                  </a:lnTo>
                  <a:lnTo>
                    <a:pt x="450" y="3403"/>
                  </a:lnTo>
                  <a:lnTo>
                    <a:pt x="448" y="3349"/>
                  </a:lnTo>
                  <a:lnTo>
                    <a:pt x="447" y="3292"/>
                  </a:lnTo>
                  <a:lnTo>
                    <a:pt x="446" y="3235"/>
                  </a:lnTo>
                  <a:lnTo>
                    <a:pt x="446" y="3165"/>
                  </a:lnTo>
                  <a:lnTo>
                    <a:pt x="447" y="3096"/>
                  </a:lnTo>
                  <a:lnTo>
                    <a:pt x="448" y="3053"/>
                  </a:lnTo>
                  <a:lnTo>
                    <a:pt x="448" y="3011"/>
                  </a:lnTo>
                  <a:lnTo>
                    <a:pt x="452" y="2898"/>
                  </a:lnTo>
                  <a:lnTo>
                    <a:pt x="460" y="2785"/>
                  </a:lnTo>
                  <a:lnTo>
                    <a:pt x="470" y="2652"/>
                  </a:lnTo>
                  <a:lnTo>
                    <a:pt x="503" y="2391"/>
                  </a:lnTo>
                  <a:lnTo>
                    <a:pt x="546" y="2141"/>
                  </a:lnTo>
                  <a:lnTo>
                    <a:pt x="600" y="1901"/>
                  </a:lnTo>
                  <a:lnTo>
                    <a:pt x="631" y="1786"/>
                  </a:lnTo>
                  <a:lnTo>
                    <a:pt x="664" y="1674"/>
                  </a:lnTo>
                  <a:lnTo>
                    <a:pt x="736" y="1462"/>
                  </a:lnTo>
                  <a:lnTo>
                    <a:pt x="819" y="1260"/>
                  </a:lnTo>
                  <a:lnTo>
                    <a:pt x="909" y="1070"/>
                  </a:lnTo>
                  <a:lnTo>
                    <a:pt x="958" y="980"/>
                  </a:lnTo>
                  <a:lnTo>
                    <a:pt x="1006" y="894"/>
                  </a:lnTo>
                  <a:lnTo>
                    <a:pt x="1109" y="733"/>
                  </a:lnTo>
                  <a:lnTo>
                    <a:pt x="1218" y="586"/>
                  </a:lnTo>
                  <a:lnTo>
                    <a:pt x="1334" y="448"/>
                  </a:lnTo>
                  <a:lnTo>
                    <a:pt x="1393" y="386"/>
                  </a:lnTo>
                  <a:lnTo>
                    <a:pt x="1440" y="339"/>
                  </a:lnTo>
                  <a:lnTo>
                    <a:pt x="1536" y="253"/>
                  </a:lnTo>
                  <a:lnTo>
                    <a:pt x="1584" y="212"/>
                  </a:lnTo>
                  <a:lnTo>
                    <a:pt x="1673" y="141"/>
                  </a:lnTo>
                  <a:lnTo>
                    <a:pt x="1764" y="79"/>
                  </a:lnTo>
                  <a:lnTo>
                    <a:pt x="1829" y="37"/>
                  </a:lnTo>
                  <a:lnTo>
                    <a:pt x="1895" y="0"/>
                  </a:lnTo>
                  <a:lnTo>
                    <a:pt x="1895" y="0"/>
                  </a:lnTo>
                  <a:lnTo>
                    <a:pt x="1895" y="0"/>
                  </a:lnTo>
                  <a:lnTo>
                    <a:pt x="1461" y="237"/>
                  </a:lnTo>
                  <a:lnTo>
                    <a:pt x="1395" y="275"/>
                  </a:lnTo>
                  <a:lnTo>
                    <a:pt x="1265" y="359"/>
                  </a:lnTo>
                  <a:lnTo>
                    <a:pt x="1138" y="453"/>
                  </a:lnTo>
                  <a:lnTo>
                    <a:pt x="1016" y="561"/>
                  </a:lnTo>
                  <a:lnTo>
                    <a:pt x="958" y="618"/>
                  </a:lnTo>
                  <a:lnTo>
                    <a:pt x="898" y="680"/>
                  </a:lnTo>
                  <a:lnTo>
                    <a:pt x="781" y="814"/>
                  </a:lnTo>
                  <a:lnTo>
                    <a:pt x="673" y="959"/>
                  </a:lnTo>
                  <a:lnTo>
                    <a:pt x="569" y="1114"/>
                  </a:lnTo>
                  <a:lnTo>
                    <a:pt x="521" y="1197"/>
                  </a:lnTo>
                  <a:lnTo>
                    <a:pt x="472" y="1284"/>
                  </a:lnTo>
                  <a:lnTo>
                    <a:pt x="381" y="1468"/>
                  </a:lnTo>
                  <a:lnTo>
                    <a:pt x="298" y="1663"/>
                  </a:lnTo>
                  <a:lnTo>
                    <a:pt x="225" y="1867"/>
                  </a:lnTo>
                  <a:lnTo>
                    <a:pt x="192" y="1974"/>
                  </a:lnTo>
                  <a:lnTo>
                    <a:pt x="161" y="2085"/>
                  </a:lnTo>
                  <a:lnTo>
                    <a:pt x="105" y="2315"/>
                  </a:lnTo>
                  <a:lnTo>
                    <a:pt x="61" y="2554"/>
                  </a:lnTo>
                  <a:lnTo>
                    <a:pt x="28" y="2803"/>
                  </a:lnTo>
                  <a:lnTo>
                    <a:pt x="17" y="2932"/>
                  </a:lnTo>
                  <a:lnTo>
                    <a:pt x="9" y="3038"/>
                  </a:lnTo>
                  <a:lnTo>
                    <a:pt x="4" y="3145"/>
                  </a:lnTo>
                  <a:lnTo>
                    <a:pt x="4" y="3191"/>
                  </a:lnTo>
                  <a:lnTo>
                    <a:pt x="3" y="3237"/>
                  </a:lnTo>
                  <a:lnTo>
                    <a:pt x="1" y="3295"/>
                  </a:lnTo>
                  <a:lnTo>
                    <a:pt x="0" y="3352"/>
                  </a:lnTo>
                  <a:lnTo>
                    <a:pt x="0" y="3355"/>
                  </a:lnTo>
                  <a:lnTo>
                    <a:pt x="0" y="3359"/>
                  </a:lnTo>
                  <a:lnTo>
                    <a:pt x="1" y="3415"/>
                  </a:lnTo>
                  <a:lnTo>
                    <a:pt x="3" y="3471"/>
                  </a:lnTo>
                  <a:lnTo>
                    <a:pt x="4" y="3523"/>
                  </a:lnTo>
                  <a:lnTo>
                    <a:pt x="5" y="3574"/>
                  </a:lnTo>
                  <a:lnTo>
                    <a:pt x="8" y="3632"/>
                  </a:lnTo>
                  <a:lnTo>
                    <a:pt x="12" y="3689"/>
                  </a:lnTo>
                  <a:lnTo>
                    <a:pt x="14" y="3730"/>
                  </a:lnTo>
                  <a:lnTo>
                    <a:pt x="15" y="3773"/>
                  </a:lnTo>
                  <a:lnTo>
                    <a:pt x="17" y="3781"/>
                  </a:lnTo>
                  <a:lnTo>
                    <a:pt x="18" y="3788"/>
                  </a:lnTo>
                  <a:lnTo>
                    <a:pt x="23" y="3845"/>
                  </a:lnTo>
                  <a:lnTo>
                    <a:pt x="28" y="3904"/>
                  </a:lnTo>
                  <a:lnTo>
                    <a:pt x="34" y="3953"/>
                  </a:lnTo>
                  <a:lnTo>
                    <a:pt x="39" y="4002"/>
                  </a:lnTo>
                  <a:lnTo>
                    <a:pt x="45" y="4057"/>
                  </a:lnTo>
                  <a:lnTo>
                    <a:pt x="53" y="4111"/>
                  </a:lnTo>
                  <a:lnTo>
                    <a:pt x="58" y="4151"/>
                  </a:lnTo>
                  <a:lnTo>
                    <a:pt x="63" y="4190"/>
                  </a:lnTo>
                  <a:lnTo>
                    <a:pt x="66" y="4203"/>
                  </a:lnTo>
                  <a:lnTo>
                    <a:pt x="69" y="4216"/>
                  </a:lnTo>
                  <a:lnTo>
                    <a:pt x="76" y="4267"/>
                  </a:lnTo>
                  <a:lnTo>
                    <a:pt x="85" y="4318"/>
                  </a:lnTo>
                  <a:lnTo>
                    <a:pt x="96" y="4373"/>
                  </a:lnTo>
                  <a:lnTo>
                    <a:pt x="106" y="4427"/>
                  </a:lnTo>
                  <a:lnTo>
                    <a:pt x="117" y="4475"/>
                  </a:lnTo>
                  <a:lnTo>
                    <a:pt x="127" y="4525"/>
                  </a:lnTo>
                  <a:lnTo>
                    <a:pt x="135" y="4562"/>
                  </a:lnTo>
                  <a:lnTo>
                    <a:pt x="142" y="4600"/>
                  </a:lnTo>
                  <a:lnTo>
                    <a:pt x="149" y="4627"/>
                  </a:lnTo>
                  <a:lnTo>
                    <a:pt x="155" y="4654"/>
                  </a:lnTo>
                  <a:lnTo>
                    <a:pt x="157" y="4661"/>
                  </a:lnTo>
                  <a:lnTo>
                    <a:pt x="159" y="4668"/>
                  </a:lnTo>
                  <a:lnTo>
                    <a:pt x="161" y="4674"/>
                  </a:lnTo>
                  <a:lnTo>
                    <a:pt x="162" y="4679"/>
                  </a:lnTo>
                  <a:lnTo>
                    <a:pt x="166" y="4696"/>
                  </a:lnTo>
                  <a:lnTo>
                    <a:pt x="170" y="4711"/>
                  </a:lnTo>
                  <a:lnTo>
                    <a:pt x="184" y="4766"/>
                  </a:lnTo>
                  <a:lnTo>
                    <a:pt x="198" y="4820"/>
                  </a:lnTo>
                  <a:lnTo>
                    <a:pt x="203" y="4840"/>
                  </a:lnTo>
                  <a:lnTo>
                    <a:pt x="210" y="4860"/>
                  </a:lnTo>
                  <a:lnTo>
                    <a:pt x="214" y="4876"/>
                  </a:lnTo>
                  <a:lnTo>
                    <a:pt x="218" y="4890"/>
                  </a:lnTo>
                  <a:lnTo>
                    <a:pt x="224" y="4910"/>
                  </a:lnTo>
                  <a:lnTo>
                    <a:pt x="229" y="4929"/>
                  </a:lnTo>
                  <a:lnTo>
                    <a:pt x="245" y="4983"/>
                  </a:lnTo>
                  <a:lnTo>
                    <a:pt x="262" y="5037"/>
                  </a:lnTo>
                  <a:lnTo>
                    <a:pt x="267" y="5051"/>
                  </a:lnTo>
                  <a:lnTo>
                    <a:pt x="272" y="5066"/>
                  </a:lnTo>
                  <a:lnTo>
                    <a:pt x="276" y="5077"/>
                  </a:lnTo>
                  <a:lnTo>
                    <a:pt x="280" y="5088"/>
                  </a:lnTo>
                  <a:lnTo>
                    <a:pt x="285" y="5105"/>
                  </a:lnTo>
                  <a:lnTo>
                    <a:pt x="290" y="5121"/>
                  </a:lnTo>
                  <a:lnTo>
                    <a:pt x="305" y="5164"/>
                  </a:lnTo>
                  <a:lnTo>
                    <a:pt x="319" y="5205"/>
                  </a:lnTo>
                  <a:lnTo>
                    <a:pt x="329" y="5234"/>
                  </a:lnTo>
                  <a:lnTo>
                    <a:pt x="340" y="5261"/>
                  </a:lnTo>
                  <a:lnTo>
                    <a:pt x="343" y="5271"/>
                  </a:lnTo>
                  <a:lnTo>
                    <a:pt x="347" y="5281"/>
                  </a:lnTo>
                  <a:lnTo>
                    <a:pt x="349" y="5285"/>
                  </a:lnTo>
                  <a:lnTo>
                    <a:pt x="350" y="5288"/>
                  </a:lnTo>
                  <a:lnTo>
                    <a:pt x="365" y="5329"/>
                  </a:lnTo>
                  <a:lnTo>
                    <a:pt x="381" y="5370"/>
                  </a:lnTo>
                  <a:lnTo>
                    <a:pt x="395" y="5406"/>
                  </a:lnTo>
                  <a:lnTo>
                    <a:pt x="409" y="5441"/>
                  </a:lnTo>
                  <a:lnTo>
                    <a:pt x="412" y="5449"/>
                  </a:lnTo>
                  <a:lnTo>
                    <a:pt x="416" y="5456"/>
                  </a:lnTo>
                  <a:lnTo>
                    <a:pt x="420" y="5467"/>
                  </a:lnTo>
                  <a:lnTo>
                    <a:pt x="425" y="5479"/>
                  </a:lnTo>
                  <a:lnTo>
                    <a:pt x="432" y="5495"/>
                  </a:lnTo>
                  <a:lnTo>
                    <a:pt x="439" y="5511"/>
                  </a:lnTo>
                  <a:lnTo>
                    <a:pt x="454" y="5546"/>
                  </a:lnTo>
                  <a:lnTo>
                    <a:pt x="469" y="5581"/>
                  </a:lnTo>
                  <a:lnTo>
                    <a:pt x="485" y="5615"/>
                  </a:lnTo>
                  <a:lnTo>
                    <a:pt x="500" y="5647"/>
                  </a:lnTo>
                  <a:lnTo>
                    <a:pt x="503" y="5655"/>
                  </a:lnTo>
                  <a:lnTo>
                    <a:pt x="505" y="5661"/>
                  </a:lnTo>
                  <a:lnTo>
                    <a:pt x="517" y="5685"/>
                  </a:lnTo>
                  <a:lnTo>
                    <a:pt x="529" y="5708"/>
                  </a:lnTo>
                  <a:lnTo>
                    <a:pt x="543" y="5738"/>
                  </a:lnTo>
                  <a:lnTo>
                    <a:pt x="557" y="5768"/>
                  </a:lnTo>
                  <a:lnTo>
                    <a:pt x="572" y="5796"/>
                  </a:lnTo>
                  <a:lnTo>
                    <a:pt x="586" y="5826"/>
                  </a:lnTo>
                  <a:lnTo>
                    <a:pt x="588" y="5828"/>
                  </a:lnTo>
                  <a:lnTo>
                    <a:pt x="591" y="5835"/>
                  </a:lnTo>
                  <a:lnTo>
                    <a:pt x="595" y="5841"/>
                  </a:lnTo>
                  <a:lnTo>
                    <a:pt x="605" y="5862"/>
                  </a:lnTo>
                  <a:lnTo>
                    <a:pt x="616" y="5883"/>
                  </a:lnTo>
                  <a:lnTo>
                    <a:pt x="630" y="5909"/>
                  </a:lnTo>
                  <a:lnTo>
                    <a:pt x="644" y="5936"/>
                  </a:lnTo>
                  <a:lnTo>
                    <a:pt x="660" y="5962"/>
                  </a:lnTo>
                  <a:lnTo>
                    <a:pt x="674" y="5988"/>
                  </a:lnTo>
                  <a:lnTo>
                    <a:pt x="678" y="5997"/>
                  </a:lnTo>
                  <a:lnTo>
                    <a:pt x="683" y="6005"/>
                  </a:lnTo>
                  <a:lnTo>
                    <a:pt x="686" y="6009"/>
                  </a:lnTo>
                  <a:lnTo>
                    <a:pt x="687" y="6011"/>
                  </a:lnTo>
                  <a:lnTo>
                    <a:pt x="695" y="6025"/>
                  </a:lnTo>
                  <a:lnTo>
                    <a:pt x="704" y="6040"/>
                  </a:lnTo>
                  <a:lnTo>
                    <a:pt x="718" y="6066"/>
                  </a:lnTo>
                  <a:lnTo>
                    <a:pt x="734" y="6092"/>
                  </a:lnTo>
                  <a:lnTo>
                    <a:pt x="748" y="6115"/>
                  </a:lnTo>
                  <a:lnTo>
                    <a:pt x="762" y="6140"/>
                  </a:lnTo>
                  <a:lnTo>
                    <a:pt x="772" y="6156"/>
                  </a:lnTo>
                  <a:lnTo>
                    <a:pt x="784" y="6173"/>
                  </a:lnTo>
                  <a:lnTo>
                    <a:pt x="785" y="6176"/>
                  </a:lnTo>
                  <a:lnTo>
                    <a:pt x="787" y="6178"/>
                  </a:lnTo>
                  <a:lnTo>
                    <a:pt x="789" y="6182"/>
                  </a:lnTo>
                  <a:lnTo>
                    <a:pt x="792" y="6187"/>
                  </a:lnTo>
                  <a:lnTo>
                    <a:pt x="807" y="6211"/>
                  </a:lnTo>
                  <a:lnTo>
                    <a:pt x="822" y="6234"/>
                  </a:lnTo>
                  <a:lnTo>
                    <a:pt x="837" y="6257"/>
                  </a:lnTo>
                  <a:lnTo>
                    <a:pt x="853" y="6281"/>
                  </a:lnTo>
                  <a:lnTo>
                    <a:pt x="867" y="6302"/>
                  </a:lnTo>
                  <a:lnTo>
                    <a:pt x="881" y="6324"/>
                  </a:lnTo>
                  <a:lnTo>
                    <a:pt x="884" y="6326"/>
                  </a:lnTo>
                  <a:lnTo>
                    <a:pt x="885" y="6330"/>
                  </a:lnTo>
                  <a:lnTo>
                    <a:pt x="888" y="6333"/>
                  </a:lnTo>
                  <a:lnTo>
                    <a:pt x="890" y="6335"/>
                  </a:lnTo>
                  <a:lnTo>
                    <a:pt x="899" y="6351"/>
                  </a:lnTo>
                  <a:lnTo>
                    <a:pt x="910" y="6365"/>
                  </a:lnTo>
                  <a:lnTo>
                    <a:pt x="924" y="6386"/>
                  </a:lnTo>
                  <a:lnTo>
                    <a:pt x="940" y="6407"/>
                  </a:lnTo>
                  <a:lnTo>
                    <a:pt x="954" y="6427"/>
                  </a:lnTo>
                  <a:lnTo>
                    <a:pt x="969" y="6448"/>
                  </a:lnTo>
                  <a:lnTo>
                    <a:pt x="980" y="6462"/>
                  </a:lnTo>
                  <a:lnTo>
                    <a:pt x="991" y="6478"/>
                  </a:lnTo>
                  <a:lnTo>
                    <a:pt x="994" y="6480"/>
                  </a:lnTo>
                  <a:lnTo>
                    <a:pt x="995" y="6483"/>
                  </a:lnTo>
                  <a:lnTo>
                    <a:pt x="998" y="6487"/>
                  </a:lnTo>
                  <a:lnTo>
                    <a:pt x="1013" y="6506"/>
                  </a:lnTo>
                  <a:lnTo>
                    <a:pt x="1028" y="6526"/>
                  </a:lnTo>
                  <a:lnTo>
                    <a:pt x="1043" y="6545"/>
                  </a:lnTo>
                  <a:lnTo>
                    <a:pt x="1058" y="6563"/>
                  </a:lnTo>
                  <a:lnTo>
                    <a:pt x="1073" y="6583"/>
                  </a:lnTo>
                  <a:lnTo>
                    <a:pt x="1089" y="6601"/>
                  </a:lnTo>
                  <a:lnTo>
                    <a:pt x="1095" y="6609"/>
                  </a:lnTo>
                  <a:lnTo>
                    <a:pt x="1100" y="6617"/>
                  </a:lnTo>
                  <a:lnTo>
                    <a:pt x="1104" y="6622"/>
                  </a:lnTo>
                  <a:lnTo>
                    <a:pt x="1108" y="6626"/>
                  </a:lnTo>
                  <a:lnTo>
                    <a:pt x="1113" y="6632"/>
                  </a:lnTo>
                  <a:lnTo>
                    <a:pt x="1117" y="6637"/>
                  </a:lnTo>
                  <a:lnTo>
                    <a:pt x="1133" y="6655"/>
                  </a:lnTo>
                  <a:lnTo>
                    <a:pt x="1147" y="6674"/>
                  </a:lnTo>
                  <a:lnTo>
                    <a:pt x="1163" y="6690"/>
                  </a:lnTo>
                  <a:lnTo>
                    <a:pt x="1177" y="6707"/>
                  </a:lnTo>
                  <a:lnTo>
                    <a:pt x="1192" y="6725"/>
                  </a:lnTo>
                  <a:lnTo>
                    <a:pt x="1208" y="6742"/>
                  </a:lnTo>
                  <a:lnTo>
                    <a:pt x="1212" y="6746"/>
                  </a:lnTo>
                  <a:lnTo>
                    <a:pt x="1216" y="6750"/>
                  </a:lnTo>
                  <a:lnTo>
                    <a:pt x="1220" y="6755"/>
                  </a:lnTo>
                  <a:lnTo>
                    <a:pt x="1225" y="6760"/>
                  </a:lnTo>
                  <a:lnTo>
                    <a:pt x="1231" y="6768"/>
                  </a:lnTo>
                  <a:lnTo>
                    <a:pt x="1238" y="6775"/>
                  </a:lnTo>
                  <a:lnTo>
                    <a:pt x="1253" y="6791"/>
                  </a:lnTo>
                  <a:lnTo>
                    <a:pt x="1269" y="6808"/>
                  </a:lnTo>
                  <a:lnTo>
                    <a:pt x="1283" y="6824"/>
                  </a:lnTo>
                  <a:lnTo>
                    <a:pt x="1299" y="6841"/>
                  </a:lnTo>
                  <a:lnTo>
                    <a:pt x="1314" y="6856"/>
                  </a:lnTo>
                  <a:lnTo>
                    <a:pt x="1330" y="6872"/>
                  </a:lnTo>
                  <a:lnTo>
                    <a:pt x="1335" y="6877"/>
                  </a:lnTo>
                  <a:lnTo>
                    <a:pt x="1338" y="6881"/>
                  </a:lnTo>
                  <a:lnTo>
                    <a:pt x="1341" y="6884"/>
                  </a:lnTo>
                  <a:lnTo>
                    <a:pt x="1350" y="6893"/>
                  </a:lnTo>
                  <a:lnTo>
                    <a:pt x="1360" y="6903"/>
                  </a:lnTo>
                  <a:lnTo>
                    <a:pt x="1375" y="6917"/>
                  </a:lnTo>
                  <a:lnTo>
                    <a:pt x="1391" y="6933"/>
                  </a:lnTo>
                  <a:lnTo>
                    <a:pt x="1406" y="6948"/>
                  </a:lnTo>
                  <a:lnTo>
                    <a:pt x="1422" y="6963"/>
                  </a:lnTo>
                  <a:lnTo>
                    <a:pt x="1437" y="6977"/>
                  </a:lnTo>
                  <a:lnTo>
                    <a:pt x="1453" y="6991"/>
                  </a:lnTo>
                  <a:lnTo>
                    <a:pt x="1457" y="6995"/>
                  </a:lnTo>
                  <a:lnTo>
                    <a:pt x="1461" y="6998"/>
                  </a:lnTo>
                  <a:lnTo>
                    <a:pt x="1463" y="7000"/>
                  </a:lnTo>
                  <a:lnTo>
                    <a:pt x="1475" y="7011"/>
                  </a:lnTo>
                  <a:lnTo>
                    <a:pt x="1485" y="7021"/>
                  </a:lnTo>
                  <a:lnTo>
                    <a:pt x="1501" y="7035"/>
                  </a:lnTo>
                  <a:lnTo>
                    <a:pt x="1518" y="7048"/>
                  </a:lnTo>
                  <a:lnTo>
                    <a:pt x="1533" y="7062"/>
                  </a:lnTo>
                  <a:lnTo>
                    <a:pt x="1550" y="7077"/>
                  </a:lnTo>
                  <a:lnTo>
                    <a:pt x="1566" y="7090"/>
                  </a:lnTo>
                  <a:lnTo>
                    <a:pt x="1582" y="7104"/>
                  </a:lnTo>
                  <a:lnTo>
                    <a:pt x="1582" y="7104"/>
                  </a:lnTo>
                  <a:lnTo>
                    <a:pt x="1582" y="7104"/>
                  </a:lnTo>
                  <a:lnTo>
                    <a:pt x="1582" y="7104"/>
                  </a:lnTo>
                  <a:lnTo>
                    <a:pt x="1588" y="7108"/>
                  </a:lnTo>
                  <a:lnTo>
                    <a:pt x="1601" y="7119"/>
                  </a:lnTo>
                  <a:lnTo>
                    <a:pt x="1615" y="7130"/>
                  </a:lnTo>
                  <a:lnTo>
                    <a:pt x="1632" y="7143"/>
                  </a:lnTo>
                  <a:lnTo>
                    <a:pt x="1647" y="7156"/>
                  </a:lnTo>
                  <a:lnTo>
                    <a:pt x="1664" y="7169"/>
                  </a:lnTo>
                  <a:lnTo>
                    <a:pt x="1681" y="7182"/>
                  </a:lnTo>
                  <a:lnTo>
                    <a:pt x="1697" y="7193"/>
                  </a:lnTo>
                  <a:lnTo>
                    <a:pt x="1712" y="7205"/>
                  </a:lnTo>
                  <a:lnTo>
                    <a:pt x="1713" y="7206"/>
                  </a:lnTo>
                  <a:lnTo>
                    <a:pt x="1713" y="7206"/>
                  </a:lnTo>
                  <a:lnTo>
                    <a:pt x="1713" y="7206"/>
                  </a:lnTo>
                  <a:lnTo>
                    <a:pt x="1732" y="7219"/>
                  </a:lnTo>
                  <a:lnTo>
                    <a:pt x="1748" y="7232"/>
                  </a:lnTo>
                  <a:lnTo>
                    <a:pt x="1767" y="7244"/>
                  </a:lnTo>
                  <a:lnTo>
                    <a:pt x="1785" y="7257"/>
                  </a:lnTo>
                  <a:lnTo>
                    <a:pt x="1802" y="7268"/>
                  </a:lnTo>
                  <a:lnTo>
                    <a:pt x="1820" y="7280"/>
                  </a:lnTo>
                  <a:lnTo>
                    <a:pt x="1827" y="7285"/>
                  </a:lnTo>
                  <a:lnTo>
                    <a:pt x="1834" y="7290"/>
                  </a:lnTo>
                  <a:lnTo>
                    <a:pt x="1837" y="7292"/>
                  </a:lnTo>
                  <a:lnTo>
                    <a:pt x="1840" y="7294"/>
                  </a:lnTo>
                  <a:lnTo>
                    <a:pt x="1847" y="7300"/>
                  </a:lnTo>
                  <a:lnTo>
                    <a:pt x="1855" y="7303"/>
                  </a:lnTo>
                  <a:lnTo>
                    <a:pt x="1873" y="7316"/>
                  </a:lnTo>
                  <a:lnTo>
                    <a:pt x="1891" y="7328"/>
                  </a:lnTo>
                  <a:lnTo>
                    <a:pt x="1910" y="7338"/>
                  </a:lnTo>
                  <a:lnTo>
                    <a:pt x="1929" y="7350"/>
                  </a:lnTo>
                  <a:lnTo>
                    <a:pt x="1944" y="7359"/>
                  </a:lnTo>
                  <a:lnTo>
                    <a:pt x="1960" y="7370"/>
                  </a:lnTo>
                  <a:lnTo>
                    <a:pt x="1965" y="7371"/>
                  </a:lnTo>
                  <a:lnTo>
                    <a:pt x="1965" y="7372"/>
                  </a:lnTo>
                  <a:lnTo>
                    <a:pt x="1984" y="7383"/>
                  </a:lnTo>
                  <a:lnTo>
                    <a:pt x="2002" y="7393"/>
                  </a:lnTo>
                  <a:lnTo>
                    <a:pt x="2022" y="7403"/>
                  </a:lnTo>
                  <a:lnTo>
                    <a:pt x="2041" y="7415"/>
                  </a:lnTo>
                  <a:lnTo>
                    <a:pt x="2061" y="7425"/>
                  </a:lnTo>
                  <a:lnTo>
                    <a:pt x="2080" y="7434"/>
                  </a:lnTo>
                  <a:lnTo>
                    <a:pt x="2083" y="7437"/>
                  </a:lnTo>
                  <a:lnTo>
                    <a:pt x="2087" y="7438"/>
                  </a:lnTo>
                  <a:lnTo>
                    <a:pt x="2091" y="7441"/>
                  </a:lnTo>
                  <a:lnTo>
                    <a:pt x="2096" y="7442"/>
                  </a:lnTo>
                  <a:lnTo>
                    <a:pt x="2107" y="7449"/>
                  </a:lnTo>
                  <a:lnTo>
                    <a:pt x="2119" y="7455"/>
                  </a:lnTo>
                  <a:lnTo>
                    <a:pt x="2139" y="7464"/>
                  </a:lnTo>
                  <a:lnTo>
                    <a:pt x="2158" y="7473"/>
                  </a:lnTo>
                  <a:lnTo>
                    <a:pt x="2179" y="7484"/>
                  </a:lnTo>
                  <a:lnTo>
                    <a:pt x="2201" y="7493"/>
                  </a:lnTo>
                  <a:lnTo>
                    <a:pt x="2207" y="7497"/>
                  </a:lnTo>
                  <a:lnTo>
                    <a:pt x="2214" y="7499"/>
                  </a:lnTo>
                  <a:lnTo>
                    <a:pt x="2219" y="7502"/>
                  </a:lnTo>
                  <a:lnTo>
                    <a:pt x="2225" y="7503"/>
                  </a:lnTo>
                  <a:lnTo>
                    <a:pt x="2234" y="7508"/>
                  </a:lnTo>
                  <a:lnTo>
                    <a:pt x="2244" y="7512"/>
                  </a:lnTo>
                  <a:lnTo>
                    <a:pt x="2264" y="7521"/>
                  </a:lnTo>
                  <a:lnTo>
                    <a:pt x="2286" y="7529"/>
                  </a:lnTo>
                  <a:lnTo>
                    <a:pt x="2307" y="7538"/>
                  </a:lnTo>
                  <a:lnTo>
                    <a:pt x="2329" y="7546"/>
                  </a:lnTo>
                  <a:lnTo>
                    <a:pt x="2337" y="7548"/>
                  </a:lnTo>
                  <a:lnTo>
                    <a:pt x="2343" y="7551"/>
                  </a:lnTo>
                  <a:lnTo>
                    <a:pt x="2350" y="7554"/>
                  </a:lnTo>
                  <a:lnTo>
                    <a:pt x="2355" y="7555"/>
                  </a:lnTo>
                  <a:lnTo>
                    <a:pt x="2365" y="7559"/>
                  </a:lnTo>
                  <a:lnTo>
                    <a:pt x="2376" y="7563"/>
                  </a:lnTo>
                  <a:lnTo>
                    <a:pt x="2398" y="7570"/>
                  </a:lnTo>
                  <a:lnTo>
                    <a:pt x="2421" y="7578"/>
                  </a:lnTo>
                  <a:lnTo>
                    <a:pt x="2444" y="7586"/>
                  </a:lnTo>
                  <a:lnTo>
                    <a:pt x="2468" y="7594"/>
                  </a:lnTo>
                  <a:lnTo>
                    <a:pt x="2472" y="7595"/>
                  </a:lnTo>
                  <a:lnTo>
                    <a:pt x="2477" y="7596"/>
                  </a:lnTo>
                  <a:lnTo>
                    <a:pt x="2481" y="7598"/>
                  </a:lnTo>
                  <a:lnTo>
                    <a:pt x="2486" y="7599"/>
                  </a:lnTo>
                  <a:lnTo>
                    <a:pt x="2500" y="7603"/>
                  </a:lnTo>
                  <a:lnTo>
                    <a:pt x="2513" y="7607"/>
                  </a:lnTo>
                  <a:lnTo>
                    <a:pt x="2539" y="7613"/>
                  </a:lnTo>
                  <a:lnTo>
                    <a:pt x="2565" y="7620"/>
                  </a:lnTo>
                  <a:lnTo>
                    <a:pt x="2587" y="7626"/>
                  </a:lnTo>
                  <a:lnTo>
                    <a:pt x="2609" y="7631"/>
                  </a:lnTo>
                  <a:lnTo>
                    <a:pt x="2614" y="7631"/>
                  </a:lnTo>
                  <a:lnTo>
                    <a:pt x="2616" y="7633"/>
                  </a:lnTo>
                  <a:lnTo>
                    <a:pt x="2641" y="7638"/>
                  </a:lnTo>
                  <a:lnTo>
                    <a:pt x="2667" y="7643"/>
                  </a:lnTo>
                  <a:lnTo>
                    <a:pt x="2692" y="7648"/>
                  </a:lnTo>
                  <a:lnTo>
                    <a:pt x="2718" y="7652"/>
                  </a:lnTo>
                  <a:lnTo>
                    <a:pt x="2722" y="7653"/>
                  </a:lnTo>
                  <a:lnTo>
                    <a:pt x="2724" y="7653"/>
                  </a:lnTo>
                  <a:lnTo>
                    <a:pt x="2728" y="7655"/>
                  </a:lnTo>
                  <a:lnTo>
                    <a:pt x="2731" y="7655"/>
                  </a:lnTo>
                  <a:lnTo>
                    <a:pt x="2735" y="7655"/>
                  </a:lnTo>
                  <a:lnTo>
                    <a:pt x="2737" y="7656"/>
                  </a:lnTo>
                  <a:lnTo>
                    <a:pt x="2741" y="7656"/>
                  </a:lnTo>
                  <a:lnTo>
                    <a:pt x="2745" y="7657"/>
                  </a:lnTo>
                  <a:lnTo>
                    <a:pt x="2985" y="7695"/>
                  </a:lnTo>
                  <a:lnTo>
                    <a:pt x="3226" y="7732"/>
                  </a:lnTo>
                  <a:lnTo>
                    <a:pt x="3227" y="7732"/>
                  </a:lnTo>
                  <a:lnTo>
                    <a:pt x="3230" y="7732"/>
                  </a:lnTo>
                  <a:lnTo>
                    <a:pt x="3234" y="7734"/>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sz="1400">
                <a:solidFill>
                  <a:prstClr val="black"/>
                </a:solidFill>
              </a:endParaRPr>
            </a:p>
          </p:txBody>
        </p:sp>
        <p:sp>
          <p:nvSpPr>
            <p:cNvPr id="9" name="Oval 51"/>
            <p:cNvSpPr/>
            <p:nvPr/>
          </p:nvSpPr>
          <p:spPr>
            <a:xfrm rot="20972402">
              <a:off x="4216718" y="2002850"/>
              <a:ext cx="1949566" cy="2969304"/>
            </a:xfrm>
            <a:prstGeom prst="ellipse">
              <a:avLst/>
            </a:prstGeom>
            <a:gradFill flip="none" rotWithShape="1">
              <a:gsLst>
                <a:gs pos="0">
                  <a:srgbClr val="C00000">
                    <a:shade val="30000"/>
                    <a:satMod val="115000"/>
                  </a:srgbClr>
                </a:gs>
                <a:gs pos="50000">
                  <a:srgbClr val="C00000">
                    <a:shade val="67500"/>
                    <a:satMod val="115000"/>
                  </a:srgbClr>
                </a:gs>
                <a:gs pos="100000">
                  <a:srgbClr val="C00000">
                    <a:shade val="100000"/>
                    <a:satMod val="11500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endParaRPr>
            </a:p>
          </p:txBody>
        </p:sp>
        <p:sp>
          <p:nvSpPr>
            <p:cNvPr id="10" name="Oval 52"/>
            <p:cNvSpPr/>
            <p:nvPr/>
          </p:nvSpPr>
          <p:spPr>
            <a:xfrm rot="20972402">
              <a:off x="4538335" y="2394425"/>
              <a:ext cx="1426299" cy="2172337"/>
            </a:xfrm>
            <a:prstGeom prst="ellipse">
              <a:avLst/>
            </a:prstGeom>
            <a:gradFill flip="none" rotWithShape="1">
              <a:gsLst>
                <a:gs pos="0">
                  <a:schemeClr val="bg1">
                    <a:lumMod val="65000"/>
                  </a:schemeClr>
                </a:gs>
                <a:gs pos="50000">
                  <a:schemeClr val="bg1">
                    <a:lumMod val="85000"/>
                    <a:shade val="67500"/>
                    <a:satMod val="115000"/>
                  </a:schemeClr>
                </a:gs>
                <a:gs pos="100000">
                  <a:schemeClr val="bg1"/>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endParaRPr>
            </a:p>
          </p:txBody>
        </p:sp>
        <p:sp>
          <p:nvSpPr>
            <p:cNvPr id="11" name="Oval 53"/>
            <p:cNvSpPr/>
            <p:nvPr/>
          </p:nvSpPr>
          <p:spPr>
            <a:xfrm rot="20972402">
              <a:off x="4737415" y="2626128"/>
              <a:ext cx="1103151" cy="1680164"/>
            </a:xfrm>
            <a:prstGeom prst="ellipse">
              <a:avLst/>
            </a:prstGeom>
            <a:gradFill flip="none" rotWithShape="1">
              <a:gsLst>
                <a:gs pos="17000">
                  <a:srgbClr val="A30000"/>
                </a:gs>
                <a:gs pos="100000">
                  <a:srgbClr val="C00000">
                    <a:shade val="100000"/>
                    <a:satMod val="11500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endParaRPr>
            </a:p>
          </p:txBody>
        </p:sp>
        <p:sp>
          <p:nvSpPr>
            <p:cNvPr id="12" name="Oval 54"/>
            <p:cNvSpPr/>
            <p:nvPr/>
          </p:nvSpPr>
          <p:spPr>
            <a:xfrm rot="20972402">
              <a:off x="4985339" y="2957543"/>
              <a:ext cx="675097" cy="1028213"/>
            </a:xfrm>
            <a:prstGeom prst="ellipse">
              <a:avLst/>
            </a:prstGeom>
            <a:gradFill flip="none" rotWithShape="1">
              <a:gsLst>
                <a:gs pos="0">
                  <a:srgbClr val="B3B3B3"/>
                </a:gs>
                <a:gs pos="100000">
                  <a:schemeClr val="bg1">
                    <a:lumMod val="85000"/>
                    <a:shade val="100000"/>
                    <a:satMod val="11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endParaRPr>
            </a:p>
          </p:txBody>
        </p:sp>
        <p:sp>
          <p:nvSpPr>
            <p:cNvPr id="13" name="Oval 55"/>
            <p:cNvSpPr/>
            <p:nvPr/>
          </p:nvSpPr>
          <p:spPr>
            <a:xfrm rot="20972402">
              <a:off x="5222169" y="3246035"/>
              <a:ext cx="287163" cy="437366"/>
            </a:xfrm>
            <a:prstGeom prst="ellipse">
              <a:avLst/>
            </a:prstGeom>
            <a:gradFill flip="none" rotWithShape="1">
              <a:gsLst>
                <a:gs pos="0">
                  <a:srgbClr val="C00000">
                    <a:shade val="30000"/>
                    <a:satMod val="115000"/>
                  </a:srgbClr>
                </a:gs>
                <a:gs pos="50000">
                  <a:srgbClr val="C00000">
                    <a:shade val="67500"/>
                    <a:satMod val="115000"/>
                  </a:srgbClr>
                </a:gs>
                <a:gs pos="100000">
                  <a:srgbClr val="C00000">
                    <a:shade val="100000"/>
                    <a:satMod val="11500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endParaRPr>
            </a:p>
          </p:txBody>
        </p:sp>
      </p:grpSp>
      <p:sp>
        <p:nvSpPr>
          <p:cNvPr id="14" name="Freeform 84"/>
          <p:cNvSpPr>
            <a:spLocks/>
          </p:cNvSpPr>
          <p:nvPr/>
        </p:nvSpPr>
        <p:spPr bwMode="auto">
          <a:xfrm>
            <a:off x="1451585" y="3130009"/>
            <a:ext cx="951060" cy="121798"/>
          </a:xfrm>
          <a:custGeom>
            <a:avLst/>
            <a:gdLst>
              <a:gd name="T0" fmla="*/ 0 w 2934"/>
              <a:gd name="T1" fmla="*/ 372 h 376"/>
              <a:gd name="T2" fmla="*/ 10 w 2934"/>
              <a:gd name="T3" fmla="*/ 376 h 376"/>
              <a:gd name="T4" fmla="*/ 119 w 2934"/>
              <a:gd name="T5" fmla="*/ 371 h 376"/>
              <a:gd name="T6" fmla="*/ 433 w 2934"/>
              <a:gd name="T7" fmla="*/ 344 h 376"/>
              <a:gd name="T8" fmla="*/ 1407 w 2934"/>
              <a:gd name="T9" fmla="*/ 240 h 376"/>
              <a:gd name="T10" fmla="*/ 2071 w 2934"/>
              <a:gd name="T11" fmla="*/ 162 h 376"/>
              <a:gd name="T12" fmla="*/ 2352 w 2934"/>
              <a:gd name="T13" fmla="*/ 127 h 376"/>
              <a:gd name="T14" fmla="*/ 2709 w 2934"/>
              <a:gd name="T15" fmla="*/ 78 h 376"/>
              <a:gd name="T16" fmla="*/ 2881 w 2934"/>
              <a:gd name="T17" fmla="*/ 46 h 376"/>
              <a:gd name="T18" fmla="*/ 2927 w 2934"/>
              <a:gd name="T19" fmla="*/ 30 h 376"/>
              <a:gd name="T20" fmla="*/ 2934 w 2934"/>
              <a:gd name="T21" fmla="*/ 21 h 376"/>
              <a:gd name="T22" fmla="*/ 2934 w 2934"/>
              <a:gd name="T23" fmla="*/ 16 h 376"/>
              <a:gd name="T24" fmla="*/ 2934 w 2934"/>
              <a:gd name="T25" fmla="*/ 12 h 376"/>
              <a:gd name="T26" fmla="*/ 2924 w 2934"/>
              <a:gd name="T27" fmla="*/ 5 h 376"/>
              <a:gd name="T28" fmla="*/ 2876 w 2934"/>
              <a:gd name="T29" fmla="*/ 0 h 376"/>
              <a:gd name="T30" fmla="*/ 2701 w 2934"/>
              <a:gd name="T31" fmla="*/ 11 h 376"/>
              <a:gd name="T32" fmla="*/ 2342 w 2934"/>
              <a:gd name="T33" fmla="*/ 48 h 376"/>
              <a:gd name="T34" fmla="*/ 2062 w 2934"/>
              <a:gd name="T35" fmla="*/ 82 h 376"/>
              <a:gd name="T36" fmla="*/ 1398 w 2934"/>
              <a:gd name="T37" fmla="*/ 165 h 376"/>
              <a:gd name="T38" fmla="*/ 428 w 2934"/>
              <a:gd name="T39" fmla="*/ 298 h 376"/>
              <a:gd name="T40" fmla="*/ 117 w 2934"/>
              <a:gd name="T41" fmla="*/ 346 h 376"/>
              <a:gd name="T42" fmla="*/ 9 w 2934"/>
              <a:gd name="T43" fmla="*/ 367 h 376"/>
              <a:gd name="T44" fmla="*/ 0 w 2934"/>
              <a:gd name="T45" fmla="*/ 372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934" h="376">
                <a:moveTo>
                  <a:pt x="0" y="372"/>
                </a:moveTo>
                <a:lnTo>
                  <a:pt x="10" y="376"/>
                </a:lnTo>
                <a:lnTo>
                  <a:pt x="119" y="371"/>
                </a:lnTo>
                <a:lnTo>
                  <a:pt x="433" y="344"/>
                </a:lnTo>
                <a:lnTo>
                  <a:pt x="1407" y="240"/>
                </a:lnTo>
                <a:lnTo>
                  <a:pt x="2071" y="162"/>
                </a:lnTo>
                <a:lnTo>
                  <a:pt x="2352" y="127"/>
                </a:lnTo>
                <a:lnTo>
                  <a:pt x="2709" y="78"/>
                </a:lnTo>
                <a:lnTo>
                  <a:pt x="2881" y="46"/>
                </a:lnTo>
                <a:lnTo>
                  <a:pt x="2927" y="30"/>
                </a:lnTo>
                <a:lnTo>
                  <a:pt x="2934" y="21"/>
                </a:lnTo>
                <a:lnTo>
                  <a:pt x="2934" y="16"/>
                </a:lnTo>
                <a:lnTo>
                  <a:pt x="2934" y="12"/>
                </a:lnTo>
                <a:lnTo>
                  <a:pt x="2924" y="5"/>
                </a:lnTo>
                <a:lnTo>
                  <a:pt x="2876" y="0"/>
                </a:lnTo>
                <a:lnTo>
                  <a:pt x="2701" y="11"/>
                </a:lnTo>
                <a:lnTo>
                  <a:pt x="2342" y="48"/>
                </a:lnTo>
                <a:lnTo>
                  <a:pt x="2062" y="82"/>
                </a:lnTo>
                <a:lnTo>
                  <a:pt x="1398" y="165"/>
                </a:lnTo>
                <a:lnTo>
                  <a:pt x="428" y="298"/>
                </a:lnTo>
                <a:lnTo>
                  <a:pt x="117" y="346"/>
                </a:lnTo>
                <a:lnTo>
                  <a:pt x="9" y="367"/>
                </a:lnTo>
                <a:lnTo>
                  <a:pt x="0" y="372"/>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400">
              <a:solidFill>
                <a:prstClr val="white"/>
              </a:solidFill>
            </a:endParaRPr>
          </a:p>
        </p:txBody>
      </p:sp>
      <p:grpSp>
        <p:nvGrpSpPr>
          <p:cNvPr id="15" name="Group 57"/>
          <p:cNvGrpSpPr/>
          <p:nvPr/>
        </p:nvGrpSpPr>
        <p:grpSpPr>
          <a:xfrm>
            <a:off x="1458063" y="3249215"/>
            <a:ext cx="2962020" cy="896639"/>
            <a:chOff x="2133600" y="3455988"/>
            <a:chExt cx="3629025" cy="1098550"/>
          </a:xfrm>
          <a:solidFill>
            <a:srgbClr val="0F61BB"/>
          </a:solidFill>
        </p:grpSpPr>
        <p:sp>
          <p:nvSpPr>
            <p:cNvPr id="16" name="Freeform 79"/>
            <p:cNvSpPr>
              <a:spLocks/>
            </p:cNvSpPr>
            <p:nvPr/>
          </p:nvSpPr>
          <p:spPr bwMode="auto">
            <a:xfrm>
              <a:off x="2133600" y="3455988"/>
              <a:ext cx="1152525" cy="225425"/>
            </a:xfrm>
            <a:custGeom>
              <a:avLst/>
              <a:gdLst>
                <a:gd name="T0" fmla="*/ 0 w 2905"/>
                <a:gd name="T1" fmla="*/ 3 h 569"/>
                <a:gd name="T2" fmla="*/ 9 w 2905"/>
                <a:gd name="T3" fmla="*/ 9 h 569"/>
                <a:gd name="T4" fmla="*/ 114 w 2905"/>
                <a:gd name="T5" fmla="*/ 36 h 569"/>
                <a:gd name="T6" fmla="*/ 423 w 2905"/>
                <a:gd name="T7" fmla="*/ 106 h 569"/>
                <a:gd name="T8" fmla="*/ 1382 w 2905"/>
                <a:gd name="T9" fmla="*/ 305 h 569"/>
                <a:gd name="T10" fmla="*/ 2038 w 2905"/>
                <a:gd name="T11" fmla="*/ 433 h 569"/>
                <a:gd name="T12" fmla="*/ 2315 w 2905"/>
                <a:gd name="T13" fmla="*/ 485 h 569"/>
                <a:gd name="T14" fmla="*/ 2672 w 2905"/>
                <a:gd name="T15" fmla="*/ 547 h 569"/>
                <a:gd name="T16" fmla="*/ 2845 w 2905"/>
                <a:gd name="T17" fmla="*/ 569 h 569"/>
                <a:gd name="T18" fmla="*/ 2892 w 2905"/>
                <a:gd name="T19" fmla="*/ 567 h 569"/>
                <a:gd name="T20" fmla="*/ 2904 w 2905"/>
                <a:gd name="T21" fmla="*/ 561 h 569"/>
                <a:gd name="T22" fmla="*/ 2905 w 2905"/>
                <a:gd name="T23" fmla="*/ 556 h 569"/>
                <a:gd name="T24" fmla="*/ 2905 w 2905"/>
                <a:gd name="T25" fmla="*/ 552 h 569"/>
                <a:gd name="T26" fmla="*/ 2897 w 2905"/>
                <a:gd name="T27" fmla="*/ 543 h 569"/>
                <a:gd name="T28" fmla="*/ 2853 w 2905"/>
                <a:gd name="T29" fmla="*/ 524 h 569"/>
                <a:gd name="T30" fmla="*/ 2683 w 2905"/>
                <a:gd name="T31" fmla="*/ 480 h 569"/>
                <a:gd name="T32" fmla="*/ 2331 w 2905"/>
                <a:gd name="T33" fmla="*/ 407 h 569"/>
                <a:gd name="T34" fmla="*/ 2053 w 2905"/>
                <a:gd name="T35" fmla="*/ 353 h 569"/>
                <a:gd name="T36" fmla="*/ 1396 w 2905"/>
                <a:gd name="T37" fmla="*/ 230 h 569"/>
                <a:gd name="T38" fmla="*/ 431 w 2905"/>
                <a:gd name="T39" fmla="*/ 62 h 569"/>
                <a:gd name="T40" fmla="*/ 120 w 2905"/>
                <a:gd name="T41" fmla="*/ 13 h 569"/>
                <a:gd name="T42" fmla="*/ 11 w 2905"/>
                <a:gd name="T43" fmla="*/ 0 h 569"/>
                <a:gd name="T44" fmla="*/ 0 w 2905"/>
                <a:gd name="T45" fmla="*/ 3 h 5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905" h="569">
                  <a:moveTo>
                    <a:pt x="0" y="3"/>
                  </a:moveTo>
                  <a:lnTo>
                    <a:pt x="9" y="9"/>
                  </a:lnTo>
                  <a:lnTo>
                    <a:pt x="114" y="36"/>
                  </a:lnTo>
                  <a:lnTo>
                    <a:pt x="423" y="106"/>
                  </a:lnTo>
                  <a:lnTo>
                    <a:pt x="1382" y="305"/>
                  </a:lnTo>
                  <a:lnTo>
                    <a:pt x="2038" y="433"/>
                  </a:lnTo>
                  <a:lnTo>
                    <a:pt x="2315" y="485"/>
                  </a:lnTo>
                  <a:lnTo>
                    <a:pt x="2672" y="547"/>
                  </a:lnTo>
                  <a:lnTo>
                    <a:pt x="2845" y="569"/>
                  </a:lnTo>
                  <a:lnTo>
                    <a:pt x="2892" y="567"/>
                  </a:lnTo>
                  <a:lnTo>
                    <a:pt x="2904" y="561"/>
                  </a:lnTo>
                  <a:lnTo>
                    <a:pt x="2905" y="556"/>
                  </a:lnTo>
                  <a:lnTo>
                    <a:pt x="2905" y="552"/>
                  </a:lnTo>
                  <a:lnTo>
                    <a:pt x="2897" y="543"/>
                  </a:lnTo>
                  <a:lnTo>
                    <a:pt x="2853" y="524"/>
                  </a:lnTo>
                  <a:lnTo>
                    <a:pt x="2683" y="480"/>
                  </a:lnTo>
                  <a:lnTo>
                    <a:pt x="2331" y="407"/>
                  </a:lnTo>
                  <a:lnTo>
                    <a:pt x="2053" y="353"/>
                  </a:lnTo>
                  <a:lnTo>
                    <a:pt x="1396" y="230"/>
                  </a:lnTo>
                  <a:lnTo>
                    <a:pt x="431" y="62"/>
                  </a:lnTo>
                  <a:lnTo>
                    <a:pt x="120" y="13"/>
                  </a:lnTo>
                  <a:lnTo>
                    <a:pt x="11" y="0"/>
                  </a:lnTo>
                  <a:lnTo>
                    <a:pt x="0" y="3"/>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400">
                <a:solidFill>
                  <a:prstClr val="white"/>
                </a:solidFill>
              </a:endParaRPr>
            </a:p>
          </p:txBody>
        </p:sp>
        <p:grpSp>
          <p:nvGrpSpPr>
            <p:cNvPr id="17" name="Group 59"/>
            <p:cNvGrpSpPr/>
            <p:nvPr/>
          </p:nvGrpSpPr>
          <p:grpSpPr>
            <a:xfrm>
              <a:off x="2900363" y="3576638"/>
              <a:ext cx="2862262" cy="977900"/>
              <a:chOff x="2900363" y="3576638"/>
              <a:chExt cx="2862262" cy="977900"/>
            </a:xfrm>
            <a:grpFill/>
          </p:grpSpPr>
          <p:sp>
            <p:nvSpPr>
              <p:cNvPr id="18" name="Freeform 77"/>
              <p:cNvSpPr>
                <a:spLocks/>
              </p:cNvSpPr>
              <p:nvPr/>
            </p:nvSpPr>
            <p:spPr bwMode="auto">
              <a:xfrm>
                <a:off x="4505325" y="3663950"/>
                <a:ext cx="1257300" cy="438150"/>
              </a:xfrm>
              <a:custGeom>
                <a:avLst/>
                <a:gdLst>
                  <a:gd name="T0" fmla="*/ 0 w 3167"/>
                  <a:gd name="T1" fmla="*/ 561 h 1106"/>
                  <a:gd name="T2" fmla="*/ 23 w 3167"/>
                  <a:gd name="T3" fmla="*/ 551 h 1106"/>
                  <a:gd name="T4" fmla="*/ 273 w 3167"/>
                  <a:gd name="T5" fmla="*/ 452 h 1106"/>
                  <a:gd name="T6" fmla="*/ 600 w 3167"/>
                  <a:gd name="T7" fmla="*/ 342 h 1106"/>
                  <a:gd name="T8" fmla="*/ 867 w 3167"/>
                  <a:gd name="T9" fmla="*/ 263 h 1106"/>
                  <a:gd name="T10" fmla="*/ 1166 w 3167"/>
                  <a:gd name="T11" fmla="*/ 184 h 1106"/>
                  <a:gd name="T12" fmla="*/ 1494 w 3167"/>
                  <a:gd name="T13" fmla="*/ 114 h 1106"/>
                  <a:gd name="T14" fmla="*/ 1668 w 3167"/>
                  <a:gd name="T15" fmla="*/ 83 h 1106"/>
                  <a:gd name="T16" fmla="*/ 1845 w 3167"/>
                  <a:gd name="T17" fmla="*/ 54 h 1106"/>
                  <a:gd name="T18" fmla="*/ 2127 w 3167"/>
                  <a:gd name="T19" fmla="*/ 21 h 1106"/>
                  <a:gd name="T20" fmla="*/ 2313 w 3167"/>
                  <a:gd name="T21" fmla="*/ 7 h 1106"/>
                  <a:gd name="T22" fmla="*/ 2494 w 3167"/>
                  <a:gd name="T23" fmla="*/ 0 h 1106"/>
                  <a:gd name="T24" fmla="*/ 2663 w 3167"/>
                  <a:gd name="T25" fmla="*/ 4 h 1106"/>
                  <a:gd name="T26" fmla="*/ 2816 w 3167"/>
                  <a:gd name="T27" fmla="*/ 19 h 1106"/>
                  <a:gd name="T28" fmla="*/ 2948 w 3167"/>
                  <a:gd name="T29" fmla="*/ 49 h 1106"/>
                  <a:gd name="T30" fmla="*/ 3029 w 3167"/>
                  <a:gd name="T31" fmla="*/ 82 h 1106"/>
                  <a:gd name="T32" fmla="*/ 3074 w 3167"/>
                  <a:gd name="T33" fmla="*/ 109 h 1106"/>
                  <a:gd name="T34" fmla="*/ 3112 w 3167"/>
                  <a:gd name="T35" fmla="*/ 140 h 1106"/>
                  <a:gd name="T36" fmla="*/ 3139 w 3167"/>
                  <a:gd name="T37" fmla="*/ 176 h 1106"/>
                  <a:gd name="T38" fmla="*/ 3158 w 3167"/>
                  <a:gd name="T39" fmla="*/ 216 h 1106"/>
                  <a:gd name="T40" fmla="*/ 3167 w 3167"/>
                  <a:gd name="T41" fmla="*/ 262 h 1106"/>
                  <a:gd name="T42" fmla="*/ 3166 w 3167"/>
                  <a:gd name="T43" fmla="*/ 314 h 1106"/>
                  <a:gd name="T44" fmla="*/ 3152 w 3167"/>
                  <a:gd name="T45" fmla="*/ 369 h 1106"/>
                  <a:gd name="T46" fmla="*/ 3127 w 3167"/>
                  <a:gd name="T47" fmla="*/ 432 h 1106"/>
                  <a:gd name="T48" fmla="*/ 3090 w 3167"/>
                  <a:gd name="T49" fmla="*/ 500 h 1106"/>
                  <a:gd name="T50" fmla="*/ 3039 w 3167"/>
                  <a:gd name="T51" fmla="*/ 574 h 1106"/>
                  <a:gd name="T52" fmla="*/ 2974 w 3167"/>
                  <a:gd name="T53" fmla="*/ 656 h 1106"/>
                  <a:gd name="T54" fmla="*/ 2853 w 3167"/>
                  <a:gd name="T55" fmla="*/ 788 h 1106"/>
                  <a:gd name="T56" fmla="*/ 2633 w 3167"/>
                  <a:gd name="T57" fmla="*/ 992 h 1106"/>
                  <a:gd name="T58" fmla="*/ 2496 w 3167"/>
                  <a:gd name="T59" fmla="*/ 1106 h 1106"/>
                  <a:gd name="T60" fmla="*/ 0 w 3167"/>
                  <a:gd name="T61" fmla="*/ 561 h 1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167" h="1106">
                    <a:moveTo>
                      <a:pt x="0" y="561"/>
                    </a:moveTo>
                    <a:lnTo>
                      <a:pt x="23" y="551"/>
                    </a:lnTo>
                    <a:lnTo>
                      <a:pt x="273" y="452"/>
                    </a:lnTo>
                    <a:lnTo>
                      <a:pt x="600" y="342"/>
                    </a:lnTo>
                    <a:lnTo>
                      <a:pt x="867" y="263"/>
                    </a:lnTo>
                    <a:lnTo>
                      <a:pt x="1166" y="184"/>
                    </a:lnTo>
                    <a:lnTo>
                      <a:pt x="1494" y="114"/>
                    </a:lnTo>
                    <a:lnTo>
                      <a:pt x="1668" y="83"/>
                    </a:lnTo>
                    <a:lnTo>
                      <a:pt x="1845" y="54"/>
                    </a:lnTo>
                    <a:lnTo>
                      <a:pt x="2127" y="21"/>
                    </a:lnTo>
                    <a:lnTo>
                      <a:pt x="2313" y="7"/>
                    </a:lnTo>
                    <a:lnTo>
                      <a:pt x="2494" y="0"/>
                    </a:lnTo>
                    <a:lnTo>
                      <a:pt x="2663" y="4"/>
                    </a:lnTo>
                    <a:lnTo>
                      <a:pt x="2816" y="19"/>
                    </a:lnTo>
                    <a:lnTo>
                      <a:pt x="2948" y="49"/>
                    </a:lnTo>
                    <a:lnTo>
                      <a:pt x="3029" y="82"/>
                    </a:lnTo>
                    <a:lnTo>
                      <a:pt x="3074" y="109"/>
                    </a:lnTo>
                    <a:lnTo>
                      <a:pt x="3112" y="140"/>
                    </a:lnTo>
                    <a:lnTo>
                      <a:pt x="3139" y="176"/>
                    </a:lnTo>
                    <a:lnTo>
                      <a:pt x="3158" y="216"/>
                    </a:lnTo>
                    <a:lnTo>
                      <a:pt x="3167" y="262"/>
                    </a:lnTo>
                    <a:lnTo>
                      <a:pt x="3166" y="314"/>
                    </a:lnTo>
                    <a:lnTo>
                      <a:pt x="3152" y="369"/>
                    </a:lnTo>
                    <a:lnTo>
                      <a:pt x="3127" y="432"/>
                    </a:lnTo>
                    <a:lnTo>
                      <a:pt x="3090" y="500"/>
                    </a:lnTo>
                    <a:lnTo>
                      <a:pt x="3039" y="574"/>
                    </a:lnTo>
                    <a:lnTo>
                      <a:pt x="2974" y="656"/>
                    </a:lnTo>
                    <a:lnTo>
                      <a:pt x="2853" y="788"/>
                    </a:lnTo>
                    <a:lnTo>
                      <a:pt x="2633" y="992"/>
                    </a:lnTo>
                    <a:lnTo>
                      <a:pt x="2496" y="1106"/>
                    </a:lnTo>
                    <a:lnTo>
                      <a:pt x="0" y="561"/>
                    </a:lnTo>
                    <a:close/>
                  </a:path>
                </a:pathLst>
              </a:custGeom>
              <a:grpFill/>
              <a:ln/>
            </p:spPr>
            <p:style>
              <a:lnRef idx="0">
                <a:schemeClr val="accent4"/>
              </a:lnRef>
              <a:fillRef idx="3">
                <a:schemeClr val="accent4"/>
              </a:fillRef>
              <a:effectRef idx="3">
                <a:schemeClr val="accent4"/>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400">
                  <a:solidFill>
                    <a:prstClr val="white"/>
                  </a:solidFill>
                </a:endParaRPr>
              </a:p>
            </p:txBody>
          </p:sp>
          <p:sp>
            <p:nvSpPr>
              <p:cNvPr id="19" name="Freeform 78"/>
              <p:cNvSpPr>
                <a:spLocks/>
              </p:cNvSpPr>
              <p:nvPr/>
            </p:nvSpPr>
            <p:spPr bwMode="auto">
              <a:xfrm>
                <a:off x="4495800" y="3935413"/>
                <a:ext cx="1135063" cy="619125"/>
              </a:xfrm>
              <a:custGeom>
                <a:avLst/>
                <a:gdLst>
                  <a:gd name="T0" fmla="*/ 0 w 2861"/>
                  <a:gd name="T1" fmla="*/ 0 h 1562"/>
                  <a:gd name="T2" fmla="*/ 17 w 2861"/>
                  <a:gd name="T3" fmla="*/ 18 h 1562"/>
                  <a:gd name="T4" fmla="*/ 214 w 2861"/>
                  <a:gd name="T5" fmla="*/ 202 h 1562"/>
                  <a:gd name="T6" fmla="*/ 479 w 2861"/>
                  <a:gd name="T7" fmla="*/ 425 h 1562"/>
                  <a:gd name="T8" fmla="*/ 696 w 2861"/>
                  <a:gd name="T9" fmla="*/ 596 h 1562"/>
                  <a:gd name="T10" fmla="*/ 947 w 2861"/>
                  <a:gd name="T11" fmla="*/ 780 h 1562"/>
                  <a:gd name="T12" fmla="*/ 1225 w 2861"/>
                  <a:gd name="T13" fmla="*/ 967 h 1562"/>
                  <a:gd name="T14" fmla="*/ 1376 w 2861"/>
                  <a:gd name="T15" fmla="*/ 1059 h 1562"/>
                  <a:gd name="T16" fmla="*/ 1531 w 2861"/>
                  <a:gd name="T17" fmla="*/ 1151 h 1562"/>
                  <a:gd name="T18" fmla="*/ 1780 w 2861"/>
                  <a:gd name="T19" fmla="*/ 1286 h 1562"/>
                  <a:gd name="T20" fmla="*/ 1947 w 2861"/>
                  <a:gd name="T21" fmla="*/ 1368 h 1562"/>
                  <a:gd name="T22" fmla="*/ 2113 w 2861"/>
                  <a:gd name="T23" fmla="*/ 1440 h 1562"/>
                  <a:gd name="T24" fmla="*/ 2273 w 2861"/>
                  <a:gd name="T25" fmla="*/ 1498 h 1562"/>
                  <a:gd name="T26" fmla="*/ 2420 w 2861"/>
                  <a:gd name="T27" fmla="*/ 1540 h 1562"/>
                  <a:gd name="T28" fmla="*/ 2554 w 2861"/>
                  <a:gd name="T29" fmla="*/ 1562 h 1562"/>
                  <a:gd name="T30" fmla="*/ 2641 w 2861"/>
                  <a:gd name="T31" fmla="*/ 1561 h 1562"/>
                  <a:gd name="T32" fmla="*/ 2692 w 2861"/>
                  <a:gd name="T33" fmla="*/ 1553 h 1562"/>
                  <a:gd name="T34" fmla="*/ 2738 w 2861"/>
                  <a:gd name="T35" fmla="*/ 1537 h 1562"/>
                  <a:gd name="T36" fmla="*/ 2778 w 2861"/>
                  <a:gd name="T37" fmla="*/ 1514 h 1562"/>
                  <a:gd name="T38" fmla="*/ 2810 w 2861"/>
                  <a:gd name="T39" fmla="*/ 1484 h 1562"/>
                  <a:gd name="T40" fmla="*/ 2835 w 2861"/>
                  <a:gd name="T41" fmla="*/ 1444 h 1562"/>
                  <a:gd name="T42" fmla="*/ 2853 w 2861"/>
                  <a:gd name="T43" fmla="*/ 1396 h 1562"/>
                  <a:gd name="T44" fmla="*/ 2861 w 2861"/>
                  <a:gd name="T45" fmla="*/ 1339 h 1562"/>
                  <a:gd name="T46" fmla="*/ 2861 w 2861"/>
                  <a:gd name="T47" fmla="*/ 1272 h 1562"/>
                  <a:gd name="T48" fmla="*/ 2852 w 2861"/>
                  <a:gd name="T49" fmla="*/ 1195 h 1562"/>
                  <a:gd name="T50" fmla="*/ 2831 w 2861"/>
                  <a:gd name="T51" fmla="*/ 1107 h 1562"/>
                  <a:gd name="T52" fmla="*/ 2801 w 2861"/>
                  <a:gd name="T53" fmla="*/ 1007 h 1562"/>
                  <a:gd name="T54" fmla="*/ 2737 w 2861"/>
                  <a:gd name="T55" fmla="*/ 839 h 1562"/>
                  <a:gd name="T56" fmla="*/ 2607 w 2861"/>
                  <a:gd name="T57" fmla="*/ 569 h 1562"/>
                  <a:gd name="T58" fmla="*/ 2521 w 2861"/>
                  <a:gd name="T59" fmla="*/ 414 h 1562"/>
                  <a:gd name="T60" fmla="*/ 0 w 2861"/>
                  <a:gd name="T61" fmla="*/ 0 h 15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861" h="1562">
                    <a:moveTo>
                      <a:pt x="0" y="0"/>
                    </a:moveTo>
                    <a:lnTo>
                      <a:pt x="17" y="18"/>
                    </a:lnTo>
                    <a:lnTo>
                      <a:pt x="214" y="202"/>
                    </a:lnTo>
                    <a:lnTo>
                      <a:pt x="479" y="425"/>
                    </a:lnTo>
                    <a:lnTo>
                      <a:pt x="696" y="596"/>
                    </a:lnTo>
                    <a:lnTo>
                      <a:pt x="947" y="780"/>
                    </a:lnTo>
                    <a:lnTo>
                      <a:pt x="1225" y="967"/>
                    </a:lnTo>
                    <a:lnTo>
                      <a:pt x="1376" y="1059"/>
                    </a:lnTo>
                    <a:lnTo>
                      <a:pt x="1531" y="1151"/>
                    </a:lnTo>
                    <a:lnTo>
                      <a:pt x="1780" y="1286"/>
                    </a:lnTo>
                    <a:lnTo>
                      <a:pt x="1947" y="1368"/>
                    </a:lnTo>
                    <a:lnTo>
                      <a:pt x="2113" y="1440"/>
                    </a:lnTo>
                    <a:lnTo>
                      <a:pt x="2273" y="1498"/>
                    </a:lnTo>
                    <a:lnTo>
                      <a:pt x="2420" y="1540"/>
                    </a:lnTo>
                    <a:lnTo>
                      <a:pt x="2554" y="1562"/>
                    </a:lnTo>
                    <a:lnTo>
                      <a:pt x="2641" y="1561"/>
                    </a:lnTo>
                    <a:lnTo>
                      <a:pt x="2692" y="1553"/>
                    </a:lnTo>
                    <a:lnTo>
                      <a:pt x="2738" y="1537"/>
                    </a:lnTo>
                    <a:lnTo>
                      <a:pt x="2778" y="1514"/>
                    </a:lnTo>
                    <a:lnTo>
                      <a:pt x="2810" y="1484"/>
                    </a:lnTo>
                    <a:lnTo>
                      <a:pt x="2835" y="1444"/>
                    </a:lnTo>
                    <a:lnTo>
                      <a:pt x="2853" y="1396"/>
                    </a:lnTo>
                    <a:lnTo>
                      <a:pt x="2861" y="1339"/>
                    </a:lnTo>
                    <a:lnTo>
                      <a:pt x="2861" y="1272"/>
                    </a:lnTo>
                    <a:lnTo>
                      <a:pt x="2852" y="1195"/>
                    </a:lnTo>
                    <a:lnTo>
                      <a:pt x="2831" y="1107"/>
                    </a:lnTo>
                    <a:lnTo>
                      <a:pt x="2801" y="1007"/>
                    </a:lnTo>
                    <a:lnTo>
                      <a:pt x="2737" y="839"/>
                    </a:lnTo>
                    <a:lnTo>
                      <a:pt x="2607" y="569"/>
                    </a:lnTo>
                    <a:lnTo>
                      <a:pt x="2521" y="414"/>
                    </a:lnTo>
                    <a:lnTo>
                      <a:pt x="0" y="0"/>
                    </a:lnTo>
                    <a:close/>
                  </a:path>
                </a:pathLst>
              </a:custGeom>
              <a:grpFill/>
              <a:ln/>
            </p:spPr>
            <p:style>
              <a:lnRef idx="0">
                <a:schemeClr val="accent4"/>
              </a:lnRef>
              <a:fillRef idx="3">
                <a:schemeClr val="accent4"/>
              </a:fillRef>
              <a:effectRef idx="3">
                <a:schemeClr val="accent4"/>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400">
                  <a:solidFill>
                    <a:prstClr val="white"/>
                  </a:solidFill>
                </a:endParaRPr>
              </a:p>
            </p:txBody>
          </p:sp>
          <p:sp>
            <p:nvSpPr>
              <p:cNvPr id="20" name="Freeform 80"/>
              <p:cNvSpPr>
                <a:spLocks/>
              </p:cNvSpPr>
              <p:nvPr/>
            </p:nvSpPr>
            <p:spPr bwMode="auto">
              <a:xfrm>
                <a:off x="2900363" y="3576638"/>
                <a:ext cx="2709863" cy="547688"/>
              </a:xfrm>
              <a:custGeom>
                <a:avLst/>
                <a:gdLst>
                  <a:gd name="T0" fmla="*/ 6828 w 6828"/>
                  <a:gd name="T1" fmla="*/ 1366 h 1378"/>
                  <a:gd name="T2" fmla="*/ 6825 w 6828"/>
                  <a:gd name="T3" fmla="*/ 1370 h 1378"/>
                  <a:gd name="T4" fmla="*/ 6807 w 6828"/>
                  <a:gd name="T5" fmla="*/ 1375 h 1378"/>
                  <a:gd name="T6" fmla="*/ 6751 w 6828"/>
                  <a:gd name="T7" fmla="*/ 1378 h 1378"/>
                  <a:gd name="T8" fmla="*/ 6544 w 6828"/>
                  <a:gd name="T9" fmla="*/ 1364 h 1378"/>
                  <a:gd name="T10" fmla="*/ 6084 w 6828"/>
                  <a:gd name="T11" fmla="*/ 1307 h 1378"/>
                  <a:gd name="T12" fmla="*/ 5466 w 6828"/>
                  <a:gd name="T13" fmla="*/ 1216 h 1378"/>
                  <a:gd name="T14" fmla="*/ 4351 w 6828"/>
                  <a:gd name="T15" fmla="*/ 1037 h 1378"/>
                  <a:gd name="T16" fmla="*/ 2729 w 6828"/>
                  <a:gd name="T17" fmla="*/ 753 h 1378"/>
                  <a:gd name="T18" fmla="*/ 1991 w 6828"/>
                  <a:gd name="T19" fmla="*/ 615 h 1378"/>
                  <a:gd name="T20" fmla="*/ 1651 w 6828"/>
                  <a:gd name="T21" fmla="*/ 549 h 1378"/>
                  <a:gd name="T22" fmla="*/ 1100 w 6828"/>
                  <a:gd name="T23" fmla="*/ 437 h 1378"/>
                  <a:gd name="T24" fmla="*/ 685 w 6828"/>
                  <a:gd name="T25" fmla="*/ 345 h 1378"/>
                  <a:gd name="T26" fmla="*/ 390 w 6828"/>
                  <a:gd name="T27" fmla="*/ 270 h 1378"/>
                  <a:gd name="T28" fmla="*/ 192 w 6828"/>
                  <a:gd name="T29" fmla="*/ 209 h 1378"/>
                  <a:gd name="T30" fmla="*/ 74 w 6828"/>
                  <a:gd name="T31" fmla="*/ 160 h 1378"/>
                  <a:gd name="T32" fmla="*/ 27 w 6828"/>
                  <a:gd name="T33" fmla="*/ 129 h 1378"/>
                  <a:gd name="T34" fmla="*/ 10 w 6828"/>
                  <a:gd name="T35" fmla="*/ 109 h 1378"/>
                  <a:gd name="T36" fmla="*/ 0 w 6828"/>
                  <a:gd name="T37" fmla="*/ 82 h 1378"/>
                  <a:gd name="T38" fmla="*/ 2 w 6828"/>
                  <a:gd name="T39" fmla="*/ 65 h 1378"/>
                  <a:gd name="T40" fmla="*/ 6 w 6828"/>
                  <a:gd name="T41" fmla="*/ 48 h 1378"/>
                  <a:gd name="T42" fmla="*/ 26 w 6828"/>
                  <a:gd name="T43" fmla="*/ 26 h 1378"/>
                  <a:gd name="T44" fmla="*/ 49 w 6828"/>
                  <a:gd name="T45" fmla="*/ 15 h 1378"/>
                  <a:gd name="T46" fmla="*/ 104 w 6828"/>
                  <a:gd name="T47" fmla="*/ 3 h 1378"/>
                  <a:gd name="T48" fmla="*/ 232 w 6828"/>
                  <a:gd name="T49" fmla="*/ 0 h 1378"/>
                  <a:gd name="T50" fmla="*/ 438 w 6828"/>
                  <a:gd name="T51" fmla="*/ 16 h 1378"/>
                  <a:gd name="T52" fmla="*/ 741 w 6828"/>
                  <a:gd name="T53" fmla="*/ 56 h 1378"/>
                  <a:gd name="T54" fmla="*/ 1160 w 6828"/>
                  <a:gd name="T55" fmla="*/ 122 h 1378"/>
                  <a:gd name="T56" fmla="*/ 1713 w 6828"/>
                  <a:gd name="T57" fmla="*/ 221 h 1378"/>
                  <a:gd name="T58" fmla="*/ 2053 w 6828"/>
                  <a:gd name="T59" fmla="*/ 285 h 1378"/>
                  <a:gd name="T60" fmla="*/ 2792 w 6828"/>
                  <a:gd name="T61" fmla="*/ 429 h 1378"/>
                  <a:gd name="T62" fmla="*/ 4404 w 6828"/>
                  <a:gd name="T63" fmla="*/ 762 h 1378"/>
                  <a:gd name="T64" fmla="*/ 5506 w 6828"/>
                  <a:gd name="T65" fmla="*/ 1006 h 1378"/>
                  <a:gd name="T66" fmla="*/ 6114 w 6828"/>
                  <a:gd name="T67" fmla="*/ 1149 h 1378"/>
                  <a:gd name="T68" fmla="*/ 6563 w 6828"/>
                  <a:gd name="T69" fmla="*/ 1265 h 1378"/>
                  <a:gd name="T70" fmla="*/ 6760 w 6828"/>
                  <a:gd name="T71" fmla="*/ 1328 h 1378"/>
                  <a:gd name="T72" fmla="*/ 6811 w 6828"/>
                  <a:gd name="T73" fmla="*/ 1351 h 1378"/>
                  <a:gd name="T74" fmla="*/ 6827 w 6828"/>
                  <a:gd name="T75" fmla="*/ 1363 h 1378"/>
                  <a:gd name="T76" fmla="*/ 6828 w 6828"/>
                  <a:gd name="T77" fmla="*/ 1366 h 1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828" h="1378">
                    <a:moveTo>
                      <a:pt x="6828" y="1366"/>
                    </a:moveTo>
                    <a:lnTo>
                      <a:pt x="6825" y="1370"/>
                    </a:lnTo>
                    <a:lnTo>
                      <a:pt x="6807" y="1375"/>
                    </a:lnTo>
                    <a:lnTo>
                      <a:pt x="6751" y="1378"/>
                    </a:lnTo>
                    <a:lnTo>
                      <a:pt x="6544" y="1364"/>
                    </a:lnTo>
                    <a:lnTo>
                      <a:pt x="6084" y="1307"/>
                    </a:lnTo>
                    <a:lnTo>
                      <a:pt x="5466" y="1216"/>
                    </a:lnTo>
                    <a:lnTo>
                      <a:pt x="4351" y="1037"/>
                    </a:lnTo>
                    <a:lnTo>
                      <a:pt x="2729" y="753"/>
                    </a:lnTo>
                    <a:lnTo>
                      <a:pt x="1991" y="615"/>
                    </a:lnTo>
                    <a:lnTo>
                      <a:pt x="1651" y="549"/>
                    </a:lnTo>
                    <a:lnTo>
                      <a:pt x="1100" y="437"/>
                    </a:lnTo>
                    <a:lnTo>
                      <a:pt x="685" y="345"/>
                    </a:lnTo>
                    <a:lnTo>
                      <a:pt x="390" y="270"/>
                    </a:lnTo>
                    <a:lnTo>
                      <a:pt x="192" y="209"/>
                    </a:lnTo>
                    <a:lnTo>
                      <a:pt x="74" y="160"/>
                    </a:lnTo>
                    <a:lnTo>
                      <a:pt x="27" y="129"/>
                    </a:lnTo>
                    <a:lnTo>
                      <a:pt x="10" y="109"/>
                    </a:lnTo>
                    <a:lnTo>
                      <a:pt x="0" y="82"/>
                    </a:lnTo>
                    <a:lnTo>
                      <a:pt x="2" y="65"/>
                    </a:lnTo>
                    <a:lnTo>
                      <a:pt x="6" y="48"/>
                    </a:lnTo>
                    <a:lnTo>
                      <a:pt x="26" y="26"/>
                    </a:lnTo>
                    <a:lnTo>
                      <a:pt x="49" y="15"/>
                    </a:lnTo>
                    <a:lnTo>
                      <a:pt x="104" y="3"/>
                    </a:lnTo>
                    <a:lnTo>
                      <a:pt x="232" y="0"/>
                    </a:lnTo>
                    <a:lnTo>
                      <a:pt x="438" y="16"/>
                    </a:lnTo>
                    <a:lnTo>
                      <a:pt x="741" y="56"/>
                    </a:lnTo>
                    <a:lnTo>
                      <a:pt x="1160" y="122"/>
                    </a:lnTo>
                    <a:lnTo>
                      <a:pt x="1713" y="221"/>
                    </a:lnTo>
                    <a:lnTo>
                      <a:pt x="2053" y="285"/>
                    </a:lnTo>
                    <a:lnTo>
                      <a:pt x="2792" y="429"/>
                    </a:lnTo>
                    <a:lnTo>
                      <a:pt x="4404" y="762"/>
                    </a:lnTo>
                    <a:lnTo>
                      <a:pt x="5506" y="1006"/>
                    </a:lnTo>
                    <a:lnTo>
                      <a:pt x="6114" y="1149"/>
                    </a:lnTo>
                    <a:lnTo>
                      <a:pt x="6563" y="1265"/>
                    </a:lnTo>
                    <a:lnTo>
                      <a:pt x="6760" y="1328"/>
                    </a:lnTo>
                    <a:lnTo>
                      <a:pt x="6811" y="1351"/>
                    </a:lnTo>
                    <a:lnTo>
                      <a:pt x="6827" y="1363"/>
                    </a:lnTo>
                    <a:lnTo>
                      <a:pt x="6828" y="1366"/>
                    </a:lnTo>
                    <a:close/>
                  </a:path>
                </a:pathLst>
              </a:custGeom>
              <a:grpFill/>
              <a:ln/>
            </p:spPr>
            <p:style>
              <a:lnRef idx="0">
                <a:schemeClr val="accent4"/>
              </a:lnRef>
              <a:fillRef idx="3">
                <a:schemeClr val="accent4"/>
              </a:fillRef>
              <a:effectRef idx="3">
                <a:schemeClr val="accent4"/>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400">
                  <a:solidFill>
                    <a:prstClr val="white"/>
                  </a:solidFill>
                </a:endParaRPr>
              </a:p>
            </p:txBody>
          </p:sp>
          <p:sp>
            <p:nvSpPr>
              <p:cNvPr id="21" name="Freeform 81"/>
              <p:cNvSpPr>
                <a:spLocks/>
              </p:cNvSpPr>
              <p:nvPr/>
            </p:nvSpPr>
            <p:spPr bwMode="auto">
              <a:xfrm>
                <a:off x="4500563" y="3911600"/>
                <a:ext cx="1189038" cy="254000"/>
              </a:xfrm>
              <a:custGeom>
                <a:avLst/>
                <a:gdLst>
                  <a:gd name="T0" fmla="*/ 0 w 2997"/>
                  <a:gd name="T1" fmla="*/ 0 h 643"/>
                  <a:gd name="T2" fmla="*/ 80 w 2997"/>
                  <a:gd name="T3" fmla="*/ 20 h 643"/>
                  <a:gd name="T4" fmla="*/ 888 w 2997"/>
                  <a:gd name="T5" fmla="*/ 213 h 643"/>
                  <a:gd name="T6" fmla="*/ 1509 w 2997"/>
                  <a:gd name="T7" fmla="*/ 353 h 643"/>
                  <a:gd name="T8" fmla="*/ 1850 w 2997"/>
                  <a:gd name="T9" fmla="*/ 427 h 643"/>
                  <a:gd name="T10" fmla="*/ 2538 w 2997"/>
                  <a:gd name="T11" fmla="*/ 572 h 643"/>
                  <a:gd name="T12" fmla="*/ 2894 w 2997"/>
                  <a:gd name="T13" fmla="*/ 636 h 643"/>
                  <a:gd name="T14" fmla="*/ 2981 w 2997"/>
                  <a:gd name="T15" fmla="*/ 643 h 643"/>
                  <a:gd name="T16" fmla="*/ 2997 w 2997"/>
                  <a:gd name="T17" fmla="*/ 641 h 643"/>
                  <a:gd name="T18" fmla="*/ 2995 w 2997"/>
                  <a:gd name="T19" fmla="*/ 636 h 643"/>
                  <a:gd name="T20" fmla="*/ 2953 w 2997"/>
                  <a:gd name="T21" fmla="*/ 614 h 643"/>
                  <a:gd name="T22" fmla="*/ 2718 w 2997"/>
                  <a:gd name="T23" fmla="*/ 536 h 643"/>
                  <a:gd name="T24" fmla="*/ 2509 w 2997"/>
                  <a:gd name="T25" fmla="*/ 474 h 643"/>
                  <a:gd name="T26" fmla="*/ 0 w 2997"/>
                  <a:gd name="T27" fmla="*/ 0 h 6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997" h="643">
                    <a:moveTo>
                      <a:pt x="0" y="0"/>
                    </a:moveTo>
                    <a:lnTo>
                      <a:pt x="80" y="20"/>
                    </a:lnTo>
                    <a:lnTo>
                      <a:pt x="888" y="213"/>
                    </a:lnTo>
                    <a:lnTo>
                      <a:pt x="1509" y="353"/>
                    </a:lnTo>
                    <a:lnTo>
                      <a:pt x="1850" y="427"/>
                    </a:lnTo>
                    <a:lnTo>
                      <a:pt x="2538" y="572"/>
                    </a:lnTo>
                    <a:lnTo>
                      <a:pt x="2894" y="636"/>
                    </a:lnTo>
                    <a:lnTo>
                      <a:pt x="2981" y="643"/>
                    </a:lnTo>
                    <a:lnTo>
                      <a:pt x="2997" y="641"/>
                    </a:lnTo>
                    <a:lnTo>
                      <a:pt x="2995" y="636"/>
                    </a:lnTo>
                    <a:lnTo>
                      <a:pt x="2953" y="614"/>
                    </a:lnTo>
                    <a:lnTo>
                      <a:pt x="2718" y="536"/>
                    </a:lnTo>
                    <a:lnTo>
                      <a:pt x="2509" y="474"/>
                    </a:lnTo>
                    <a:lnTo>
                      <a:pt x="0" y="0"/>
                    </a:lnTo>
                    <a:close/>
                  </a:path>
                </a:pathLst>
              </a:custGeom>
              <a:grpFill/>
              <a:ln/>
            </p:spPr>
            <p:style>
              <a:lnRef idx="0">
                <a:schemeClr val="accent4"/>
              </a:lnRef>
              <a:fillRef idx="3">
                <a:schemeClr val="accent4"/>
              </a:fillRef>
              <a:effectRef idx="3">
                <a:schemeClr val="accent4"/>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400">
                  <a:solidFill>
                    <a:prstClr val="white"/>
                  </a:solidFill>
                </a:endParaRPr>
              </a:p>
            </p:txBody>
          </p:sp>
        </p:grpSp>
      </p:grpSp>
      <p:sp>
        <p:nvSpPr>
          <p:cNvPr id="22" name="Freeform 82"/>
          <p:cNvSpPr>
            <a:spLocks/>
          </p:cNvSpPr>
          <p:nvPr/>
        </p:nvSpPr>
        <p:spPr bwMode="auto">
          <a:xfrm>
            <a:off x="3402941" y="2546934"/>
            <a:ext cx="953651" cy="448320"/>
          </a:xfrm>
          <a:custGeom>
            <a:avLst/>
            <a:gdLst>
              <a:gd name="T0" fmla="*/ 0 w 2944"/>
              <a:gd name="T1" fmla="*/ 1386 h 1386"/>
              <a:gd name="T2" fmla="*/ 19 w 2944"/>
              <a:gd name="T3" fmla="*/ 1369 h 1386"/>
              <a:gd name="T4" fmla="*/ 228 w 2944"/>
              <a:gd name="T5" fmla="*/ 1199 h 1386"/>
              <a:gd name="T6" fmla="*/ 505 w 2944"/>
              <a:gd name="T7" fmla="*/ 994 h 1386"/>
              <a:gd name="T8" fmla="*/ 735 w 2944"/>
              <a:gd name="T9" fmla="*/ 837 h 1386"/>
              <a:gd name="T10" fmla="*/ 996 w 2944"/>
              <a:gd name="T11" fmla="*/ 671 h 1386"/>
              <a:gd name="T12" fmla="*/ 1288 w 2944"/>
              <a:gd name="T13" fmla="*/ 504 h 1386"/>
              <a:gd name="T14" fmla="*/ 1444 w 2944"/>
              <a:gd name="T15" fmla="*/ 423 h 1386"/>
              <a:gd name="T16" fmla="*/ 1604 w 2944"/>
              <a:gd name="T17" fmla="*/ 341 h 1386"/>
              <a:gd name="T18" fmla="*/ 1862 w 2944"/>
              <a:gd name="T19" fmla="*/ 223 h 1386"/>
              <a:gd name="T20" fmla="*/ 2036 w 2944"/>
              <a:gd name="T21" fmla="*/ 153 h 1386"/>
              <a:gd name="T22" fmla="*/ 2206 w 2944"/>
              <a:gd name="T23" fmla="*/ 92 h 1386"/>
              <a:gd name="T24" fmla="*/ 2368 w 2944"/>
              <a:gd name="T25" fmla="*/ 44 h 1386"/>
              <a:gd name="T26" fmla="*/ 2518 w 2944"/>
              <a:gd name="T27" fmla="*/ 12 h 1386"/>
              <a:gd name="T28" fmla="*/ 2653 w 2944"/>
              <a:gd name="T29" fmla="*/ 0 h 1386"/>
              <a:gd name="T30" fmla="*/ 2740 w 2944"/>
              <a:gd name="T31" fmla="*/ 6 h 1386"/>
              <a:gd name="T32" fmla="*/ 2792 w 2944"/>
              <a:gd name="T33" fmla="*/ 18 h 1386"/>
              <a:gd name="T34" fmla="*/ 2836 w 2944"/>
              <a:gd name="T35" fmla="*/ 36 h 1386"/>
              <a:gd name="T36" fmla="*/ 2873 w 2944"/>
              <a:gd name="T37" fmla="*/ 62 h 1386"/>
              <a:gd name="T38" fmla="*/ 2904 w 2944"/>
              <a:gd name="T39" fmla="*/ 95 h 1386"/>
              <a:gd name="T40" fmla="*/ 2926 w 2944"/>
              <a:gd name="T41" fmla="*/ 136 h 1386"/>
              <a:gd name="T42" fmla="*/ 2941 w 2944"/>
              <a:gd name="T43" fmla="*/ 185 h 1386"/>
              <a:gd name="T44" fmla="*/ 2944 w 2944"/>
              <a:gd name="T45" fmla="*/ 242 h 1386"/>
              <a:gd name="T46" fmla="*/ 2941 w 2944"/>
              <a:gd name="T47" fmla="*/ 310 h 1386"/>
              <a:gd name="T48" fmla="*/ 2925 w 2944"/>
              <a:gd name="T49" fmla="*/ 386 h 1386"/>
              <a:gd name="T50" fmla="*/ 2899 w 2944"/>
              <a:gd name="T51" fmla="*/ 473 h 1386"/>
              <a:gd name="T52" fmla="*/ 2863 w 2944"/>
              <a:gd name="T53" fmla="*/ 569 h 1386"/>
              <a:gd name="T54" fmla="*/ 2786 w 2944"/>
              <a:gd name="T55" fmla="*/ 734 h 1386"/>
              <a:gd name="T56" fmla="*/ 2640 w 2944"/>
              <a:gd name="T57" fmla="*/ 993 h 1386"/>
              <a:gd name="T58" fmla="*/ 2544 w 2944"/>
              <a:gd name="T59" fmla="*/ 1143 h 1386"/>
              <a:gd name="T60" fmla="*/ 0 w 2944"/>
              <a:gd name="T61" fmla="*/ 1386 h 1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944" h="1386">
                <a:moveTo>
                  <a:pt x="0" y="1386"/>
                </a:moveTo>
                <a:lnTo>
                  <a:pt x="19" y="1369"/>
                </a:lnTo>
                <a:lnTo>
                  <a:pt x="228" y="1199"/>
                </a:lnTo>
                <a:lnTo>
                  <a:pt x="505" y="994"/>
                </a:lnTo>
                <a:lnTo>
                  <a:pt x="735" y="837"/>
                </a:lnTo>
                <a:lnTo>
                  <a:pt x="996" y="671"/>
                </a:lnTo>
                <a:lnTo>
                  <a:pt x="1288" y="504"/>
                </a:lnTo>
                <a:lnTo>
                  <a:pt x="1444" y="423"/>
                </a:lnTo>
                <a:lnTo>
                  <a:pt x="1604" y="341"/>
                </a:lnTo>
                <a:lnTo>
                  <a:pt x="1862" y="223"/>
                </a:lnTo>
                <a:lnTo>
                  <a:pt x="2036" y="153"/>
                </a:lnTo>
                <a:lnTo>
                  <a:pt x="2206" y="92"/>
                </a:lnTo>
                <a:lnTo>
                  <a:pt x="2368" y="44"/>
                </a:lnTo>
                <a:lnTo>
                  <a:pt x="2518" y="12"/>
                </a:lnTo>
                <a:lnTo>
                  <a:pt x="2653" y="0"/>
                </a:lnTo>
                <a:lnTo>
                  <a:pt x="2740" y="6"/>
                </a:lnTo>
                <a:lnTo>
                  <a:pt x="2792" y="18"/>
                </a:lnTo>
                <a:lnTo>
                  <a:pt x="2836" y="36"/>
                </a:lnTo>
                <a:lnTo>
                  <a:pt x="2873" y="62"/>
                </a:lnTo>
                <a:lnTo>
                  <a:pt x="2904" y="95"/>
                </a:lnTo>
                <a:lnTo>
                  <a:pt x="2926" y="136"/>
                </a:lnTo>
                <a:lnTo>
                  <a:pt x="2941" y="185"/>
                </a:lnTo>
                <a:lnTo>
                  <a:pt x="2944" y="242"/>
                </a:lnTo>
                <a:lnTo>
                  <a:pt x="2941" y="310"/>
                </a:lnTo>
                <a:lnTo>
                  <a:pt x="2925" y="386"/>
                </a:lnTo>
                <a:lnTo>
                  <a:pt x="2899" y="473"/>
                </a:lnTo>
                <a:lnTo>
                  <a:pt x="2863" y="569"/>
                </a:lnTo>
                <a:lnTo>
                  <a:pt x="2786" y="734"/>
                </a:lnTo>
                <a:lnTo>
                  <a:pt x="2640" y="993"/>
                </a:lnTo>
                <a:lnTo>
                  <a:pt x="2544" y="1143"/>
                </a:lnTo>
                <a:lnTo>
                  <a:pt x="0" y="1386"/>
                </a:lnTo>
                <a:close/>
              </a:path>
            </a:pathLst>
          </a:custGeom>
          <a:gradFill flip="none" rotWithShape="1">
            <a:gsLst>
              <a:gs pos="0">
                <a:srgbClr val="C00000">
                  <a:shade val="30000"/>
                  <a:satMod val="115000"/>
                </a:srgbClr>
              </a:gs>
              <a:gs pos="50000">
                <a:srgbClr val="C00000">
                  <a:shade val="67500"/>
                  <a:satMod val="115000"/>
                </a:srgbClr>
              </a:gs>
              <a:gs pos="100000">
                <a:srgbClr val="C00000">
                  <a:shade val="100000"/>
                  <a:satMod val="11500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400">
              <a:solidFill>
                <a:prstClr val="white"/>
              </a:solidFill>
            </a:endParaRPr>
          </a:p>
        </p:txBody>
      </p:sp>
      <p:sp>
        <p:nvSpPr>
          <p:cNvPr id="23" name="Freeform 83"/>
          <p:cNvSpPr>
            <a:spLocks/>
          </p:cNvSpPr>
          <p:nvPr/>
        </p:nvSpPr>
        <p:spPr bwMode="auto">
          <a:xfrm>
            <a:off x="3408124" y="2913623"/>
            <a:ext cx="1017142" cy="360211"/>
          </a:xfrm>
          <a:custGeom>
            <a:avLst/>
            <a:gdLst>
              <a:gd name="T0" fmla="*/ 0 w 3142"/>
              <a:gd name="T1" fmla="*/ 375 h 1111"/>
              <a:gd name="T2" fmla="*/ 22 w 3142"/>
              <a:gd name="T3" fmla="*/ 386 h 1111"/>
              <a:gd name="T4" fmla="*/ 266 w 3142"/>
              <a:gd name="T5" fmla="*/ 502 h 1111"/>
              <a:gd name="T6" fmla="*/ 585 w 3142"/>
              <a:gd name="T7" fmla="*/ 634 h 1111"/>
              <a:gd name="T8" fmla="*/ 845 w 3142"/>
              <a:gd name="T9" fmla="*/ 731 h 1111"/>
              <a:gd name="T10" fmla="*/ 1138 w 3142"/>
              <a:gd name="T11" fmla="*/ 830 h 1111"/>
              <a:gd name="T12" fmla="*/ 1461 w 3142"/>
              <a:gd name="T13" fmla="*/ 923 h 1111"/>
              <a:gd name="T14" fmla="*/ 1632 w 3142"/>
              <a:gd name="T15" fmla="*/ 964 h 1111"/>
              <a:gd name="T16" fmla="*/ 1808 w 3142"/>
              <a:gd name="T17" fmla="*/ 1005 h 1111"/>
              <a:gd name="T18" fmla="*/ 2087 w 3142"/>
              <a:gd name="T19" fmla="*/ 1058 h 1111"/>
              <a:gd name="T20" fmla="*/ 2271 w 3142"/>
              <a:gd name="T21" fmla="*/ 1085 h 1111"/>
              <a:gd name="T22" fmla="*/ 2451 w 3142"/>
              <a:gd name="T23" fmla="*/ 1103 h 1111"/>
              <a:gd name="T24" fmla="*/ 2620 w 3142"/>
              <a:gd name="T25" fmla="*/ 1111 h 1111"/>
              <a:gd name="T26" fmla="*/ 2774 w 3142"/>
              <a:gd name="T27" fmla="*/ 1106 h 1111"/>
              <a:gd name="T28" fmla="*/ 2907 w 3142"/>
              <a:gd name="T29" fmla="*/ 1085 h 1111"/>
              <a:gd name="T30" fmla="*/ 2990 w 3142"/>
              <a:gd name="T31" fmla="*/ 1058 h 1111"/>
              <a:gd name="T32" fmla="*/ 3037 w 3142"/>
              <a:gd name="T33" fmla="*/ 1033 h 1111"/>
              <a:gd name="T34" fmla="*/ 3076 w 3142"/>
              <a:gd name="T35" fmla="*/ 1005 h 1111"/>
              <a:gd name="T36" fmla="*/ 3107 w 3142"/>
              <a:gd name="T37" fmla="*/ 971 h 1111"/>
              <a:gd name="T38" fmla="*/ 3129 w 3142"/>
              <a:gd name="T39" fmla="*/ 932 h 1111"/>
              <a:gd name="T40" fmla="*/ 3141 w 3142"/>
              <a:gd name="T41" fmla="*/ 887 h 1111"/>
              <a:gd name="T42" fmla="*/ 3142 w 3142"/>
              <a:gd name="T43" fmla="*/ 836 h 1111"/>
              <a:gd name="T44" fmla="*/ 3133 w 3142"/>
              <a:gd name="T45" fmla="*/ 779 h 1111"/>
              <a:gd name="T46" fmla="*/ 3112 w 3142"/>
              <a:gd name="T47" fmla="*/ 716 h 1111"/>
              <a:gd name="T48" fmla="*/ 3080 w 3142"/>
              <a:gd name="T49" fmla="*/ 644 h 1111"/>
              <a:gd name="T50" fmla="*/ 3033 w 3142"/>
              <a:gd name="T51" fmla="*/ 566 h 1111"/>
              <a:gd name="T52" fmla="*/ 2975 w 3142"/>
              <a:gd name="T53" fmla="*/ 481 h 1111"/>
              <a:gd name="T54" fmla="*/ 2862 w 3142"/>
              <a:gd name="T55" fmla="*/ 341 h 1111"/>
              <a:gd name="T56" fmla="*/ 2657 w 3142"/>
              <a:gd name="T57" fmla="*/ 123 h 1111"/>
              <a:gd name="T58" fmla="*/ 2528 w 3142"/>
              <a:gd name="T59" fmla="*/ 0 h 1111"/>
              <a:gd name="T60" fmla="*/ 0 w 3142"/>
              <a:gd name="T61" fmla="*/ 375 h 1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142" h="1111">
                <a:moveTo>
                  <a:pt x="0" y="375"/>
                </a:moveTo>
                <a:lnTo>
                  <a:pt x="22" y="386"/>
                </a:lnTo>
                <a:lnTo>
                  <a:pt x="266" y="502"/>
                </a:lnTo>
                <a:lnTo>
                  <a:pt x="585" y="634"/>
                </a:lnTo>
                <a:lnTo>
                  <a:pt x="845" y="731"/>
                </a:lnTo>
                <a:lnTo>
                  <a:pt x="1138" y="830"/>
                </a:lnTo>
                <a:lnTo>
                  <a:pt x="1461" y="923"/>
                </a:lnTo>
                <a:lnTo>
                  <a:pt x="1632" y="964"/>
                </a:lnTo>
                <a:lnTo>
                  <a:pt x="1808" y="1005"/>
                </a:lnTo>
                <a:lnTo>
                  <a:pt x="2087" y="1058"/>
                </a:lnTo>
                <a:lnTo>
                  <a:pt x="2271" y="1085"/>
                </a:lnTo>
                <a:lnTo>
                  <a:pt x="2451" y="1103"/>
                </a:lnTo>
                <a:lnTo>
                  <a:pt x="2620" y="1111"/>
                </a:lnTo>
                <a:lnTo>
                  <a:pt x="2774" y="1106"/>
                </a:lnTo>
                <a:lnTo>
                  <a:pt x="2907" y="1085"/>
                </a:lnTo>
                <a:lnTo>
                  <a:pt x="2990" y="1058"/>
                </a:lnTo>
                <a:lnTo>
                  <a:pt x="3037" y="1033"/>
                </a:lnTo>
                <a:lnTo>
                  <a:pt x="3076" y="1005"/>
                </a:lnTo>
                <a:lnTo>
                  <a:pt x="3107" y="971"/>
                </a:lnTo>
                <a:lnTo>
                  <a:pt x="3129" y="932"/>
                </a:lnTo>
                <a:lnTo>
                  <a:pt x="3141" y="887"/>
                </a:lnTo>
                <a:lnTo>
                  <a:pt x="3142" y="836"/>
                </a:lnTo>
                <a:lnTo>
                  <a:pt x="3133" y="779"/>
                </a:lnTo>
                <a:lnTo>
                  <a:pt x="3112" y="716"/>
                </a:lnTo>
                <a:lnTo>
                  <a:pt x="3080" y="644"/>
                </a:lnTo>
                <a:lnTo>
                  <a:pt x="3033" y="566"/>
                </a:lnTo>
                <a:lnTo>
                  <a:pt x="2975" y="481"/>
                </a:lnTo>
                <a:lnTo>
                  <a:pt x="2862" y="341"/>
                </a:lnTo>
                <a:lnTo>
                  <a:pt x="2657" y="123"/>
                </a:lnTo>
                <a:lnTo>
                  <a:pt x="2528" y="0"/>
                </a:lnTo>
                <a:lnTo>
                  <a:pt x="0" y="375"/>
                </a:lnTo>
                <a:close/>
              </a:path>
            </a:pathLst>
          </a:custGeom>
          <a:gradFill flip="none" rotWithShape="1">
            <a:gsLst>
              <a:gs pos="0">
                <a:srgbClr val="C00000">
                  <a:shade val="30000"/>
                  <a:satMod val="115000"/>
                </a:srgbClr>
              </a:gs>
              <a:gs pos="50000">
                <a:srgbClr val="C00000">
                  <a:shade val="67500"/>
                  <a:satMod val="115000"/>
                </a:srgbClr>
              </a:gs>
              <a:gs pos="100000">
                <a:srgbClr val="C00000">
                  <a:shade val="100000"/>
                  <a:satMod val="11500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400">
              <a:solidFill>
                <a:prstClr val="white"/>
              </a:solidFill>
            </a:endParaRPr>
          </a:p>
        </p:txBody>
      </p:sp>
      <p:sp>
        <p:nvSpPr>
          <p:cNvPr id="24" name="Freeform 85"/>
          <p:cNvSpPr>
            <a:spLocks/>
          </p:cNvSpPr>
          <p:nvPr/>
        </p:nvSpPr>
        <p:spPr bwMode="auto">
          <a:xfrm>
            <a:off x="2085192" y="2896779"/>
            <a:ext cx="2233824" cy="303199"/>
          </a:xfrm>
          <a:custGeom>
            <a:avLst/>
            <a:gdLst>
              <a:gd name="T0" fmla="*/ 6898 w 6898"/>
              <a:gd name="T1" fmla="*/ 17 h 934"/>
              <a:gd name="T2" fmla="*/ 6897 w 6898"/>
              <a:gd name="T3" fmla="*/ 21 h 934"/>
              <a:gd name="T4" fmla="*/ 6882 w 6898"/>
              <a:gd name="T5" fmla="*/ 31 h 934"/>
              <a:gd name="T6" fmla="*/ 6830 w 6898"/>
              <a:gd name="T7" fmla="*/ 50 h 934"/>
              <a:gd name="T8" fmla="*/ 6628 w 6898"/>
              <a:gd name="T9" fmla="*/ 100 h 934"/>
              <a:gd name="T10" fmla="*/ 6173 w 6898"/>
              <a:gd name="T11" fmla="*/ 185 h 934"/>
              <a:gd name="T12" fmla="*/ 5556 w 6898"/>
              <a:gd name="T13" fmla="*/ 286 h 934"/>
              <a:gd name="T14" fmla="*/ 4440 w 6898"/>
              <a:gd name="T15" fmla="*/ 456 h 934"/>
              <a:gd name="T16" fmla="*/ 2809 w 6898"/>
              <a:gd name="T17" fmla="*/ 679 h 934"/>
              <a:gd name="T18" fmla="*/ 2063 w 6898"/>
              <a:gd name="T19" fmla="*/ 772 h 934"/>
              <a:gd name="T20" fmla="*/ 1719 w 6898"/>
              <a:gd name="T21" fmla="*/ 814 h 934"/>
              <a:gd name="T22" fmla="*/ 1160 w 6898"/>
              <a:gd name="T23" fmla="*/ 875 h 934"/>
              <a:gd name="T24" fmla="*/ 738 w 6898"/>
              <a:gd name="T25" fmla="*/ 914 h 934"/>
              <a:gd name="T26" fmla="*/ 432 w 6898"/>
              <a:gd name="T27" fmla="*/ 932 h 934"/>
              <a:gd name="T28" fmla="*/ 226 w 6898"/>
              <a:gd name="T29" fmla="*/ 934 h 934"/>
              <a:gd name="T30" fmla="*/ 98 w 6898"/>
              <a:gd name="T31" fmla="*/ 923 h 934"/>
              <a:gd name="T32" fmla="*/ 44 w 6898"/>
              <a:gd name="T33" fmla="*/ 907 h 934"/>
              <a:gd name="T34" fmla="*/ 22 w 6898"/>
              <a:gd name="T35" fmla="*/ 894 h 934"/>
              <a:gd name="T36" fmla="*/ 4 w 6898"/>
              <a:gd name="T37" fmla="*/ 871 h 934"/>
              <a:gd name="T38" fmla="*/ 2 w 6898"/>
              <a:gd name="T39" fmla="*/ 854 h 934"/>
              <a:gd name="T40" fmla="*/ 0 w 6898"/>
              <a:gd name="T41" fmla="*/ 837 h 934"/>
              <a:gd name="T42" fmla="*/ 12 w 6898"/>
              <a:gd name="T43" fmla="*/ 811 h 934"/>
              <a:gd name="T44" fmla="*/ 30 w 6898"/>
              <a:gd name="T45" fmla="*/ 793 h 934"/>
              <a:gd name="T46" fmla="*/ 78 w 6898"/>
              <a:gd name="T47" fmla="*/ 765 h 934"/>
              <a:gd name="T48" fmla="*/ 200 w 6898"/>
              <a:gd name="T49" fmla="*/ 723 h 934"/>
              <a:gd name="T50" fmla="*/ 401 w 6898"/>
              <a:gd name="T51" fmla="*/ 675 h 934"/>
              <a:gd name="T52" fmla="*/ 702 w 6898"/>
              <a:gd name="T53" fmla="*/ 621 h 934"/>
              <a:gd name="T54" fmla="*/ 1122 w 6898"/>
              <a:gd name="T55" fmla="*/ 557 h 934"/>
              <a:gd name="T56" fmla="*/ 1679 w 6898"/>
              <a:gd name="T57" fmla="*/ 482 h 934"/>
              <a:gd name="T58" fmla="*/ 2021 w 6898"/>
              <a:gd name="T59" fmla="*/ 441 h 934"/>
              <a:gd name="T60" fmla="*/ 2769 w 6898"/>
              <a:gd name="T61" fmla="*/ 351 h 934"/>
              <a:gd name="T62" fmla="*/ 4406 w 6898"/>
              <a:gd name="T63" fmla="*/ 179 h 934"/>
              <a:gd name="T64" fmla="*/ 5530 w 6898"/>
              <a:gd name="T65" fmla="*/ 75 h 934"/>
              <a:gd name="T66" fmla="*/ 6153 w 6898"/>
              <a:gd name="T67" fmla="*/ 26 h 934"/>
              <a:gd name="T68" fmla="*/ 6616 w 6898"/>
              <a:gd name="T69" fmla="*/ 0 h 934"/>
              <a:gd name="T70" fmla="*/ 6823 w 6898"/>
              <a:gd name="T71" fmla="*/ 0 h 934"/>
              <a:gd name="T72" fmla="*/ 6879 w 6898"/>
              <a:gd name="T73" fmla="*/ 6 h 934"/>
              <a:gd name="T74" fmla="*/ 6897 w 6898"/>
              <a:gd name="T75" fmla="*/ 13 h 934"/>
              <a:gd name="T76" fmla="*/ 6898 w 6898"/>
              <a:gd name="T77" fmla="*/ 17 h 9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898" h="934">
                <a:moveTo>
                  <a:pt x="6898" y="17"/>
                </a:moveTo>
                <a:lnTo>
                  <a:pt x="6897" y="21"/>
                </a:lnTo>
                <a:lnTo>
                  <a:pt x="6882" y="31"/>
                </a:lnTo>
                <a:lnTo>
                  <a:pt x="6830" y="50"/>
                </a:lnTo>
                <a:lnTo>
                  <a:pt x="6628" y="100"/>
                </a:lnTo>
                <a:lnTo>
                  <a:pt x="6173" y="185"/>
                </a:lnTo>
                <a:lnTo>
                  <a:pt x="5556" y="286"/>
                </a:lnTo>
                <a:lnTo>
                  <a:pt x="4440" y="456"/>
                </a:lnTo>
                <a:lnTo>
                  <a:pt x="2809" y="679"/>
                </a:lnTo>
                <a:lnTo>
                  <a:pt x="2063" y="772"/>
                </a:lnTo>
                <a:lnTo>
                  <a:pt x="1719" y="814"/>
                </a:lnTo>
                <a:lnTo>
                  <a:pt x="1160" y="875"/>
                </a:lnTo>
                <a:lnTo>
                  <a:pt x="738" y="914"/>
                </a:lnTo>
                <a:lnTo>
                  <a:pt x="432" y="932"/>
                </a:lnTo>
                <a:lnTo>
                  <a:pt x="226" y="934"/>
                </a:lnTo>
                <a:lnTo>
                  <a:pt x="98" y="923"/>
                </a:lnTo>
                <a:lnTo>
                  <a:pt x="44" y="907"/>
                </a:lnTo>
                <a:lnTo>
                  <a:pt x="22" y="894"/>
                </a:lnTo>
                <a:lnTo>
                  <a:pt x="4" y="871"/>
                </a:lnTo>
                <a:lnTo>
                  <a:pt x="2" y="854"/>
                </a:lnTo>
                <a:lnTo>
                  <a:pt x="0" y="837"/>
                </a:lnTo>
                <a:lnTo>
                  <a:pt x="12" y="811"/>
                </a:lnTo>
                <a:lnTo>
                  <a:pt x="30" y="793"/>
                </a:lnTo>
                <a:lnTo>
                  <a:pt x="78" y="765"/>
                </a:lnTo>
                <a:lnTo>
                  <a:pt x="200" y="723"/>
                </a:lnTo>
                <a:lnTo>
                  <a:pt x="401" y="675"/>
                </a:lnTo>
                <a:lnTo>
                  <a:pt x="702" y="621"/>
                </a:lnTo>
                <a:lnTo>
                  <a:pt x="1122" y="557"/>
                </a:lnTo>
                <a:lnTo>
                  <a:pt x="1679" y="482"/>
                </a:lnTo>
                <a:lnTo>
                  <a:pt x="2021" y="441"/>
                </a:lnTo>
                <a:lnTo>
                  <a:pt x="2769" y="351"/>
                </a:lnTo>
                <a:lnTo>
                  <a:pt x="4406" y="179"/>
                </a:lnTo>
                <a:lnTo>
                  <a:pt x="5530" y="75"/>
                </a:lnTo>
                <a:lnTo>
                  <a:pt x="6153" y="26"/>
                </a:lnTo>
                <a:lnTo>
                  <a:pt x="6616" y="0"/>
                </a:lnTo>
                <a:lnTo>
                  <a:pt x="6823" y="0"/>
                </a:lnTo>
                <a:lnTo>
                  <a:pt x="6879" y="6"/>
                </a:lnTo>
                <a:lnTo>
                  <a:pt x="6897" y="13"/>
                </a:lnTo>
                <a:lnTo>
                  <a:pt x="6898" y="17"/>
                </a:lnTo>
                <a:close/>
              </a:path>
            </a:pathLst>
          </a:custGeom>
          <a:gradFill flip="none" rotWithShape="1">
            <a:gsLst>
              <a:gs pos="0">
                <a:srgbClr val="C00000">
                  <a:shade val="30000"/>
                  <a:satMod val="115000"/>
                </a:srgbClr>
              </a:gs>
              <a:gs pos="50000">
                <a:srgbClr val="C00000">
                  <a:shade val="67500"/>
                  <a:satMod val="115000"/>
                </a:srgbClr>
              </a:gs>
              <a:gs pos="100000">
                <a:srgbClr val="C00000">
                  <a:shade val="100000"/>
                  <a:satMod val="11500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400">
              <a:solidFill>
                <a:prstClr val="white"/>
              </a:solidFill>
            </a:endParaRPr>
          </a:p>
        </p:txBody>
      </p:sp>
      <p:sp>
        <p:nvSpPr>
          <p:cNvPr id="25" name="Freeform 86"/>
          <p:cNvSpPr>
            <a:spLocks/>
          </p:cNvSpPr>
          <p:nvPr/>
        </p:nvSpPr>
        <p:spPr bwMode="auto">
          <a:xfrm>
            <a:off x="3405533" y="2912328"/>
            <a:ext cx="987340" cy="103658"/>
          </a:xfrm>
          <a:custGeom>
            <a:avLst/>
            <a:gdLst>
              <a:gd name="T0" fmla="*/ 0 w 3050"/>
              <a:gd name="T1" fmla="*/ 318 h 318"/>
              <a:gd name="T2" fmla="*/ 83 w 3050"/>
              <a:gd name="T3" fmla="*/ 313 h 318"/>
              <a:gd name="T4" fmla="*/ 912 w 3050"/>
              <a:gd name="T5" fmla="*/ 250 h 318"/>
              <a:gd name="T6" fmla="*/ 1545 w 3050"/>
              <a:gd name="T7" fmla="*/ 193 h 318"/>
              <a:gd name="T8" fmla="*/ 1893 w 3050"/>
              <a:gd name="T9" fmla="*/ 162 h 318"/>
              <a:gd name="T10" fmla="*/ 2593 w 3050"/>
              <a:gd name="T11" fmla="*/ 90 h 318"/>
              <a:gd name="T12" fmla="*/ 2952 w 3050"/>
              <a:gd name="T13" fmla="*/ 42 h 318"/>
              <a:gd name="T14" fmla="*/ 3037 w 3050"/>
              <a:gd name="T15" fmla="*/ 24 h 318"/>
              <a:gd name="T16" fmla="*/ 3050 w 3050"/>
              <a:gd name="T17" fmla="*/ 16 h 318"/>
              <a:gd name="T18" fmla="*/ 3048 w 3050"/>
              <a:gd name="T19" fmla="*/ 11 h 318"/>
              <a:gd name="T20" fmla="*/ 3000 w 3050"/>
              <a:gd name="T21" fmla="*/ 3 h 318"/>
              <a:gd name="T22" fmla="*/ 2753 w 3050"/>
              <a:gd name="T23" fmla="*/ 0 h 318"/>
              <a:gd name="T24" fmla="*/ 2536 w 3050"/>
              <a:gd name="T25" fmla="*/ 4 h 318"/>
              <a:gd name="T26" fmla="*/ 0 w 3050"/>
              <a:gd name="T27" fmla="*/ 318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50" h="318">
                <a:moveTo>
                  <a:pt x="0" y="318"/>
                </a:moveTo>
                <a:lnTo>
                  <a:pt x="83" y="313"/>
                </a:lnTo>
                <a:lnTo>
                  <a:pt x="912" y="250"/>
                </a:lnTo>
                <a:lnTo>
                  <a:pt x="1545" y="193"/>
                </a:lnTo>
                <a:lnTo>
                  <a:pt x="1893" y="162"/>
                </a:lnTo>
                <a:lnTo>
                  <a:pt x="2593" y="90"/>
                </a:lnTo>
                <a:lnTo>
                  <a:pt x="2952" y="42"/>
                </a:lnTo>
                <a:lnTo>
                  <a:pt x="3037" y="24"/>
                </a:lnTo>
                <a:lnTo>
                  <a:pt x="3050" y="16"/>
                </a:lnTo>
                <a:lnTo>
                  <a:pt x="3048" y="11"/>
                </a:lnTo>
                <a:lnTo>
                  <a:pt x="3000" y="3"/>
                </a:lnTo>
                <a:lnTo>
                  <a:pt x="2753" y="0"/>
                </a:lnTo>
                <a:lnTo>
                  <a:pt x="2536" y="4"/>
                </a:lnTo>
                <a:lnTo>
                  <a:pt x="0" y="318"/>
                </a:lnTo>
                <a:close/>
              </a:path>
            </a:pathLst>
          </a:custGeom>
          <a:gradFill flip="none" rotWithShape="1">
            <a:gsLst>
              <a:gs pos="0">
                <a:srgbClr val="C00000">
                  <a:shade val="30000"/>
                  <a:satMod val="115000"/>
                </a:srgbClr>
              </a:gs>
              <a:gs pos="50000">
                <a:srgbClr val="C00000">
                  <a:shade val="67500"/>
                  <a:satMod val="115000"/>
                </a:srgbClr>
              </a:gs>
              <a:gs pos="100000">
                <a:srgbClr val="C00000">
                  <a:shade val="100000"/>
                  <a:satMod val="11500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400">
              <a:solidFill>
                <a:prstClr val="white"/>
              </a:solidFill>
            </a:endParaRPr>
          </a:p>
        </p:txBody>
      </p:sp>
      <p:grpSp>
        <p:nvGrpSpPr>
          <p:cNvPr id="26" name="Group 68"/>
          <p:cNvGrpSpPr/>
          <p:nvPr/>
        </p:nvGrpSpPr>
        <p:grpSpPr>
          <a:xfrm>
            <a:off x="1197531" y="3914672"/>
            <a:ext cx="2581913" cy="1504095"/>
            <a:chOff x="1018117" y="3878243"/>
            <a:chExt cx="3163324" cy="1842796"/>
          </a:xfrm>
        </p:grpSpPr>
        <p:sp>
          <p:nvSpPr>
            <p:cNvPr id="27" name="Freeform 79"/>
            <p:cNvSpPr>
              <a:spLocks/>
            </p:cNvSpPr>
            <p:nvPr/>
          </p:nvSpPr>
          <p:spPr bwMode="auto">
            <a:xfrm rot="1800000">
              <a:off x="1018117" y="3878243"/>
              <a:ext cx="1152525" cy="225425"/>
            </a:xfrm>
            <a:custGeom>
              <a:avLst/>
              <a:gdLst>
                <a:gd name="T0" fmla="*/ 0 w 2905"/>
                <a:gd name="T1" fmla="*/ 3 h 569"/>
                <a:gd name="T2" fmla="*/ 9 w 2905"/>
                <a:gd name="T3" fmla="*/ 9 h 569"/>
                <a:gd name="T4" fmla="*/ 114 w 2905"/>
                <a:gd name="T5" fmla="*/ 36 h 569"/>
                <a:gd name="T6" fmla="*/ 423 w 2905"/>
                <a:gd name="T7" fmla="*/ 106 h 569"/>
                <a:gd name="T8" fmla="*/ 1382 w 2905"/>
                <a:gd name="T9" fmla="*/ 305 h 569"/>
                <a:gd name="T10" fmla="*/ 2038 w 2905"/>
                <a:gd name="T11" fmla="*/ 433 h 569"/>
                <a:gd name="T12" fmla="*/ 2315 w 2905"/>
                <a:gd name="T13" fmla="*/ 485 h 569"/>
                <a:gd name="T14" fmla="*/ 2672 w 2905"/>
                <a:gd name="T15" fmla="*/ 547 h 569"/>
                <a:gd name="T16" fmla="*/ 2845 w 2905"/>
                <a:gd name="T17" fmla="*/ 569 h 569"/>
                <a:gd name="T18" fmla="*/ 2892 w 2905"/>
                <a:gd name="T19" fmla="*/ 567 h 569"/>
                <a:gd name="T20" fmla="*/ 2904 w 2905"/>
                <a:gd name="T21" fmla="*/ 561 h 569"/>
                <a:gd name="T22" fmla="*/ 2905 w 2905"/>
                <a:gd name="T23" fmla="*/ 556 h 569"/>
                <a:gd name="T24" fmla="*/ 2905 w 2905"/>
                <a:gd name="T25" fmla="*/ 552 h 569"/>
                <a:gd name="T26" fmla="*/ 2897 w 2905"/>
                <a:gd name="T27" fmla="*/ 543 h 569"/>
                <a:gd name="T28" fmla="*/ 2853 w 2905"/>
                <a:gd name="T29" fmla="*/ 524 h 569"/>
                <a:gd name="T30" fmla="*/ 2683 w 2905"/>
                <a:gd name="T31" fmla="*/ 480 h 569"/>
                <a:gd name="T32" fmla="*/ 2331 w 2905"/>
                <a:gd name="T33" fmla="*/ 407 h 569"/>
                <a:gd name="T34" fmla="*/ 2053 w 2905"/>
                <a:gd name="T35" fmla="*/ 353 h 569"/>
                <a:gd name="T36" fmla="*/ 1396 w 2905"/>
                <a:gd name="T37" fmla="*/ 230 h 569"/>
                <a:gd name="T38" fmla="*/ 431 w 2905"/>
                <a:gd name="T39" fmla="*/ 62 h 569"/>
                <a:gd name="T40" fmla="*/ 120 w 2905"/>
                <a:gd name="T41" fmla="*/ 13 h 569"/>
                <a:gd name="T42" fmla="*/ 11 w 2905"/>
                <a:gd name="T43" fmla="*/ 0 h 569"/>
                <a:gd name="T44" fmla="*/ 0 w 2905"/>
                <a:gd name="T45" fmla="*/ 3 h 5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905" h="569">
                  <a:moveTo>
                    <a:pt x="0" y="3"/>
                  </a:moveTo>
                  <a:lnTo>
                    <a:pt x="9" y="9"/>
                  </a:lnTo>
                  <a:lnTo>
                    <a:pt x="114" y="36"/>
                  </a:lnTo>
                  <a:lnTo>
                    <a:pt x="423" y="106"/>
                  </a:lnTo>
                  <a:lnTo>
                    <a:pt x="1382" y="305"/>
                  </a:lnTo>
                  <a:lnTo>
                    <a:pt x="2038" y="433"/>
                  </a:lnTo>
                  <a:lnTo>
                    <a:pt x="2315" y="485"/>
                  </a:lnTo>
                  <a:lnTo>
                    <a:pt x="2672" y="547"/>
                  </a:lnTo>
                  <a:lnTo>
                    <a:pt x="2845" y="569"/>
                  </a:lnTo>
                  <a:lnTo>
                    <a:pt x="2892" y="567"/>
                  </a:lnTo>
                  <a:lnTo>
                    <a:pt x="2904" y="561"/>
                  </a:lnTo>
                  <a:lnTo>
                    <a:pt x="2905" y="556"/>
                  </a:lnTo>
                  <a:lnTo>
                    <a:pt x="2905" y="552"/>
                  </a:lnTo>
                  <a:lnTo>
                    <a:pt x="2897" y="543"/>
                  </a:lnTo>
                  <a:lnTo>
                    <a:pt x="2853" y="524"/>
                  </a:lnTo>
                  <a:lnTo>
                    <a:pt x="2683" y="480"/>
                  </a:lnTo>
                  <a:lnTo>
                    <a:pt x="2331" y="407"/>
                  </a:lnTo>
                  <a:lnTo>
                    <a:pt x="2053" y="353"/>
                  </a:lnTo>
                  <a:lnTo>
                    <a:pt x="1396" y="230"/>
                  </a:lnTo>
                  <a:lnTo>
                    <a:pt x="431" y="62"/>
                  </a:lnTo>
                  <a:lnTo>
                    <a:pt x="120" y="13"/>
                  </a:lnTo>
                  <a:lnTo>
                    <a:pt x="11" y="0"/>
                  </a:lnTo>
                  <a:lnTo>
                    <a:pt x="0" y="3"/>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400">
                <a:solidFill>
                  <a:prstClr val="white"/>
                </a:solidFill>
              </a:endParaRPr>
            </a:p>
          </p:txBody>
        </p:sp>
        <p:grpSp>
          <p:nvGrpSpPr>
            <p:cNvPr id="28" name="Group 70"/>
            <p:cNvGrpSpPr/>
            <p:nvPr/>
          </p:nvGrpSpPr>
          <p:grpSpPr>
            <a:xfrm rot="1800000">
              <a:off x="1319179" y="4743139"/>
              <a:ext cx="2862262" cy="977900"/>
              <a:chOff x="2900363" y="3576638"/>
              <a:chExt cx="2862262" cy="977900"/>
            </a:xfrm>
            <a:gradFill>
              <a:gsLst>
                <a:gs pos="0">
                  <a:srgbClr val="C00000">
                    <a:shade val="30000"/>
                    <a:satMod val="115000"/>
                  </a:srgbClr>
                </a:gs>
                <a:gs pos="50000">
                  <a:srgbClr val="C00000">
                    <a:shade val="67500"/>
                    <a:satMod val="115000"/>
                  </a:srgbClr>
                </a:gs>
                <a:gs pos="100000">
                  <a:srgbClr val="C00000">
                    <a:shade val="100000"/>
                    <a:satMod val="115000"/>
                  </a:srgbClr>
                </a:gs>
              </a:gsLst>
              <a:lin ang="16200000" scaled="1"/>
            </a:gradFill>
          </p:grpSpPr>
          <p:sp>
            <p:nvSpPr>
              <p:cNvPr id="29" name="Freeform 77"/>
              <p:cNvSpPr>
                <a:spLocks/>
              </p:cNvSpPr>
              <p:nvPr/>
            </p:nvSpPr>
            <p:spPr bwMode="auto">
              <a:xfrm>
                <a:off x="4505325" y="3663950"/>
                <a:ext cx="1257300" cy="438150"/>
              </a:xfrm>
              <a:custGeom>
                <a:avLst/>
                <a:gdLst>
                  <a:gd name="T0" fmla="*/ 0 w 3167"/>
                  <a:gd name="T1" fmla="*/ 561 h 1106"/>
                  <a:gd name="T2" fmla="*/ 23 w 3167"/>
                  <a:gd name="T3" fmla="*/ 551 h 1106"/>
                  <a:gd name="T4" fmla="*/ 273 w 3167"/>
                  <a:gd name="T5" fmla="*/ 452 h 1106"/>
                  <a:gd name="T6" fmla="*/ 600 w 3167"/>
                  <a:gd name="T7" fmla="*/ 342 h 1106"/>
                  <a:gd name="T8" fmla="*/ 867 w 3167"/>
                  <a:gd name="T9" fmla="*/ 263 h 1106"/>
                  <a:gd name="T10" fmla="*/ 1166 w 3167"/>
                  <a:gd name="T11" fmla="*/ 184 h 1106"/>
                  <a:gd name="T12" fmla="*/ 1494 w 3167"/>
                  <a:gd name="T13" fmla="*/ 114 h 1106"/>
                  <a:gd name="T14" fmla="*/ 1668 w 3167"/>
                  <a:gd name="T15" fmla="*/ 83 h 1106"/>
                  <a:gd name="T16" fmla="*/ 1845 w 3167"/>
                  <a:gd name="T17" fmla="*/ 54 h 1106"/>
                  <a:gd name="T18" fmla="*/ 2127 w 3167"/>
                  <a:gd name="T19" fmla="*/ 21 h 1106"/>
                  <a:gd name="T20" fmla="*/ 2313 w 3167"/>
                  <a:gd name="T21" fmla="*/ 7 h 1106"/>
                  <a:gd name="T22" fmla="*/ 2494 w 3167"/>
                  <a:gd name="T23" fmla="*/ 0 h 1106"/>
                  <a:gd name="T24" fmla="*/ 2663 w 3167"/>
                  <a:gd name="T25" fmla="*/ 4 h 1106"/>
                  <a:gd name="T26" fmla="*/ 2816 w 3167"/>
                  <a:gd name="T27" fmla="*/ 19 h 1106"/>
                  <a:gd name="T28" fmla="*/ 2948 w 3167"/>
                  <a:gd name="T29" fmla="*/ 49 h 1106"/>
                  <a:gd name="T30" fmla="*/ 3029 w 3167"/>
                  <a:gd name="T31" fmla="*/ 82 h 1106"/>
                  <a:gd name="T32" fmla="*/ 3074 w 3167"/>
                  <a:gd name="T33" fmla="*/ 109 h 1106"/>
                  <a:gd name="T34" fmla="*/ 3112 w 3167"/>
                  <a:gd name="T35" fmla="*/ 140 h 1106"/>
                  <a:gd name="T36" fmla="*/ 3139 w 3167"/>
                  <a:gd name="T37" fmla="*/ 176 h 1106"/>
                  <a:gd name="T38" fmla="*/ 3158 w 3167"/>
                  <a:gd name="T39" fmla="*/ 216 h 1106"/>
                  <a:gd name="T40" fmla="*/ 3167 w 3167"/>
                  <a:gd name="T41" fmla="*/ 262 h 1106"/>
                  <a:gd name="T42" fmla="*/ 3166 w 3167"/>
                  <a:gd name="T43" fmla="*/ 314 h 1106"/>
                  <a:gd name="T44" fmla="*/ 3152 w 3167"/>
                  <a:gd name="T45" fmla="*/ 369 h 1106"/>
                  <a:gd name="T46" fmla="*/ 3127 w 3167"/>
                  <a:gd name="T47" fmla="*/ 432 h 1106"/>
                  <a:gd name="T48" fmla="*/ 3090 w 3167"/>
                  <a:gd name="T49" fmla="*/ 500 h 1106"/>
                  <a:gd name="T50" fmla="*/ 3039 w 3167"/>
                  <a:gd name="T51" fmla="*/ 574 h 1106"/>
                  <a:gd name="T52" fmla="*/ 2974 w 3167"/>
                  <a:gd name="T53" fmla="*/ 656 h 1106"/>
                  <a:gd name="T54" fmla="*/ 2853 w 3167"/>
                  <a:gd name="T55" fmla="*/ 788 h 1106"/>
                  <a:gd name="T56" fmla="*/ 2633 w 3167"/>
                  <a:gd name="T57" fmla="*/ 992 h 1106"/>
                  <a:gd name="T58" fmla="*/ 2496 w 3167"/>
                  <a:gd name="T59" fmla="*/ 1106 h 1106"/>
                  <a:gd name="T60" fmla="*/ 0 w 3167"/>
                  <a:gd name="T61" fmla="*/ 561 h 1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167" h="1106">
                    <a:moveTo>
                      <a:pt x="0" y="561"/>
                    </a:moveTo>
                    <a:lnTo>
                      <a:pt x="23" y="551"/>
                    </a:lnTo>
                    <a:lnTo>
                      <a:pt x="273" y="452"/>
                    </a:lnTo>
                    <a:lnTo>
                      <a:pt x="600" y="342"/>
                    </a:lnTo>
                    <a:lnTo>
                      <a:pt x="867" y="263"/>
                    </a:lnTo>
                    <a:lnTo>
                      <a:pt x="1166" y="184"/>
                    </a:lnTo>
                    <a:lnTo>
                      <a:pt x="1494" y="114"/>
                    </a:lnTo>
                    <a:lnTo>
                      <a:pt x="1668" y="83"/>
                    </a:lnTo>
                    <a:lnTo>
                      <a:pt x="1845" y="54"/>
                    </a:lnTo>
                    <a:lnTo>
                      <a:pt x="2127" y="21"/>
                    </a:lnTo>
                    <a:lnTo>
                      <a:pt x="2313" y="7"/>
                    </a:lnTo>
                    <a:lnTo>
                      <a:pt x="2494" y="0"/>
                    </a:lnTo>
                    <a:lnTo>
                      <a:pt x="2663" y="4"/>
                    </a:lnTo>
                    <a:lnTo>
                      <a:pt x="2816" y="19"/>
                    </a:lnTo>
                    <a:lnTo>
                      <a:pt x="2948" y="49"/>
                    </a:lnTo>
                    <a:lnTo>
                      <a:pt x="3029" y="82"/>
                    </a:lnTo>
                    <a:lnTo>
                      <a:pt x="3074" y="109"/>
                    </a:lnTo>
                    <a:lnTo>
                      <a:pt x="3112" y="140"/>
                    </a:lnTo>
                    <a:lnTo>
                      <a:pt x="3139" y="176"/>
                    </a:lnTo>
                    <a:lnTo>
                      <a:pt x="3158" y="216"/>
                    </a:lnTo>
                    <a:lnTo>
                      <a:pt x="3167" y="262"/>
                    </a:lnTo>
                    <a:lnTo>
                      <a:pt x="3166" y="314"/>
                    </a:lnTo>
                    <a:lnTo>
                      <a:pt x="3152" y="369"/>
                    </a:lnTo>
                    <a:lnTo>
                      <a:pt x="3127" y="432"/>
                    </a:lnTo>
                    <a:lnTo>
                      <a:pt x="3090" y="500"/>
                    </a:lnTo>
                    <a:lnTo>
                      <a:pt x="3039" y="574"/>
                    </a:lnTo>
                    <a:lnTo>
                      <a:pt x="2974" y="656"/>
                    </a:lnTo>
                    <a:lnTo>
                      <a:pt x="2853" y="788"/>
                    </a:lnTo>
                    <a:lnTo>
                      <a:pt x="2633" y="992"/>
                    </a:lnTo>
                    <a:lnTo>
                      <a:pt x="2496" y="1106"/>
                    </a:lnTo>
                    <a:lnTo>
                      <a:pt x="0" y="561"/>
                    </a:lnTo>
                    <a:close/>
                  </a:path>
                </a:pathLst>
              </a:custGeom>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400">
                  <a:solidFill>
                    <a:prstClr val="white"/>
                  </a:solidFill>
                </a:endParaRPr>
              </a:p>
            </p:txBody>
          </p:sp>
          <p:sp>
            <p:nvSpPr>
              <p:cNvPr id="30" name="Freeform 78"/>
              <p:cNvSpPr>
                <a:spLocks/>
              </p:cNvSpPr>
              <p:nvPr/>
            </p:nvSpPr>
            <p:spPr bwMode="auto">
              <a:xfrm>
                <a:off x="4495800" y="3935413"/>
                <a:ext cx="1135063" cy="619125"/>
              </a:xfrm>
              <a:custGeom>
                <a:avLst/>
                <a:gdLst>
                  <a:gd name="T0" fmla="*/ 0 w 2861"/>
                  <a:gd name="T1" fmla="*/ 0 h 1562"/>
                  <a:gd name="T2" fmla="*/ 17 w 2861"/>
                  <a:gd name="T3" fmla="*/ 18 h 1562"/>
                  <a:gd name="T4" fmla="*/ 214 w 2861"/>
                  <a:gd name="T5" fmla="*/ 202 h 1562"/>
                  <a:gd name="T6" fmla="*/ 479 w 2861"/>
                  <a:gd name="T7" fmla="*/ 425 h 1562"/>
                  <a:gd name="T8" fmla="*/ 696 w 2861"/>
                  <a:gd name="T9" fmla="*/ 596 h 1562"/>
                  <a:gd name="T10" fmla="*/ 947 w 2861"/>
                  <a:gd name="T11" fmla="*/ 780 h 1562"/>
                  <a:gd name="T12" fmla="*/ 1225 w 2861"/>
                  <a:gd name="T13" fmla="*/ 967 h 1562"/>
                  <a:gd name="T14" fmla="*/ 1376 w 2861"/>
                  <a:gd name="T15" fmla="*/ 1059 h 1562"/>
                  <a:gd name="T16" fmla="*/ 1531 w 2861"/>
                  <a:gd name="T17" fmla="*/ 1151 h 1562"/>
                  <a:gd name="T18" fmla="*/ 1780 w 2861"/>
                  <a:gd name="T19" fmla="*/ 1286 h 1562"/>
                  <a:gd name="T20" fmla="*/ 1947 w 2861"/>
                  <a:gd name="T21" fmla="*/ 1368 h 1562"/>
                  <a:gd name="T22" fmla="*/ 2113 w 2861"/>
                  <a:gd name="T23" fmla="*/ 1440 h 1562"/>
                  <a:gd name="T24" fmla="*/ 2273 w 2861"/>
                  <a:gd name="T25" fmla="*/ 1498 h 1562"/>
                  <a:gd name="T26" fmla="*/ 2420 w 2861"/>
                  <a:gd name="T27" fmla="*/ 1540 h 1562"/>
                  <a:gd name="T28" fmla="*/ 2554 w 2861"/>
                  <a:gd name="T29" fmla="*/ 1562 h 1562"/>
                  <a:gd name="T30" fmla="*/ 2641 w 2861"/>
                  <a:gd name="T31" fmla="*/ 1561 h 1562"/>
                  <a:gd name="T32" fmla="*/ 2692 w 2861"/>
                  <a:gd name="T33" fmla="*/ 1553 h 1562"/>
                  <a:gd name="T34" fmla="*/ 2738 w 2861"/>
                  <a:gd name="T35" fmla="*/ 1537 h 1562"/>
                  <a:gd name="T36" fmla="*/ 2778 w 2861"/>
                  <a:gd name="T37" fmla="*/ 1514 h 1562"/>
                  <a:gd name="T38" fmla="*/ 2810 w 2861"/>
                  <a:gd name="T39" fmla="*/ 1484 h 1562"/>
                  <a:gd name="T40" fmla="*/ 2835 w 2861"/>
                  <a:gd name="T41" fmla="*/ 1444 h 1562"/>
                  <a:gd name="T42" fmla="*/ 2853 w 2861"/>
                  <a:gd name="T43" fmla="*/ 1396 h 1562"/>
                  <a:gd name="T44" fmla="*/ 2861 w 2861"/>
                  <a:gd name="T45" fmla="*/ 1339 h 1562"/>
                  <a:gd name="T46" fmla="*/ 2861 w 2861"/>
                  <a:gd name="T47" fmla="*/ 1272 h 1562"/>
                  <a:gd name="T48" fmla="*/ 2852 w 2861"/>
                  <a:gd name="T49" fmla="*/ 1195 h 1562"/>
                  <a:gd name="T50" fmla="*/ 2831 w 2861"/>
                  <a:gd name="T51" fmla="*/ 1107 h 1562"/>
                  <a:gd name="T52" fmla="*/ 2801 w 2861"/>
                  <a:gd name="T53" fmla="*/ 1007 h 1562"/>
                  <a:gd name="T54" fmla="*/ 2737 w 2861"/>
                  <a:gd name="T55" fmla="*/ 839 h 1562"/>
                  <a:gd name="T56" fmla="*/ 2607 w 2861"/>
                  <a:gd name="T57" fmla="*/ 569 h 1562"/>
                  <a:gd name="T58" fmla="*/ 2521 w 2861"/>
                  <a:gd name="T59" fmla="*/ 414 h 1562"/>
                  <a:gd name="T60" fmla="*/ 0 w 2861"/>
                  <a:gd name="T61" fmla="*/ 0 h 15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861" h="1562">
                    <a:moveTo>
                      <a:pt x="0" y="0"/>
                    </a:moveTo>
                    <a:lnTo>
                      <a:pt x="17" y="18"/>
                    </a:lnTo>
                    <a:lnTo>
                      <a:pt x="214" y="202"/>
                    </a:lnTo>
                    <a:lnTo>
                      <a:pt x="479" y="425"/>
                    </a:lnTo>
                    <a:lnTo>
                      <a:pt x="696" y="596"/>
                    </a:lnTo>
                    <a:lnTo>
                      <a:pt x="947" y="780"/>
                    </a:lnTo>
                    <a:lnTo>
                      <a:pt x="1225" y="967"/>
                    </a:lnTo>
                    <a:lnTo>
                      <a:pt x="1376" y="1059"/>
                    </a:lnTo>
                    <a:lnTo>
                      <a:pt x="1531" y="1151"/>
                    </a:lnTo>
                    <a:lnTo>
                      <a:pt x="1780" y="1286"/>
                    </a:lnTo>
                    <a:lnTo>
                      <a:pt x="1947" y="1368"/>
                    </a:lnTo>
                    <a:lnTo>
                      <a:pt x="2113" y="1440"/>
                    </a:lnTo>
                    <a:lnTo>
                      <a:pt x="2273" y="1498"/>
                    </a:lnTo>
                    <a:lnTo>
                      <a:pt x="2420" y="1540"/>
                    </a:lnTo>
                    <a:lnTo>
                      <a:pt x="2554" y="1562"/>
                    </a:lnTo>
                    <a:lnTo>
                      <a:pt x="2641" y="1561"/>
                    </a:lnTo>
                    <a:lnTo>
                      <a:pt x="2692" y="1553"/>
                    </a:lnTo>
                    <a:lnTo>
                      <a:pt x="2738" y="1537"/>
                    </a:lnTo>
                    <a:lnTo>
                      <a:pt x="2778" y="1514"/>
                    </a:lnTo>
                    <a:lnTo>
                      <a:pt x="2810" y="1484"/>
                    </a:lnTo>
                    <a:lnTo>
                      <a:pt x="2835" y="1444"/>
                    </a:lnTo>
                    <a:lnTo>
                      <a:pt x="2853" y="1396"/>
                    </a:lnTo>
                    <a:lnTo>
                      <a:pt x="2861" y="1339"/>
                    </a:lnTo>
                    <a:lnTo>
                      <a:pt x="2861" y="1272"/>
                    </a:lnTo>
                    <a:lnTo>
                      <a:pt x="2852" y="1195"/>
                    </a:lnTo>
                    <a:lnTo>
                      <a:pt x="2831" y="1107"/>
                    </a:lnTo>
                    <a:lnTo>
                      <a:pt x="2801" y="1007"/>
                    </a:lnTo>
                    <a:lnTo>
                      <a:pt x="2737" y="839"/>
                    </a:lnTo>
                    <a:lnTo>
                      <a:pt x="2607" y="569"/>
                    </a:lnTo>
                    <a:lnTo>
                      <a:pt x="2521" y="414"/>
                    </a:lnTo>
                    <a:lnTo>
                      <a:pt x="0" y="0"/>
                    </a:lnTo>
                    <a:close/>
                  </a:path>
                </a:pathLst>
              </a:custGeom>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400">
                  <a:solidFill>
                    <a:prstClr val="white"/>
                  </a:solidFill>
                </a:endParaRPr>
              </a:p>
            </p:txBody>
          </p:sp>
          <p:sp>
            <p:nvSpPr>
              <p:cNvPr id="31" name="Freeform 80"/>
              <p:cNvSpPr>
                <a:spLocks/>
              </p:cNvSpPr>
              <p:nvPr/>
            </p:nvSpPr>
            <p:spPr bwMode="auto">
              <a:xfrm>
                <a:off x="2900363" y="3576638"/>
                <a:ext cx="2709863" cy="547688"/>
              </a:xfrm>
              <a:custGeom>
                <a:avLst/>
                <a:gdLst>
                  <a:gd name="T0" fmla="*/ 6828 w 6828"/>
                  <a:gd name="T1" fmla="*/ 1366 h 1378"/>
                  <a:gd name="T2" fmla="*/ 6825 w 6828"/>
                  <a:gd name="T3" fmla="*/ 1370 h 1378"/>
                  <a:gd name="T4" fmla="*/ 6807 w 6828"/>
                  <a:gd name="T5" fmla="*/ 1375 h 1378"/>
                  <a:gd name="T6" fmla="*/ 6751 w 6828"/>
                  <a:gd name="T7" fmla="*/ 1378 h 1378"/>
                  <a:gd name="T8" fmla="*/ 6544 w 6828"/>
                  <a:gd name="T9" fmla="*/ 1364 h 1378"/>
                  <a:gd name="T10" fmla="*/ 6084 w 6828"/>
                  <a:gd name="T11" fmla="*/ 1307 h 1378"/>
                  <a:gd name="T12" fmla="*/ 5466 w 6828"/>
                  <a:gd name="T13" fmla="*/ 1216 h 1378"/>
                  <a:gd name="T14" fmla="*/ 4351 w 6828"/>
                  <a:gd name="T15" fmla="*/ 1037 h 1378"/>
                  <a:gd name="T16" fmla="*/ 2729 w 6828"/>
                  <a:gd name="T17" fmla="*/ 753 h 1378"/>
                  <a:gd name="T18" fmla="*/ 1991 w 6828"/>
                  <a:gd name="T19" fmla="*/ 615 h 1378"/>
                  <a:gd name="T20" fmla="*/ 1651 w 6828"/>
                  <a:gd name="T21" fmla="*/ 549 h 1378"/>
                  <a:gd name="T22" fmla="*/ 1100 w 6828"/>
                  <a:gd name="T23" fmla="*/ 437 h 1378"/>
                  <a:gd name="T24" fmla="*/ 685 w 6828"/>
                  <a:gd name="T25" fmla="*/ 345 h 1378"/>
                  <a:gd name="T26" fmla="*/ 390 w 6828"/>
                  <a:gd name="T27" fmla="*/ 270 h 1378"/>
                  <a:gd name="T28" fmla="*/ 192 w 6828"/>
                  <a:gd name="T29" fmla="*/ 209 h 1378"/>
                  <a:gd name="T30" fmla="*/ 74 w 6828"/>
                  <a:gd name="T31" fmla="*/ 160 h 1378"/>
                  <a:gd name="T32" fmla="*/ 27 w 6828"/>
                  <a:gd name="T33" fmla="*/ 129 h 1378"/>
                  <a:gd name="T34" fmla="*/ 10 w 6828"/>
                  <a:gd name="T35" fmla="*/ 109 h 1378"/>
                  <a:gd name="T36" fmla="*/ 0 w 6828"/>
                  <a:gd name="T37" fmla="*/ 82 h 1378"/>
                  <a:gd name="T38" fmla="*/ 2 w 6828"/>
                  <a:gd name="T39" fmla="*/ 65 h 1378"/>
                  <a:gd name="T40" fmla="*/ 6 w 6828"/>
                  <a:gd name="T41" fmla="*/ 48 h 1378"/>
                  <a:gd name="T42" fmla="*/ 26 w 6828"/>
                  <a:gd name="T43" fmla="*/ 26 h 1378"/>
                  <a:gd name="T44" fmla="*/ 49 w 6828"/>
                  <a:gd name="T45" fmla="*/ 15 h 1378"/>
                  <a:gd name="T46" fmla="*/ 104 w 6828"/>
                  <a:gd name="T47" fmla="*/ 3 h 1378"/>
                  <a:gd name="T48" fmla="*/ 232 w 6828"/>
                  <a:gd name="T49" fmla="*/ 0 h 1378"/>
                  <a:gd name="T50" fmla="*/ 438 w 6828"/>
                  <a:gd name="T51" fmla="*/ 16 h 1378"/>
                  <a:gd name="T52" fmla="*/ 741 w 6828"/>
                  <a:gd name="T53" fmla="*/ 56 h 1378"/>
                  <a:gd name="T54" fmla="*/ 1160 w 6828"/>
                  <a:gd name="T55" fmla="*/ 122 h 1378"/>
                  <a:gd name="T56" fmla="*/ 1713 w 6828"/>
                  <a:gd name="T57" fmla="*/ 221 h 1378"/>
                  <a:gd name="T58" fmla="*/ 2053 w 6828"/>
                  <a:gd name="T59" fmla="*/ 285 h 1378"/>
                  <a:gd name="T60" fmla="*/ 2792 w 6828"/>
                  <a:gd name="T61" fmla="*/ 429 h 1378"/>
                  <a:gd name="T62" fmla="*/ 4404 w 6828"/>
                  <a:gd name="T63" fmla="*/ 762 h 1378"/>
                  <a:gd name="T64" fmla="*/ 5506 w 6828"/>
                  <a:gd name="T65" fmla="*/ 1006 h 1378"/>
                  <a:gd name="T66" fmla="*/ 6114 w 6828"/>
                  <a:gd name="T67" fmla="*/ 1149 h 1378"/>
                  <a:gd name="T68" fmla="*/ 6563 w 6828"/>
                  <a:gd name="T69" fmla="*/ 1265 h 1378"/>
                  <a:gd name="T70" fmla="*/ 6760 w 6828"/>
                  <a:gd name="T71" fmla="*/ 1328 h 1378"/>
                  <a:gd name="T72" fmla="*/ 6811 w 6828"/>
                  <a:gd name="T73" fmla="*/ 1351 h 1378"/>
                  <a:gd name="T74" fmla="*/ 6827 w 6828"/>
                  <a:gd name="T75" fmla="*/ 1363 h 1378"/>
                  <a:gd name="T76" fmla="*/ 6828 w 6828"/>
                  <a:gd name="T77" fmla="*/ 1366 h 1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828" h="1378">
                    <a:moveTo>
                      <a:pt x="6828" y="1366"/>
                    </a:moveTo>
                    <a:lnTo>
                      <a:pt x="6825" y="1370"/>
                    </a:lnTo>
                    <a:lnTo>
                      <a:pt x="6807" y="1375"/>
                    </a:lnTo>
                    <a:lnTo>
                      <a:pt x="6751" y="1378"/>
                    </a:lnTo>
                    <a:lnTo>
                      <a:pt x="6544" y="1364"/>
                    </a:lnTo>
                    <a:lnTo>
                      <a:pt x="6084" y="1307"/>
                    </a:lnTo>
                    <a:lnTo>
                      <a:pt x="5466" y="1216"/>
                    </a:lnTo>
                    <a:lnTo>
                      <a:pt x="4351" y="1037"/>
                    </a:lnTo>
                    <a:lnTo>
                      <a:pt x="2729" y="753"/>
                    </a:lnTo>
                    <a:lnTo>
                      <a:pt x="1991" y="615"/>
                    </a:lnTo>
                    <a:lnTo>
                      <a:pt x="1651" y="549"/>
                    </a:lnTo>
                    <a:lnTo>
                      <a:pt x="1100" y="437"/>
                    </a:lnTo>
                    <a:lnTo>
                      <a:pt x="685" y="345"/>
                    </a:lnTo>
                    <a:lnTo>
                      <a:pt x="390" y="270"/>
                    </a:lnTo>
                    <a:lnTo>
                      <a:pt x="192" y="209"/>
                    </a:lnTo>
                    <a:lnTo>
                      <a:pt x="74" y="160"/>
                    </a:lnTo>
                    <a:lnTo>
                      <a:pt x="27" y="129"/>
                    </a:lnTo>
                    <a:lnTo>
                      <a:pt x="10" y="109"/>
                    </a:lnTo>
                    <a:lnTo>
                      <a:pt x="0" y="82"/>
                    </a:lnTo>
                    <a:lnTo>
                      <a:pt x="2" y="65"/>
                    </a:lnTo>
                    <a:lnTo>
                      <a:pt x="6" y="48"/>
                    </a:lnTo>
                    <a:lnTo>
                      <a:pt x="26" y="26"/>
                    </a:lnTo>
                    <a:lnTo>
                      <a:pt x="49" y="15"/>
                    </a:lnTo>
                    <a:lnTo>
                      <a:pt x="104" y="3"/>
                    </a:lnTo>
                    <a:lnTo>
                      <a:pt x="232" y="0"/>
                    </a:lnTo>
                    <a:lnTo>
                      <a:pt x="438" y="16"/>
                    </a:lnTo>
                    <a:lnTo>
                      <a:pt x="741" y="56"/>
                    </a:lnTo>
                    <a:lnTo>
                      <a:pt x="1160" y="122"/>
                    </a:lnTo>
                    <a:lnTo>
                      <a:pt x="1713" y="221"/>
                    </a:lnTo>
                    <a:lnTo>
                      <a:pt x="2053" y="285"/>
                    </a:lnTo>
                    <a:lnTo>
                      <a:pt x="2792" y="429"/>
                    </a:lnTo>
                    <a:lnTo>
                      <a:pt x="4404" y="762"/>
                    </a:lnTo>
                    <a:lnTo>
                      <a:pt x="5506" y="1006"/>
                    </a:lnTo>
                    <a:lnTo>
                      <a:pt x="6114" y="1149"/>
                    </a:lnTo>
                    <a:lnTo>
                      <a:pt x="6563" y="1265"/>
                    </a:lnTo>
                    <a:lnTo>
                      <a:pt x="6760" y="1328"/>
                    </a:lnTo>
                    <a:lnTo>
                      <a:pt x="6811" y="1351"/>
                    </a:lnTo>
                    <a:lnTo>
                      <a:pt x="6827" y="1363"/>
                    </a:lnTo>
                    <a:lnTo>
                      <a:pt x="6828" y="1366"/>
                    </a:lnTo>
                    <a:close/>
                  </a:path>
                </a:pathLst>
              </a:custGeom>
              <a:solidFill>
                <a:schemeClr val="accent6">
                  <a:lumMod val="75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400">
                  <a:solidFill>
                    <a:prstClr val="white"/>
                  </a:solidFill>
                </a:endParaRPr>
              </a:p>
            </p:txBody>
          </p:sp>
          <p:sp>
            <p:nvSpPr>
              <p:cNvPr id="32" name="Freeform 81"/>
              <p:cNvSpPr>
                <a:spLocks/>
              </p:cNvSpPr>
              <p:nvPr/>
            </p:nvSpPr>
            <p:spPr bwMode="auto">
              <a:xfrm>
                <a:off x="4500563" y="3911600"/>
                <a:ext cx="1189038" cy="254000"/>
              </a:xfrm>
              <a:custGeom>
                <a:avLst/>
                <a:gdLst>
                  <a:gd name="T0" fmla="*/ 0 w 2997"/>
                  <a:gd name="T1" fmla="*/ 0 h 643"/>
                  <a:gd name="T2" fmla="*/ 80 w 2997"/>
                  <a:gd name="T3" fmla="*/ 20 h 643"/>
                  <a:gd name="T4" fmla="*/ 888 w 2997"/>
                  <a:gd name="T5" fmla="*/ 213 h 643"/>
                  <a:gd name="T6" fmla="*/ 1509 w 2997"/>
                  <a:gd name="T7" fmla="*/ 353 h 643"/>
                  <a:gd name="T8" fmla="*/ 1850 w 2997"/>
                  <a:gd name="T9" fmla="*/ 427 h 643"/>
                  <a:gd name="T10" fmla="*/ 2538 w 2997"/>
                  <a:gd name="T11" fmla="*/ 572 h 643"/>
                  <a:gd name="T12" fmla="*/ 2894 w 2997"/>
                  <a:gd name="T13" fmla="*/ 636 h 643"/>
                  <a:gd name="T14" fmla="*/ 2981 w 2997"/>
                  <a:gd name="T15" fmla="*/ 643 h 643"/>
                  <a:gd name="T16" fmla="*/ 2997 w 2997"/>
                  <a:gd name="T17" fmla="*/ 641 h 643"/>
                  <a:gd name="T18" fmla="*/ 2995 w 2997"/>
                  <a:gd name="T19" fmla="*/ 636 h 643"/>
                  <a:gd name="T20" fmla="*/ 2953 w 2997"/>
                  <a:gd name="T21" fmla="*/ 614 h 643"/>
                  <a:gd name="T22" fmla="*/ 2718 w 2997"/>
                  <a:gd name="T23" fmla="*/ 536 h 643"/>
                  <a:gd name="T24" fmla="*/ 2509 w 2997"/>
                  <a:gd name="T25" fmla="*/ 474 h 643"/>
                  <a:gd name="T26" fmla="*/ 0 w 2997"/>
                  <a:gd name="T27" fmla="*/ 0 h 6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997" h="643">
                    <a:moveTo>
                      <a:pt x="0" y="0"/>
                    </a:moveTo>
                    <a:lnTo>
                      <a:pt x="80" y="20"/>
                    </a:lnTo>
                    <a:lnTo>
                      <a:pt x="888" y="213"/>
                    </a:lnTo>
                    <a:lnTo>
                      <a:pt x="1509" y="353"/>
                    </a:lnTo>
                    <a:lnTo>
                      <a:pt x="1850" y="427"/>
                    </a:lnTo>
                    <a:lnTo>
                      <a:pt x="2538" y="572"/>
                    </a:lnTo>
                    <a:lnTo>
                      <a:pt x="2894" y="636"/>
                    </a:lnTo>
                    <a:lnTo>
                      <a:pt x="2981" y="643"/>
                    </a:lnTo>
                    <a:lnTo>
                      <a:pt x="2997" y="641"/>
                    </a:lnTo>
                    <a:lnTo>
                      <a:pt x="2995" y="636"/>
                    </a:lnTo>
                    <a:lnTo>
                      <a:pt x="2953" y="614"/>
                    </a:lnTo>
                    <a:lnTo>
                      <a:pt x="2718" y="536"/>
                    </a:lnTo>
                    <a:lnTo>
                      <a:pt x="2509" y="474"/>
                    </a:lnTo>
                    <a:lnTo>
                      <a:pt x="0" y="0"/>
                    </a:lnTo>
                    <a:close/>
                  </a:path>
                </a:pathLst>
              </a:custGeom>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400">
                  <a:solidFill>
                    <a:prstClr val="white"/>
                  </a:solidFill>
                </a:endParaRPr>
              </a:p>
            </p:txBody>
          </p:sp>
        </p:grpSp>
      </p:grpSp>
      <p:sp>
        <p:nvSpPr>
          <p:cNvPr id="33" name="Freeform 79"/>
          <p:cNvSpPr>
            <a:spLocks/>
          </p:cNvSpPr>
          <p:nvPr/>
        </p:nvSpPr>
        <p:spPr bwMode="auto">
          <a:xfrm rot="18900000">
            <a:off x="503324" y="2997886"/>
            <a:ext cx="940694" cy="183992"/>
          </a:xfrm>
          <a:custGeom>
            <a:avLst/>
            <a:gdLst>
              <a:gd name="T0" fmla="*/ 0 w 2905"/>
              <a:gd name="T1" fmla="*/ 3 h 569"/>
              <a:gd name="T2" fmla="*/ 9 w 2905"/>
              <a:gd name="T3" fmla="*/ 9 h 569"/>
              <a:gd name="T4" fmla="*/ 114 w 2905"/>
              <a:gd name="T5" fmla="*/ 36 h 569"/>
              <a:gd name="T6" fmla="*/ 423 w 2905"/>
              <a:gd name="T7" fmla="*/ 106 h 569"/>
              <a:gd name="T8" fmla="*/ 1382 w 2905"/>
              <a:gd name="T9" fmla="*/ 305 h 569"/>
              <a:gd name="T10" fmla="*/ 2038 w 2905"/>
              <a:gd name="T11" fmla="*/ 433 h 569"/>
              <a:gd name="T12" fmla="*/ 2315 w 2905"/>
              <a:gd name="T13" fmla="*/ 485 h 569"/>
              <a:gd name="T14" fmla="*/ 2672 w 2905"/>
              <a:gd name="T15" fmla="*/ 547 h 569"/>
              <a:gd name="T16" fmla="*/ 2845 w 2905"/>
              <a:gd name="T17" fmla="*/ 569 h 569"/>
              <a:gd name="T18" fmla="*/ 2892 w 2905"/>
              <a:gd name="T19" fmla="*/ 567 h 569"/>
              <a:gd name="T20" fmla="*/ 2904 w 2905"/>
              <a:gd name="T21" fmla="*/ 561 h 569"/>
              <a:gd name="T22" fmla="*/ 2905 w 2905"/>
              <a:gd name="T23" fmla="*/ 556 h 569"/>
              <a:gd name="T24" fmla="*/ 2905 w 2905"/>
              <a:gd name="T25" fmla="*/ 552 h 569"/>
              <a:gd name="T26" fmla="*/ 2897 w 2905"/>
              <a:gd name="T27" fmla="*/ 543 h 569"/>
              <a:gd name="T28" fmla="*/ 2853 w 2905"/>
              <a:gd name="T29" fmla="*/ 524 h 569"/>
              <a:gd name="T30" fmla="*/ 2683 w 2905"/>
              <a:gd name="T31" fmla="*/ 480 h 569"/>
              <a:gd name="T32" fmla="*/ 2331 w 2905"/>
              <a:gd name="T33" fmla="*/ 407 h 569"/>
              <a:gd name="T34" fmla="*/ 2053 w 2905"/>
              <a:gd name="T35" fmla="*/ 353 h 569"/>
              <a:gd name="T36" fmla="*/ 1396 w 2905"/>
              <a:gd name="T37" fmla="*/ 230 h 569"/>
              <a:gd name="T38" fmla="*/ 431 w 2905"/>
              <a:gd name="T39" fmla="*/ 62 h 569"/>
              <a:gd name="T40" fmla="*/ 120 w 2905"/>
              <a:gd name="T41" fmla="*/ 13 h 569"/>
              <a:gd name="T42" fmla="*/ 11 w 2905"/>
              <a:gd name="T43" fmla="*/ 0 h 569"/>
              <a:gd name="T44" fmla="*/ 0 w 2905"/>
              <a:gd name="T45" fmla="*/ 3 h 5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905" h="569">
                <a:moveTo>
                  <a:pt x="0" y="3"/>
                </a:moveTo>
                <a:lnTo>
                  <a:pt x="9" y="9"/>
                </a:lnTo>
                <a:lnTo>
                  <a:pt x="114" y="36"/>
                </a:lnTo>
                <a:lnTo>
                  <a:pt x="423" y="106"/>
                </a:lnTo>
                <a:lnTo>
                  <a:pt x="1382" y="305"/>
                </a:lnTo>
                <a:lnTo>
                  <a:pt x="2038" y="433"/>
                </a:lnTo>
                <a:lnTo>
                  <a:pt x="2315" y="485"/>
                </a:lnTo>
                <a:lnTo>
                  <a:pt x="2672" y="547"/>
                </a:lnTo>
                <a:lnTo>
                  <a:pt x="2845" y="569"/>
                </a:lnTo>
                <a:lnTo>
                  <a:pt x="2892" y="567"/>
                </a:lnTo>
                <a:lnTo>
                  <a:pt x="2904" y="561"/>
                </a:lnTo>
                <a:lnTo>
                  <a:pt x="2905" y="556"/>
                </a:lnTo>
                <a:lnTo>
                  <a:pt x="2905" y="552"/>
                </a:lnTo>
                <a:lnTo>
                  <a:pt x="2897" y="543"/>
                </a:lnTo>
                <a:lnTo>
                  <a:pt x="2853" y="524"/>
                </a:lnTo>
                <a:lnTo>
                  <a:pt x="2683" y="480"/>
                </a:lnTo>
                <a:lnTo>
                  <a:pt x="2331" y="407"/>
                </a:lnTo>
                <a:lnTo>
                  <a:pt x="2053" y="353"/>
                </a:lnTo>
                <a:lnTo>
                  <a:pt x="1396" y="230"/>
                </a:lnTo>
                <a:lnTo>
                  <a:pt x="431" y="62"/>
                </a:lnTo>
                <a:lnTo>
                  <a:pt x="120" y="13"/>
                </a:lnTo>
                <a:lnTo>
                  <a:pt x="11" y="0"/>
                </a:lnTo>
                <a:lnTo>
                  <a:pt x="0" y="3"/>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400">
              <a:solidFill>
                <a:prstClr val="white"/>
              </a:solidFill>
            </a:endParaRPr>
          </a:p>
        </p:txBody>
      </p:sp>
      <p:grpSp>
        <p:nvGrpSpPr>
          <p:cNvPr id="34" name="Group 76"/>
          <p:cNvGrpSpPr/>
          <p:nvPr/>
        </p:nvGrpSpPr>
        <p:grpSpPr>
          <a:xfrm rot="18900000">
            <a:off x="1028265" y="2041663"/>
            <a:ext cx="2336186" cy="798165"/>
            <a:chOff x="2900363" y="3576638"/>
            <a:chExt cx="2862262" cy="977900"/>
          </a:xfrm>
          <a:solidFill>
            <a:schemeClr val="accent3">
              <a:lumMod val="75000"/>
            </a:schemeClr>
          </a:solidFill>
        </p:grpSpPr>
        <p:sp>
          <p:nvSpPr>
            <p:cNvPr id="35" name="Freeform 77"/>
            <p:cNvSpPr>
              <a:spLocks/>
            </p:cNvSpPr>
            <p:nvPr/>
          </p:nvSpPr>
          <p:spPr bwMode="auto">
            <a:xfrm>
              <a:off x="4505325" y="3663950"/>
              <a:ext cx="1257300" cy="438150"/>
            </a:xfrm>
            <a:custGeom>
              <a:avLst/>
              <a:gdLst>
                <a:gd name="T0" fmla="*/ 0 w 3167"/>
                <a:gd name="T1" fmla="*/ 561 h 1106"/>
                <a:gd name="T2" fmla="*/ 23 w 3167"/>
                <a:gd name="T3" fmla="*/ 551 h 1106"/>
                <a:gd name="T4" fmla="*/ 273 w 3167"/>
                <a:gd name="T5" fmla="*/ 452 h 1106"/>
                <a:gd name="T6" fmla="*/ 600 w 3167"/>
                <a:gd name="T7" fmla="*/ 342 h 1106"/>
                <a:gd name="T8" fmla="*/ 867 w 3167"/>
                <a:gd name="T9" fmla="*/ 263 h 1106"/>
                <a:gd name="T10" fmla="*/ 1166 w 3167"/>
                <a:gd name="T11" fmla="*/ 184 h 1106"/>
                <a:gd name="T12" fmla="*/ 1494 w 3167"/>
                <a:gd name="T13" fmla="*/ 114 h 1106"/>
                <a:gd name="T14" fmla="*/ 1668 w 3167"/>
                <a:gd name="T15" fmla="*/ 83 h 1106"/>
                <a:gd name="T16" fmla="*/ 1845 w 3167"/>
                <a:gd name="T17" fmla="*/ 54 h 1106"/>
                <a:gd name="T18" fmla="*/ 2127 w 3167"/>
                <a:gd name="T19" fmla="*/ 21 h 1106"/>
                <a:gd name="T20" fmla="*/ 2313 w 3167"/>
                <a:gd name="T21" fmla="*/ 7 h 1106"/>
                <a:gd name="T22" fmla="*/ 2494 w 3167"/>
                <a:gd name="T23" fmla="*/ 0 h 1106"/>
                <a:gd name="T24" fmla="*/ 2663 w 3167"/>
                <a:gd name="T25" fmla="*/ 4 h 1106"/>
                <a:gd name="T26" fmla="*/ 2816 w 3167"/>
                <a:gd name="T27" fmla="*/ 19 h 1106"/>
                <a:gd name="T28" fmla="*/ 2948 w 3167"/>
                <a:gd name="T29" fmla="*/ 49 h 1106"/>
                <a:gd name="T30" fmla="*/ 3029 w 3167"/>
                <a:gd name="T31" fmla="*/ 82 h 1106"/>
                <a:gd name="T32" fmla="*/ 3074 w 3167"/>
                <a:gd name="T33" fmla="*/ 109 h 1106"/>
                <a:gd name="T34" fmla="*/ 3112 w 3167"/>
                <a:gd name="T35" fmla="*/ 140 h 1106"/>
                <a:gd name="T36" fmla="*/ 3139 w 3167"/>
                <a:gd name="T37" fmla="*/ 176 h 1106"/>
                <a:gd name="T38" fmla="*/ 3158 w 3167"/>
                <a:gd name="T39" fmla="*/ 216 h 1106"/>
                <a:gd name="T40" fmla="*/ 3167 w 3167"/>
                <a:gd name="T41" fmla="*/ 262 h 1106"/>
                <a:gd name="T42" fmla="*/ 3166 w 3167"/>
                <a:gd name="T43" fmla="*/ 314 h 1106"/>
                <a:gd name="T44" fmla="*/ 3152 w 3167"/>
                <a:gd name="T45" fmla="*/ 369 h 1106"/>
                <a:gd name="T46" fmla="*/ 3127 w 3167"/>
                <a:gd name="T47" fmla="*/ 432 h 1106"/>
                <a:gd name="T48" fmla="*/ 3090 w 3167"/>
                <a:gd name="T49" fmla="*/ 500 h 1106"/>
                <a:gd name="T50" fmla="*/ 3039 w 3167"/>
                <a:gd name="T51" fmla="*/ 574 h 1106"/>
                <a:gd name="T52" fmla="*/ 2974 w 3167"/>
                <a:gd name="T53" fmla="*/ 656 h 1106"/>
                <a:gd name="T54" fmla="*/ 2853 w 3167"/>
                <a:gd name="T55" fmla="*/ 788 h 1106"/>
                <a:gd name="T56" fmla="*/ 2633 w 3167"/>
                <a:gd name="T57" fmla="*/ 992 h 1106"/>
                <a:gd name="T58" fmla="*/ 2496 w 3167"/>
                <a:gd name="T59" fmla="*/ 1106 h 1106"/>
                <a:gd name="T60" fmla="*/ 0 w 3167"/>
                <a:gd name="T61" fmla="*/ 561 h 1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167" h="1106">
                  <a:moveTo>
                    <a:pt x="0" y="561"/>
                  </a:moveTo>
                  <a:lnTo>
                    <a:pt x="23" y="551"/>
                  </a:lnTo>
                  <a:lnTo>
                    <a:pt x="273" y="452"/>
                  </a:lnTo>
                  <a:lnTo>
                    <a:pt x="600" y="342"/>
                  </a:lnTo>
                  <a:lnTo>
                    <a:pt x="867" y="263"/>
                  </a:lnTo>
                  <a:lnTo>
                    <a:pt x="1166" y="184"/>
                  </a:lnTo>
                  <a:lnTo>
                    <a:pt x="1494" y="114"/>
                  </a:lnTo>
                  <a:lnTo>
                    <a:pt x="1668" y="83"/>
                  </a:lnTo>
                  <a:lnTo>
                    <a:pt x="1845" y="54"/>
                  </a:lnTo>
                  <a:lnTo>
                    <a:pt x="2127" y="21"/>
                  </a:lnTo>
                  <a:lnTo>
                    <a:pt x="2313" y="7"/>
                  </a:lnTo>
                  <a:lnTo>
                    <a:pt x="2494" y="0"/>
                  </a:lnTo>
                  <a:lnTo>
                    <a:pt x="2663" y="4"/>
                  </a:lnTo>
                  <a:lnTo>
                    <a:pt x="2816" y="19"/>
                  </a:lnTo>
                  <a:lnTo>
                    <a:pt x="2948" y="49"/>
                  </a:lnTo>
                  <a:lnTo>
                    <a:pt x="3029" y="82"/>
                  </a:lnTo>
                  <a:lnTo>
                    <a:pt x="3074" y="109"/>
                  </a:lnTo>
                  <a:lnTo>
                    <a:pt x="3112" y="140"/>
                  </a:lnTo>
                  <a:lnTo>
                    <a:pt x="3139" y="176"/>
                  </a:lnTo>
                  <a:lnTo>
                    <a:pt x="3158" y="216"/>
                  </a:lnTo>
                  <a:lnTo>
                    <a:pt x="3167" y="262"/>
                  </a:lnTo>
                  <a:lnTo>
                    <a:pt x="3166" y="314"/>
                  </a:lnTo>
                  <a:lnTo>
                    <a:pt x="3152" y="369"/>
                  </a:lnTo>
                  <a:lnTo>
                    <a:pt x="3127" y="432"/>
                  </a:lnTo>
                  <a:lnTo>
                    <a:pt x="3090" y="500"/>
                  </a:lnTo>
                  <a:lnTo>
                    <a:pt x="3039" y="574"/>
                  </a:lnTo>
                  <a:lnTo>
                    <a:pt x="2974" y="656"/>
                  </a:lnTo>
                  <a:lnTo>
                    <a:pt x="2853" y="788"/>
                  </a:lnTo>
                  <a:lnTo>
                    <a:pt x="2633" y="992"/>
                  </a:lnTo>
                  <a:lnTo>
                    <a:pt x="2496" y="1106"/>
                  </a:lnTo>
                  <a:lnTo>
                    <a:pt x="0" y="561"/>
                  </a:lnTo>
                  <a:close/>
                </a:path>
              </a:pathLst>
            </a:custGeom>
            <a:grpFill/>
            <a:ln/>
          </p:spPr>
          <p:style>
            <a:lnRef idx="0">
              <a:schemeClr val="accent5"/>
            </a:lnRef>
            <a:fillRef idx="3">
              <a:schemeClr val="accent5"/>
            </a:fillRef>
            <a:effectRef idx="3">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400">
                <a:solidFill>
                  <a:prstClr val="white"/>
                </a:solidFill>
              </a:endParaRPr>
            </a:p>
          </p:txBody>
        </p:sp>
        <p:sp>
          <p:nvSpPr>
            <p:cNvPr id="36" name="Freeform 78"/>
            <p:cNvSpPr>
              <a:spLocks/>
            </p:cNvSpPr>
            <p:nvPr/>
          </p:nvSpPr>
          <p:spPr bwMode="auto">
            <a:xfrm>
              <a:off x="4495800" y="3935413"/>
              <a:ext cx="1135063" cy="619125"/>
            </a:xfrm>
            <a:custGeom>
              <a:avLst/>
              <a:gdLst>
                <a:gd name="T0" fmla="*/ 0 w 2861"/>
                <a:gd name="T1" fmla="*/ 0 h 1562"/>
                <a:gd name="T2" fmla="*/ 17 w 2861"/>
                <a:gd name="T3" fmla="*/ 18 h 1562"/>
                <a:gd name="T4" fmla="*/ 214 w 2861"/>
                <a:gd name="T5" fmla="*/ 202 h 1562"/>
                <a:gd name="T6" fmla="*/ 479 w 2861"/>
                <a:gd name="T7" fmla="*/ 425 h 1562"/>
                <a:gd name="T8" fmla="*/ 696 w 2861"/>
                <a:gd name="T9" fmla="*/ 596 h 1562"/>
                <a:gd name="T10" fmla="*/ 947 w 2861"/>
                <a:gd name="T11" fmla="*/ 780 h 1562"/>
                <a:gd name="T12" fmla="*/ 1225 w 2861"/>
                <a:gd name="T13" fmla="*/ 967 h 1562"/>
                <a:gd name="T14" fmla="*/ 1376 w 2861"/>
                <a:gd name="T15" fmla="*/ 1059 h 1562"/>
                <a:gd name="T16" fmla="*/ 1531 w 2861"/>
                <a:gd name="T17" fmla="*/ 1151 h 1562"/>
                <a:gd name="T18" fmla="*/ 1780 w 2861"/>
                <a:gd name="T19" fmla="*/ 1286 h 1562"/>
                <a:gd name="T20" fmla="*/ 1947 w 2861"/>
                <a:gd name="T21" fmla="*/ 1368 h 1562"/>
                <a:gd name="T22" fmla="*/ 2113 w 2861"/>
                <a:gd name="T23" fmla="*/ 1440 h 1562"/>
                <a:gd name="T24" fmla="*/ 2273 w 2861"/>
                <a:gd name="T25" fmla="*/ 1498 h 1562"/>
                <a:gd name="T26" fmla="*/ 2420 w 2861"/>
                <a:gd name="T27" fmla="*/ 1540 h 1562"/>
                <a:gd name="T28" fmla="*/ 2554 w 2861"/>
                <a:gd name="T29" fmla="*/ 1562 h 1562"/>
                <a:gd name="T30" fmla="*/ 2641 w 2861"/>
                <a:gd name="T31" fmla="*/ 1561 h 1562"/>
                <a:gd name="T32" fmla="*/ 2692 w 2861"/>
                <a:gd name="T33" fmla="*/ 1553 h 1562"/>
                <a:gd name="T34" fmla="*/ 2738 w 2861"/>
                <a:gd name="T35" fmla="*/ 1537 h 1562"/>
                <a:gd name="T36" fmla="*/ 2778 w 2861"/>
                <a:gd name="T37" fmla="*/ 1514 h 1562"/>
                <a:gd name="T38" fmla="*/ 2810 w 2861"/>
                <a:gd name="T39" fmla="*/ 1484 h 1562"/>
                <a:gd name="T40" fmla="*/ 2835 w 2861"/>
                <a:gd name="T41" fmla="*/ 1444 h 1562"/>
                <a:gd name="T42" fmla="*/ 2853 w 2861"/>
                <a:gd name="T43" fmla="*/ 1396 h 1562"/>
                <a:gd name="T44" fmla="*/ 2861 w 2861"/>
                <a:gd name="T45" fmla="*/ 1339 h 1562"/>
                <a:gd name="T46" fmla="*/ 2861 w 2861"/>
                <a:gd name="T47" fmla="*/ 1272 h 1562"/>
                <a:gd name="T48" fmla="*/ 2852 w 2861"/>
                <a:gd name="T49" fmla="*/ 1195 h 1562"/>
                <a:gd name="T50" fmla="*/ 2831 w 2861"/>
                <a:gd name="T51" fmla="*/ 1107 h 1562"/>
                <a:gd name="T52" fmla="*/ 2801 w 2861"/>
                <a:gd name="T53" fmla="*/ 1007 h 1562"/>
                <a:gd name="T54" fmla="*/ 2737 w 2861"/>
                <a:gd name="T55" fmla="*/ 839 h 1562"/>
                <a:gd name="T56" fmla="*/ 2607 w 2861"/>
                <a:gd name="T57" fmla="*/ 569 h 1562"/>
                <a:gd name="T58" fmla="*/ 2521 w 2861"/>
                <a:gd name="T59" fmla="*/ 414 h 1562"/>
                <a:gd name="T60" fmla="*/ 0 w 2861"/>
                <a:gd name="T61" fmla="*/ 0 h 15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861" h="1562">
                  <a:moveTo>
                    <a:pt x="0" y="0"/>
                  </a:moveTo>
                  <a:lnTo>
                    <a:pt x="17" y="18"/>
                  </a:lnTo>
                  <a:lnTo>
                    <a:pt x="214" y="202"/>
                  </a:lnTo>
                  <a:lnTo>
                    <a:pt x="479" y="425"/>
                  </a:lnTo>
                  <a:lnTo>
                    <a:pt x="696" y="596"/>
                  </a:lnTo>
                  <a:lnTo>
                    <a:pt x="947" y="780"/>
                  </a:lnTo>
                  <a:lnTo>
                    <a:pt x="1225" y="967"/>
                  </a:lnTo>
                  <a:lnTo>
                    <a:pt x="1376" y="1059"/>
                  </a:lnTo>
                  <a:lnTo>
                    <a:pt x="1531" y="1151"/>
                  </a:lnTo>
                  <a:lnTo>
                    <a:pt x="1780" y="1286"/>
                  </a:lnTo>
                  <a:lnTo>
                    <a:pt x="1947" y="1368"/>
                  </a:lnTo>
                  <a:lnTo>
                    <a:pt x="2113" y="1440"/>
                  </a:lnTo>
                  <a:lnTo>
                    <a:pt x="2273" y="1498"/>
                  </a:lnTo>
                  <a:lnTo>
                    <a:pt x="2420" y="1540"/>
                  </a:lnTo>
                  <a:lnTo>
                    <a:pt x="2554" y="1562"/>
                  </a:lnTo>
                  <a:lnTo>
                    <a:pt x="2641" y="1561"/>
                  </a:lnTo>
                  <a:lnTo>
                    <a:pt x="2692" y="1553"/>
                  </a:lnTo>
                  <a:lnTo>
                    <a:pt x="2738" y="1537"/>
                  </a:lnTo>
                  <a:lnTo>
                    <a:pt x="2778" y="1514"/>
                  </a:lnTo>
                  <a:lnTo>
                    <a:pt x="2810" y="1484"/>
                  </a:lnTo>
                  <a:lnTo>
                    <a:pt x="2835" y="1444"/>
                  </a:lnTo>
                  <a:lnTo>
                    <a:pt x="2853" y="1396"/>
                  </a:lnTo>
                  <a:lnTo>
                    <a:pt x="2861" y="1339"/>
                  </a:lnTo>
                  <a:lnTo>
                    <a:pt x="2861" y="1272"/>
                  </a:lnTo>
                  <a:lnTo>
                    <a:pt x="2852" y="1195"/>
                  </a:lnTo>
                  <a:lnTo>
                    <a:pt x="2831" y="1107"/>
                  </a:lnTo>
                  <a:lnTo>
                    <a:pt x="2801" y="1007"/>
                  </a:lnTo>
                  <a:lnTo>
                    <a:pt x="2737" y="839"/>
                  </a:lnTo>
                  <a:lnTo>
                    <a:pt x="2607" y="569"/>
                  </a:lnTo>
                  <a:lnTo>
                    <a:pt x="2521" y="414"/>
                  </a:lnTo>
                  <a:lnTo>
                    <a:pt x="0" y="0"/>
                  </a:lnTo>
                  <a:close/>
                </a:path>
              </a:pathLst>
            </a:custGeom>
            <a:grpFill/>
            <a:ln/>
          </p:spPr>
          <p:style>
            <a:lnRef idx="0">
              <a:schemeClr val="accent5"/>
            </a:lnRef>
            <a:fillRef idx="3">
              <a:schemeClr val="accent5"/>
            </a:fillRef>
            <a:effectRef idx="3">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400">
                <a:solidFill>
                  <a:prstClr val="white"/>
                </a:solidFill>
              </a:endParaRPr>
            </a:p>
          </p:txBody>
        </p:sp>
        <p:sp>
          <p:nvSpPr>
            <p:cNvPr id="37" name="Freeform 80"/>
            <p:cNvSpPr>
              <a:spLocks/>
            </p:cNvSpPr>
            <p:nvPr/>
          </p:nvSpPr>
          <p:spPr bwMode="auto">
            <a:xfrm>
              <a:off x="2900363" y="3576638"/>
              <a:ext cx="2709863" cy="547688"/>
            </a:xfrm>
            <a:custGeom>
              <a:avLst/>
              <a:gdLst>
                <a:gd name="T0" fmla="*/ 6828 w 6828"/>
                <a:gd name="T1" fmla="*/ 1366 h 1378"/>
                <a:gd name="T2" fmla="*/ 6825 w 6828"/>
                <a:gd name="T3" fmla="*/ 1370 h 1378"/>
                <a:gd name="T4" fmla="*/ 6807 w 6828"/>
                <a:gd name="T5" fmla="*/ 1375 h 1378"/>
                <a:gd name="T6" fmla="*/ 6751 w 6828"/>
                <a:gd name="T7" fmla="*/ 1378 h 1378"/>
                <a:gd name="T8" fmla="*/ 6544 w 6828"/>
                <a:gd name="T9" fmla="*/ 1364 h 1378"/>
                <a:gd name="T10" fmla="*/ 6084 w 6828"/>
                <a:gd name="T11" fmla="*/ 1307 h 1378"/>
                <a:gd name="T12" fmla="*/ 5466 w 6828"/>
                <a:gd name="T13" fmla="*/ 1216 h 1378"/>
                <a:gd name="T14" fmla="*/ 4351 w 6828"/>
                <a:gd name="T15" fmla="*/ 1037 h 1378"/>
                <a:gd name="T16" fmla="*/ 2729 w 6828"/>
                <a:gd name="T17" fmla="*/ 753 h 1378"/>
                <a:gd name="T18" fmla="*/ 1991 w 6828"/>
                <a:gd name="T19" fmla="*/ 615 h 1378"/>
                <a:gd name="T20" fmla="*/ 1651 w 6828"/>
                <a:gd name="T21" fmla="*/ 549 h 1378"/>
                <a:gd name="T22" fmla="*/ 1100 w 6828"/>
                <a:gd name="T23" fmla="*/ 437 h 1378"/>
                <a:gd name="T24" fmla="*/ 685 w 6828"/>
                <a:gd name="T25" fmla="*/ 345 h 1378"/>
                <a:gd name="T26" fmla="*/ 390 w 6828"/>
                <a:gd name="T27" fmla="*/ 270 h 1378"/>
                <a:gd name="T28" fmla="*/ 192 w 6828"/>
                <a:gd name="T29" fmla="*/ 209 h 1378"/>
                <a:gd name="T30" fmla="*/ 74 w 6828"/>
                <a:gd name="T31" fmla="*/ 160 h 1378"/>
                <a:gd name="T32" fmla="*/ 27 w 6828"/>
                <a:gd name="T33" fmla="*/ 129 h 1378"/>
                <a:gd name="T34" fmla="*/ 10 w 6828"/>
                <a:gd name="T35" fmla="*/ 109 h 1378"/>
                <a:gd name="T36" fmla="*/ 0 w 6828"/>
                <a:gd name="T37" fmla="*/ 82 h 1378"/>
                <a:gd name="T38" fmla="*/ 2 w 6828"/>
                <a:gd name="T39" fmla="*/ 65 h 1378"/>
                <a:gd name="T40" fmla="*/ 6 w 6828"/>
                <a:gd name="T41" fmla="*/ 48 h 1378"/>
                <a:gd name="T42" fmla="*/ 26 w 6828"/>
                <a:gd name="T43" fmla="*/ 26 h 1378"/>
                <a:gd name="T44" fmla="*/ 49 w 6828"/>
                <a:gd name="T45" fmla="*/ 15 h 1378"/>
                <a:gd name="T46" fmla="*/ 104 w 6828"/>
                <a:gd name="T47" fmla="*/ 3 h 1378"/>
                <a:gd name="T48" fmla="*/ 232 w 6828"/>
                <a:gd name="T49" fmla="*/ 0 h 1378"/>
                <a:gd name="T50" fmla="*/ 438 w 6828"/>
                <a:gd name="T51" fmla="*/ 16 h 1378"/>
                <a:gd name="T52" fmla="*/ 741 w 6828"/>
                <a:gd name="T53" fmla="*/ 56 h 1378"/>
                <a:gd name="T54" fmla="*/ 1160 w 6828"/>
                <a:gd name="T55" fmla="*/ 122 h 1378"/>
                <a:gd name="T56" fmla="*/ 1713 w 6828"/>
                <a:gd name="T57" fmla="*/ 221 h 1378"/>
                <a:gd name="T58" fmla="*/ 2053 w 6828"/>
                <a:gd name="T59" fmla="*/ 285 h 1378"/>
                <a:gd name="T60" fmla="*/ 2792 w 6828"/>
                <a:gd name="T61" fmla="*/ 429 h 1378"/>
                <a:gd name="T62" fmla="*/ 4404 w 6828"/>
                <a:gd name="T63" fmla="*/ 762 h 1378"/>
                <a:gd name="T64" fmla="*/ 5506 w 6828"/>
                <a:gd name="T65" fmla="*/ 1006 h 1378"/>
                <a:gd name="T66" fmla="*/ 6114 w 6828"/>
                <a:gd name="T67" fmla="*/ 1149 h 1378"/>
                <a:gd name="T68" fmla="*/ 6563 w 6828"/>
                <a:gd name="T69" fmla="*/ 1265 h 1378"/>
                <a:gd name="T70" fmla="*/ 6760 w 6828"/>
                <a:gd name="T71" fmla="*/ 1328 h 1378"/>
                <a:gd name="T72" fmla="*/ 6811 w 6828"/>
                <a:gd name="T73" fmla="*/ 1351 h 1378"/>
                <a:gd name="T74" fmla="*/ 6827 w 6828"/>
                <a:gd name="T75" fmla="*/ 1363 h 1378"/>
                <a:gd name="T76" fmla="*/ 6828 w 6828"/>
                <a:gd name="T77" fmla="*/ 1366 h 1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828" h="1378">
                  <a:moveTo>
                    <a:pt x="6828" y="1366"/>
                  </a:moveTo>
                  <a:lnTo>
                    <a:pt x="6825" y="1370"/>
                  </a:lnTo>
                  <a:lnTo>
                    <a:pt x="6807" y="1375"/>
                  </a:lnTo>
                  <a:lnTo>
                    <a:pt x="6751" y="1378"/>
                  </a:lnTo>
                  <a:lnTo>
                    <a:pt x="6544" y="1364"/>
                  </a:lnTo>
                  <a:lnTo>
                    <a:pt x="6084" y="1307"/>
                  </a:lnTo>
                  <a:lnTo>
                    <a:pt x="5466" y="1216"/>
                  </a:lnTo>
                  <a:lnTo>
                    <a:pt x="4351" y="1037"/>
                  </a:lnTo>
                  <a:lnTo>
                    <a:pt x="2729" y="753"/>
                  </a:lnTo>
                  <a:lnTo>
                    <a:pt x="1991" y="615"/>
                  </a:lnTo>
                  <a:lnTo>
                    <a:pt x="1651" y="549"/>
                  </a:lnTo>
                  <a:lnTo>
                    <a:pt x="1100" y="437"/>
                  </a:lnTo>
                  <a:lnTo>
                    <a:pt x="685" y="345"/>
                  </a:lnTo>
                  <a:lnTo>
                    <a:pt x="390" y="270"/>
                  </a:lnTo>
                  <a:lnTo>
                    <a:pt x="192" y="209"/>
                  </a:lnTo>
                  <a:lnTo>
                    <a:pt x="74" y="160"/>
                  </a:lnTo>
                  <a:lnTo>
                    <a:pt x="27" y="129"/>
                  </a:lnTo>
                  <a:lnTo>
                    <a:pt x="10" y="109"/>
                  </a:lnTo>
                  <a:lnTo>
                    <a:pt x="0" y="82"/>
                  </a:lnTo>
                  <a:lnTo>
                    <a:pt x="2" y="65"/>
                  </a:lnTo>
                  <a:lnTo>
                    <a:pt x="6" y="48"/>
                  </a:lnTo>
                  <a:lnTo>
                    <a:pt x="26" y="26"/>
                  </a:lnTo>
                  <a:lnTo>
                    <a:pt x="49" y="15"/>
                  </a:lnTo>
                  <a:lnTo>
                    <a:pt x="104" y="3"/>
                  </a:lnTo>
                  <a:lnTo>
                    <a:pt x="232" y="0"/>
                  </a:lnTo>
                  <a:lnTo>
                    <a:pt x="438" y="16"/>
                  </a:lnTo>
                  <a:lnTo>
                    <a:pt x="741" y="56"/>
                  </a:lnTo>
                  <a:lnTo>
                    <a:pt x="1160" y="122"/>
                  </a:lnTo>
                  <a:lnTo>
                    <a:pt x="1713" y="221"/>
                  </a:lnTo>
                  <a:lnTo>
                    <a:pt x="2053" y="285"/>
                  </a:lnTo>
                  <a:lnTo>
                    <a:pt x="2792" y="429"/>
                  </a:lnTo>
                  <a:lnTo>
                    <a:pt x="4404" y="762"/>
                  </a:lnTo>
                  <a:lnTo>
                    <a:pt x="5506" y="1006"/>
                  </a:lnTo>
                  <a:lnTo>
                    <a:pt x="6114" y="1149"/>
                  </a:lnTo>
                  <a:lnTo>
                    <a:pt x="6563" y="1265"/>
                  </a:lnTo>
                  <a:lnTo>
                    <a:pt x="6760" y="1328"/>
                  </a:lnTo>
                  <a:lnTo>
                    <a:pt x="6811" y="1351"/>
                  </a:lnTo>
                  <a:lnTo>
                    <a:pt x="6827" y="1363"/>
                  </a:lnTo>
                  <a:lnTo>
                    <a:pt x="6828" y="1366"/>
                  </a:lnTo>
                  <a:close/>
                </a:path>
              </a:pathLst>
            </a:custGeom>
            <a:grpFill/>
            <a:ln/>
          </p:spPr>
          <p:style>
            <a:lnRef idx="0">
              <a:schemeClr val="accent5"/>
            </a:lnRef>
            <a:fillRef idx="3">
              <a:schemeClr val="accent5"/>
            </a:fillRef>
            <a:effectRef idx="3">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400">
                <a:solidFill>
                  <a:prstClr val="white"/>
                </a:solidFill>
              </a:endParaRPr>
            </a:p>
          </p:txBody>
        </p:sp>
        <p:sp>
          <p:nvSpPr>
            <p:cNvPr id="38" name="Freeform 81"/>
            <p:cNvSpPr>
              <a:spLocks/>
            </p:cNvSpPr>
            <p:nvPr/>
          </p:nvSpPr>
          <p:spPr bwMode="auto">
            <a:xfrm>
              <a:off x="4500563" y="3911600"/>
              <a:ext cx="1189038" cy="254000"/>
            </a:xfrm>
            <a:custGeom>
              <a:avLst/>
              <a:gdLst>
                <a:gd name="T0" fmla="*/ 0 w 2997"/>
                <a:gd name="T1" fmla="*/ 0 h 643"/>
                <a:gd name="T2" fmla="*/ 80 w 2997"/>
                <a:gd name="T3" fmla="*/ 20 h 643"/>
                <a:gd name="T4" fmla="*/ 888 w 2997"/>
                <a:gd name="T5" fmla="*/ 213 h 643"/>
                <a:gd name="T6" fmla="*/ 1509 w 2997"/>
                <a:gd name="T7" fmla="*/ 353 h 643"/>
                <a:gd name="T8" fmla="*/ 1850 w 2997"/>
                <a:gd name="T9" fmla="*/ 427 h 643"/>
                <a:gd name="T10" fmla="*/ 2538 w 2997"/>
                <a:gd name="T11" fmla="*/ 572 h 643"/>
                <a:gd name="T12" fmla="*/ 2894 w 2997"/>
                <a:gd name="T13" fmla="*/ 636 h 643"/>
                <a:gd name="T14" fmla="*/ 2981 w 2997"/>
                <a:gd name="T15" fmla="*/ 643 h 643"/>
                <a:gd name="T16" fmla="*/ 2997 w 2997"/>
                <a:gd name="T17" fmla="*/ 641 h 643"/>
                <a:gd name="T18" fmla="*/ 2995 w 2997"/>
                <a:gd name="T19" fmla="*/ 636 h 643"/>
                <a:gd name="T20" fmla="*/ 2953 w 2997"/>
                <a:gd name="T21" fmla="*/ 614 h 643"/>
                <a:gd name="T22" fmla="*/ 2718 w 2997"/>
                <a:gd name="T23" fmla="*/ 536 h 643"/>
                <a:gd name="T24" fmla="*/ 2509 w 2997"/>
                <a:gd name="T25" fmla="*/ 474 h 643"/>
                <a:gd name="T26" fmla="*/ 0 w 2997"/>
                <a:gd name="T27" fmla="*/ 0 h 6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997" h="643">
                  <a:moveTo>
                    <a:pt x="0" y="0"/>
                  </a:moveTo>
                  <a:lnTo>
                    <a:pt x="80" y="20"/>
                  </a:lnTo>
                  <a:lnTo>
                    <a:pt x="888" y="213"/>
                  </a:lnTo>
                  <a:lnTo>
                    <a:pt x="1509" y="353"/>
                  </a:lnTo>
                  <a:lnTo>
                    <a:pt x="1850" y="427"/>
                  </a:lnTo>
                  <a:lnTo>
                    <a:pt x="2538" y="572"/>
                  </a:lnTo>
                  <a:lnTo>
                    <a:pt x="2894" y="636"/>
                  </a:lnTo>
                  <a:lnTo>
                    <a:pt x="2981" y="643"/>
                  </a:lnTo>
                  <a:lnTo>
                    <a:pt x="2997" y="641"/>
                  </a:lnTo>
                  <a:lnTo>
                    <a:pt x="2995" y="636"/>
                  </a:lnTo>
                  <a:lnTo>
                    <a:pt x="2953" y="614"/>
                  </a:lnTo>
                  <a:lnTo>
                    <a:pt x="2718" y="536"/>
                  </a:lnTo>
                  <a:lnTo>
                    <a:pt x="2509" y="474"/>
                  </a:lnTo>
                  <a:lnTo>
                    <a:pt x="0" y="0"/>
                  </a:lnTo>
                  <a:close/>
                </a:path>
              </a:pathLst>
            </a:custGeom>
            <a:grpFill/>
            <a:ln/>
          </p:spPr>
          <p:style>
            <a:lnRef idx="0">
              <a:schemeClr val="accent5"/>
            </a:lnRef>
            <a:fillRef idx="3">
              <a:schemeClr val="accent5"/>
            </a:fillRef>
            <a:effectRef idx="3">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400">
                <a:solidFill>
                  <a:prstClr val="white"/>
                </a:solidFill>
              </a:endParaRPr>
            </a:p>
          </p:txBody>
        </p:sp>
      </p:grpSp>
      <p:sp>
        <p:nvSpPr>
          <p:cNvPr id="40" name="TextBox 82"/>
          <p:cNvSpPr txBox="1"/>
          <p:nvPr/>
        </p:nvSpPr>
        <p:spPr>
          <a:xfrm>
            <a:off x="3472574" y="1418978"/>
            <a:ext cx="5419440" cy="1274177"/>
          </a:xfrm>
          <a:prstGeom prst="rect">
            <a:avLst/>
          </a:prstGeom>
          <a:noFill/>
        </p:spPr>
        <p:txBody>
          <a:bodyPr wrap="square" lIns="91422" tIns="45711" rIns="91422" bIns="45711" rtlCol="0">
            <a:spAutoFit/>
          </a:bodyPr>
          <a:lstStyle/>
          <a:p>
            <a:pPr algn="ctr">
              <a:lnSpc>
                <a:spcPct val="120000"/>
              </a:lnSpc>
            </a:pPr>
            <a:r>
              <a:rPr lang="hr-HR" sz="1600" b="1" cap="all" dirty="0">
                <a:solidFill>
                  <a:schemeClr val="tx2">
                    <a:lumMod val="75000"/>
                  </a:schemeClr>
                </a:solidFill>
                <a:ea typeface="Kozuka Gothic Pro EL" panose="020B0200000000000000" pitchFamily="34" charset="-128"/>
                <a:cs typeface="Lato Regular"/>
              </a:rPr>
              <a:t>Cilj</a:t>
            </a:r>
            <a:r>
              <a:rPr lang="hr-HR" sz="1600" b="1" cap="all" dirty="0" smtClean="0">
                <a:solidFill>
                  <a:schemeClr val="tx2">
                    <a:lumMod val="75000"/>
                  </a:schemeClr>
                </a:solidFill>
                <a:ea typeface="Kozuka Gothic Pro EL" panose="020B0200000000000000" pitchFamily="34" charset="-128"/>
                <a:cs typeface="Lato Regular"/>
              </a:rPr>
              <a:t>:</a:t>
            </a:r>
            <a:endParaRPr lang="hr-HR" sz="1600" b="1" dirty="0" smtClean="0">
              <a:solidFill>
                <a:schemeClr val="tx2">
                  <a:lumMod val="75000"/>
                </a:schemeClr>
              </a:solidFill>
            </a:endParaRPr>
          </a:p>
          <a:p>
            <a:pPr algn="ctr">
              <a:lnSpc>
                <a:spcPct val="120000"/>
              </a:lnSpc>
            </a:pPr>
            <a:r>
              <a:rPr lang="hr-HR" sz="1600" b="1" dirty="0" smtClean="0">
                <a:solidFill>
                  <a:schemeClr val="tx2">
                    <a:lumMod val="75000"/>
                  </a:schemeClr>
                </a:solidFill>
              </a:rPr>
              <a:t>Omogućiti </a:t>
            </a:r>
            <a:r>
              <a:rPr lang="hr-HR" sz="1600" b="1" dirty="0">
                <a:solidFill>
                  <a:schemeClr val="tx2">
                    <a:lumMod val="75000"/>
                  </a:schemeClr>
                </a:solidFill>
              </a:rPr>
              <a:t>povoljnije uvjete kreditiranja poljoprivrede, prerade, šumarstva (npr. snižene kamatne stope, duža razdoblja otplate i počeka</a:t>
            </a:r>
            <a:r>
              <a:rPr lang="hr-HR" sz="1600" b="1" dirty="0" smtClean="0">
                <a:solidFill>
                  <a:schemeClr val="tx2">
                    <a:lumMod val="75000"/>
                  </a:schemeClr>
                </a:solidFill>
              </a:rPr>
              <a:t>)</a:t>
            </a:r>
            <a:endParaRPr lang="hr-HR" sz="1600" b="1" dirty="0">
              <a:solidFill>
                <a:schemeClr val="tx2">
                  <a:lumMod val="75000"/>
                </a:schemeClr>
              </a:solidFill>
            </a:endParaRPr>
          </a:p>
        </p:txBody>
      </p:sp>
      <p:sp>
        <p:nvSpPr>
          <p:cNvPr id="41" name="Rectangle 85"/>
          <p:cNvSpPr/>
          <p:nvPr/>
        </p:nvSpPr>
        <p:spPr>
          <a:xfrm flipH="1">
            <a:off x="4835091" y="3154901"/>
            <a:ext cx="4021812" cy="46410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lgn="ctr"/>
            <a:r>
              <a:rPr lang="hr-HR" sz="1600" b="1" dirty="0">
                <a:solidFill>
                  <a:prstClr val="white"/>
                </a:solidFill>
              </a:rPr>
              <a:t>povećanje proizvodnje i izvoza</a:t>
            </a:r>
          </a:p>
        </p:txBody>
      </p:sp>
      <p:sp>
        <p:nvSpPr>
          <p:cNvPr id="42" name="Rectangle 86"/>
          <p:cNvSpPr/>
          <p:nvPr/>
        </p:nvSpPr>
        <p:spPr>
          <a:xfrm flipH="1">
            <a:off x="4851319" y="3683007"/>
            <a:ext cx="4032915" cy="618451"/>
          </a:xfrm>
          <a:prstGeom prst="rect">
            <a:avLst/>
          </a:prstGeom>
          <a:solidFill>
            <a:srgbClr val="2162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lgn="ctr"/>
            <a:r>
              <a:rPr lang="hr-HR" sz="1600" b="1" dirty="0">
                <a:solidFill>
                  <a:prstClr val="white"/>
                </a:solidFill>
              </a:rPr>
              <a:t>stvaranje dodatnih izvora financiranja (ili mogućnosti uštede) za korisnike</a:t>
            </a:r>
          </a:p>
        </p:txBody>
      </p:sp>
      <p:sp>
        <p:nvSpPr>
          <p:cNvPr id="43" name="Rectangle 87"/>
          <p:cNvSpPr/>
          <p:nvPr/>
        </p:nvSpPr>
        <p:spPr>
          <a:xfrm flipH="1">
            <a:off x="4851319" y="4365456"/>
            <a:ext cx="4021814" cy="568339"/>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lgn="ctr"/>
            <a:r>
              <a:rPr lang="hr-HR" sz="1600" b="1" dirty="0">
                <a:solidFill>
                  <a:prstClr val="white"/>
                </a:solidFill>
              </a:rPr>
              <a:t>poticaj stvaranju novih radnih mjesta</a:t>
            </a:r>
          </a:p>
        </p:txBody>
      </p:sp>
      <p:sp>
        <p:nvSpPr>
          <p:cNvPr id="44" name="Rectangle 88"/>
          <p:cNvSpPr/>
          <p:nvPr/>
        </p:nvSpPr>
        <p:spPr>
          <a:xfrm flipH="1">
            <a:off x="4870200" y="4994723"/>
            <a:ext cx="3995154" cy="741703"/>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lgn="ctr"/>
            <a:r>
              <a:rPr lang="hr-HR" sz="1600" b="1" dirty="0">
                <a:solidFill>
                  <a:prstClr val="white"/>
                </a:solidFill>
              </a:rPr>
              <a:t>smanjenje broja investicija koje se nisu provele zbog nedostatka financijskih sredstava</a:t>
            </a:r>
          </a:p>
        </p:txBody>
      </p:sp>
      <p:sp>
        <p:nvSpPr>
          <p:cNvPr id="45" name="TextBox 92"/>
          <p:cNvSpPr txBox="1"/>
          <p:nvPr/>
        </p:nvSpPr>
        <p:spPr>
          <a:xfrm>
            <a:off x="4825652" y="2788119"/>
            <a:ext cx="1964807" cy="369332"/>
          </a:xfrm>
          <a:prstGeom prst="rect">
            <a:avLst/>
          </a:prstGeom>
          <a:noFill/>
        </p:spPr>
        <p:txBody>
          <a:bodyPr wrap="square" rtlCol="0">
            <a:spAutoFit/>
          </a:bodyPr>
          <a:lstStyle/>
          <a:p>
            <a:pPr algn="ctr"/>
            <a:r>
              <a:rPr lang="hr-HR" b="1" dirty="0" smtClean="0">
                <a:solidFill>
                  <a:schemeClr val="tx2">
                    <a:lumMod val="75000"/>
                  </a:schemeClr>
                </a:solidFill>
                <a:cs typeface="Lato Regular"/>
              </a:rPr>
              <a:t>Očekivane koristi:</a:t>
            </a:r>
          </a:p>
        </p:txBody>
      </p:sp>
      <p:sp>
        <p:nvSpPr>
          <p:cNvPr id="46" name="Rectangle 101"/>
          <p:cNvSpPr/>
          <p:nvPr/>
        </p:nvSpPr>
        <p:spPr>
          <a:xfrm>
            <a:off x="8162091" y="3218899"/>
            <a:ext cx="184731" cy="400110"/>
          </a:xfrm>
          <a:prstGeom prst="rect">
            <a:avLst/>
          </a:prstGeom>
        </p:spPr>
        <p:txBody>
          <a:bodyPr wrap="none">
            <a:spAutoFit/>
          </a:bodyPr>
          <a:lstStyle/>
          <a:p>
            <a:endParaRPr lang="en-US" sz="2000" dirty="0">
              <a:solidFill>
                <a:prstClr val="white"/>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88402631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92050" y="1350058"/>
            <a:ext cx="2304256" cy="1008112"/>
          </a:xfrm>
          <a:prstGeom prst="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hr-HR" sz="2000" b="1" dirty="0">
                <a:solidFill>
                  <a:schemeClr val="tx1">
                    <a:lumMod val="75000"/>
                    <a:lumOff val="25000"/>
                  </a:schemeClr>
                </a:solidFill>
              </a:rPr>
              <a:t>EU potpora</a:t>
            </a:r>
          </a:p>
          <a:p>
            <a:pPr algn="ctr"/>
            <a:r>
              <a:rPr lang="hr-HR" sz="2000" b="1" dirty="0">
                <a:solidFill>
                  <a:schemeClr val="tx1">
                    <a:lumMod val="75000"/>
                    <a:lumOff val="25000"/>
                  </a:schemeClr>
                </a:solidFill>
              </a:rPr>
              <a:t>EUR 2 026 222 500</a:t>
            </a:r>
          </a:p>
        </p:txBody>
      </p:sp>
      <p:sp>
        <p:nvSpPr>
          <p:cNvPr id="7" name="Rectangle 6"/>
          <p:cNvSpPr/>
          <p:nvPr/>
        </p:nvSpPr>
        <p:spPr>
          <a:xfrm>
            <a:off x="3267437" y="1350057"/>
            <a:ext cx="2304256" cy="1008113"/>
          </a:xfrm>
          <a:prstGeom prst="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hr-HR" sz="2000" b="1" dirty="0">
                <a:solidFill>
                  <a:schemeClr val="tx1">
                    <a:lumMod val="75000"/>
                    <a:lumOff val="25000"/>
                  </a:schemeClr>
                </a:solidFill>
              </a:rPr>
              <a:t>HR potpora</a:t>
            </a:r>
          </a:p>
          <a:p>
            <a:pPr algn="ctr"/>
            <a:r>
              <a:rPr lang="hr-HR" sz="2000" b="1" dirty="0">
                <a:solidFill>
                  <a:schemeClr val="tx1">
                    <a:lumMod val="75000"/>
                    <a:lumOff val="25000"/>
                  </a:schemeClr>
                </a:solidFill>
              </a:rPr>
              <a:t>EUR 357 072 000</a:t>
            </a:r>
            <a:endParaRPr lang="hr-HR" b="1" dirty="0">
              <a:solidFill>
                <a:schemeClr val="tx1">
                  <a:lumMod val="75000"/>
                  <a:lumOff val="25000"/>
                </a:schemeClr>
              </a:solidFill>
            </a:endParaRPr>
          </a:p>
        </p:txBody>
      </p:sp>
      <p:sp>
        <p:nvSpPr>
          <p:cNvPr id="8" name="Rectangle 7"/>
          <p:cNvSpPr/>
          <p:nvPr/>
        </p:nvSpPr>
        <p:spPr>
          <a:xfrm>
            <a:off x="6084168" y="1350058"/>
            <a:ext cx="2304256" cy="1008112"/>
          </a:xfrm>
          <a:prstGeom prst="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hr-HR" sz="2000" b="1" dirty="0">
                <a:solidFill>
                  <a:schemeClr val="tx1">
                    <a:lumMod val="75000"/>
                    <a:lumOff val="25000"/>
                  </a:schemeClr>
                </a:solidFill>
              </a:rPr>
              <a:t>Ukupna  sredstva javne potpore</a:t>
            </a:r>
          </a:p>
          <a:p>
            <a:pPr algn="ctr"/>
            <a:r>
              <a:rPr lang="hr-HR" sz="2000" b="1" dirty="0">
                <a:solidFill>
                  <a:schemeClr val="tx1">
                    <a:lumMod val="75000"/>
                    <a:lumOff val="25000"/>
                  </a:schemeClr>
                </a:solidFill>
              </a:rPr>
              <a:t>EUR 2 383 294 500</a:t>
            </a:r>
          </a:p>
        </p:txBody>
      </p:sp>
      <p:sp>
        <p:nvSpPr>
          <p:cNvPr id="10" name="Plus 9"/>
          <p:cNvSpPr/>
          <p:nvPr/>
        </p:nvSpPr>
        <p:spPr>
          <a:xfrm>
            <a:off x="2682176" y="1634010"/>
            <a:ext cx="432048" cy="440205"/>
          </a:xfrm>
          <a:prstGeom prst="mathPlus">
            <a:avLst/>
          </a:prstGeom>
          <a:solidFill>
            <a:schemeClr val="accent3">
              <a:lumMod val="60000"/>
              <a:lumOff val="40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sp>
        <p:nvSpPr>
          <p:cNvPr id="11" name="Equal 10"/>
          <p:cNvSpPr/>
          <p:nvPr/>
        </p:nvSpPr>
        <p:spPr>
          <a:xfrm>
            <a:off x="5580112" y="1590215"/>
            <a:ext cx="432048" cy="512213"/>
          </a:xfrm>
          <a:prstGeom prst="mathEqual">
            <a:avLst/>
          </a:prstGeom>
          <a:solidFill>
            <a:schemeClr val="accent3">
              <a:lumMod val="60000"/>
              <a:lumOff val="40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solidFill>
                <a:schemeClr val="tx1"/>
              </a:solidFill>
            </a:endParaRPr>
          </a:p>
        </p:txBody>
      </p:sp>
      <p:sp>
        <p:nvSpPr>
          <p:cNvPr id="9" name="Plus 9">
            <a:extLst>
              <a:ext uri="{FF2B5EF4-FFF2-40B4-BE49-F238E27FC236}">
                <a16:creationId xmlns="" xmlns:a16="http://schemas.microsoft.com/office/drawing/2014/main" id="{FDD280F5-AACD-4236-B539-A3413D5DA866}"/>
              </a:ext>
            </a:extLst>
          </p:cNvPr>
          <p:cNvSpPr/>
          <p:nvPr/>
        </p:nvSpPr>
        <p:spPr>
          <a:xfrm>
            <a:off x="5580112" y="2682464"/>
            <a:ext cx="432048" cy="440205"/>
          </a:xfrm>
          <a:prstGeom prst="mathPlus">
            <a:avLst/>
          </a:prstGeom>
          <a:solidFill>
            <a:schemeClr val="accent3">
              <a:lumMod val="60000"/>
              <a:lumOff val="40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sp>
        <p:nvSpPr>
          <p:cNvPr id="12" name="Rectangle 7">
            <a:extLst>
              <a:ext uri="{FF2B5EF4-FFF2-40B4-BE49-F238E27FC236}">
                <a16:creationId xmlns="" xmlns:a16="http://schemas.microsoft.com/office/drawing/2014/main" id="{30686782-67DE-4D67-B789-606AF89CBEFF}"/>
              </a:ext>
            </a:extLst>
          </p:cNvPr>
          <p:cNvSpPr/>
          <p:nvPr/>
        </p:nvSpPr>
        <p:spPr>
          <a:xfrm>
            <a:off x="6084168" y="2428088"/>
            <a:ext cx="2304256" cy="1008112"/>
          </a:xfrm>
          <a:prstGeom prst="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hr-HR" sz="2000" b="1" dirty="0">
                <a:solidFill>
                  <a:schemeClr val="tx1">
                    <a:lumMod val="75000"/>
                    <a:lumOff val="25000"/>
                  </a:schemeClr>
                </a:solidFill>
              </a:rPr>
              <a:t>Privatna sredstva</a:t>
            </a:r>
          </a:p>
          <a:p>
            <a:pPr algn="ctr"/>
            <a:r>
              <a:rPr lang="hr-HR" sz="2000" b="1" dirty="0">
                <a:solidFill>
                  <a:schemeClr val="tx1">
                    <a:lumMod val="75000"/>
                    <a:lumOff val="25000"/>
                  </a:schemeClr>
                </a:solidFill>
              </a:rPr>
              <a:t>EUR 350 000 000</a:t>
            </a:r>
          </a:p>
        </p:txBody>
      </p:sp>
      <p:sp>
        <p:nvSpPr>
          <p:cNvPr id="14" name="Equal 10">
            <a:extLst>
              <a:ext uri="{FF2B5EF4-FFF2-40B4-BE49-F238E27FC236}">
                <a16:creationId xmlns="" xmlns:a16="http://schemas.microsoft.com/office/drawing/2014/main" id="{8777116C-7B56-4E2D-8C6A-1952E1401D12}"/>
              </a:ext>
            </a:extLst>
          </p:cNvPr>
          <p:cNvSpPr/>
          <p:nvPr/>
        </p:nvSpPr>
        <p:spPr>
          <a:xfrm>
            <a:off x="323528" y="3637741"/>
            <a:ext cx="872413" cy="512213"/>
          </a:xfrm>
          <a:prstGeom prst="mathEqual">
            <a:avLst/>
          </a:prstGeom>
          <a:gradFill flip="none" rotWithShape="1">
            <a:gsLst>
              <a:gs pos="0">
                <a:schemeClr val="accent3">
                  <a:lumMod val="89000"/>
                </a:schemeClr>
              </a:gs>
              <a:gs pos="23000">
                <a:schemeClr val="accent3">
                  <a:lumMod val="89000"/>
                </a:schemeClr>
              </a:gs>
              <a:gs pos="69000">
                <a:schemeClr val="accent3">
                  <a:lumMod val="75000"/>
                </a:schemeClr>
              </a:gs>
              <a:gs pos="97000">
                <a:schemeClr val="accent3">
                  <a:lumMod val="70000"/>
                </a:schemeClr>
              </a:gs>
            </a:gsLst>
            <a:path path="circle">
              <a:fillToRect l="50000" t="50000" r="50000" b="50000"/>
            </a:path>
            <a:tileRect/>
          </a:gradFill>
        </p:spPr>
        <p:style>
          <a:lnRef idx="0">
            <a:schemeClr val="accent3"/>
          </a:lnRef>
          <a:fillRef idx="3">
            <a:schemeClr val="accent3"/>
          </a:fillRef>
          <a:effectRef idx="3">
            <a:schemeClr val="accent3"/>
          </a:effectRef>
          <a:fontRef idx="minor">
            <a:schemeClr val="lt1"/>
          </a:fontRef>
        </p:style>
        <p:txBody>
          <a:bodyPr rtlCol="0" anchor="ctr"/>
          <a:lstStyle/>
          <a:p>
            <a:pPr algn="ctr"/>
            <a:endParaRPr lang="hr-HR">
              <a:solidFill>
                <a:schemeClr val="tx1"/>
              </a:solidFill>
            </a:endParaRPr>
          </a:p>
        </p:txBody>
      </p:sp>
      <p:sp>
        <p:nvSpPr>
          <p:cNvPr id="15" name="Rectangle 7">
            <a:extLst>
              <a:ext uri="{FF2B5EF4-FFF2-40B4-BE49-F238E27FC236}">
                <a16:creationId xmlns="" xmlns:a16="http://schemas.microsoft.com/office/drawing/2014/main" id="{875D2669-F1A8-4BE9-B0CB-E6E0CA6ADCF0}"/>
              </a:ext>
            </a:extLst>
          </p:cNvPr>
          <p:cNvSpPr/>
          <p:nvPr/>
        </p:nvSpPr>
        <p:spPr>
          <a:xfrm>
            <a:off x="1259631" y="3563035"/>
            <a:ext cx="7128793" cy="649171"/>
          </a:xfrm>
          <a:prstGeom prst="rect">
            <a:avLst/>
          </a:prstGeom>
          <a:ln/>
        </p:spPr>
        <p:style>
          <a:lnRef idx="0">
            <a:schemeClr val="accent3"/>
          </a:lnRef>
          <a:fillRef idx="3">
            <a:schemeClr val="accent3"/>
          </a:fillRef>
          <a:effectRef idx="3">
            <a:schemeClr val="accent3"/>
          </a:effectRef>
          <a:fontRef idx="minor">
            <a:schemeClr val="lt1"/>
          </a:fontRef>
        </p:style>
        <p:txBody>
          <a:bodyPr rtlCol="0" anchor="ctr"/>
          <a:lstStyle/>
          <a:p>
            <a:pPr algn="ctr"/>
            <a:r>
              <a:rPr lang="hr-HR" sz="2000" b="1" dirty="0">
                <a:solidFill>
                  <a:schemeClr val="tx1">
                    <a:lumMod val="75000"/>
                    <a:lumOff val="25000"/>
                  </a:schemeClr>
                </a:solidFill>
              </a:rPr>
              <a:t>Ukupna vrijednost ulaganja</a:t>
            </a:r>
          </a:p>
          <a:p>
            <a:pPr algn="ctr"/>
            <a:r>
              <a:rPr lang="hr-HR" sz="2000" b="1" dirty="0">
                <a:solidFill>
                  <a:schemeClr val="tx1">
                    <a:lumMod val="75000"/>
                    <a:lumOff val="25000"/>
                  </a:schemeClr>
                </a:solidFill>
              </a:rPr>
              <a:t>EUR 2 733 294 500</a:t>
            </a:r>
          </a:p>
        </p:txBody>
      </p:sp>
      <p:sp>
        <p:nvSpPr>
          <p:cNvPr id="13" name="Oblačić sa strelicom gore 12"/>
          <p:cNvSpPr/>
          <p:nvPr/>
        </p:nvSpPr>
        <p:spPr>
          <a:xfrm>
            <a:off x="107504" y="4308899"/>
            <a:ext cx="8928992" cy="1579496"/>
          </a:xfrm>
          <a:prstGeom prst="upArrowCallout">
            <a:avLst/>
          </a:prstGeom>
          <a:solidFill>
            <a:schemeClr val="accent3">
              <a:lumMod val="50000"/>
              <a:alpha val="16000"/>
            </a:schemeClr>
          </a:solidFill>
          <a:ln>
            <a:solidFill>
              <a:schemeClr val="tx1">
                <a:lumMod val="65000"/>
                <a:lumOff val="35000"/>
              </a:schemeClr>
            </a:solidFill>
          </a:ln>
          <a:effectLst>
            <a:glow>
              <a:schemeClr val="accent1">
                <a:alpha val="40000"/>
              </a:schemeClr>
            </a:glow>
            <a:innerShdw blurRad="114300">
              <a:schemeClr val="accent3">
                <a:lumMod val="75000"/>
                <a:alpha val="25000"/>
              </a:schemeClr>
            </a:innerShdw>
            <a:softEdge rad="0"/>
          </a:effectLst>
          <a:scene3d>
            <a:camera prst="orthographicFront"/>
            <a:lightRig rig="morning" dir="t"/>
          </a:scene3d>
          <a:sp3d>
            <a:bevelB/>
          </a:sp3d>
        </p:spPr>
        <p:style>
          <a:lnRef idx="2">
            <a:schemeClr val="accent1"/>
          </a:lnRef>
          <a:fillRef idx="1">
            <a:schemeClr val="lt1"/>
          </a:fillRef>
          <a:effectRef idx="0">
            <a:schemeClr val="accent1"/>
          </a:effectRef>
          <a:fontRef idx="minor">
            <a:schemeClr val="dk1"/>
          </a:fontRef>
        </p:style>
        <p:txBody>
          <a:bodyPr rtlCol="0" anchor="ctr"/>
          <a:lstStyle/>
          <a:p>
            <a:pPr algn="ctr">
              <a:defRPr/>
            </a:pPr>
            <a:r>
              <a:rPr lang="vi-VN" sz="2400" b="1" dirty="0">
                <a:solidFill>
                  <a:schemeClr val="tx1">
                    <a:lumMod val="75000"/>
                    <a:lumOff val="25000"/>
                  </a:schemeClr>
                </a:solidFill>
                <a:latin typeface="Calibri" panose="020F0502020204030204" pitchFamily="34" charset="0"/>
              </a:rPr>
              <a:t>povećanje konkurentnosti hrvatske poljoprivrede, šumarstva i prerađivačke industrije</a:t>
            </a:r>
            <a:r>
              <a:rPr lang="hr-HR" sz="2400" b="1" dirty="0">
                <a:solidFill>
                  <a:schemeClr val="tx1">
                    <a:lumMod val="75000"/>
                    <a:lumOff val="25000"/>
                  </a:schemeClr>
                </a:solidFill>
                <a:latin typeface="Calibri" panose="020F0502020204030204" pitchFamily="34" charset="0"/>
              </a:rPr>
              <a:t> te</a:t>
            </a:r>
            <a:r>
              <a:rPr lang="vi-VN" sz="2400" b="1" dirty="0">
                <a:solidFill>
                  <a:schemeClr val="tx1">
                    <a:lumMod val="75000"/>
                    <a:lumOff val="25000"/>
                  </a:schemeClr>
                </a:solidFill>
                <a:latin typeface="Calibri" panose="020F0502020204030204" pitchFamily="34" charset="0"/>
              </a:rPr>
              <a:t> unaprjeđenj</a:t>
            </a:r>
            <a:r>
              <a:rPr lang="hr-HR" sz="2400" b="1" dirty="0">
                <a:solidFill>
                  <a:schemeClr val="tx1">
                    <a:lumMod val="75000"/>
                    <a:lumOff val="25000"/>
                  </a:schemeClr>
                </a:solidFill>
                <a:latin typeface="Calibri" panose="020F0502020204030204" pitchFamily="34" charset="0"/>
              </a:rPr>
              <a:t>e</a:t>
            </a:r>
            <a:r>
              <a:rPr lang="vi-VN" sz="2400" b="1" dirty="0">
                <a:solidFill>
                  <a:schemeClr val="tx1">
                    <a:lumMod val="75000"/>
                    <a:lumOff val="25000"/>
                  </a:schemeClr>
                </a:solidFill>
                <a:latin typeface="Calibri" panose="020F0502020204030204" pitchFamily="34" charset="0"/>
              </a:rPr>
              <a:t> životnih i radnih uvjeta u ruralnim područjima uopće</a:t>
            </a:r>
            <a:endParaRPr lang="hr-HR" sz="2400" b="1" dirty="0">
              <a:solidFill>
                <a:schemeClr val="tx1">
                  <a:lumMod val="75000"/>
                  <a:lumOff val="25000"/>
                </a:schemeClr>
              </a:solidFill>
              <a:latin typeface="Calibri" panose="020F0502020204030204" pitchFamily="34" charset="0"/>
            </a:endParaRPr>
          </a:p>
        </p:txBody>
      </p:sp>
      <p:sp>
        <p:nvSpPr>
          <p:cNvPr id="16" name="Naslov 1"/>
          <p:cNvSpPr>
            <a:spLocks noGrp="1"/>
          </p:cNvSpPr>
          <p:nvPr>
            <p:ph type="title"/>
          </p:nvPr>
        </p:nvSpPr>
        <p:spPr>
          <a:xfrm>
            <a:off x="0" y="0"/>
            <a:ext cx="7328992" cy="1008112"/>
          </a:xfrm>
        </p:spPr>
        <p:txBody>
          <a:bodyPr>
            <a:normAutofit/>
          </a:bodyPr>
          <a:lstStyle/>
          <a:p>
            <a:r>
              <a:rPr lang="hr-HR" dirty="0">
                <a:latin typeface="+mn-lt"/>
              </a:rPr>
              <a:t>PRR – raspoloživa </a:t>
            </a:r>
            <a:r>
              <a:rPr lang="hr-HR" dirty="0" smtClean="0">
                <a:latin typeface="+mn-lt"/>
              </a:rPr>
              <a:t>sredstva</a:t>
            </a:r>
            <a:endParaRPr lang="hr-HR" sz="4000" dirty="0">
              <a:latin typeface="+mn-lt"/>
            </a:endParaRPr>
          </a:p>
        </p:txBody>
      </p:sp>
    </p:spTree>
    <p:extLst>
      <p:ext uri="{BB962C8B-B14F-4D97-AF65-F5344CB8AC3E}">
        <p14:creationId xmlns:p14="http://schemas.microsoft.com/office/powerpoint/2010/main" val="163997327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xmlns="" id="{560B74C9-2218-40E2-AFA6-F4EAA711A0AC}"/>
              </a:ext>
            </a:extLst>
          </p:cNvPr>
          <p:cNvSpPr>
            <a:spLocks noGrp="1"/>
          </p:cNvSpPr>
          <p:nvPr>
            <p:ph type="ctrTitle"/>
          </p:nvPr>
        </p:nvSpPr>
        <p:spPr/>
        <p:txBody>
          <a:bodyPr>
            <a:normAutofit/>
          </a:bodyPr>
          <a:lstStyle/>
          <a:p>
            <a:r>
              <a:rPr lang="hr-HR" dirty="0">
                <a:latin typeface="+mn-lt"/>
              </a:rPr>
              <a:t>HVALA NA POZORNOSTI!</a:t>
            </a:r>
          </a:p>
        </p:txBody>
      </p:sp>
      <p:sp>
        <p:nvSpPr>
          <p:cNvPr id="4" name="Pravokutnik 3">
            <a:extLst>
              <a:ext uri="{FF2B5EF4-FFF2-40B4-BE49-F238E27FC236}">
                <a16:creationId xmlns:a16="http://schemas.microsoft.com/office/drawing/2014/main" xmlns="" id="{5F116BCF-94F0-4209-8A03-1112405A3D07}"/>
              </a:ext>
            </a:extLst>
          </p:cNvPr>
          <p:cNvSpPr/>
          <p:nvPr/>
        </p:nvSpPr>
        <p:spPr>
          <a:xfrm>
            <a:off x="2286000" y="2420888"/>
            <a:ext cx="4806280" cy="1938992"/>
          </a:xfrm>
          <a:prstGeom prst="rect">
            <a:avLst/>
          </a:prstGeom>
        </p:spPr>
        <p:txBody>
          <a:bodyPr wrap="square">
            <a:spAutoFit/>
          </a:bodyPr>
          <a:lstStyle/>
          <a:p>
            <a:pPr algn="ctr">
              <a:defRPr/>
            </a:pPr>
            <a:r>
              <a:rPr lang="hr-HR" sz="4000" b="1" i="1" kern="0" dirty="0">
                <a:solidFill>
                  <a:srgbClr val="9BBB59">
                    <a:lumMod val="50000"/>
                  </a:srgbClr>
                </a:solidFill>
                <a:latin typeface="Times New Roman"/>
              </a:rPr>
              <a:t> </a:t>
            </a:r>
          </a:p>
          <a:p>
            <a:pPr algn="ctr">
              <a:defRPr/>
            </a:pPr>
            <a:r>
              <a:rPr lang="hr-HR" sz="4000" b="1" i="1" kern="0" dirty="0">
                <a:solidFill>
                  <a:srgbClr val="9BBB59">
                    <a:lumMod val="50000"/>
                  </a:srgbClr>
                </a:solidFill>
                <a:latin typeface="Times New Roman"/>
              </a:rPr>
              <a:t>  </a:t>
            </a:r>
          </a:p>
          <a:p>
            <a:pPr algn="ctr">
              <a:defRPr/>
            </a:pPr>
            <a:endParaRPr lang="hr-HR" sz="4000" b="1" i="1" kern="0" dirty="0">
              <a:solidFill>
                <a:srgbClr val="9BBB59">
                  <a:lumMod val="50000"/>
                </a:srgbClr>
              </a:solidFill>
              <a:latin typeface="Times New Roman"/>
            </a:endParaRPr>
          </a:p>
        </p:txBody>
      </p:sp>
      <p:sp>
        <p:nvSpPr>
          <p:cNvPr id="3" name="Pravokutnik 2"/>
          <p:cNvSpPr/>
          <p:nvPr/>
        </p:nvSpPr>
        <p:spPr>
          <a:xfrm>
            <a:off x="3923928" y="5425547"/>
            <a:ext cx="5094312" cy="558679"/>
          </a:xfrm>
          <a:prstGeom prst="rect">
            <a:avLst/>
          </a:prstGeom>
        </p:spPr>
        <p:txBody>
          <a:bodyPr wrap="square">
            <a:spAutoFit/>
          </a:bodyPr>
          <a:lstStyle/>
          <a:p>
            <a:pPr lvl="0" algn="ctr">
              <a:lnSpc>
                <a:spcPts val="800"/>
              </a:lnSpc>
              <a:spcBef>
                <a:spcPct val="20000"/>
              </a:spcBef>
              <a:defRPr/>
            </a:pPr>
            <a:r>
              <a:rPr lang="hr-HR" sz="800" b="1" dirty="0">
                <a:solidFill>
                  <a:prstClr val="black"/>
                </a:solidFill>
                <a:latin typeface="Arial" panose="020B0604020202020204" pitchFamily="34" charset="0"/>
                <a:cs typeface="Arial" panose="020B0604020202020204" pitchFamily="34" charset="0"/>
              </a:rPr>
              <a:t>SUFINANCIRANO SREDSTVIMA EUROPSKE UNIJE </a:t>
            </a:r>
          </a:p>
          <a:p>
            <a:pPr lvl="0" algn="ctr">
              <a:lnSpc>
                <a:spcPts val="800"/>
              </a:lnSpc>
              <a:spcBef>
                <a:spcPct val="20000"/>
              </a:spcBef>
              <a:defRPr/>
            </a:pPr>
            <a:r>
              <a:rPr lang="pl-PL" sz="800" b="1" dirty="0">
                <a:solidFill>
                  <a:prstClr val="black"/>
                </a:solidFill>
                <a:latin typeface="Arial" panose="020B0604020202020204" pitchFamily="34" charset="0"/>
                <a:cs typeface="Arial" panose="020B0604020202020204" pitchFamily="34" charset="0"/>
              </a:rPr>
              <a:t>EUROPSKI POLJOPRIVREDNI FOND ZA RURALNI RAZVOJ – EUROPA ULAŽE U RURALNA PODRUČJA</a:t>
            </a:r>
            <a:endParaRPr lang="hr-HR" sz="800" b="1" dirty="0">
              <a:solidFill>
                <a:prstClr val="black"/>
              </a:solidFill>
              <a:latin typeface="Arial" panose="020B0604020202020204" pitchFamily="34" charset="0"/>
              <a:cs typeface="Arial" panose="020B0604020202020204" pitchFamily="34" charset="0"/>
            </a:endParaRPr>
          </a:p>
          <a:p>
            <a:pPr lvl="0" algn="ctr">
              <a:lnSpc>
                <a:spcPts val="800"/>
              </a:lnSpc>
              <a:spcBef>
                <a:spcPct val="20000"/>
              </a:spcBef>
              <a:defRPr/>
            </a:pPr>
            <a:r>
              <a:rPr lang="hr-HR" sz="800" b="1" dirty="0">
                <a:solidFill>
                  <a:prstClr val="black"/>
                </a:solidFill>
                <a:latin typeface="Arial" panose="020B0604020202020204" pitchFamily="34" charset="0"/>
                <a:cs typeface="Arial" panose="020B0604020202020204" pitchFamily="34" charset="0"/>
              </a:rPr>
              <a:t>PROGRAM RURALNOG RAZVOJA REPUBLIKE HRVATSKE ZA RAZDOBLJE 2014. – 2020 .</a:t>
            </a:r>
          </a:p>
        </p:txBody>
      </p:sp>
      <p:pic>
        <p:nvPicPr>
          <p:cNvPr id="5" name="Picture 3"/>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4662915" y="4509120"/>
            <a:ext cx="1065600" cy="54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7040269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ravokutnik 17">
            <a:extLst>
              <a:ext uri="{FF2B5EF4-FFF2-40B4-BE49-F238E27FC236}">
                <a16:creationId xmlns="" xmlns:a16="http://schemas.microsoft.com/office/drawing/2014/main" id="{49459400-2E6A-42B5-BD74-67451E27725A}"/>
              </a:ext>
            </a:extLst>
          </p:cNvPr>
          <p:cNvSpPr/>
          <p:nvPr/>
        </p:nvSpPr>
        <p:spPr>
          <a:xfrm>
            <a:off x="6187093" y="4918501"/>
            <a:ext cx="2920827" cy="1000852"/>
          </a:xfrm>
          <a:prstGeom prst="rect">
            <a:avLst/>
          </a:prstGeom>
          <a:solidFill>
            <a:srgbClr val="33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hr-HR" sz="1100" b="1" dirty="0"/>
              <a:t>PODRUČJA S OGRANIČENJIMA (M13)</a:t>
            </a:r>
          </a:p>
          <a:p>
            <a:pPr algn="r"/>
            <a:r>
              <a:rPr lang="hr-HR" sz="1100" b="1" dirty="0"/>
              <a:t>EKOLOŠKA (M11)</a:t>
            </a:r>
          </a:p>
          <a:p>
            <a:pPr algn="r"/>
            <a:r>
              <a:rPr lang="hr-HR" sz="1100" b="1" dirty="0"/>
              <a:t>KONVERZIJA ŠUMA/MANJA INFRA.(M8)</a:t>
            </a:r>
          </a:p>
          <a:p>
            <a:pPr algn="r"/>
            <a:r>
              <a:rPr lang="hr-HR" sz="1100" b="1" dirty="0"/>
              <a:t>NEPROIZVODNA ULAGANJA (M4) </a:t>
            </a:r>
          </a:p>
          <a:p>
            <a:pPr algn="r"/>
            <a:r>
              <a:rPr lang="hr-HR" sz="1100" b="1" dirty="0"/>
              <a:t>PRIJENOS ZNANJA(M1, M2)</a:t>
            </a:r>
          </a:p>
        </p:txBody>
      </p:sp>
      <p:sp>
        <p:nvSpPr>
          <p:cNvPr id="17" name="Pravokutnik 16">
            <a:extLst>
              <a:ext uri="{FF2B5EF4-FFF2-40B4-BE49-F238E27FC236}">
                <a16:creationId xmlns="" xmlns:a16="http://schemas.microsoft.com/office/drawing/2014/main" id="{4272918E-7531-480E-B305-8A3D060593F5}"/>
              </a:ext>
            </a:extLst>
          </p:cNvPr>
          <p:cNvSpPr/>
          <p:nvPr/>
        </p:nvSpPr>
        <p:spPr>
          <a:xfrm>
            <a:off x="6375942" y="2146131"/>
            <a:ext cx="2731978" cy="1065582"/>
          </a:xfrm>
          <a:prstGeom prst="rect">
            <a:avLst/>
          </a:prstGeom>
          <a:solidFill>
            <a:srgbClr val="33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hr-HR" sz="1100" b="1" dirty="0"/>
              <a:t>FIZIČKA IMOVINA – PG, ŠUMARSTVO (M4)</a:t>
            </a:r>
          </a:p>
          <a:p>
            <a:pPr algn="r"/>
            <a:r>
              <a:rPr lang="hr-HR" sz="1100" b="1" dirty="0"/>
              <a:t>FINANCIRANJE IZRAVNIH PLAĆANJA (M18)</a:t>
            </a:r>
          </a:p>
          <a:p>
            <a:pPr algn="r"/>
            <a:r>
              <a:rPr lang="hr-HR" sz="1100" b="1" dirty="0"/>
              <a:t>MLADI I MLADI POLJOPRIVRENDICI (M6)</a:t>
            </a:r>
          </a:p>
          <a:p>
            <a:pPr algn="r"/>
            <a:r>
              <a:rPr lang="hr-HR" sz="1100" b="1" dirty="0"/>
              <a:t>MODERNIZACIJA –ŠUMARSTVO (M8) OPERATIVNE SKUPINE (M16)</a:t>
            </a:r>
          </a:p>
          <a:p>
            <a:pPr algn="r"/>
            <a:r>
              <a:rPr lang="hr-HR" sz="1100" b="1" dirty="0"/>
              <a:t>PRIJENOS </a:t>
            </a:r>
            <a:r>
              <a:rPr lang="hr-HR" sz="1100" b="1" dirty="0" smtClean="0"/>
              <a:t>ZNANJA (</a:t>
            </a:r>
            <a:r>
              <a:rPr lang="hr-HR" sz="1100" b="1" dirty="0"/>
              <a:t>M1, M2)</a:t>
            </a:r>
          </a:p>
        </p:txBody>
      </p:sp>
      <p:sp>
        <p:nvSpPr>
          <p:cNvPr id="16" name="Pravokutnik 15">
            <a:extLst>
              <a:ext uri="{FF2B5EF4-FFF2-40B4-BE49-F238E27FC236}">
                <a16:creationId xmlns="" xmlns:a16="http://schemas.microsoft.com/office/drawing/2014/main" id="{B6731870-9082-42A7-BB9C-E28ED0A99A62}"/>
              </a:ext>
            </a:extLst>
          </p:cNvPr>
          <p:cNvSpPr/>
          <p:nvPr/>
        </p:nvSpPr>
        <p:spPr>
          <a:xfrm>
            <a:off x="539552" y="1412776"/>
            <a:ext cx="2731978" cy="864096"/>
          </a:xfrm>
          <a:prstGeom prst="rect">
            <a:avLst/>
          </a:prstGeom>
          <a:solidFill>
            <a:srgbClr val="33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hr-HR" sz="1100" b="1" dirty="0"/>
              <a:t>TEMELJNE USLUGE I OBNOVA SELA (M7)</a:t>
            </a:r>
          </a:p>
          <a:p>
            <a:r>
              <a:rPr lang="hr-HR" sz="1100" b="1" dirty="0"/>
              <a:t>NEPOLJOPRIVREDNE DJELATNOSTI (M6)</a:t>
            </a:r>
          </a:p>
          <a:p>
            <a:r>
              <a:rPr lang="hr-HR" sz="1100" b="1" dirty="0"/>
              <a:t>LEADER (M19)</a:t>
            </a:r>
          </a:p>
          <a:p>
            <a:r>
              <a:rPr lang="hr-HR" sz="1100" b="1" dirty="0"/>
              <a:t>MARKETING  (ŠUMARSTVO) (M8)</a:t>
            </a:r>
          </a:p>
        </p:txBody>
      </p:sp>
      <p:sp>
        <p:nvSpPr>
          <p:cNvPr id="13" name="Pravokutnik: jedan zaobljeni kut 12">
            <a:extLst>
              <a:ext uri="{FF2B5EF4-FFF2-40B4-BE49-F238E27FC236}">
                <a16:creationId xmlns="" xmlns:a16="http://schemas.microsoft.com/office/drawing/2014/main" id="{86CDB120-11E3-4CDA-B9D5-AE3983790CC2}"/>
              </a:ext>
            </a:extLst>
          </p:cNvPr>
          <p:cNvSpPr/>
          <p:nvPr/>
        </p:nvSpPr>
        <p:spPr>
          <a:xfrm>
            <a:off x="-21355" y="5415315"/>
            <a:ext cx="2831163" cy="504038"/>
          </a:xfrm>
          <a:prstGeom prst="round1Rect">
            <a:avLst/>
          </a:prstGeom>
          <a:solidFill>
            <a:srgbClr val="336600"/>
          </a:solidFill>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rtl="0" eaLnBrk="1" fontAlgn="b" latinLnBrk="0" hangingPunct="1"/>
            <a:r>
              <a:rPr lang="hr-HR" b="1" dirty="0"/>
              <a:t>OIE/</a:t>
            </a:r>
            <a:r>
              <a:rPr lang="hr-HR" sz="1100" b="1" i="0" u="none" strike="noStrike" dirty="0">
                <a:solidFill>
                  <a:schemeClr val="lt1"/>
                </a:solidFill>
                <a:effectLst/>
                <a:latin typeface="+mn-lt"/>
                <a:ea typeface="+mn-ea"/>
                <a:cs typeface="+mn-cs"/>
              </a:rPr>
              <a:t>UPRAVLJANJE STAJSKIM GNOJEM (M4)</a:t>
            </a:r>
            <a:endParaRPr lang="hr-HR" sz="1100" b="0" i="0" u="none" strike="noStrike" dirty="0">
              <a:solidFill>
                <a:schemeClr val="lt1"/>
              </a:solidFill>
              <a:effectLst/>
              <a:latin typeface="+mn-lt"/>
              <a:ea typeface="+mn-ea"/>
              <a:cs typeface="+mn-cs"/>
            </a:endParaRPr>
          </a:p>
          <a:p>
            <a:pPr rtl="0" eaLnBrk="1" fontAlgn="b" latinLnBrk="0" hangingPunct="1"/>
            <a:r>
              <a:rPr lang="hr-HR" sz="1100" b="1" i="0" u="none" strike="noStrike" dirty="0">
                <a:solidFill>
                  <a:schemeClr val="lt1"/>
                </a:solidFill>
                <a:effectLst/>
                <a:latin typeface="+mn-lt"/>
                <a:ea typeface="+mn-ea"/>
                <a:cs typeface="+mn-cs"/>
              </a:rPr>
              <a:t>AGRO-OKOLIŠNA PLAĆANJA  (M10)</a:t>
            </a:r>
            <a:endParaRPr lang="hr-HR" sz="1100" b="0" i="0" u="none" strike="noStrike" dirty="0">
              <a:solidFill>
                <a:schemeClr val="lt1"/>
              </a:solidFill>
              <a:effectLst/>
              <a:latin typeface="+mn-lt"/>
              <a:ea typeface="+mn-ea"/>
              <a:cs typeface="+mn-cs"/>
            </a:endParaRPr>
          </a:p>
        </p:txBody>
      </p:sp>
      <p:sp>
        <p:nvSpPr>
          <p:cNvPr id="15" name="Pravokutnik: zaobljeni gornji kutovi 14">
            <a:extLst>
              <a:ext uri="{FF2B5EF4-FFF2-40B4-BE49-F238E27FC236}">
                <a16:creationId xmlns="" xmlns:a16="http://schemas.microsoft.com/office/drawing/2014/main" id="{6BD0C69D-CF6A-4EAC-85B9-A700B60A5804}"/>
              </a:ext>
            </a:extLst>
          </p:cNvPr>
          <p:cNvSpPr/>
          <p:nvPr/>
        </p:nvSpPr>
        <p:spPr>
          <a:xfrm rot="5400000">
            <a:off x="433847" y="2777866"/>
            <a:ext cx="1368152" cy="2235846"/>
          </a:xfrm>
          <a:prstGeom prst="round2SameRect">
            <a:avLst/>
          </a:prstGeom>
          <a:solidFill>
            <a:srgbClr val="336600"/>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r>
              <a:rPr lang="hr-HR" sz="1000" b="1" dirty="0"/>
              <a:t>FIZIČKA IMOVINA- PRERADA (M4)</a:t>
            </a:r>
          </a:p>
          <a:p>
            <a:r>
              <a:rPr lang="hr-HR" sz="1000" b="1" dirty="0"/>
              <a:t>OBNOVA ZEMLJ./ RAZMINIRANJE (M5)</a:t>
            </a:r>
          </a:p>
          <a:p>
            <a:r>
              <a:rPr lang="hr-HR" sz="1000" b="1" dirty="0"/>
              <a:t>OSIGURANJE (M17)</a:t>
            </a:r>
          </a:p>
          <a:p>
            <a:r>
              <a:rPr lang="hr-HR" sz="1000" b="1" dirty="0"/>
              <a:t>DOBROBIT ŽIVOTINJA (M14)</a:t>
            </a:r>
          </a:p>
          <a:p>
            <a:r>
              <a:rPr lang="hr-HR" sz="1000" b="1" dirty="0"/>
              <a:t>PROIZVOĐAČKE GRUPE (M9)</a:t>
            </a:r>
          </a:p>
          <a:p>
            <a:r>
              <a:rPr lang="hr-HR" sz="1000" b="1" dirty="0"/>
              <a:t>OPERATIVNE SKUPINE (M16)</a:t>
            </a:r>
          </a:p>
          <a:p>
            <a:r>
              <a:rPr lang="hr-HR" sz="1000" b="1" dirty="0"/>
              <a:t>PRIJENOS ZNANJA(M1)</a:t>
            </a:r>
          </a:p>
        </p:txBody>
      </p:sp>
      <p:graphicFrame>
        <p:nvGraphicFramePr>
          <p:cNvPr id="11" name="Grafikon 10">
            <a:extLst>
              <a:ext uri="{FF2B5EF4-FFF2-40B4-BE49-F238E27FC236}">
                <a16:creationId xmlns="" xmlns:a16="http://schemas.microsoft.com/office/drawing/2014/main" id="{D9EC0E44-0B46-4FA1-B9A1-5C506B8C1427}"/>
              </a:ext>
            </a:extLst>
          </p:cNvPr>
          <p:cNvGraphicFramePr>
            <a:graphicFrameLocks/>
          </p:cNvGraphicFramePr>
          <p:nvPr>
            <p:extLst>
              <p:ext uri="{D42A27DB-BD31-4B8C-83A1-F6EECF244321}">
                <p14:modId xmlns:p14="http://schemas.microsoft.com/office/powerpoint/2010/main" val="2807370753"/>
              </p:ext>
            </p:extLst>
          </p:nvPr>
        </p:nvGraphicFramePr>
        <p:xfrm>
          <a:off x="1130498" y="764704"/>
          <a:ext cx="7056784" cy="5919326"/>
        </p:xfrm>
        <a:graphic>
          <a:graphicData uri="http://schemas.openxmlformats.org/drawingml/2006/chart">
            <c:chart xmlns:c="http://schemas.openxmlformats.org/drawingml/2006/chart" xmlns:r="http://schemas.openxmlformats.org/officeDocument/2006/relationships" r:id="rId3"/>
          </a:graphicData>
        </a:graphic>
      </p:graphicFrame>
      <p:sp>
        <p:nvSpPr>
          <p:cNvPr id="2" name="Naslov 1">
            <a:extLst>
              <a:ext uri="{FF2B5EF4-FFF2-40B4-BE49-F238E27FC236}">
                <a16:creationId xmlns="" xmlns:a16="http://schemas.microsoft.com/office/drawing/2014/main" id="{95964CBE-B9C0-4CD4-A28B-61F37474ED32}"/>
              </a:ext>
            </a:extLst>
          </p:cNvPr>
          <p:cNvSpPr>
            <a:spLocks noGrp="1"/>
          </p:cNvSpPr>
          <p:nvPr>
            <p:ph type="title"/>
          </p:nvPr>
        </p:nvSpPr>
        <p:spPr/>
        <p:txBody>
          <a:bodyPr/>
          <a:lstStyle/>
          <a:p>
            <a:r>
              <a:rPr lang="hr-HR" dirty="0" smtClean="0"/>
              <a:t>Brojne mogućnosti ulaganja PRR-a</a:t>
            </a:r>
            <a:endParaRPr lang="hr-HR" dirty="0"/>
          </a:p>
        </p:txBody>
      </p:sp>
    </p:spTree>
    <p:extLst>
      <p:ext uri="{BB962C8B-B14F-4D97-AF65-F5344CB8AC3E}">
        <p14:creationId xmlns:p14="http://schemas.microsoft.com/office/powerpoint/2010/main" val="360021023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10990" t="2915" r="14176" b="1777"/>
          <a:stretch/>
        </p:blipFill>
        <p:spPr bwMode="auto">
          <a:xfrm>
            <a:off x="4211960" y="1340768"/>
            <a:ext cx="5076056" cy="45655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4" name="Tablica 3"/>
          <p:cNvGraphicFramePr>
            <a:graphicFrameLocks noGrp="1"/>
          </p:cNvGraphicFramePr>
          <p:nvPr>
            <p:extLst>
              <p:ext uri="{D42A27DB-BD31-4B8C-83A1-F6EECF244321}">
                <p14:modId xmlns:p14="http://schemas.microsoft.com/office/powerpoint/2010/main" val="2420801783"/>
              </p:ext>
            </p:extLst>
          </p:nvPr>
        </p:nvGraphicFramePr>
        <p:xfrm>
          <a:off x="130530" y="1412778"/>
          <a:ext cx="6673718" cy="4442841"/>
        </p:xfrm>
        <a:graphic>
          <a:graphicData uri="http://schemas.openxmlformats.org/drawingml/2006/table">
            <a:tbl>
              <a:tblPr>
                <a:tableStyleId>{3B4B98B0-60AC-42C2-AFA5-B58CD77FA1E5}</a:tableStyleId>
              </a:tblPr>
              <a:tblGrid>
                <a:gridCol w="959097"/>
                <a:gridCol w="5714621"/>
              </a:tblGrid>
              <a:tr h="547999">
                <a:tc>
                  <a:txBody>
                    <a:bodyPr/>
                    <a:lstStyle/>
                    <a:p>
                      <a:pPr algn="ctr" fontAlgn="b"/>
                      <a:r>
                        <a:rPr lang="hr-HR" sz="1800" u="none" strike="noStrike" dirty="0">
                          <a:effectLst/>
                        </a:rPr>
                        <a:t>MJERA</a:t>
                      </a:r>
                      <a:endParaRPr lang="hr-HR" sz="1800" b="1" i="0" u="none" strike="noStrike" dirty="0">
                        <a:solidFill>
                          <a:schemeClr val="bg1"/>
                        </a:solidFill>
                        <a:effectLst/>
                        <a:latin typeface="+mn-lt"/>
                      </a:endParaRPr>
                    </a:p>
                  </a:txBody>
                  <a:tcPr marL="9525" marR="9525" marT="9525" marB="0" anchor="ctr">
                    <a:solidFill>
                      <a:srgbClr val="0F61BB"/>
                    </a:solidFill>
                  </a:tcPr>
                </a:tc>
                <a:tc>
                  <a:txBody>
                    <a:bodyPr/>
                    <a:lstStyle/>
                    <a:p>
                      <a:pPr algn="ctr" fontAlgn="b"/>
                      <a:r>
                        <a:rPr lang="hr-HR" sz="1800" u="none" strike="noStrike" dirty="0" smtClean="0">
                          <a:effectLst/>
                        </a:rPr>
                        <a:t>PODRUČJA</a:t>
                      </a:r>
                      <a:r>
                        <a:rPr lang="hr-HR" sz="1800" u="none" strike="noStrike" baseline="0" dirty="0" smtClean="0">
                          <a:effectLst/>
                        </a:rPr>
                        <a:t> </a:t>
                      </a:r>
                      <a:r>
                        <a:rPr lang="hr-HR" sz="1800" u="none" strike="noStrike" dirty="0" smtClean="0">
                          <a:effectLst/>
                        </a:rPr>
                        <a:t>ULAGANJA</a:t>
                      </a:r>
                      <a:endParaRPr lang="hr-HR" sz="1800" b="1" i="0" u="none" strike="noStrike" dirty="0">
                        <a:solidFill>
                          <a:schemeClr val="bg1"/>
                        </a:solidFill>
                        <a:effectLst/>
                        <a:latin typeface="+mn-lt"/>
                      </a:endParaRPr>
                    </a:p>
                  </a:txBody>
                  <a:tcPr marL="9525" marR="9525" marT="9525" marB="0" anchor="ctr">
                    <a:solidFill>
                      <a:srgbClr val="0F61BB"/>
                    </a:solidFill>
                  </a:tcPr>
                </a:tc>
              </a:tr>
              <a:tr h="959918">
                <a:tc>
                  <a:txBody>
                    <a:bodyPr/>
                    <a:lstStyle/>
                    <a:p>
                      <a:pPr marL="180000" algn="ctr" fontAlgn="b"/>
                      <a:r>
                        <a:rPr lang="hr-HR" sz="1600" u="none" strike="noStrike" dirty="0">
                          <a:effectLst/>
                        </a:rPr>
                        <a:t>04</a:t>
                      </a:r>
                      <a:endParaRPr lang="hr-HR" sz="1600" b="1" i="0" u="none" strike="noStrike" dirty="0">
                        <a:solidFill>
                          <a:srgbClr val="000000"/>
                        </a:solidFill>
                        <a:effectLst/>
                        <a:latin typeface="+mn-lt"/>
                      </a:endParaRPr>
                    </a:p>
                  </a:txBody>
                  <a:tcPr marL="9525" marR="9525" marT="9525" marB="0" anchor="ctr"/>
                </a:tc>
                <a:tc>
                  <a:txBody>
                    <a:bodyPr/>
                    <a:lstStyle/>
                    <a:p>
                      <a:pPr algn="l" fontAlgn="b"/>
                      <a:r>
                        <a:rPr lang="hr-HR" sz="1600" u="none" strike="noStrike" baseline="0" dirty="0" smtClean="0">
                          <a:effectLst/>
                        </a:rPr>
                        <a:t>ULAGANJA U PG/ULAGANJE U ŠUMSKU INFRASTRUKTURU/ NAVODNJAVANJE/KOMASACIJA/</a:t>
                      </a:r>
                      <a:endParaRPr lang="hr-HR" sz="1600" b="1" i="0" u="none" strike="noStrike" dirty="0">
                        <a:solidFill>
                          <a:srgbClr val="000000"/>
                        </a:solidFill>
                        <a:effectLst/>
                        <a:latin typeface="+mn-lt"/>
                      </a:endParaRPr>
                    </a:p>
                  </a:txBody>
                  <a:tcPr marL="9525" marR="9525" marT="9525" marB="0" anchor="ctr"/>
                </a:tc>
              </a:tr>
              <a:tr h="489154">
                <a:tc>
                  <a:txBody>
                    <a:bodyPr/>
                    <a:lstStyle/>
                    <a:p>
                      <a:pPr marL="180000" algn="ctr" fontAlgn="b"/>
                      <a:r>
                        <a:rPr lang="hr-HR" sz="1600" u="none" strike="noStrike" dirty="0">
                          <a:effectLst/>
                        </a:rPr>
                        <a:t>18</a:t>
                      </a:r>
                      <a:endParaRPr lang="hr-HR" sz="1600" b="1" i="0" u="none" strike="noStrike" dirty="0">
                        <a:solidFill>
                          <a:srgbClr val="000000"/>
                        </a:solidFill>
                        <a:effectLst/>
                        <a:latin typeface="+mn-lt"/>
                      </a:endParaRPr>
                    </a:p>
                  </a:txBody>
                  <a:tcPr marL="9525" marR="9525" marT="9525" marB="0" anchor="ctr"/>
                </a:tc>
                <a:tc>
                  <a:txBody>
                    <a:bodyPr/>
                    <a:lstStyle/>
                    <a:p>
                      <a:pPr algn="l" fontAlgn="b"/>
                      <a:r>
                        <a:rPr lang="hr-HR" sz="1600" u="none" strike="noStrike" dirty="0" smtClean="0">
                          <a:effectLst/>
                        </a:rPr>
                        <a:t>FINANCIRANJE IZRAVNIH PLAĆANJA</a:t>
                      </a:r>
                      <a:endParaRPr lang="hr-HR" sz="1600" b="1" i="0" u="none" strike="noStrike" dirty="0">
                        <a:solidFill>
                          <a:srgbClr val="000000"/>
                        </a:solidFill>
                        <a:effectLst/>
                        <a:latin typeface="+mn-lt"/>
                      </a:endParaRPr>
                    </a:p>
                  </a:txBody>
                  <a:tcPr marL="9525" marR="9525" marT="9525" marB="0" anchor="ctr"/>
                </a:tc>
              </a:tr>
              <a:tr h="489154">
                <a:tc>
                  <a:txBody>
                    <a:bodyPr/>
                    <a:lstStyle/>
                    <a:p>
                      <a:pPr marL="180000" algn="ctr" fontAlgn="b"/>
                      <a:r>
                        <a:rPr lang="hr-HR" sz="1600" u="none" strike="noStrike" dirty="0">
                          <a:effectLst/>
                        </a:rPr>
                        <a:t>06</a:t>
                      </a:r>
                      <a:endParaRPr lang="hr-HR" sz="1600" b="1" i="0" u="none" strike="noStrike" dirty="0">
                        <a:solidFill>
                          <a:srgbClr val="000000"/>
                        </a:solidFill>
                        <a:effectLst/>
                        <a:latin typeface="+mn-lt"/>
                      </a:endParaRPr>
                    </a:p>
                  </a:txBody>
                  <a:tcPr marL="9525" marR="9525" marT="9525" marB="0" anchor="ctr"/>
                </a:tc>
                <a:tc>
                  <a:txBody>
                    <a:bodyPr/>
                    <a:lstStyle/>
                    <a:p>
                      <a:pPr algn="l" fontAlgn="b"/>
                      <a:r>
                        <a:rPr lang="hr-HR" sz="1600" u="none" strike="noStrike" dirty="0" smtClean="0">
                          <a:effectLst/>
                        </a:rPr>
                        <a:t>POTPORA MLADIM</a:t>
                      </a:r>
                      <a:r>
                        <a:rPr lang="hr-HR" sz="1600" u="none" strike="noStrike" baseline="0" dirty="0" smtClean="0">
                          <a:effectLst/>
                        </a:rPr>
                        <a:t> I MALIM POLJOPRIVREDNICIMA</a:t>
                      </a:r>
                      <a:endParaRPr lang="hr-HR" sz="1600" b="1" i="0" u="none" strike="noStrike" dirty="0">
                        <a:solidFill>
                          <a:srgbClr val="000000"/>
                        </a:solidFill>
                        <a:effectLst/>
                        <a:latin typeface="+mn-lt"/>
                      </a:endParaRPr>
                    </a:p>
                  </a:txBody>
                  <a:tcPr marL="9525" marR="9525" marT="9525" marB="0" anchor="ctr"/>
                </a:tc>
              </a:tr>
              <a:tr h="489154">
                <a:tc>
                  <a:txBody>
                    <a:bodyPr/>
                    <a:lstStyle/>
                    <a:p>
                      <a:pPr marL="180000" algn="ctr" fontAlgn="b"/>
                      <a:r>
                        <a:rPr lang="hr-HR" sz="1600" u="none" strike="noStrike" dirty="0">
                          <a:effectLst/>
                        </a:rPr>
                        <a:t>08</a:t>
                      </a:r>
                      <a:endParaRPr lang="hr-HR" sz="1600" b="1" i="0" u="none" strike="noStrike" dirty="0">
                        <a:solidFill>
                          <a:srgbClr val="000000"/>
                        </a:solidFill>
                        <a:effectLst/>
                        <a:latin typeface="+mn-lt"/>
                      </a:endParaRPr>
                    </a:p>
                  </a:txBody>
                  <a:tcPr marL="9525" marR="9525" marT="9525" marB="0" anchor="ctr"/>
                </a:tc>
                <a:tc>
                  <a:txBody>
                    <a:bodyPr/>
                    <a:lstStyle/>
                    <a:p>
                      <a:pPr algn="l" fontAlgn="b"/>
                      <a:r>
                        <a:rPr lang="hr-HR" sz="1600" u="none" strike="noStrike" dirty="0" smtClean="0">
                          <a:effectLst/>
                        </a:rPr>
                        <a:t>MODERNIZACIJA</a:t>
                      </a:r>
                      <a:r>
                        <a:rPr lang="hr-HR" sz="1600" u="none" strike="noStrike" baseline="0" dirty="0" smtClean="0">
                          <a:effectLst/>
                        </a:rPr>
                        <a:t> U ŠUMARSKOM SEKTORU</a:t>
                      </a:r>
                      <a:endParaRPr lang="hr-HR" sz="1600" b="1" i="0" u="none" strike="noStrike" dirty="0">
                        <a:solidFill>
                          <a:srgbClr val="000000"/>
                        </a:solidFill>
                        <a:effectLst/>
                        <a:latin typeface="+mn-lt"/>
                      </a:endParaRPr>
                    </a:p>
                  </a:txBody>
                  <a:tcPr marL="9525" marR="9525" marT="9525" marB="0" anchor="ctr"/>
                </a:tc>
              </a:tr>
              <a:tr h="489154">
                <a:tc>
                  <a:txBody>
                    <a:bodyPr/>
                    <a:lstStyle/>
                    <a:p>
                      <a:pPr marL="180000" algn="ctr" fontAlgn="b"/>
                      <a:r>
                        <a:rPr lang="hr-HR" sz="1600" u="none" strike="noStrike" dirty="0">
                          <a:effectLst/>
                        </a:rPr>
                        <a:t>16</a:t>
                      </a:r>
                      <a:endParaRPr lang="hr-HR" sz="1600" b="1" i="0" u="none" strike="noStrike" dirty="0">
                        <a:solidFill>
                          <a:srgbClr val="000000"/>
                        </a:solidFill>
                        <a:effectLst/>
                        <a:latin typeface="+mn-lt"/>
                      </a:endParaRPr>
                    </a:p>
                  </a:txBody>
                  <a:tcPr marL="9525" marR="9525" marT="9525" marB="0" anchor="ctr"/>
                </a:tc>
                <a:tc>
                  <a:txBody>
                    <a:bodyPr/>
                    <a:lstStyle/>
                    <a:p>
                      <a:pPr algn="l" fontAlgn="b"/>
                      <a:r>
                        <a:rPr lang="hr-HR" sz="1600" u="none" strike="noStrike" dirty="0" smtClean="0">
                          <a:effectLst/>
                        </a:rPr>
                        <a:t>POTPORA OSNIVANJU OPERATIVNIH</a:t>
                      </a:r>
                      <a:r>
                        <a:rPr lang="hr-HR" sz="1600" u="none" strike="noStrike" baseline="0" dirty="0" smtClean="0">
                          <a:effectLst/>
                        </a:rPr>
                        <a:t> SKUPINA</a:t>
                      </a:r>
                      <a:endParaRPr lang="hr-HR" sz="1600" b="1" i="0" u="none" strike="noStrike" dirty="0">
                        <a:solidFill>
                          <a:srgbClr val="000000"/>
                        </a:solidFill>
                        <a:effectLst/>
                        <a:latin typeface="+mn-lt"/>
                      </a:endParaRPr>
                    </a:p>
                  </a:txBody>
                  <a:tcPr marL="9525" marR="9525" marT="9525" marB="0" anchor="ctr"/>
                </a:tc>
              </a:tr>
              <a:tr h="489154">
                <a:tc>
                  <a:txBody>
                    <a:bodyPr/>
                    <a:lstStyle/>
                    <a:p>
                      <a:pPr marL="180000" algn="ctr" fontAlgn="b"/>
                      <a:r>
                        <a:rPr lang="hr-HR" sz="1600" u="none" strike="noStrike" dirty="0">
                          <a:effectLst/>
                        </a:rPr>
                        <a:t>01</a:t>
                      </a:r>
                      <a:endParaRPr lang="hr-HR" sz="1600" b="1" i="0" u="none" strike="noStrike" dirty="0">
                        <a:solidFill>
                          <a:srgbClr val="000000"/>
                        </a:solidFill>
                        <a:effectLst/>
                        <a:latin typeface="+mn-lt"/>
                      </a:endParaRPr>
                    </a:p>
                  </a:txBody>
                  <a:tcPr marL="9525" marR="9525" marT="9525" marB="0" anchor="ctr"/>
                </a:tc>
                <a:tc>
                  <a:txBody>
                    <a:bodyPr/>
                    <a:lstStyle/>
                    <a:p>
                      <a:pPr algn="l" fontAlgn="b"/>
                      <a:r>
                        <a:rPr lang="hr-HR" sz="1600" u="none" strike="noStrike" dirty="0" smtClean="0">
                          <a:effectLst/>
                        </a:rPr>
                        <a:t>STRUKOVNO OSPOSOBLJAVANJE ZA POLJOPRIVREDNIKE/MLADE</a:t>
                      </a:r>
                      <a:endParaRPr lang="hr-HR" sz="1600" b="1" i="0" u="none" strike="noStrike" dirty="0">
                        <a:solidFill>
                          <a:srgbClr val="000000"/>
                        </a:solidFill>
                        <a:effectLst/>
                        <a:latin typeface="+mn-lt"/>
                      </a:endParaRPr>
                    </a:p>
                  </a:txBody>
                  <a:tcPr marL="9525" marR="9525" marT="9525" marB="0" anchor="ctr"/>
                </a:tc>
              </a:tr>
              <a:tr h="489154">
                <a:tc>
                  <a:txBody>
                    <a:bodyPr/>
                    <a:lstStyle/>
                    <a:p>
                      <a:pPr marL="180000" algn="ctr" fontAlgn="b"/>
                      <a:r>
                        <a:rPr lang="hr-HR" sz="1600" u="none" strike="noStrike" dirty="0">
                          <a:effectLst/>
                        </a:rPr>
                        <a:t>02</a:t>
                      </a:r>
                      <a:endParaRPr lang="hr-HR" sz="1600" b="1" i="0" u="none" strike="noStrike" dirty="0">
                        <a:solidFill>
                          <a:srgbClr val="000000"/>
                        </a:solidFill>
                        <a:effectLst/>
                        <a:latin typeface="+mn-lt"/>
                      </a:endParaRPr>
                    </a:p>
                  </a:txBody>
                  <a:tcPr marL="9525" marR="9525" marT="9525" marB="0" anchor="ctr"/>
                </a:tc>
                <a:tc>
                  <a:txBody>
                    <a:bodyPr/>
                    <a:lstStyle/>
                    <a:p>
                      <a:pPr algn="l" fontAlgn="b"/>
                      <a:r>
                        <a:rPr lang="hr-HR" sz="1600" u="none" strike="noStrike" dirty="0" smtClean="0">
                          <a:effectLst/>
                        </a:rPr>
                        <a:t>SAVJETOVANJE O POVEĆANJU KONKURENTNOSTI</a:t>
                      </a:r>
                      <a:r>
                        <a:rPr lang="hr-HR" sz="1600" u="none" strike="noStrike" baseline="0" dirty="0" smtClean="0">
                          <a:effectLst/>
                        </a:rPr>
                        <a:t> PG-A/ MLADIH</a:t>
                      </a:r>
                      <a:endParaRPr lang="hr-HR" sz="1600" b="1" i="0" u="none" strike="noStrike" dirty="0">
                        <a:solidFill>
                          <a:srgbClr val="000000"/>
                        </a:solidFill>
                        <a:effectLst/>
                        <a:latin typeface="+mn-lt"/>
                      </a:endParaRPr>
                    </a:p>
                  </a:txBody>
                  <a:tcPr marL="9525" marR="9525" marT="9525" marB="0" anchor="ctr"/>
                </a:tc>
              </a:tr>
            </a:tbl>
          </a:graphicData>
        </a:graphic>
      </p:graphicFrame>
      <p:sp>
        <p:nvSpPr>
          <p:cNvPr id="5" name="Naslov 1">
            <a:extLst>
              <a:ext uri="{FF2B5EF4-FFF2-40B4-BE49-F238E27FC236}">
                <a16:creationId xmlns="" xmlns:a16="http://schemas.microsoft.com/office/drawing/2014/main" id="{95964CBE-B9C0-4CD4-A28B-61F37474ED32}"/>
              </a:ext>
            </a:extLst>
          </p:cNvPr>
          <p:cNvSpPr>
            <a:spLocks noGrp="1"/>
          </p:cNvSpPr>
          <p:nvPr>
            <p:ph type="title"/>
          </p:nvPr>
        </p:nvSpPr>
        <p:spPr>
          <a:xfrm>
            <a:off x="0" y="0"/>
            <a:ext cx="7328992" cy="1008112"/>
          </a:xfrm>
        </p:spPr>
        <p:txBody>
          <a:bodyPr>
            <a:normAutofit fontScale="90000"/>
          </a:bodyPr>
          <a:lstStyle/>
          <a:p>
            <a:r>
              <a:rPr lang="hr-HR" dirty="0" smtClean="0"/>
              <a:t>Mogućnosti ulaganja: </a:t>
            </a:r>
            <a:br>
              <a:rPr lang="hr-HR" dirty="0" smtClean="0"/>
            </a:br>
            <a:r>
              <a:rPr lang="hr-HR" dirty="0" smtClean="0"/>
              <a:t>jačanje konkurentnosti</a:t>
            </a:r>
            <a:endParaRPr lang="hr-HR" dirty="0"/>
          </a:p>
        </p:txBody>
      </p:sp>
    </p:spTree>
    <p:extLst>
      <p:ext uri="{BB962C8B-B14F-4D97-AF65-F5344CB8AC3E}">
        <p14:creationId xmlns:p14="http://schemas.microsoft.com/office/powerpoint/2010/main" val="52607989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3" name="Picture 5"/>
          <p:cNvPicPr>
            <a:picLocks noChangeAspect="1" noChangeArrowheads="1"/>
          </p:cNvPicPr>
          <p:nvPr/>
        </p:nvPicPr>
        <p:blipFill rotWithShape="1">
          <a:blip r:embed="rId3">
            <a:extLst>
              <a:ext uri="{28A0092B-C50C-407E-A947-70E740481C1C}">
                <a14:useLocalDpi xmlns:a14="http://schemas.microsoft.com/office/drawing/2010/main" val="0"/>
              </a:ext>
            </a:extLst>
          </a:blip>
          <a:srcRect l="13717" t="3188" r="15247" b="852"/>
          <a:stretch/>
        </p:blipFill>
        <p:spPr bwMode="auto">
          <a:xfrm>
            <a:off x="4572000" y="1433457"/>
            <a:ext cx="4464496" cy="42590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2" name="Tablica 1"/>
          <p:cNvGraphicFramePr>
            <a:graphicFrameLocks noGrp="1"/>
          </p:cNvGraphicFramePr>
          <p:nvPr>
            <p:extLst>
              <p:ext uri="{D42A27DB-BD31-4B8C-83A1-F6EECF244321}">
                <p14:modId xmlns:p14="http://schemas.microsoft.com/office/powerpoint/2010/main" val="3779818800"/>
              </p:ext>
            </p:extLst>
          </p:nvPr>
        </p:nvGraphicFramePr>
        <p:xfrm>
          <a:off x="107504" y="1484784"/>
          <a:ext cx="5544616" cy="4626519"/>
        </p:xfrm>
        <a:graphic>
          <a:graphicData uri="http://schemas.openxmlformats.org/drawingml/2006/table">
            <a:tbl>
              <a:tblPr>
                <a:tableStyleId>{68D230F3-CF80-4859-8CE7-A43EE81993B5}</a:tableStyleId>
              </a:tblPr>
              <a:tblGrid>
                <a:gridCol w="720080"/>
                <a:gridCol w="4824536"/>
              </a:tblGrid>
              <a:tr h="384084">
                <a:tc>
                  <a:txBody>
                    <a:bodyPr/>
                    <a:lstStyle/>
                    <a:p>
                      <a:pPr algn="ctr" fontAlgn="b"/>
                      <a:r>
                        <a:rPr lang="hr-HR" sz="1800" u="none" strike="noStrike" dirty="0">
                          <a:effectLst/>
                        </a:rPr>
                        <a:t>MJERA</a:t>
                      </a:r>
                      <a:endParaRPr lang="hr-HR" sz="1800" b="1" i="0" u="none" strike="noStrike" dirty="0">
                        <a:solidFill>
                          <a:srgbClr val="000000"/>
                        </a:solidFill>
                        <a:effectLst/>
                        <a:latin typeface="+mn-lt"/>
                      </a:endParaRPr>
                    </a:p>
                  </a:txBody>
                  <a:tcPr marL="9525" marR="9525" marT="9525" marB="0" anchor="ctr">
                    <a:solidFill>
                      <a:schemeClr val="accent6">
                        <a:lumMod val="75000"/>
                      </a:schemeClr>
                    </a:solidFill>
                  </a:tcPr>
                </a:tc>
                <a:tc>
                  <a:txBody>
                    <a:bodyPr/>
                    <a:lstStyle/>
                    <a:p>
                      <a:pPr algn="ctr" fontAlgn="b"/>
                      <a:r>
                        <a:rPr lang="hr-HR" sz="1800" u="none" strike="noStrike" dirty="0" smtClean="0">
                          <a:effectLst/>
                        </a:rPr>
                        <a:t>PODRUČJA</a:t>
                      </a:r>
                      <a:r>
                        <a:rPr lang="hr-HR" sz="1800" u="none" strike="noStrike" baseline="0" dirty="0" smtClean="0">
                          <a:effectLst/>
                        </a:rPr>
                        <a:t> </a:t>
                      </a:r>
                      <a:r>
                        <a:rPr lang="hr-HR" sz="1800" u="none" strike="noStrike" dirty="0" smtClean="0">
                          <a:effectLst/>
                        </a:rPr>
                        <a:t>ULAGANJA</a:t>
                      </a:r>
                      <a:endParaRPr lang="hr-HR" sz="1800" b="1" i="0" u="none" strike="noStrike" dirty="0">
                        <a:solidFill>
                          <a:srgbClr val="000000"/>
                        </a:solidFill>
                        <a:effectLst/>
                        <a:latin typeface="+mn-lt"/>
                      </a:endParaRPr>
                    </a:p>
                  </a:txBody>
                  <a:tcPr marL="9525" marR="9525" marT="9525" marB="0" anchor="ctr">
                    <a:solidFill>
                      <a:schemeClr val="accent6">
                        <a:lumMod val="75000"/>
                      </a:schemeClr>
                    </a:solidFill>
                  </a:tcPr>
                </a:tc>
              </a:tr>
              <a:tr h="0">
                <a:tc>
                  <a:txBody>
                    <a:bodyPr/>
                    <a:lstStyle/>
                    <a:p>
                      <a:pPr marL="182880" algn="ctr" fontAlgn="b">
                        <a:spcAft>
                          <a:spcPts val="0"/>
                        </a:spcAft>
                      </a:pPr>
                      <a:r>
                        <a:rPr lang="hr-HR" sz="1800" dirty="0">
                          <a:solidFill>
                            <a:srgbClr val="000000"/>
                          </a:solidFill>
                          <a:effectLst/>
                          <a:latin typeface="Calibri"/>
                          <a:ea typeface="Calibri"/>
                          <a:cs typeface="Times New Roman"/>
                        </a:rPr>
                        <a:t>13</a:t>
                      </a:r>
                      <a:endParaRPr lang="hr-HR" sz="1100" dirty="0">
                        <a:effectLst/>
                        <a:latin typeface="Calibri"/>
                        <a:ea typeface="Calibri"/>
                        <a:cs typeface="Times New Roman"/>
                      </a:endParaRPr>
                    </a:p>
                  </a:txBody>
                  <a:tcPr marL="9525" marR="9525" marT="9525" marB="0" anchor="ctr"/>
                </a:tc>
                <a:tc>
                  <a:txBody>
                    <a:bodyPr/>
                    <a:lstStyle/>
                    <a:p>
                      <a:pPr algn="just" fontAlgn="b">
                        <a:spcAft>
                          <a:spcPts val="0"/>
                        </a:spcAft>
                      </a:pPr>
                      <a:r>
                        <a:rPr lang="hr-HR" sz="1600" b="0" smtClean="0">
                          <a:solidFill>
                            <a:srgbClr val="000000"/>
                          </a:solidFill>
                          <a:effectLst/>
                          <a:latin typeface="+mn-lt"/>
                          <a:ea typeface="Calibri"/>
                          <a:cs typeface="Times New Roman"/>
                        </a:rPr>
                        <a:t>PLAĆANJA ZA PODRUČJA S PRIRODNIM ILI OSTALIM POSEBNIM OGRANIČENJIMA</a:t>
                      </a:r>
                      <a:endParaRPr lang="hr-HR" sz="1000" b="0" dirty="0">
                        <a:effectLst/>
                        <a:latin typeface="+mn-lt"/>
                        <a:ea typeface="Calibri"/>
                        <a:cs typeface="Times New Roman"/>
                      </a:endParaRPr>
                    </a:p>
                  </a:txBody>
                  <a:tcPr marL="9525" marR="9525" marT="9525" marB="0" anchor="b"/>
                </a:tc>
              </a:tr>
              <a:tr h="0">
                <a:tc>
                  <a:txBody>
                    <a:bodyPr/>
                    <a:lstStyle/>
                    <a:p>
                      <a:pPr marL="182880" algn="ctr" fontAlgn="b">
                        <a:spcAft>
                          <a:spcPts val="0"/>
                        </a:spcAft>
                      </a:pPr>
                      <a:r>
                        <a:rPr lang="hr-HR" sz="1800">
                          <a:solidFill>
                            <a:srgbClr val="000000"/>
                          </a:solidFill>
                          <a:effectLst/>
                          <a:latin typeface="Calibri"/>
                          <a:ea typeface="Calibri"/>
                          <a:cs typeface="Times New Roman"/>
                        </a:rPr>
                        <a:t>11</a:t>
                      </a:r>
                      <a:endParaRPr lang="hr-HR" sz="1100">
                        <a:effectLst/>
                        <a:latin typeface="Calibri"/>
                        <a:ea typeface="Calibri"/>
                        <a:cs typeface="Times New Roman"/>
                      </a:endParaRPr>
                    </a:p>
                  </a:txBody>
                  <a:tcPr marL="9525" marR="9525" marT="9525" marB="0" anchor="ctr"/>
                </a:tc>
                <a:tc>
                  <a:txBody>
                    <a:bodyPr/>
                    <a:lstStyle/>
                    <a:p>
                      <a:pPr algn="just">
                        <a:spcAft>
                          <a:spcPts val="0"/>
                        </a:spcAft>
                      </a:pPr>
                      <a:r>
                        <a:rPr lang="hr-HR" sz="1600" b="0" smtClean="0">
                          <a:solidFill>
                            <a:srgbClr val="000000"/>
                          </a:solidFill>
                          <a:effectLst/>
                          <a:latin typeface="+mn-lt"/>
                          <a:ea typeface="Calibri"/>
                          <a:cs typeface="Times New Roman"/>
                        </a:rPr>
                        <a:t>PLAĆANJA ZA EKOLOŠKI UZGOJ</a:t>
                      </a:r>
                      <a:endParaRPr lang="hr-HR" sz="1000" b="0" dirty="0">
                        <a:effectLst/>
                        <a:latin typeface="+mn-lt"/>
                        <a:ea typeface="Calibri"/>
                        <a:cs typeface="Times New Roman"/>
                      </a:endParaRPr>
                    </a:p>
                  </a:txBody>
                  <a:tcPr marL="9525" marR="9525" marT="9525" marB="0" anchor="b"/>
                </a:tc>
              </a:tr>
              <a:tr h="0">
                <a:tc>
                  <a:txBody>
                    <a:bodyPr/>
                    <a:lstStyle/>
                    <a:p>
                      <a:pPr marL="182880" algn="ctr" fontAlgn="b">
                        <a:spcAft>
                          <a:spcPts val="0"/>
                        </a:spcAft>
                      </a:pPr>
                      <a:r>
                        <a:rPr lang="hr-HR" sz="1800">
                          <a:solidFill>
                            <a:srgbClr val="000000"/>
                          </a:solidFill>
                          <a:effectLst/>
                          <a:latin typeface="Calibri"/>
                          <a:ea typeface="Calibri"/>
                          <a:cs typeface="Times New Roman"/>
                        </a:rPr>
                        <a:t>10</a:t>
                      </a:r>
                      <a:endParaRPr lang="hr-HR" sz="1100">
                        <a:effectLst/>
                        <a:latin typeface="Calibri"/>
                        <a:ea typeface="Calibri"/>
                        <a:cs typeface="Times New Roman"/>
                      </a:endParaRPr>
                    </a:p>
                  </a:txBody>
                  <a:tcPr marL="9525" marR="9525" marT="9525" marB="0" anchor="ctr"/>
                </a:tc>
                <a:tc>
                  <a:txBody>
                    <a:bodyPr/>
                    <a:lstStyle/>
                    <a:p>
                      <a:pPr algn="just">
                        <a:spcAft>
                          <a:spcPts val="0"/>
                        </a:spcAft>
                      </a:pPr>
                      <a:r>
                        <a:rPr lang="hr-HR" sz="1600" b="0" dirty="0" smtClean="0">
                          <a:solidFill>
                            <a:srgbClr val="000000"/>
                          </a:solidFill>
                          <a:effectLst/>
                          <a:latin typeface="+mn-lt"/>
                          <a:ea typeface="Calibri"/>
                          <a:cs typeface="Times New Roman"/>
                        </a:rPr>
                        <a:t>AGRO-OKOLIŠNA PLAĆANJA – ZAŠTITA LEPTIRA, KOSCA/OBRADA I SJETVA NA NAGIBU/PASMINE/ ODRŽAVANJE MEĐUREDNOG PROSTORA U VIŠ. NASADIMA/ OČUVANJE ŽIVICA, SUHOZIDA/EKSTENZIVNI MASLINICI/PRIMJENA EKOLOŠKIH GNOJIVA</a:t>
                      </a:r>
                      <a:endParaRPr lang="hr-HR" sz="1000" b="0" dirty="0">
                        <a:effectLst/>
                        <a:latin typeface="+mn-lt"/>
                        <a:ea typeface="Calibri"/>
                        <a:cs typeface="Times New Roman"/>
                      </a:endParaRPr>
                    </a:p>
                  </a:txBody>
                  <a:tcPr marL="9525" marR="9525" marT="9525" marB="0" anchor="b"/>
                </a:tc>
              </a:tr>
              <a:tr h="0">
                <a:tc>
                  <a:txBody>
                    <a:bodyPr/>
                    <a:lstStyle/>
                    <a:p>
                      <a:pPr marL="182880" algn="ctr" fontAlgn="b">
                        <a:spcAft>
                          <a:spcPts val="0"/>
                        </a:spcAft>
                      </a:pPr>
                      <a:r>
                        <a:rPr lang="hr-HR" sz="1800">
                          <a:solidFill>
                            <a:srgbClr val="000000"/>
                          </a:solidFill>
                          <a:effectLst/>
                          <a:latin typeface="Calibri"/>
                          <a:ea typeface="Calibri"/>
                          <a:cs typeface="Times New Roman"/>
                        </a:rPr>
                        <a:t>08</a:t>
                      </a:r>
                      <a:endParaRPr lang="hr-HR" sz="1100">
                        <a:effectLst/>
                        <a:latin typeface="Calibri"/>
                        <a:ea typeface="Calibri"/>
                        <a:cs typeface="Times New Roman"/>
                      </a:endParaRPr>
                    </a:p>
                  </a:txBody>
                  <a:tcPr marL="9525" marR="9525" marT="9525" marB="0" anchor="ctr"/>
                </a:tc>
                <a:tc>
                  <a:txBody>
                    <a:bodyPr/>
                    <a:lstStyle/>
                    <a:p>
                      <a:pPr algn="just">
                        <a:spcAft>
                          <a:spcPts val="0"/>
                        </a:spcAft>
                      </a:pPr>
                      <a:r>
                        <a:rPr lang="hr-HR" sz="1600" b="0" dirty="0" smtClean="0">
                          <a:solidFill>
                            <a:srgbClr val="000000"/>
                          </a:solidFill>
                          <a:effectLst/>
                          <a:latin typeface="+mn-lt"/>
                          <a:ea typeface="Calibri"/>
                          <a:cs typeface="Times New Roman"/>
                        </a:rPr>
                        <a:t>KONVERZIJA DEGRADIRANIH ŠUMA/ POUČNE STAZE, VIDIKOVCI (MANJA INFARSTRUKTURA)</a:t>
                      </a:r>
                      <a:endParaRPr lang="hr-HR" sz="1000" b="0" dirty="0">
                        <a:effectLst/>
                        <a:latin typeface="+mn-lt"/>
                        <a:ea typeface="Calibri"/>
                        <a:cs typeface="Times New Roman"/>
                      </a:endParaRPr>
                    </a:p>
                  </a:txBody>
                  <a:tcPr marL="9525" marR="9525" marT="9525" marB="0" anchor="b"/>
                </a:tc>
              </a:tr>
              <a:tr h="0">
                <a:tc>
                  <a:txBody>
                    <a:bodyPr/>
                    <a:lstStyle/>
                    <a:p>
                      <a:pPr marL="182880" algn="ctr" fontAlgn="b">
                        <a:spcAft>
                          <a:spcPts val="0"/>
                        </a:spcAft>
                      </a:pPr>
                      <a:r>
                        <a:rPr lang="hr-HR" sz="1800">
                          <a:solidFill>
                            <a:srgbClr val="000000"/>
                          </a:solidFill>
                          <a:effectLst/>
                          <a:latin typeface="Calibri"/>
                          <a:ea typeface="Calibri"/>
                          <a:cs typeface="Times New Roman"/>
                        </a:rPr>
                        <a:t>04</a:t>
                      </a:r>
                      <a:endParaRPr lang="hr-HR" sz="1100">
                        <a:effectLst/>
                        <a:latin typeface="Calibri"/>
                        <a:ea typeface="Calibri"/>
                        <a:cs typeface="Times New Roman"/>
                      </a:endParaRPr>
                    </a:p>
                  </a:txBody>
                  <a:tcPr marL="9525" marR="9525" marT="9525" marB="0" anchor="ctr"/>
                </a:tc>
                <a:tc>
                  <a:txBody>
                    <a:bodyPr/>
                    <a:lstStyle/>
                    <a:p>
                      <a:pPr algn="just">
                        <a:spcAft>
                          <a:spcPts val="0"/>
                        </a:spcAft>
                      </a:pPr>
                      <a:r>
                        <a:rPr lang="hr-HR" sz="1600" b="0" dirty="0" smtClean="0">
                          <a:solidFill>
                            <a:srgbClr val="000000"/>
                          </a:solidFill>
                          <a:effectLst/>
                          <a:latin typeface="+mn-lt"/>
                          <a:ea typeface="Calibri"/>
                          <a:cs typeface="Times New Roman"/>
                        </a:rPr>
                        <a:t>NEPROIZVODNA ULAGANJA VEZANA UZ OČUVANJE OKOLIŠA</a:t>
                      </a:r>
                      <a:endParaRPr lang="hr-HR" sz="1000" b="0" dirty="0">
                        <a:effectLst/>
                        <a:latin typeface="+mn-lt"/>
                        <a:ea typeface="Calibri"/>
                        <a:cs typeface="Times New Roman"/>
                      </a:endParaRPr>
                    </a:p>
                  </a:txBody>
                  <a:tcPr marL="9525" marR="9525" marT="9525" marB="0" anchor="b"/>
                </a:tc>
              </a:tr>
              <a:tr h="0">
                <a:tc>
                  <a:txBody>
                    <a:bodyPr/>
                    <a:lstStyle/>
                    <a:p>
                      <a:pPr marL="182880" algn="ctr" fontAlgn="b">
                        <a:spcAft>
                          <a:spcPts val="0"/>
                        </a:spcAft>
                      </a:pPr>
                      <a:r>
                        <a:rPr lang="hr-HR" sz="1800">
                          <a:solidFill>
                            <a:srgbClr val="000000"/>
                          </a:solidFill>
                          <a:effectLst/>
                          <a:latin typeface="Calibri"/>
                          <a:ea typeface="Calibri"/>
                          <a:cs typeface="Times New Roman"/>
                        </a:rPr>
                        <a:t>02</a:t>
                      </a:r>
                      <a:endParaRPr lang="hr-HR" sz="1100">
                        <a:effectLst/>
                        <a:latin typeface="Calibri"/>
                        <a:ea typeface="Calibri"/>
                        <a:cs typeface="Times New Roman"/>
                      </a:endParaRPr>
                    </a:p>
                  </a:txBody>
                  <a:tcPr marL="9525" marR="9525" marT="9525" marB="0" anchor="ctr"/>
                </a:tc>
                <a:tc>
                  <a:txBody>
                    <a:bodyPr/>
                    <a:lstStyle/>
                    <a:p>
                      <a:pPr algn="just">
                        <a:spcAft>
                          <a:spcPts val="0"/>
                        </a:spcAft>
                      </a:pPr>
                      <a:r>
                        <a:rPr lang="hr-HR" sz="1600" b="0" dirty="0" smtClean="0">
                          <a:solidFill>
                            <a:srgbClr val="000000"/>
                          </a:solidFill>
                          <a:effectLst/>
                          <a:latin typeface="+mn-lt"/>
                          <a:ea typeface="Calibri"/>
                          <a:cs typeface="Times New Roman"/>
                        </a:rPr>
                        <a:t>SAVJETOVANJE O VIŠESTRUKOJ SUKLADNOSTI, AGRO-OKOLIŠNIM MJERAMA/ SAVJETOVANJE ŠUMOPOSJEDNIKA </a:t>
                      </a:r>
                      <a:endParaRPr lang="hr-HR" sz="1000" b="0" dirty="0">
                        <a:effectLst/>
                        <a:latin typeface="+mn-lt"/>
                        <a:ea typeface="Calibri"/>
                        <a:cs typeface="Times New Roman"/>
                      </a:endParaRPr>
                    </a:p>
                  </a:txBody>
                  <a:tcPr marL="9525" marR="9525" marT="9525" marB="0" anchor="b"/>
                </a:tc>
              </a:tr>
              <a:tr h="0">
                <a:tc>
                  <a:txBody>
                    <a:bodyPr/>
                    <a:lstStyle/>
                    <a:p>
                      <a:pPr marL="182880" algn="ctr" fontAlgn="b">
                        <a:spcAft>
                          <a:spcPts val="0"/>
                        </a:spcAft>
                      </a:pPr>
                      <a:r>
                        <a:rPr lang="hr-HR" sz="1800">
                          <a:solidFill>
                            <a:srgbClr val="000000"/>
                          </a:solidFill>
                          <a:effectLst/>
                          <a:latin typeface="Calibri"/>
                          <a:ea typeface="Calibri"/>
                          <a:cs typeface="Times New Roman"/>
                        </a:rPr>
                        <a:t>01</a:t>
                      </a:r>
                      <a:endParaRPr lang="hr-HR" sz="1100">
                        <a:effectLst/>
                        <a:latin typeface="Calibri"/>
                        <a:ea typeface="Calibri"/>
                        <a:cs typeface="Times New Roman"/>
                      </a:endParaRPr>
                    </a:p>
                  </a:txBody>
                  <a:tcPr marL="9525" marR="9525" marT="9525" marB="0" anchor="ctr"/>
                </a:tc>
                <a:tc>
                  <a:txBody>
                    <a:bodyPr/>
                    <a:lstStyle/>
                    <a:p>
                      <a:pPr algn="just" fontAlgn="b">
                        <a:spcAft>
                          <a:spcPts val="0"/>
                        </a:spcAft>
                      </a:pPr>
                      <a:r>
                        <a:rPr lang="hr-HR" sz="1600" b="0" dirty="0" smtClean="0">
                          <a:solidFill>
                            <a:srgbClr val="000000"/>
                          </a:solidFill>
                          <a:effectLst/>
                          <a:latin typeface="+mn-lt"/>
                          <a:ea typeface="Calibri"/>
                          <a:cs typeface="Times New Roman"/>
                        </a:rPr>
                        <a:t>STRUKOVNO OSPOSOBLJAVANJE O VIŠESTRUKOJ SUKLADNOSTI, AGRO-OKOLIŠNIM MJERAMA</a:t>
                      </a:r>
                      <a:endParaRPr lang="hr-HR" sz="1000" b="0" dirty="0">
                        <a:effectLst/>
                        <a:latin typeface="+mn-lt"/>
                        <a:ea typeface="Calibri"/>
                        <a:cs typeface="Times New Roman"/>
                      </a:endParaRPr>
                    </a:p>
                  </a:txBody>
                  <a:tcPr marL="9525" marR="9525" marT="9525" marB="0" anchor="b"/>
                </a:tc>
              </a:tr>
            </a:tbl>
          </a:graphicData>
        </a:graphic>
      </p:graphicFrame>
      <p:sp>
        <p:nvSpPr>
          <p:cNvPr id="4" name="Naslov 1">
            <a:extLst>
              <a:ext uri="{FF2B5EF4-FFF2-40B4-BE49-F238E27FC236}">
                <a16:creationId xmlns="" xmlns:a16="http://schemas.microsoft.com/office/drawing/2014/main" id="{95964CBE-B9C0-4CD4-A28B-61F37474ED32}"/>
              </a:ext>
            </a:extLst>
          </p:cNvPr>
          <p:cNvSpPr>
            <a:spLocks noGrp="1"/>
          </p:cNvSpPr>
          <p:nvPr>
            <p:ph type="title"/>
          </p:nvPr>
        </p:nvSpPr>
        <p:spPr>
          <a:xfrm>
            <a:off x="0" y="0"/>
            <a:ext cx="7328992" cy="1008112"/>
          </a:xfrm>
        </p:spPr>
        <p:txBody>
          <a:bodyPr>
            <a:normAutofit fontScale="90000"/>
          </a:bodyPr>
          <a:lstStyle/>
          <a:p>
            <a:r>
              <a:rPr lang="hr-HR" dirty="0" smtClean="0"/>
              <a:t>Mogućnosti ulaganja: </a:t>
            </a:r>
            <a:br>
              <a:rPr lang="hr-HR" dirty="0" smtClean="0"/>
            </a:br>
            <a:r>
              <a:rPr lang="hr-HR" dirty="0" smtClean="0"/>
              <a:t>očuvanje ekosustava</a:t>
            </a:r>
            <a:endParaRPr lang="hr-HR" dirty="0"/>
          </a:p>
        </p:txBody>
      </p:sp>
    </p:spTree>
    <p:extLst>
      <p:ext uri="{BB962C8B-B14F-4D97-AF65-F5344CB8AC3E}">
        <p14:creationId xmlns:p14="http://schemas.microsoft.com/office/powerpoint/2010/main" val="157631830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14058" t="2966" r="16276" b="1380"/>
          <a:stretch/>
        </p:blipFill>
        <p:spPr bwMode="auto">
          <a:xfrm>
            <a:off x="-18281" y="1340768"/>
            <a:ext cx="4662289" cy="45207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3" name="Tablica 2"/>
          <p:cNvGraphicFramePr>
            <a:graphicFrameLocks noGrp="1"/>
          </p:cNvGraphicFramePr>
          <p:nvPr>
            <p:extLst>
              <p:ext uri="{D42A27DB-BD31-4B8C-83A1-F6EECF244321}">
                <p14:modId xmlns:p14="http://schemas.microsoft.com/office/powerpoint/2010/main" val="447149480"/>
              </p:ext>
            </p:extLst>
          </p:nvPr>
        </p:nvGraphicFramePr>
        <p:xfrm>
          <a:off x="2411760" y="1412776"/>
          <a:ext cx="5832648" cy="3096342"/>
        </p:xfrm>
        <a:graphic>
          <a:graphicData uri="http://schemas.openxmlformats.org/drawingml/2006/table">
            <a:tbl>
              <a:tblPr>
                <a:tableStyleId>{5FD0F851-EC5A-4D38-B0AD-8093EC10F338}</a:tableStyleId>
              </a:tblPr>
              <a:tblGrid>
                <a:gridCol w="922679"/>
                <a:gridCol w="4909969"/>
              </a:tblGrid>
              <a:tr h="317352">
                <a:tc>
                  <a:txBody>
                    <a:bodyPr/>
                    <a:lstStyle/>
                    <a:p>
                      <a:pPr algn="ctr" fontAlgn="b"/>
                      <a:r>
                        <a:rPr lang="hr-HR" sz="1600" u="none" strike="noStrike" dirty="0" smtClean="0">
                          <a:effectLst/>
                        </a:rPr>
                        <a:t>MJERA</a:t>
                      </a:r>
                      <a:endParaRPr lang="hr-HR" sz="1600" b="0" i="0" u="none" strike="noStrike" dirty="0">
                        <a:solidFill>
                          <a:srgbClr val="000000"/>
                        </a:solidFill>
                        <a:effectLst/>
                        <a:latin typeface="+mn-lt"/>
                      </a:endParaRPr>
                    </a:p>
                  </a:txBody>
                  <a:tcPr marL="9525" marR="9525" marT="9525" marB="0" anchor="ctr">
                    <a:solidFill>
                      <a:schemeClr val="tx2">
                        <a:lumMod val="60000"/>
                        <a:lumOff val="40000"/>
                      </a:schemeClr>
                    </a:solidFill>
                  </a:tcPr>
                </a:tc>
                <a:tc>
                  <a:txBody>
                    <a:bodyPr/>
                    <a:lstStyle/>
                    <a:p>
                      <a:pPr algn="ctr" fontAlgn="b"/>
                      <a:r>
                        <a:rPr lang="hr-HR" sz="1600" u="none" strike="noStrike" dirty="0" smtClean="0">
                          <a:effectLst/>
                        </a:rPr>
                        <a:t>PODRUČJA ULAGANJA</a:t>
                      </a:r>
                      <a:endParaRPr lang="hr-HR" sz="1600" b="0" i="0" u="none" strike="noStrike" dirty="0">
                        <a:solidFill>
                          <a:srgbClr val="000000"/>
                        </a:solidFill>
                        <a:effectLst/>
                        <a:latin typeface="+mn-lt"/>
                      </a:endParaRPr>
                    </a:p>
                  </a:txBody>
                  <a:tcPr marL="9525" marR="9525" marT="9525" marB="0" anchor="ctr">
                    <a:solidFill>
                      <a:schemeClr val="tx2">
                        <a:lumMod val="60000"/>
                        <a:lumOff val="40000"/>
                      </a:schemeClr>
                    </a:solidFill>
                  </a:tcPr>
                </a:tc>
              </a:tr>
              <a:tr h="1262065">
                <a:tc>
                  <a:txBody>
                    <a:bodyPr/>
                    <a:lstStyle/>
                    <a:p>
                      <a:pPr marL="180000" algn="ctr" fontAlgn="b"/>
                      <a:r>
                        <a:rPr lang="hr-HR" sz="1600" u="none" strike="noStrike" dirty="0" smtClean="0">
                          <a:effectLst/>
                        </a:rPr>
                        <a:t>07</a:t>
                      </a:r>
                      <a:endParaRPr lang="hr-HR" sz="1600" b="0" i="0" u="none" strike="noStrike" dirty="0">
                        <a:solidFill>
                          <a:srgbClr val="000000"/>
                        </a:solidFill>
                        <a:effectLst/>
                        <a:latin typeface="+mn-lt"/>
                      </a:endParaRPr>
                    </a:p>
                  </a:txBody>
                  <a:tcPr marL="9525" marR="9525" marT="9525" marB="0" anchor="ctr"/>
                </a:tc>
                <a:tc>
                  <a:txBody>
                    <a:bodyPr/>
                    <a:lstStyle/>
                    <a:p>
                      <a:r>
                        <a:rPr lang="hr-HR" sz="1600" kern="1200" dirty="0" smtClean="0"/>
                        <a:t>PLANOVI ZA RAZVOJ</a:t>
                      </a:r>
                      <a:r>
                        <a:rPr lang="hr-HR" sz="1600" kern="1200" baseline="0" dirty="0" smtClean="0"/>
                        <a:t> JLS</a:t>
                      </a:r>
                      <a:r>
                        <a:rPr lang="hr-HR" sz="1600" kern="1200" dirty="0" smtClean="0"/>
                        <a:t>/NERAZVRSTANE CESTE/ JAVNI SUSTAVI ZA VODOOPSKRBU, ODVODNJU I PROČIŠĆAVANJE OTPADNIH</a:t>
                      </a:r>
                      <a:r>
                        <a:rPr lang="hr-HR" sz="1600" kern="1200" baseline="0" dirty="0" smtClean="0"/>
                        <a:t> VODA/TEMELJNE USLUGE TE POVEZANA INFRASTRUKTURA </a:t>
                      </a:r>
                      <a:endParaRPr lang="hr-HR" sz="1600" b="0" kern="1200" dirty="0" smtClean="0">
                        <a:solidFill>
                          <a:schemeClr val="dk1"/>
                        </a:solidFill>
                        <a:latin typeface="+mn-lt"/>
                        <a:ea typeface="+mn-ea"/>
                        <a:cs typeface="+mn-cs"/>
                      </a:endParaRPr>
                    </a:p>
                  </a:txBody>
                  <a:tcPr marL="9525" marR="9525" marT="9525" marB="0" anchor="ctr"/>
                </a:tc>
              </a:tr>
              <a:tr h="439895">
                <a:tc>
                  <a:txBody>
                    <a:bodyPr/>
                    <a:lstStyle/>
                    <a:p>
                      <a:pPr marL="180000" algn="ctr" fontAlgn="b"/>
                      <a:r>
                        <a:rPr lang="hr-HR" sz="1600" u="none" strike="noStrike" dirty="0" smtClean="0">
                          <a:effectLst/>
                        </a:rPr>
                        <a:t>06</a:t>
                      </a:r>
                      <a:endParaRPr lang="hr-HR" sz="1600" b="0" i="0" u="none" strike="noStrike" dirty="0">
                        <a:solidFill>
                          <a:srgbClr val="000000"/>
                        </a:solidFill>
                        <a:effectLst/>
                        <a:latin typeface="+mn-lt"/>
                      </a:endParaRPr>
                    </a:p>
                  </a:txBody>
                  <a:tcPr marL="9525" marR="9525" marT="9525" marB="0" anchor="ctr"/>
                </a:tc>
                <a:tc>
                  <a:txBody>
                    <a:bodyPr/>
                    <a:lstStyle/>
                    <a:p>
                      <a:r>
                        <a:rPr lang="hr-HR" sz="1600" dirty="0" smtClean="0"/>
                        <a:t>POKRETANJE I RAZVOJ NEPOLJOPRIVREDNE DJELATNOSTI</a:t>
                      </a:r>
                      <a:endParaRPr lang="hr-HR" sz="1600" b="0" dirty="0">
                        <a:latin typeface="+mn-lt"/>
                      </a:endParaRPr>
                    </a:p>
                  </a:txBody>
                  <a:tcPr marL="9525" marR="9525" marT="9525" marB="0" anchor="ctr"/>
                </a:tc>
              </a:tr>
              <a:tr h="637135">
                <a:tc>
                  <a:txBody>
                    <a:bodyPr/>
                    <a:lstStyle/>
                    <a:p>
                      <a:pPr marL="180000" algn="ctr" fontAlgn="b"/>
                      <a:r>
                        <a:rPr lang="hr-HR" sz="1600" u="none" strike="noStrike" dirty="0" smtClean="0">
                          <a:effectLst/>
                        </a:rPr>
                        <a:t>19</a:t>
                      </a:r>
                      <a:endParaRPr lang="hr-HR" sz="1600" b="0" i="0" u="none" strike="noStrike" dirty="0">
                        <a:solidFill>
                          <a:srgbClr val="000000"/>
                        </a:solidFill>
                        <a:effectLst/>
                        <a:latin typeface="+mn-lt"/>
                      </a:endParaRPr>
                    </a:p>
                  </a:txBody>
                  <a:tcPr marL="9525" marR="9525" marT="9525" marB="0" anchor="ctr"/>
                </a:tc>
                <a:tc>
                  <a:txBody>
                    <a:bodyPr/>
                    <a:lstStyle/>
                    <a:p>
                      <a:r>
                        <a:rPr lang="hr-HR" sz="1600" dirty="0" smtClean="0"/>
                        <a:t>LEADER – PRIPREMA I PROVEDBA LOKALNIH  RAZVOJNIH</a:t>
                      </a:r>
                      <a:r>
                        <a:rPr lang="hr-HR" sz="1600" baseline="0" dirty="0" smtClean="0"/>
                        <a:t> STRATEGIJA (LRS)</a:t>
                      </a:r>
                      <a:endParaRPr lang="hr-HR" sz="1600" b="0" dirty="0">
                        <a:latin typeface="+mn-lt"/>
                      </a:endParaRPr>
                    </a:p>
                  </a:txBody>
                  <a:tcPr marL="9525" marR="9525" marT="9525" marB="0" anchor="ctr"/>
                </a:tc>
              </a:tr>
              <a:tr h="439895">
                <a:tc>
                  <a:txBody>
                    <a:bodyPr/>
                    <a:lstStyle/>
                    <a:p>
                      <a:pPr marL="180000" algn="ctr" fontAlgn="b"/>
                      <a:r>
                        <a:rPr lang="hr-HR" sz="1600" u="none" strike="noStrike" dirty="0" smtClean="0">
                          <a:effectLst/>
                        </a:rPr>
                        <a:t>08</a:t>
                      </a:r>
                      <a:endParaRPr lang="hr-HR" sz="1600" b="0" i="0" u="none" strike="noStrike" dirty="0">
                        <a:solidFill>
                          <a:srgbClr val="000000"/>
                        </a:solidFill>
                        <a:effectLst/>
                        <a:latin typeface="+mn-lt"/>
                      </a:endParaRPr>
                    </a:p>
                  </a:txBody>
                  <a:tcPr marL="9525" marR="9525" marT="9525" marB="0" anchor="ctr"/>
                </a:tc>
                <a:tc>
                  <a:txBody>
                    <a:bodyPr/>
                    <a:lstStyle/>
                    <a:p>
                      <a:r>
                        <a:rPr lang="hr-HR" sz="1600" dirty="0" smtClean="0"/>
                        <a:t>MARKETING DRVNIH I NEDRVNIH ŠUMSKIH PROIZVODA</a:t>
                      </a:r>
                      <a:endParaRPr lang="hr-HR" sz="1600" b="0" dirty="0">
                        <a:latin typeface="+mn-lt"/>
                      </a:endParaRPr>
                    </a:p>
                  </a:txBody>
                  <a:tcPr marL="9525" marR="9525" marT="9525" marB="0" anchor="ctr"/>
                </a:tc>
              </a:tr>
            </a:tbl>
          </a:graphicData>
        </a:graphic>
      </p:graphicFrame>
      <p:sp>
        <p:nvSpPr>
          <p:cNvPr id="4" name="Naslov 1">
            <a:extLst>
              <a:ext uri="{FF2B5EF4-FFF2-40B4-BE49-F238E27FC236}">
                <a16:creationId xmlns="" xmlns:a16="http://schemas.microsoft.com/office/drawing/2014/main" id="{95964CBE-B9C0-4CD4-A28B-61F37474ED32}"/>
              </a:ext>
            </a:extLst>
          </p:cNvPr>
          <p:cNvSpPr>
            <a:spLocks noGrp="1"/>
          </p:cNvSpPr>
          <p:nvPr>
            <p:ph type="title"/>
          </p:nvPr>
        </p:nvSpPr>
        <p:spPr>
          <a:xfrm>
            <a:off x="0" y="0"/>
            <a:ext cx="7328992" cy="1008112"/>
          </a:xfrm>
        </p:spPr>
        <p:txBody>
          <a:bodyPr>
            <a:normAutofit fontScale="90000"/>
          </a:bodyPr>
          <a:lstStyle/>
          <a:p>
            <a:r>
              <a:rPr lang="hr-HR" dirty="0" smtClean="0"/>
              <a:t>Mogućnosti ulaganja: </a:t>
            </a:r>
            <a:br>
              <a:rPr lang="hr-HR" dirty="0" smtClean="0"/>
            </a:br>
            <a:r>
              <a:rPr lang="hr-HR" dirty="0" smtClean="0"/>
              <a:t>društvena uključenost i lokalni razvoj</a:t>
            </a:r>
            <a:endParaRPr lang="hr-HR" dirty="0"/>
          </a:p>
        </p:txBody>
      </p:sp>
    </p:spTree>
    <p:extLst>
      <p:ext uri="{BB962C8B-B14F-4D97-AF65-F5344CB8AC3E}">
        <p14:creationId xmlns:p14="http://schemas.microsoft.com/office/powerpoint/2010/main" val="367651350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13560" t="2083" r="15903" b="1909"/>
          <a:stretch/>
        </p:blipFill>
        <p:spPr bwMode="auto">
          <a:xfrm>
            <a:off x="179512" y="1340768"/>
            <a:ext cx="4644715" cy="44644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5" name="Tablica 4"/>
          <p:cNvGraphicFramePr>
            <a:graphicFrameLocks noGrp="1"/>
          </p:cNvGraphicFramePr>
          <p:nvPr>
            <p:extLst>
              <p:ext uri="{D42A27DB-BD31-4B8C-83A1-F6EECF244321}">
                <p14:modId xmlns:p14="http://schemas.microsoft.com/office/powerpoint/2010/main" val="2921255014"/>
              </p:ext>
            </p:extLst>
          </p:nvPr>
        </p:nvGraphicFramePr>
        <p:xfrm>
          <a:off x="2123728" y="1628800"/>
          <a:ext cx="6768752" cy="3811915"/>
        </p:xfrm>
        <a:graphic>
          <a:graphicData uri="http://schemas.openxmlformats.org/drawingml/2006/table">
            <a:tbl>
              <a:tblPr>
                <a:tableStyleId>{68D230F3-CF80-4859-8CE7-A43EE81993B5}</a:tableStyleId>
              </a:tblPr>
              <a:tblGrid>
                <a:gridCol w="1070763"/>
                <a:gridCol w="5697989"/>
              </a:tblGrid>
              <a:tr h="360040">
                <a:tc>
                  <a:txBody>
                    <a:bodyPr/>
                    <a:lstStyle/>
                    <a:p>
                      <a:pPr algn="ctr" fontAlgn="b"/>
                      <a:r>
                        <a:rPr lang="hr-HR" sz="1600" u="none" strike="noStrike" dirty="0">
                          <a:effectLst/>
                        </a:rPr>
                        <a:t>MJERA</a:t>
                      </a:r>
                      <a:endParaRPr lang="hr-HR" sz="1600" b="0" i="0" u="none" strike="noStrike" dirty="0">
                        <a:solidFill>
                          <a:srgbClr val="000000"/>
                        </a:solidFill>
                        <a:effectLst/>
                        <a:latin typeface="+mn-lt"/>
                      </a:endParaRPr>
                    </a:p>
                  </a:txBody>
                  <a:tcPr marL="9525" marR="9525" marT="9525" marB="0" anchor="ctr">
                    <a:solidFill>
                      <a:srgbClr val="FFC000"/>
                    </a:solidFill>
                  </a:tcPr>
                </a:tc>
                <a:tc>
                  <a:txBody>
                    <a:bodyPr/>
                    <a:lstStyle/>
                    <a:p>
                      <a:pPr algn="ctr" fontAlgn="b"/>
                      <a:r>
                        <a:rPr lang="hr-HR" sz="1600" u="none" strike="noStrike" dirty="0" smtClean="0">
                          <a:effectLst/>
                        </a:rPr>
                        <a:t>PODRUČJA ULAGANJA</a:t>
                      </a:r>
                      <a:endParaRPr lang="hr-HR" sz="1600" b="0" i="0" u="none" strike="noStrike" dirty="0">
                        <a:solidFill>
                          <a:srgbClr val="000000"/>
                        </a:solidFill>
                        <a:effectLst/>
                        <a:latin typeface="+mn-lt"/>
                      </a:endParaRPr>
                    </a:p>
                  </a:txBody>
                  <a:tcPr marL="9525" marR="9525" marT="9525" marB="0" anchor="ctr">
                    <a:solidFill>
                      <a:srgbClr val="FFC000"/>
                    </a:solidFill>
                  </a:tcPr>
                </a:tc>
              </a:tr>
              <a:tr h="343284">
                <a:tc>
                  <a:txBody>
                    <a:bodyPr/>
                    <a:lstStyle/>
                    <a:p>
                      <a:pPr marL="180000" algn="ctr" fontAlgn="b"/>
                      <a:r>
                        <a:rPr lang="hr-HR" sz="1600" u="none" strike="noStrike" dirty="0">
                          <a:effectLst/>
                        </a:rPr>
                        <a:t>04</a:t>
                      </a:r>
                      <a:endParaRPr lang="hr-HR" sz="1600" b="0" i="0" u="none" strike="noStrike" dirty="0">
                        <a:solidFill>
                          <a:srgbClr val="000000"/>
                        </a:solidFill>
                        <a:effectLst/>
                        <a:latin typeface="+mn-lt"/>
                      </a:endParaRPr>
                    </a:p>
                  </a:txBody>
                  <a:tcPr marL="9525" marR="9525" marT="9525" marB="0" anchor="ctr"/>
                </a:tc>
                <a:tc>
                  <a:txBody>
                    <a:bodyPr/>
                    <a:lstStyle/>
                    <a:p>
                      <a:pPr algn="l" fontAlgn="b"/>
                      <a:r>
                        <a:rPr lang="hr-HR" sz="1600" u="none" strike="noStrike" dirty="0" smtClean="0">
                          <a:effectLst/>
                        </a:rPr>
                        <a:t>POVEĆANJE DODANE VRIJEDNOSTI POLJ. PROIZVODIMA</a:t>
                      </a:r>
                      <a:endParaRPr lang="hr-HR" sz="1600" b="0" i="0" u="none" strike="noStrike" dirty="0">
                        <a:solidFill>
                          <a:srgbClr val="000000"/>
                        </a:solidFill>
                        <a:effectLst/>
                        <a:latin typeface="+mn-lt"/>
                      </a:endParaRPr>
                    </a:p>
                  </a:txBody>
                  <a:tcPr marL="9525" marR="9525" marT="9525" marB="0" anchor="b"/>
                </a:tc>
              </a:tr>
              <a:tr h="343284">
                <a:tc>
                  <a:txBody>
                    <a:bodyPr/>
                    <a:lstStyle/>
                    <a:p>
                      <a:pPr marL="180000" algn="ctr" fontAlgn="b"/>
                      <a:r>
                        <a:rPr lang="hr-HR" sz="1600" u="none" strike="noStrike" dirty="0" smtClean="0">
                          <a:effectLst/>
                        </a:rPr>
                        <a:t>05</a:t>
                      </a:r>
                      <a:endParaRPr lang="hr-HR" sz="1600" b="0" i="0" u="none" strike="noStrike" dirty="0">
                        <a:solidFill>
                          <a:srgbClr val="000000"/>
                        </a:solidFill>
                        <a:effectLst/>
                        <a:latin typeface="+mn-lt"/>
                      </a:endParaRPr>
                    </a:p>
                  </a:txBody>
                  <a:tcPr marL="9525" marR="9525" marT="9525" marB="0" anchor="ctr"/>
                </a:tc>
                <a:tc>
                  <a:txBody>
                    <a:bodyPr/>
                    <a:lstStyle/>
                    <a:p>
                      <a:r>
                        <a:rPr lang="hr-HR" sz="1600" dirty="0" smtClean="0"/>
                        <a:t>OBNOVA POLJOPRIVREDNOG ZEMLJ.</a:t>
                      </a:r>
                      <a:r>
                        <a:rPr lang="hr-HR" sz="1600" baseline="0" dirty="0" smtClean="0"/>
                        <a:t> I PROIZV. POTENCIJALA/</a:t>
                      </a:r>
                    </a:p>
                    <a:p>
                      <a:r>
                        <a:rPr lang="hr-HR" sz="1600" dirty="0" smtClean="0"/>
                        <a:t>RAZMINIRANJE POLJOPRIVREDNOG ZEMLJIŠTA</a:t>
                      </a:r>
                      <a:endParaRPr lang="hr-HR" sz="1600" b="0" dirty="0">
                        <a:latin typeface="+mn-lt"/>
                      </a:endParaRPr>
                    </a:p>
                  </a:txBody>
                  <a:tcPr marL="9525" marR="9525" marT="9525" marB="0" anchor="b"/>
                </a:tc>
              </a:tr>
              <a:tr h="343284">
                <a:tc>
                  <a:txBody>
                    <a:bodyPr/>
                    <a:lstStyle/>
                    <a:p>
                      <a:pPr marL="180000" algn="ctr" fontAlgn="b"/>
                      <a:r>
                        <a:rPr lang="hr-HR" sz="1600" u="none" strike="noStrike" dirty="0" smtClean="0">
                          <a:effectLst/>
                        </a:rPr>
                        <a:t>17</a:t>
                      </a:r>
                      <a:endParaRPr lang="hr-HR" sz="1600" b="0" i="0" u="none" strike="noStrike" dirty="0">
                        <a:solidFill>
                          <a:srgbClr val="000000"/>
                        </a:solidFill>
                        <a:effectLst/>
                        <a:latin typeface="+mn-lt"/>
                      </a:endParaRPr>
                    </a:p>
                  </a:txBody>
                  <a:tcPr marL="9525" marR="9525" marT="9525" marB="0" anchor="ctr"/>
                </a:tc>
                <a:tc>
                  <a:txBody>
                    <a:bodyPr/>
                    <a:lstStyle/>
                    <a:p>
                      <a:r>
                        <a:rPr lang="hr-HR" sz="1600" dirty="0" smtClean="0"/>
                        <a:t>O</a:t>
                      </a:r>
                      <a:r>
                        <a:rPr lang="pt-BR" sz="1600" dirty="0" smtClean="0"/>
                        <a:t>SIGURANJE URODA, ŽIVOTINJA I BILJA</a:t>
                      </a:r>
                      <a:endParaRPr lang="hr-HR" sz="1600" b="0" dirty="0">
                        <a:latin typeface="+mn-lt"/>
                      </a:endParaRPr>
                    </a:p>
                  </a:txBody>
                  <a:tcPr marL="9525" marR="9525" marT="9525" marB="0" anchor="b"/>
                </a:tc>
              </a:tr>
              <a:tr h="343284">
                <a:tc>
                  <a:txBody>
                    <a:bodyPr/>
                    <a:lstStyle/>
                    <a:p>
                      <a:pPr marL="180000" algn="ctr" fontAlgn="b"/>
                      <a:r>
                        <a:rPr lang="hr-HR" sz="1600" u="none" strike="noStrike" dirty="0" smtClean="0">
                          <a:effectLst/>
                        </a:rPr>
                        <a:t>14</a:t>
                      </a:r>
                      <a:endParaRPr lang="hr-HR" sz="1600" b="0" i="0" u="none" strike="noStrike" dirty="0">
                        <a:solidFill>
                          <a:srgbClr val="000000"/>
                        </a:solidFill>
                        <a:effectLst/>
                        <a:latin typeface="+mn-lt"/>
                      </a:endParaRPr>
                    </a:p>
                  </a:txBody>
                  <a:tcPr marL="9525" marR="9525" marT="9525" marB="0" anchor="ctr"/>
                </a:tc>
                <a:tc>
                  <a:txBody>
                    <a:bodyPr/>
                    <a:lstStyle/>
                    <a:p>
                      <a:r>
                        <a:rPr lang="hr-HR" sz="1600" dirty="0" smtClean="0"/>
                        <a:t>DOBROBIT ŽIVOTINJA</a:t>
                      </a:r>
                      <a:endParaRPr lang="hr-HR" sz="1600" b="0" dirty="0">
                        <a:latin typeface="+mn-lt"/>
                      </a:endParaRPr>
                    </a:p>
                  </a:txBody>
                  <a:tcPr marL="9525" marR="9525" marT="9525" marB="0" anchor="b"/>
                </a:tc>
              </a:tr>
              <a:tr h="343284">
                <a:tc>
                  <a:txBody>
                    <a:bodyPr/>
                    <a:lstStyle/>
                    <a:p>
                      <a:pPr marL="180000" algn="ctr" fontAlgn="b"/>
                      <a:r>
                        <a:rPr lang="hr-HR" sz="1600" u="none" strike="noStrike" dirty="0" smtClean="0">
                          <a:effectLst/>
                        </a:rPr>
                        <a:t>09</a:t>
                      </a:r>
                      <a:endParaRPr lang="hr-HR" sz="1600" b="0" i="0" u="none" strike="noStrike" dirty="0">
                        <a:solidFill>
                          <a:srgbClr val="000000"/>
                        </a:solidFill>
                        <a:effectLst/>
                        <a:latin typeface="+mn-lt"/>
                      </a:endParaRPr>
                    </a:p>
                  </a:txBody>
                  <a:tcPr marL="9525" marR="9525" marT="9525" marB="0" anchor="ctr"/>
                </a:tc>
                <a:tc>
                  <a:txBody>
                    <a:bodyPr/>
                    <a:lstStyle/>
                    <a:p>
                      <a:r>
                        <a:rPr lang="hr-HR" sz="1600" kern="1200" dirty="0" smtClean="0"/>
                        <a:t>U</a:t>
                      </a:r>
                      <a:r>
                        <a:rPr lang="vi-VN" sz="1600" kern="1200" dirty="0" smtClean="0">
                          <a:latin typeface="Calibri" panose="020F0502020204030204" pitchFamily="34" charset="0"/>
                          <a:cs typeface="Calibri" panose="020F0502020204030204" pitchFamily="34" charset="0"/>
                        </a:rPr>
                        <a:t>SPOSTAVLJANJE PROIZVOĐAČKIH GRUPA I ORGANIZACIJA</a:t>
                      </a:r>
                      <a:endParaRPr lang="hr-HR" sz="1600" b="0" kern="1200" dirty="0">
                        <a:solidFill>
                          <a:schemeClr val="dk1"/>
                        </a:solidFill>
                        <a:latin typeface="Calibri" panose="020F0502020204030204" pitchFamily="34" charset="0"/>
                        <a:ea typeface="+mn-ea"/>
                        <a:cs typeface="Calibri" panose="020F0502020204030204" pitchFamily="34" charset="0"/>
                      </a:endParaRPr>
                    </a:p>
                  </a:txBody>
                  <a:tcPr marL="9525" marR="9525" marT="9525" marB="0" anchor="b"/>
                </a:tc>
              </a:tr>
              <a:tr h="343284">
                <a:tc>
                  <a:txBody>
                    <a:bodyPr/>
                    <a:lstStyle/>
                    <a:p>
                      <a:pPr marL="180000" algn="ctr" fontAlgn="b"/>
                      <a:r>
                        <a:rPr lang="hr-HR" sz="1600" u="none" strike="noStrike" dirty="0" smtClean="0">
                          <a:effectLst/>
                        </a:rPr>
                        <a:t>03</a:t>
                      </a:r>
                      <a:endParaRPr lang="hr-HR" sz="1600" b="0" i="0" u="none" strike="noStrike" dirty="0">
                        <a:solidFill>
                          <a:srgbClr val="000000"/>
                        </a:solidFill>
                        <a:effectLst/>
                        <a:latin typeface="+mn-lt"/>
                      </a:endParaRPr>
                    </a:p>
                  </a:txBody>
                  <a:tcPr marL="9525" marR="9525" marT="9525" marB="0" anchor="ctr"/>
                </a:tc>
                <a:tc>
                  <a:txBody>
                    <a:bodyPr/>
                    <a:lstStyle/>
                    <a:p>
                      <a:r>
                        <a:rPr lang="hr-HR" sz="1600" dirty="0" smtClean="0"/>
                        <a:t>POTPORA ZA SUDJELOVANJE POLJOPRIVREDNIKA U SUSTAVIMA KVALITETE/</a:t>
                      </a:r>
                    </a:p>
                    <a:p>
                      <a:r>
                        <a:rPr lang="hr-HR" sz="1600" dirty="0" smtClean="0"/>
                        <a:t>POTPORA ZA INFORMIRANJA I PROMOVIRANJE</a:t>
                      </a:r>
                      <a:endParaRPr lang="hr-HR" sz="1600" b="0" dirty="0">
                        <a:latin typeface="+mn-lt"/>
                      </a:endParaRPr>
                    </a:p>
                  </a:txBody>
                  <a:tcPr marL="9525" marR="9525" marT="9525" marB="0" anchor="b"/>
                </a:tc>
              </a:tr>
              <a:tr h="343284">
                <a:tc>
                  <a:txBody>
                    <a:bodyPr/>
                    <a:lstStyle/>
                    <a:p>
                      <a:pPr marL="180000" algn="ctr" fontAlgn="b"/>
                      <a:r>
                        <a:rPr lang="hr-HR" sz="1600" u="none" strike="noStrike" dirty="0" smtClean="0">
                          <a:effectLst/>
                        </a:rPr>
                        <a:t>16</a:t>
                      </a:r>
                      <a:endParaRPr lang="hr-HR" sz="1600" b="0" i="0" u="none" strike="noStrike" dirty="0">
                        <a:solidFill>
                          <a:srgbClr val="000000"/>
                        </a:solidFill>
                        <a:effectLst/>
                        <a:latin typeface="+mn-lt"/>
                      </a:endParaRPr>
                    </a:p>
                  </a:txBody>
                  <a:tcPr marL="9525" marR="9525" marT="9525" marB="0" anchor="ctr"/>
                </a:tc>
                <a:tc>
                  <a:txBody>
                    <a:bodyPr/>
                    <a:lstStyle/>
                    <a:p>
                      <a:r>
                        <a:rPr lang="pl-PL" sz="1600" dirty="0" smtClean="0"/>
                        <a:t>USPOSTAVA</a:t>
                      </a:r>
                      <a:r>
                        <a:rPr lang="pl-PL" sz="1600" baseline="0" dirty="0" smtClean="0"/>
                        <a:t> I RAZVOJ KARTKIH L</a:t>
                      </a:r>
                      <a:r>
                        <a:rPr lang="pl-PL" sz="1600" dirty="0" smtClean="0"/>
                        <a:t>ANACA OPSKRBE I LOKALNA TRŽIŠTA</a:t>
                      </a:r>
                      <a:endParaRPr lang="hr-HR" sz="1600" b="0" dirty="0">
                        <a:latin typeface="+mn-lt"/>
                      </a:endParaRPr>
                    </a:p>
                  </a:txBody>
                  <a:tcPr marL="9525" marR="9525" marT="9525" marB="0" anchor="b"/>
                </a:tc>
              </a:tr>
              <a:tr h="343284">
                <a:tc>
                  <a:txBody>
                    <a:bodyPr/>
                    <a:lstStyle/>
                    <a:p>
                      <a:pPr marL="180000" algn="ctr" fontAlgn="b"/>
                      <a:r>
                        <a:rPr lang="hr-HR" sz="1600" u="none" strike="noStrike" dirty="0" smtClean="0">
                          <a:effectLst/>
                        </a:rPr>
                        <a:t>01</a:t>
                      </a:r>
                      <a:endParaRPr lang="hr-HR" sz="1600" b="0" i="0" u="none" strike="noStrike" dirty="0">
                        <a:solidFill>
                          <a:srgbClr val="000000"/>
                        </a:solidFill>
                        <a:effectLst/>
                        <a:latin typeface="+mn-lt"/>
                      </a:endParaRPr>
                    </a:p>
                  </a:txBody>
                  <a:tcPr marL="9525" marR="9525" marT="9525" marB="0" anchor="ctr"/>
                </a:tc>
                <a:tc>
                  <a:txBody>
                    <a:bodyPr/>
                    <a:lstStyle/>
                    <a:p>
                      <a:pPr algn="l" fontAlgn="b"/>
                      <a:r>
                        <a:rPr lang="hr-HR" sz="1600" u="none" strike="noStrike" dirty="0" smtClean="0">
                          <a:effectLst/>
                        </a:rPr>
                        <a:t>R</a:t>
                      </a:r>
                      <a:r>
                        <a:rPr lang="vi-VN" sz="1600" u="none" strike="noStrike" dirty="0" smtClean="0">
                          <a:effectLst/>
                          <a:latin typeface="Calibri" panose="020F0502020204030204" pitchFamily="34" charset="0"/>
                          <a:cs typeface="Calibri" panose="020F0502020204030204" pitchFamily="34" charset="0"/>
                        </a:rPr>
                        <a:t>ADIONICE ZA SUBJEKTE KOJI SU UKLJUČENI U KRATKE LANCE OPSKRBE I PROIZVOĐAČKE GRUPE I ORGANIZACIJE</a:t>
                      </a:r>
                      <a:endParaRPr lang="hr-HR" sz="1600" b="0" i="0" u="none" strike="noStrike" dirty="0">
                        <a:solidFill>
                          <a:srgbClr val="000000"/>
                        </a:solidFill>
                        <a:effectLst/>
                        <a:latin typeface="Calibri" panose="020F0502020204030204" pitchFamily="34" charset="0"/>
                        <a:cs typeface="Calibri" panose="020F0502020204030204" pitchFamily="34" charset="0"/>
                      </a:endParaRPr>
                    </a:p>
                  </a:txBody>
                  <a:tcPr marL="9525" marR="9525" marT="9525" marB="0" anchor="b"/>
                </a:tc>
              </a:tr>
            </a:tbl>
          </a:graphicData>
        </a:graphic>
      </p:graphicFrame>
      <p:sp>
        <p:nvSpPr>
          <p:cNvPr id="4" name="Naslov 1">
            <a:extLst>
              <a:ext uri="{FF2B5EF4-FFF2-40B4-BE49-F238E27FC236}">
                <a16:creationId xmlns="" xmlns:a16="http://schemas.microsoft.com/office/drawing/2014/main" id="{95964CBE-B9C0-4CD4-A28B-61F37474ED32}"/>
              </a:ext>
            </a:extLst>
          </p:cNvPr>
          <p:cNvSpPr>
            <a:spLocks noGrp="1"/>
          </p:cNvSpPr>
          <p:nvPr>
            <p:ph type="title"/>
          </p:nvPr>
        </p:nvSpPr>
        <p:spPr>
          <a:xfrm>
            <a:off x="0" y="0"/>
            <a:ext cx="7328992" cy="1008112"/>
          </a:xfrm>
        </p:spPr>
        <p:txBody>
          <a:bodyPr>
            <a:normAutofit fontScale="90000"/>
          </a:bodyPr>
          <a:lstStyle/>
          <a:p>
            <a:r>
              <a:rPr lang="hr-HR" dirty="0" smtClean="0"/>
              <a:t>Mogućnosti ulaganja: </a:t>
            </a:r>
            <a:br>
              <a:rPr lang="hr-HR" dirty="0" smtClean="0"/>
            </a:br>
            <a:r>
              <a:rPr lang="hr-HR" dirty="0" smtClean="0"/>
              <a:t>lanci opskrbe &amp; upravljanje rizicima</a:t>
            </a:r>
            <a:endParaRPr lang="hr-HR" dirty="0"/>
          </a:p>
        </p:txBody>
      </p:sp>
    </p:spTree>
    <p:extLst>
      <p:ext uri="{BB962C8B-B14F-4D97-AF65-F5344CB8AC3E}">
        <p14:creationId xmlns:p14="http://schemas.microsoft.com/office/powerpoint/2010/main" val="208401945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13933" t="3318" r="15654" b="1380"/>
          <a:stretch/>
        </p:blipFill>
        <p:spPr bwMode="auto">
          <a:xfrm>
            <a:off x="-2628" y="1868057"/>
            <a:ext cx="4234881" cy="40478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2" name="Tablica 1"/>
          <p:cNvGraphicFramePr>
            <a:graphicFrameLocks noGrp="1"/>
          </p:cNvGraphicFramePr>
          <p:nvPr>
            <p:extLst>
              <p:ext uri="{D42A27DB-BD31-4B8C-83A1-F6EECF244321}">
                <p14:modId xmlns:p14="http://schemas.microsoft.com/office/powerpoint/2010/main" val="1552198247"/>
              </p:ext>
            </p:extLst>
          </p:nvPr>
        </p:nvGraphicFramePr>
        <p:xfrm>
          <a:off x="2771800" y="1700808"/>
          <a:ext cx="6264696" cy="1498466"/>
        </p:xfrm>
        <a:graphic>
          <a:graphicData uri="http://schemas.openxmlformats.org/drawingml/2006/table">
            <a:tbl>
              <a:tblPr>
                <a:tableStyleId>{9D7B26C5-4107-4FEC-AEDC-1716B250A1EF}</a:tableStyleId>
              </a:tblPr>
              <a:tblGrid>
                <a:gridCol w="991025"/>
                <a:gridCol w="5273671"/>
              </a:tblGrid>
              <a:tr h="504056">
                <a:tc>
                  <a:txBody>
                    <a:bodyPr/>
                    <a:lstStyle/>
                    <a:p>
                      <a:pPr algn="ctr" fontAlgn="b"/>
                      <a:r>
                        <a:rPr lang="hr-HR" sz="1600" u="none" strike="noStrike" dirty="0">
                          <a:effectLst/>
                        </a:rPr>
                        <a:t>MJERA</a:t>
                      </a:r>
                      <a:endParaRPr lang="hr-HR" sz="1600" b="0" i="0" u="none" strike="noStrike" dirty="0">
                        <a:solidFill>
                          <a:srgbClr val="000000"/>
                        </a:solidFill>
                        <a:effectLst/>
                        <a:latin typeface="+mn-lt"/>
                      </a:endParaRPr>
                    </a:p>
                  </a:txBody>
                  <a:tcPr marL="9525" marR="9525" marT="9525" marB="0" anchor="ctr">
                    <a:solidFill>
                      <a:schemeClr val="bg1">
                        <a:lumMod val="75000"/>
                      </a:schemeClr>
                    </a:solidFill>
                  </a:tcPr>
                </a:tc>
                <a:tc>
                  <a:txBody>
                    <a:bodyPr/>
                    <a:lstStyle/>
                    <a:p>
                      <a:pPr algn="ctr" fontAlgn="b"/>
                      <a:r>
                        <a:rPr lang="hr-HR" sz="1600" u="none" strike="noStrike" dirty="0" smtClean="0">
                          <a:effectLst/>
                        </a:rPr>
                        <a:t>PODRUČJA</a:t>
                      </a:r>
                      <a:r>
                        <a:rPr lang="hr-HR" sz="1600" u="none" strike="noStrike" baseline="0" dirty="0" smtClean="0">
                          <a:effectLst/>
                        </a:rPr>
                        <a:t> ULAGANJA</a:t>
                      </a:r>
                      <a:endParaRPr lang="hr-HR" sz="1600" b="0" i="0" u="none" strike="noStrike" dirty="0">
                        <a:solidFill>
                          <a:srgbClr val="000000"/>
                        </a:solidFill>
                        <a:effectLst/>
                        <a:latin typeface="+mn-lt"/>
                      </a:endParaRPr>
                    </a:p>
                  </a:txBody>
                  <a:tcPr marL="9525" marR="9525" marT="9525" marB="0" anchor="ctr">
                    <a:solidFill>
                      <a:schemeClr val="bg1">
                        <a:lumMod val="75000"/>
                      </a:schemeClr>
                    </a:solidFill>
                  </a:tcPr>
                </a:tc>
              </a:tr>
              <a:tr h="343284">
                <a:tc>
                  <a:txBody>
                    <a:bodyPr/>
                    <a:lstStyle/>
                    <a:p>
                      <a:pPr marL="180000" algn="ctr" fontAlgn="b"/>
                      <a:r>
                        <a:rPr lang="hr-HR" sz="1600" u="none" strike="noStrike" dirty="0">
                          <a:effectLst/>
                        </a:rPr>
                        <a:t>04</a:t>
                      </a:r>
                      <a:endParaRPr lang="hr-HR" sz="1600" b="0" i="0" u="none" strike="noStrike" dirty="0">
                        <a:solidFill>
                          <a:srgbClr val="000000"/>
                        </a:solidFill>
                        <a:effectLst/>
                        <a:latin typeface="+mn-lt"/>
                      </a:endParaRPr>
                    </a:p>
                  </a:txBody>
                  <a:tcPr marL="9525" marR="9525" marT="9525" marB="0" anchor="ctr"/>
                </a:tc>
                <a:tc>
                  <a:txBody>
                    <a:bodyPr/>
                    <a:lstStyle/>
                    <a:p>
                      <a:pPr marL="0" algn="just" defTabSz="914400" rtl="0" eaLnBrk="1" latinLnBrk="0" hangingPunct="1"/>
                      <a:r>
                        <a:rPr lang="hr-HR" sz="1600" kern="1200" dirty="0" smtClean="0"/>
                        <a:t>KORIŠTENJE OBNOVLJIVIH IZVORA ENERGIJE/</a:t>
                      </a:r>
                    </a:p>
                    <a:p>
                      <a:pPr marL="0" algn="just" defTabSz="914400" rtl="0" eaLnBrk="1" latinLnBrk="0" hangingPunct="1"/>
                      <a:r>
                        <a:rPr lang="hr-HR" sz="1600" kern="1200" dirty="0" smtClean="0"/>
                        <a:t>ZBRINJAVANJE, RUKOVANJE I KORIŠTENJE STAJSKOG GNOJA</a:t>
                      </a:r>
                      <a:endParaRPr lang="hr-HR" sz="1600" b="0" kern="1200" dirty="0">
                        <a:solidFill>
                          <a:schemeClr val="dk1"/>
                        </a:solidFill>
                        <a:latin typeface="+mn-lt"/>
                        <a:ea typeface="+mn-ea"/>
                        <a:cs typeface="+mn-cs"/>
                      </a:endParaRPr>
                    </a:p>
                  </a:txBody>
                  <a:tcPr marL="9525" marR="9525" marT="9525" marB="0" anchor="ctr"/>
                </a:tc>
              </a:tr>
              <a:tr h="343284">
                <a:tc>
                  <a:txBody>
                    <a:bodyPr/>
                    <a:lstStyle/>
                    <a:p>
                      <a:pPr marL="180000" algn="ctr" fontAlgn="b"/>
                      <a:r>
                        <a:rPr lang="hr-HR" sz="1600" u="none" strike="noStrike" dirty="0">
                          <a:effectLst/>
                        </a:rPr>
                        <a:t>10</a:t>
                      </a:r>
                      <a:endParaRPr lang="hr-HR" sz="1600" b="0" i="0" u="none" strike="noStrike" dirty="0">
                        <a:solidFill>
                          <a:srgbClr val="000000"/>
                        </a:solidFill>
                        <a:effectLst/>
                        <a:latin typeface="+mn-lt"/>
                      </a:endParaRPr>
                    </a:p>
                  </a:txBody>
                  <a:tcPr marL="9525" marR="9525" marT="9525" marB="0" anchor="ctr"/>
                </a:tc>
                <a:tc>
                  <a:txBody>
                    <a:bodyPr/>
                    <a:lstStyle/>
                    <a:p>
                      <a:pPr algn="just"/>
                      <a:r>
                        <a:rPr lang="hr-HR" sz="1600" kern="1200" dirty="0" smtClean="0"/>
                        <a:t>AGRO-OKOLIŠNA PLAĆANJA - ODRŽAVANJE EKSTENZIVNIH VOĆNJAKA/ZATRAVNJIVANJE TRAJNIH NASADA</a:t>
                      </a:r>
                      <a:endParaRPr lang="hr-HR" sz="1600" b="0" kern="1200" dirty="0">
                        <a:solidFill>
                          <a:schemeClr val="dk1"/>
                        </a:solidFill>
                        <a:latin typeface="+mn-lt"/>
                        <a:ea typeface="+mn-ea"/>
                        <a:cs typeface="+mn-cs"/>
                      </a:endParaRPr>
                    </a:p>
                  </a:txBody>
                  <a:tcPr marL="9525" marR="9525" marT="9525" marB="0" anchor="ctr"/>
                </a:tc>
              </a:tr>
            </a:tbl>
          </a:graphicData>
        </a:graphic>
      </p:graphicFrame>
      <p:sp>
        <p:nvSpPr>
          <p:cNvPr id="4" name="Naslov 1">
            <a:extLst>
              <a:ext uri="{FF2B5EF4-FFF2-40B4-BE49-F238E27FC236}">
                <a16:creationId xmlns="" xmlns:a16="http://schemas.microsoft.com/office/drawing/2014/main" id="{95964CBE-B9C0-4CD4-A28B-61F37474ED32}"/>
              </a:ext>
            </a:extLst>
          </p:cNvPr>
          <p:cNvSpPr>
            <a:spLocks noGrp="1"/>
          </p:cNvSpPr>
          <p:nvPr>
            <p:ph type="title"/>
          </p:nvPr>
        </p:nvSpPr>
        <p:spPr>
          <a:xfrm>
            <a:off x="0" y="0"/>
            <a:ext cx="7328992" cy="1008112"/>
          </a:xfrm>
        </p:spPr>
        <p:txBody>
          <a:bodyPr>
            <a:normAutofit fontScale="90000"/>
          </a:bodyPr>
          <a:lstStyle/>
          <a:p>
            <a:r>
              <a:rPr lang="hr-HR" dirty="0" smtClean="0"/>
              <a:t>Mogućnosti ulaganja: </a:t>
            </a:r>
            <a:br>
              <a:rPr lang="hr-HR" dirty="0" smtClean="0"/>
            </a:br>
            <a:r>
              <a:rPr lang="hr-HR" dirty="0" smtClean="0"/>
              <a:t>učinkovitost resursa &amp; klima</a:t>
            </a:r>
            <a:endParaRPr lang="hr-HR" dirty="0"/>
          </a:p>
        </p:txBody>
      </p:sp>
    </p:spTree>
    <p:extLst>
      <p:ext uri="{BB962C8B-B14F-4D97-AF65-F5344CB8AC3E}">
        <p14:creationId xmlns:p14="http://schemas.microsoft.com/office/powerpoint/2010/main" val="4267464057"/>
      </p:ext>
    </p:extLst>
  </p:cSld>
  <p:clrMapOvr>
    <a:masterClrMapping/>
  </p:clrMapOvr>
  <p:timing>
    <p:tnLst>
      <p:par>
        <p:cTn id="1" dur="indefinite" restart="never" nodeType="tmRoot"/>
      </p:par>
    </p:tnLst>
  </p:timing>
</p:sld>
</file>

<file path=ppt/theme/theme1.xml><?xml version="1.0" encoding="utf-8"?>
<a:theme xmlns:a="http://schemas.openxmlformats.org/drawingml/2006/main" name="LEADER Biograd 27.06.2015.">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Prilagođeni dizaj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plate PresentationGo">
  <a:themeElements>
    <a:clrScheme name="PGO2">
      <a:dk1>
        <a:sysClr val="windowText" lastClr="000000"/>
      </a:dk1>
      <a:lt1>
        <a:sysClr val="window" lastClr="FFFFFF"/>
      </a:lt1>
      <a:dk2>
        <a:srgbClr val="063951"/>
      </a:dk2>
      <a:lt2>
        <a:srgbClr val="D3D3D3"/>
      </a:lt2>
      <a:accent1>
        <a:srgbClr val="3A5C84"/>
      </a:accent1>
      <a:accent2>
        <a:srgbClr val="F7931F"/>
      </a:accent2>
      <a:accent3>
        <a:srgbClr val="4CC1EF"/>
      </a:accent3>
      <a:accent4>
        <a:srgbClr val="FFCC4C"/>
      </a:accent4>
      <a:accent5>
        <a:srgbClr val="C13018"/>
      </a:accent5>
      <a:accent6>
        <a:srgbClr val="A2B969"/>
      </a:accent6>
      <a:hlink>
        <a:srgbClr val="6C2B43"/>
      </a:hlink>
      <a:folHlink>
        <a:srgbClr val="6C2B43"/>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1_Template PresentationGo">
  <a:themeElements>
    <a:clrScheme name="PGO2">
      <a:dk1>
        <a:sysClr val="windowText" lastClr="000000"/>
      </a:dk1>
      <a:lt1>
        <a:sysClr val="window" lastClr="FFFFFF"/>
      </a:lt1>
      <a:dk2>
        <a:srgbClr val="063951"/>
      </a:dk2>
      <a:lt2>
        <a:srgbClr val="D3D3D3"/>
      </a:lt2>
      <a:accent1>
        <a:srgbClr val="3A5C84"/>
      </a:accent1>
      <a:accent2>
        <a:srgbClr val="F7931F"/>
      </a:accent2>
      <a:accent3>
        <a:srgbClr val="4CC1EF"/>
      </a:accent3>
      <a:accent4>
        <a:srgbClr val="FFCC4C"/>
      </a:accent4>
      <a:accent5>
        <a:srgbClr val="C13018"/>
      </a:accent5>
      <a:accent6>
        <a:srgbClr val="A2B969"/>
      </a:accent6>
      <a:hlink>
        <a:srgbClr val="6C2B43"/>
      </a:hlink>
      <a:folHlink>
        <a:srgbClr val="6C2B43"/>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Tema sustava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Tema sustava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documentManagement/>
</p:properties>
</file>

<file path=customXml/item3.xml><?xml version="1.0" encoding="utf-8"?>
<ct:contentTypeSchema xmlns:ct="http://schemas.microsoft.com/office/2006/metadata/contentType" xmlns:ma="http://schemas.microsoft.com/office/2006/metadata/properties/metaAttributes" ct:_="" ma:_="" ma:contentTypeName="Dokument" ma:contentTypeID="0x0101001804E1E532B3A14DA0FF91F4DEF707C9" ma:contentTypeVersion="0" ma:contentTypeDescription="Stvaranje novog dokumenta." ma:contentTypeScope="" ma:versionID="8455b68115d2757b0e224b7320799ca1">
  <xsd:schema xmlns:xsd="http://www.w3.org/2001/XMLSchema" xmlns:p="http://schemas.microsoft.com/office/2006/metadata/properties" targetNamespace="http://schemas.microsoft.com/office/2006/metadata/properties" ma:root="true" ma:fieldsID="1d97e499e0d4691b69ccc24047725038">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Vrsta sadržaja" ma:readOnly="true"/>
        <xsd:element ref="dc:title" minOccurs="0" maxOccurs="1" ma:index="4" ma:displayName="Naslov"/>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02552C6B-B6B6-44E6-8195-B6452D73C7AA}">
  <ds:schemaRefs>
    <ds:schemaRef ds:uri="http://schemas.microsoft.com/sharepoint/v3/contenttype/forms"/>
  </ds:schemaRefs>
</ds:datastoreItem>
</file>

<file path=customXml/itemProps2.xml><?xml version="1.0" encoding="utf-8"?>
<ds:datastoreItem xmlns:ds="http://schemas.openxmlformats.org/officeDocument/2006/customXml" ds:itemID="{1C7C35D6-8559-412F-A44F-8703020B2FC1}">
  <ds:schemaRefs>
    <ds:schemaRef ds:uri="http://www.w3.org/XML/1998/namespace"/>
    <ds:schemaRef ds:uri="http://schemas.microsoft.com/office/2006/documentManagement/types"/>
    <ds:schemaRef ds:uri="http://purl.org/dc/terms/"/>
    <ds:schemaRef ds:uri="http://purl.org/dc/elements/1.1/"/>
    <ds:schemaRef ds:uri="http://schemas.openxmlformats.org/package/2006/metadata/core-properties"/>
    <ds:schemaRef ds:uri="http://schemas.microsoft.com/office/2006/metadata/properties"/>
    <ds:schemaRef ds:uri="http://purl.org/dc/dcmitype/"/>
  </ds:schemaRefs>
</ds:datastoreItem>
</file>

<file path=customXml/itemProps3.xml><?xml version="1.0" encoding="utf-8"?>
<ds:datastoreItem xmlns:ds="http://schemas.openxmlformats.org/officeDocument/2006/customXml" ds:itemID="{673F1B64-6CA8-4313-805C-C8CDB014520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MPS - Prezentacija ruralni razvoj</Template>
  <TotalTime>9258</TotalTime>
  <Words>2525</Words>
  <Application>Microsoft Office PowerPoint</Application>
  <PresentationFormat>Prikaz na zaslonu (4:3)</PresentationFormat>
  <Paragraphs>454</Paragraphs>
  <Slides>30</Slides>
  <Notes>30</Notes>
  <HiddenSlides>0</HiddenSlides>
  <MMClips>0</MMClips>
  <ScaleCrop>false</ScaleCrop>
  <HeadingPairs>
    <vt:vector size="4" baseType="variant">
      <vt:variant>
        <vt:lpstr>Tema</vt:lpstr>
      </vt:variant>
      <vt:variant>
        <vt:i4>4</vt:i4>
      </vt:variant>
      <vt:variant>
        <vt:lpstr>Naslovi slajdova</vt:lpstr>
      </vt:variant>
      <vt:variant>
        <vt:i4>30</vt:i4>
      </vt:variant>
    </vt:vector>
  </HeadingPairs>
  <TitlesOfParts>
    <vt:vector size="34" baseType="lpstr">
      <vt:lpstr>LEADER Biograd 27.06.2015.</vt:lpstr>
      <vt:lpstr>Prilagođeni dizajn</vt:lpstr>
      <vt:lpstr>Template PresentationGo</vt:lpstr>
      <vt:lpstr>1_Template PresentationGo</vt:lpstr>
      <vt:lpstr>        Program ruralnog razvoja 2014.-2020.                                                                                    </vt:lpstr>
      <vt:lpstr>Program ruralnog razvoja (PRR)</vt:lpstr>
      <vt:lpstr>PRR – raspoloživa sredstva</vt:lpstr>
      <vt:lpstr>Brojne mogućnosti ulaganja PRR-a</vt:lpstr>
      <vt:lpstr>Mogućnosti ulaganja:  jačanje konkurentnosti</vt:lpstr>
      <vt:lpstr>Mogućnosti ulaganja:  očuvanje ekosustava</vt:lpstr>
      <vt:lpstr>Mogućnosti ulaganja:  društvena uključenost i lokalni razvoj</vt:lpstr>
      <vt:lpstr>Mogućnosti ulaganja:  lanci opskrbe &amp; upravljanje rizicima</vt:lpstr>
      <vt:lpstr>Mogućnosti ulaganja:  učinkovitost resursa &amp; klima</vt:lpstr>
      <vt:lpstr>Status provedbe PRR-a</vt:lpstr>
      <vt:lpstr>PRR – status provedbe po mjerama</vt:lpstr>
      <vt:lpstr>Primjer proračunskog ograničenja prema fokus područjima</vt:lpstr>
      <vt:lpstr>Zastupljenost mjera po županijama</vt:lpstr>
      <vt:lpstr>Neka postignuća do sada</vt:lpstr>
      <vt:lpstr>Unaprjeđenja sustava provedbe PRR</vt:lpstr>
      <vt:lpstr>PowerPointova prezentacija</vt:lpstr>
      <vt:lpstr>PRR – predstojeće mogućnosti (1)</vt:lpstr>
      <vt:lpstr>PRR – okvirni plan natječaja (svibanj-srpanj)</vt:lpstr>
      <vt:lpstr>PRR – okvirni plan natječaja (kolovoz-prosinac)</vt:lpstr>
      <vt:lpstr>Nove aktivnosti u PRR: od 2018.</vt:lpstr>
      <vt:lpstr>M14 „Dobrobit životinja” </vt:lpstr>
      <vt:lpstr>M17 „Upravljanje rizicima”</vt:lpstr>
      <vt:lpstr>M17 „Upravljanje rizicima”</vt:lpstr>
      <vt:lpstr>Od travnja 2018.:  Financijski instrumenti PRR-a</vt:lpstr>
      <vt:lpstr>Prihvatljiva područja ulaganja</vt:lpstr>
      <vt:lpstr>Prednosti jamstva</vt:lpstr>
      <vt:lpstr>Kako do jamstva?</vt:lpstr>
      <vt:lpstr>Mikro i mali zajmovi</vt:lpstr>
      <vt:lpstr>Investicijski krediti - ciljevi</vt:lpstr>
      <vt:lpstr>HVALA NA POZORNOSTI!</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Ruralni turizam</dc:title>
  <dc:creator>Marin Kukoč</dc:creator>
  <cp:lastModifiedBy>Andrijana Klapež</cp:lastModifiedBy>
  <cp:revision>866</cp:revision>
  <cp:lastPrinted>2018-02-13T08:15:31Z</cp:lastPrinted>
  <dcterms:created xsi:type="dcterms:W3CDTF">2015-06-24T06:14:06Z</dcterms:created>
  <dcterms:modified xsi:type="dcterms:W3CDTF">2018-04-24T06:25:06Z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0x0101001804E1E532B3A14DA0FF91F4DEF707C9</vt:lpwstr>
  </property>
</Properties>
</file>