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91" r:id="rId3"/>
    <p:sldId id="292" r:id="rId4"/>
    <p:sldId id="294" r:id="rId5"/>
    <p:sldId id="293" r:id="rId6"/>
    <p:sldId id="296" r:id="rId7"/>
    <p:sldId id="295" r:id="rId8"/>
    <p:sldId id="297" r:id="rId9"/>
    <p:sldId id="298" r:id="rId10"/>
    <p:sldId id="29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86" autoAdjust="0"/>
  </p:normalViewPr>
  <p:slideViewPr>
    <p:cSldViewPr>
      <p:cViewPr>
        <p:scale>
          <a:sx n="100" d="100"/>
          <a:sy n="100" d="100"/>
        </p:scale>
        <p:origin x="-130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ANKETA\ANALIZA%20ZA%20PREZENTACIJU-SPLI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3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spPr>
            <a:effectLst>
              <a:outerShdw blurRad="495300" dist="1041400" dir="4800000" sx="38000" sy="38000" algn="ctr" rotWithShape="0">
                <a:srgbClr val="000000">
                  <a:alpha val="6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25400"/>
              <a:bevelB/>
            </a:sp3d>
          </c:spPr>
          <c:explosion val="25"/>
          <c:dPt>
            <c:idx val="6"/>
            <c:bubble3D val="0"/>
            <c:explosion val="19"/>
          </c:dPt>
          <c:dLbls>
            <c:dLbl>
              <c:idx val="0"/>
              <c:layout>
                <c:manualLayout>
                  <c:x val="-2.7722222222222221E-2"/>
                  <c:y val="-0.1508054771886397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1388888888888889E-3"/>
                  <c:y val="0.1322931095197133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1.9966774986460024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2.7598138266608629E-2"/>
                  <c:y val="9.414452674371687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1.2847356852303125E-2"/>
                  <c:y val="-0.1256774893728868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7.4999999999999997E-2"/>
                  <c:y val="-0.1540488207571488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0.14541229312738255"/>
                  <c:y val="-5.19585159796968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0%" sourceLinked="0"/>
            <c:txPr>
              <a:bodyPr/>
              <a:lstStyle/>
              <a:p>
                <a:pPr>
                  <a:defRPr sz="9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sr-Latn-R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UKUPNO!$C$3:$C$9</c:f>
              <c:strCache>
                <c:ptCount val="7"/>
                <c:pt idx="0">
                  <c:v>Održivi razvoj ribolova</c:v>
                </c:pt>
                <c:pt idx="1">
                  <c:v>Ribarska infrastruktura</c:v>
                </c:pt>
                <c:pt idx="2">
                  <c:v>Održivi razvoj ribarstvenih područja</c:v>
                </c:pt>
                <c:pt idx="3">
                  <c:v>Održivi razvoj akvakulture</c:v>
                </c:pt>
                <c:pt idx="4">
                  <c:v>Prerada i stavljanje na tržište</c:v>
                </c:pt>
                <c:pt idx="5">
                  <c:v>Slatkovodni ribolov</c:v>
                </c:pt>
                <c:pt idx="6">
                  <c:v>Ostalo</c:v>
                </c:pt>
              </c:strCache>
            </c:strRef>
          </c:cat>
          <c:val>
            <c:numRef>
              <c:f>UKUPNO!$G$3:$G$9</c:f>
              <c:numCache>
                <c:formatCode>#,##0.00</c:formatCode>
                <c:ptCount val="7"/>
                <c:pt idx="0">
                  <c:v>51716625.194499992</c:v>
                </c:pt>
                <c:pt idx="1">
                  <c:v>32192556.52</c:v>
                </c:pt>
                <c:pt idx="2">
                  <c:v>18954045.216000002</c:v>
                </c:pt>
                <c:pt idx="3">
                  <c:v>59231391.299999997</c:v>
                </c:pt>
                <c:pt idx="4">
                  <c:v>39487594.200000003</c:v>
                </c:pt>
                <c:pt idx="5">
                  <c:v>236925.57</c:v>
                </c:pt>
                <c:pt idx="6">
                  <c:v>50824000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895F2-BBA9-487E-9A4A-19CBE974BFE3}" type="datetimeFigureOut">
              <a:rPr lang="hr-HR" smtClean="0"/>
              <a:t>24.04.2018.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90662-33B2-4465-AF13-6616F1D3466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93187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7E9F4-CDCE-4C7B-9E88-AC3FEB4D541D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47353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BFB1-3746-4708-92DE-D9DB63813BB9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72682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  <a:latin typeface="Neo Sans" pitchFamily="34" charset="0"/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BD60-54FA-452F-8C3B-68DB7E97A275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7B7D-0D3A-4CBD-A0D1-40ABFCCE3D1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Slika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16632"/>
            <a:ext cx="2877318" cy="10241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BD60-54FA-452F-8C3B-68DB7E97A275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7B7D-0D3A-4CBD-A0D1-40ABFCCE3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BD60-54FA-452F-8C3B-68DB7E97A275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7B7D-0D3A-4CBD-A0D1-40ABFCCE3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158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BD60-54FA-452F-8C3B-68DB7E97A275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7B7D-0D3A-4CBD-A0D1-40ABFCCE3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BD60-54FA-452F-8C3B-68DB7E97A275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7B7D-0D3A-4CBD-A0D1-40ABFCCE3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BD60-54FA-452F-8C3B-68DB7E97A275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7B7D-0D3A-4CBD-A0D1-40ABFCCE3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BD60-54FA-452F-8C3B-68DB7E97A275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7B7D-0D3A-4CBD-A0D1-40ABFCCE3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BD60-54FA-452F-8C3B-68DB7E97A275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7B7D-0D3A-4CBD-A0D1-40ABFCCE3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BD60-54FA-452F-8C3B-68DB7E97A275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7B7D-0D3A-4CBD-A0D1-40ABFCCE3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BD60-54FA-452F-8C3B-68DB7E97A275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7B7D-0D3A-4CBD-A0D1-40ABFCCE3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BD60-54FA-452F-8C3B-68DB7E97A275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7B7D-0D3A-4CBD-A0D1-40ABFCCE3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3BD60-54FA-452F-8C3B-68DB7E97A275}" type="datetimeFigureOut">
              <a:rPr lang="en-US" smtClean="0"/>
              <a:pPr/>
              <a:t>4/24/2018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97B7D-0D3A-4CBD-A0D1-40ABFCCE3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>
              <a:lumMod val="50000"/>
            </a:schemeClr>
          </a:solidFill>
          <a:latin typeface="Neo San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>
              <a:lumMod val="50000"/>
            </a:schemeClr>
          </a:solidFill>
          <a:latin typeface="Neo San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>
              <a:lumMod val="50000"/>
            </a:schemeClr>
          </a:solidFill>
          <a:latin typeface="Neo San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>
              <a:lumMod val="50000"/>
            </a:schemeClr>
          </a:solidFill>
          <a:latin typeface="Neo San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>
              <a:lumMod val="50000"/>
            </a:schemeClr>
          </a:solidFill>
          <a:latin typeface="Neo San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>
              <a:lumMod val="50000"/>
            </a:schemeClr>
          </a:solidFill>
          <a:latin typeface="Neo San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uribarstvo.hr/" TargetMode="External"/><Relationship Id="rId2" Type="http://schemas.openxmlformats.org/officeDocument/2006/relationships/hyperlink" Target="mailto:eufondovi.ribarstvo@mps.hr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3528392"/>
          </a:xfrm>
        </p:spPr>
        <p:txBody>
          <a:bodyPr>
            <a:normAutofit/>
          </a:bodyPr>
          <a:lstStyle/>
          <a:p>
            <a:r>
              <a:rPr lang="hr-HR" sz="6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aur" panose="02030504050205020304" pitchFamily="18" charset="0"/>
                <a:cs typeface="Arial" panose="020B0604020202020204" pitchFamily="34" charset="0"/>
              </a:rPr>
              <a:t>Operativni program za pomorstvo i ribarstvo RH </a:t>
            </a:r>
            <a:r>
              <a:rPr lang="hr-HR" sz="4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aur" panose="02030504050205020304" pitchFamily="18" charset="0"/>
                <a:cs typeface="Arial" panose="020B0604020202020204" pitchFamily="34" charset="0"/>
              </a:rPr>
              <a:t/>
            </a:r>
            <a:br>
              <a:rPr lang="hr-HR" sz="4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aur" panose="02030504050205020304" pitchFamily="18" charset="0"/>
                <a:cs typeface="Arial" panose="020B0604020202020204" pitchFamily="34" charset="0"/>
              </a:rPr>
            </a:b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475656" y="5877272"/>
            <a:ext cx="6400800" cy="672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Neo Sans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Neo Sans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Neo Sans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Neo Sans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Neo Sans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1700" b="1" dirty="0" smtClean="0">
                <a:solidFill>
                  <a:schemeClr val="tx1"/>
                </a:solidFill>
                <a:latin typeface="Centaur" panose="02030504050205020304" pitchFamily="18" charset="0"/>
              </a:rPr>
              <a:t>Ministarstvo poljoprivrede</a:t>
            </a:r>
          </a:p>
          <a:p>
            <a:r>
              <a:rPr lang="hr-HR" sz="1700" b="1" dirty="0" smtClean="0">
                <a:solidFill>
                  <a:schemeClr val="tx1"/>
                </a:solidFill>
                <a:latin typeface="Centaur" panose="02030504050205020304" pitchFamily="18" charset="0"/>
              </a:rPr>
              <a:t>Uprava ribarstva</a:t>
            </a:r>
            <a:endParaRPr lang="en-US" sz="1700" b="1" dirty="0">
              <a:solidFill>
                <a:schemeClr val="tx1"/>
              </a:solidFill>
              <a:latin typeface="Centaur" panose="020305040502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988840"/>
            <a:ext cx="8424936" cy="367240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hr-HR" sz="2800" b="1" dirty="0" smtClean="0">
                <a:solidFill>
                  <a:schemeClr val="tx2">
                    <a:lumMod val="75000"/>
                  </a:schemeClr>
                </a:solidFill>
              </a:rPr>
              <a:t>HVALA NA PAŽNJI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hr-HR" sz="1800" b="1" dirty="0">
                <a:solidFill>
                  <a:srgbClr val="1F497D"/>
                </a:solidFill>
                <a:latin typeface="Candara"/>
                <a:ea typeface="+mn-ea"/>
                <a:cs typeface="+mn-cs"/>
              </a:rPr>
              <a:t/>
            </a:r>
            <a:br>
              <a:rPr lang="hr-HR" sz="1800" b="1" dirty="0">
                <a:solidFill>
                  <a:srgbClr val="1F497D"/>
                </a:solidFill>
                <a:latin typeface="Candara"/>
                <a:ea typeface="+mn-ea"/>
                <a:cs typeface="+mn-cs"/>
              </a:rPr>
            </a:br>
            <a:r>
              <a:rPr lang="hr-HR" sz="1800" dirty="0">
                <a:solidFill>
                  <a:srgbClr val="1F497D"/>
                </a:solidFill>
                <a:latin typeface="Candara"/>
                <a:ea typeface="+mn-ea"/>
                <a:cs typeface="+mn-cs"/>
              </a:rPr>
              <a:t>e-mail: </a:t>
            </a:r>
            <a:r>
              <a:rPr lang="hr-HR" sz="1800" dirty="0">
                <a:solidFill>
                  <a:srgbClr val="31B6FD">
                    <a:lumMod val="20000"/>
                    <a:lumOff val="80000"/>
                  </a:srgbClr>
                </a:solidFill>
                <a:latin typeface="Candara"/>
                <a:ea typeface="+mn-ea"/>
                <a:cs typeface="+mn-cs"/>
                <a:hlinkClick r:id="rId2"/>
              </a:rPr>
              <a:t>eufondovi.ribarstvo@</a:t>
            </a:r>
            <a:r>
              <a:rPr lang="hr-HR" sz="1800" dirty="0" err="1">
                <a:solidFill>
                  <a:srgbClr val="31B6FD">
                    <a:lumMod val="20000"/>
                    <a:lumOff val="80000"/>
                  </a:srgbClr>
                </a:solidFill>
                <a:latin typeface="Candara"/>
                <a:ea typeface="+mn-ea"/>
                <a:cs typeface="+mn-cs"/>
                <a:hlinkClick r:id="rId2"/>
              </a:rPr>
              <a:t>mps.hr</a:t>
            </a:r>
            <a:r>
              <a:rPr lang="hr-HR" sz="1800" dirty="0">
                <a:solidFill>
                  <a:srgbClr val="31B6FD">
                    <a:lumMod val="20000"/>
                    <a:lumOff val="80000"/>
                  </a:srgbClr>
                </a:solidFill>
                <a:latin typeface="Candara"/>
                <a:ea typeface="+mn-ea"/>
                <a:cs typeface="+mn-cs"/>
              </a:rPr>
              <a:t> </a:t>
            </a:r>
            <a:br>
              <a:rPr lang="hr-HR" sz="1800" dirty="0">
                <a:solidFill>
                  <a:srgbClr val="31B6FD">
                    <a:lumMod val="20000"/>
                    <a:lumOff val="80000"/>
                  </a:srgbClr>
                </a:solidFill>
                <a:latin typeface="Candara"/>
                <a:ea typeface="+mn-ea"/>
                <a:cs typeface="+mn-cs"/>
              </a:rPr>
            </a:br>
            <a:r>
              <a:rPr lang="hr-HR" sz="1800" dirty="0">
                <a:solidFill>
                  <a:srgbClr val="1F497D"/>
                </a:solidFill>
                <a:latin typeface="Candara"/>
                <a:ea typeface="+mn-ea"/>
                <a:cs typeface="+mn-cs"/>
              </a:rPr>
              <a:t>web: </a:t>
            </a:r>
            <a:r>
              <a:rPr lang="hr-HR" sz="1800" dirty="0">
                <a:solidFill>
                  <a:srgbClr val="073E87">
                    <a:lumMod val="75000"/>
                  </a:srgbClr>
                </a:solidFill>
                <a:latin typeface="Candara"/>
                <a:ea typeface="+mn-ea"/>
                <a:cs typeface="+mn-cs"/>
                <a:hlinkClick r:id="rId3"/>
              </a:rPr>
              <a:t>https://euribarstvo.hr/</a:t>
            </a:r>
            <a:r>
              <a:rPr lang="hr-HR" sz="1800" dirty="0">
                <a:solidFill>
                  <a:srgbClr val="073E87">
                    <a:lumMod val="75000"/>
                  </a:srgbClr>
                </a:solidFill>
                <a:latin typeface="Candara"/>
                <a:ea typeface="+mn-ea"/>
                <a:cs typeface="+mn-cs"/>
              </a:rPr>
              <a:t> </a:t>
            </a:r>
            <a:r>
              <a:rPr lang="hr-HR" sz="3200" dirty="0">
                <a:solidFill>
                  <a:srgbClr val="1F497D">
                    <a:lumMod val="50000"/>
                  </a:srgbClr>
                </a:solidFill>
                <a:ea typeface="+mn-ea"/>
                <a:cs typeface="+mn-cs"/>
              </a:rPr>
              <a:t/>
            </a:r>
            <a:br>
              <a:rPr lang="hr-HR" sz="3200" dirty="0">
                <a:solidFill>
                  <a:srgbClr val="1F497D">
                    <a:lumMod val="50000"/>
                  </a:srgbClr>
                </a:solidFill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403648" y="3861048"/>
            <a:ext cx="6400800" cy="672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Neo Sans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Neo Sans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Neo Sans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Neo Sans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Neo Sans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1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602163"/>
          </a:xfrm>
        </p:spPr>
        <p:txBody>
          <a:bodyPr>
            <a:normAutofit/>
          </a:bodyPr>
          <a:lstStyle/>
          <a:p>
            <a:pPr algn="just"/>
            <a:r>
              <a:rPr lang="hr-HR" sz="2800" dirty="0" smtClean="0">
                <a:latin typeface="Centaur" panose="02030504050205020304" pitchFamily="18" charset="0"/>
              </a:rPr>
              <a:t>Europski fond za pomorstvo i ribarstvo </a:t>
            </a:r>
            <a:r>
              <a:rPr lang="hr-HR" sz="2800" b="1" dirty="0" smtClean="0">
                <a:latin typeface="Centaur" panose="02030504050205020304" pitchFamily="18" charset="0"/>
              </a:rPr>
              <a:t>(EFPR) </a:t>
            </a:r>
            <a:r>
              <a:rPr lang="hr-HR" sz="2800" dirty="0" smtClean="0">
                <a:latin typeface="Centaur" panose="02030504050205020304" pitchFamily="18" charset="0"/>
              </a:rPr>
              <a:t>je financijski </a:t>
            </a:r>
            <a:r>
              <a:rPr lang="hr-HR" sz="2800" dirty="0">
                <a:latin typeface="Centaur" panose="02030504050205020304" pitchFamily="18" charset="0"/>
              </a:rPr>
              <a:t>instrument Europske unije za pomoć u ostvarivanju ciljeva iz Zajedničke ribarstvene politike (ZRP) za programsko razdoblje od 2014. </a:t>
            </a:r>
            <a:r>
              <a:rPr lang="hr-HR" sz="2800" dirty="0" smtClean="0">
                <a:latin typeface="Centaur" panose="02030504050205020304" pitchFamily="18" charset="0"/>
              </a:rPr>
              <a:t>- </a:t>
            </a:r>
            <a:r>
              <a:rPr lang="hr-HR" sz="2800" dirty="0">
                <a:latin typeface="Centaur" panose="02030504050205020304" pitchFamily="18" charset="0"/>
              </a:rPr>
              <a:t>2020. godine</a:t>
            </a:r>
            <a:r>
              <a:rPr lang="hr-HR" sz="2800" dirty="0" smtClean="0">
                <a:latin typeface="Centaur" panose="02030504050205020304" pitchFamily="18" charset="0"/>
              </a:rPr>
              <a:t>.</a:t>
            </a:r>
            <a:endParaRPr lang="hr-HR" sz="2800" dirty="0">
              <a:latin typeface="Centaur" panose="02030504050205020304" pitchFamily="18" charset="0"/>
            </a:endParaRPr>
          </a:p>
          <a:p>
            <a:pPr lvl="1" algn="just"/>
            <a:r>
              <a:rPr lang="hr-HR" sz="2400" dirty="0">
                <a:latin typeface="Centaur" panose="02030504050205020304" pitchFamily="18" charset="0"/>
              </a:rPr>
              <a:t>doprinosi promicanju konkurentnog, okolišno i gospodarski održivog i društveno odgovornog </a:t>
            </a:r>
            <a:r>
              <a:rPr lang="hr-HR" sz="2400" b="1" dirty="0">
                <a:latin typeface="Centaur" panose="02030504050205020304" pitchFamily="18" charset="0"/>
              </a:rPr>
              <a:t>ribarstva i akvakulture</a:t>
            </a:r>
            <a:r>
              <a:rPr lang="hr-HR" sz="2400" dirty="0">
                <a:latin typeface="Centaur" panose="02030504050205020304" pitchFamily="18" charset="0"/>
              </a:rPr>
              <a:t>, </a:t>
            </a:r>
            <a:endParaRPr lang="hr-HR" sz="2400" dirty="0" smtClean="0">
              <a:latin typeface="Centaur" panose="02030504050205020304" pitchFamily="18" charset="0"/>
            </a:endParaRPr>
          </a:p>
          <a:p>
            <a:pPr lvl="1" algn="just"/>
            <a:r>
              <a:rPr lang="hr-HR" sz="2400" dirty="0" smtClean="0">
                <a:latin typeface="Centaur" panose="02030504050205020304" pitchFamily="18" charset="0"/>
              </a:rPr>
              <a:t>promiče </a:t>
            </a:r>
            <a:r>
              <a:rPr lang="hr-HR" sz="2400" dirty="0">
                <a:latin typeface="Centaur" panose="02030504050205020304" pitchFamily="18" charset="0"/>
              </a:rPr>
              <a:t>uravnotežen i </a:t>
            </a:r>
            <a:r>
              <a:rPr lang="hr-HR" sz="2400" dirty="0" err="1">
                <a:latin typeface="Centaur" panose="02030504050205020304" pitchFamily="18" charset="0"/>
              </a:rPr>
              <a:t>uključiv</a:t>
            </a:r>
            <a:r>
              <a:rPr lang="hr-HR" sz="2400" dirty="0">
                <a:latin typeface="Centaur" panose="02030504050205020304" pitchFamily="18" charset="0"/>
              </a:rPr>
              <a:t> teritorijalni razvoj </a:t>
            </a:r>
            <a:r>
              <a:rPr lang="hr-HR" sz="2400" b="1" dirty="0" err="1">
                <a:latin typeface="Centaur" panose="02030504050205020304" pitchFamily="18" charset="0"/>
              </a:rPr>
              <a:t>ribarstvenih</a:t>
            </a:r>
            <a:r>
              <a:rPr lang="hr-HR" sz="2400" b="1" dirty="0">
                <a:latin typeface="Centaur" panose="02030504050205020304" pitchFamily="18" charset="0"/>
              </a:rPr>
              <a:t> </a:t>
            </a:r>
            <a:r>
              <a:rPr lang="hr-HR" sz="2400" b="1" dirty="0" smtClean="0">
                <a:latin typeface="Centaur" panose="02030504050205020304" pitchFamily="18" charset="0"/>
              </a:rPr>
              <a:t>i akvakulturnih područja</a:t>
            </a:r>
            <a:r>
              <a:rPr lang="hr-HR" sz="2400" dirty="0" smtClean="0">
                <a:latin typeface="Centaur" panose="02030504050205020304" pitchFamily="18" charset="0"/>
              </a:rPr>
              <a:t>, </a:t>
            </a:r>
          </a:p>
          <a:p>
            <a:pPr lvl="1" algn="just"/>
            <a:r>
              <a:rPr lang="hr-HR" sz="2400" dirty="0">
                <a:latin typeface="Centaur" panose="02030504050205020304" pitchFamily="18" charset="0"/>
              </a:rPr>
              <a:t>potiče provedbu </a:t>
            </a:r>
            <a:r>
              <a:rPr lang="hr-HR" sz="2400" b="1" dirty="0">
                <a:latin typeface="Centaur" panose="02030504050205020304" pitchFamily="18" charset="0"/>
              </a:rPr>
              <a:t>Zajedničke ribarstvene politike</a:t>
            </a:r>
            <a:r>
              <a:rPr lang="hr-HR" sz="2400" dirty="0">
                <a:latin typeface="Centaur" panose="02030504050205020304" pitchFamily="18" charset="0"/>
              </a:rPr>
              <a:t>, </a:t>
            </a:r>
          </a:p>
          <a:p>
            <a:pPr lvl="1" algn="just"/>
            <a:r>
              <a:rPr lang="hr-HR" sz="2400" dirty="0" smtClean="0">
                <a:latin typeface="Centaur" panose="02030504050205020304" pitchFamily="18" charset="0"/>
              </a:rPr>
              <a:t>te </a:t>
            </a:r>
            <a:r>
              <a:rPr lang="hr-HR" sz="2400" dirty="0">
                <a:latin typeface="Centaur" panose="02030504050205020304" pitchFamily="18" charset="0"/>
              </a:rPr>
              <a:t>potiče razvoj i provedbu </a:t>
            </a:r>
            <a:r>
              <a:rPr lang="hr-HR" sz="2400" b="1" dirty="0">
                <a:latin typeface="Centaur" panose="02030504050205020304" pitchFamily="18" charset="0"/>
              </a:rPr>
              <a:t>Integrirane pomorske </a:t>
            </a:r>
            <a:r>
              <a:rPr lang="hr-HR" sz="2400" b="1" dirty="0" smtClean="0">
                <a:latin typeface="Centaur" panose="02030504050205020304" pitchFamily="18" charset="0"/>
              </a:rPr>
              <a:t>politike</a:t>
            </a:r>
            <a:endParaRPr lang="hr-HR" sz="2400" b="1" dirty="0">
              <a:latin typeface="Centaur" panose="020305040502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51513" cy="1219200"/>
          </a:xfrm>
        </p:spPr>
        <p:txBody>
          <a:bodyPr>
            <a:noAutofit/>
          </a:bodyPr>
          <a:lstStyle/>
          <a:p>
            <a:r>
              <a:rPr lang="hr-HR" b="1" dirty="0" smtClean="0">
                <a:latin typeface="Centaur" panose="02030504050205020304" pitchFamily="18" charset="0"/>
              </a:rPr>
              <a:t>Europski fond za pomorstvo i ribarstvo (1)</a:t>
            </a:r>
            <a:endParaRPr lang="hr-HR" b="1" dirty="0">
              <a:latin typeface="Centaur" panose="020305040502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2669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850900"/>
          </a:xfrm>
        </p:spPr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hr-HR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aur" panose="02030504050205020304" pitchFamily="18" charset="0"/>
              </a:rPr>
              <a:t>Financijska alokacija</a:t>
            </a:r>
            <a:endParaRPr lang="en-GB" sz="4800" dirty="0">
              <a:solidFill>
                <a:schemeClr val="tx1"/>
              </a:solidFill>
              <a:latin typeface="Centaur" panose="02030504050205020304" pitchFamily="18" charset="0"/>
              <a:ea typeface="+mn-ea"/>
              <a:cs typeface="+mn-cs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4294967295"/>
          </p:nvPr>
        </p:nvSpPr>
        <p:spPr>
          <a:xfrm>
            <a:off x="0" y="4581525"/>
            <a:ext cx="9144000" cy="18002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aur" panose="02030504050205020304" pitchFamily="18" charset="0"/>
              </a:rPr>
              <a:t>Europski fond za pomorstvo i ribarstvo: </a:t>
            </a:r>
            <a:r>
              <a:rPr lang="hr-HR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aur" panose="02030504050205020304" pitchFamily="18" charset="0"/>
              </a:rPr>
              <a:t>252,6 </a:t>
            </a:r>
            <a:r>
              <a:rPr lang="hr-HR" sz="2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Centaur" panose="02030504050205020304" pitchFamily="18" charset="0"/>
              </a:rPr>
              <a:t>milijuna </a:t>
            </a:r>
            <a:r>
              <a:rPr lang="hr-HR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aur" panose="02030504050205020304" pitchFamily="18" charset="0"/>
              </a:rPr>
              <a:t>eura</a:t>
            </a:r>
            <a:endParaRPr lang="hr-HR" sz="2800" u="sng" dirty="0">
              <a:solidFill>
                <a:schemeClr val="tx1">
                  <a:lumMod val="95000"/>
                  <a:lumOff val="5000"/>
                </a:schemeClr>
              </a:solidFill>
              <a:latin typeface="Centaur" panose="02030504050205020304" pitchFamily="18" charset="0"/>
            </a:endParaRPr>
          </a:p>
          <a:p>
            <a:pPr marL="0" indent="0" algn="ctr">
              <a:buNone/>
            </a:pPr>
            <a:r>
              <a:rPr lang="hr-HR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aur" panose="02030504050205020304" pitchFamily="18" charset="0"/>
              </a:rPr>
              <a:t>Republika Hrvatska: </a:t>
            </a:r>
            <a:r>
              <a:rPr lang="hr-HR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aur" panose="02030504050205020304" pitchFamily="18" charset="0"/>
              </a:rPr>
              <a:t>96 </a:t>
            </a:r>
            <a:r>
              <a:rPr lang="hr-HR" sz="2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Centaur" panose="02030504050205020304" pitchFamily="18" charset="0"/>
              </a:rPr>
              <a:t>milijuna </a:t>
            </a:r>
            <a:r>
              <a:rPr lang="hr-HR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aur" panose="02030504050205020304" pitchFamily="18" charset="0"/>
              </a:rPr>
              <a:t>eura</a:t>
            </a:r>
          </a:p>
          <a:p>
            <a:pPr marL="0" indent="0" algn="ctr">
              <a:buNone/>
            </a:pPr>
            <a:r>
              <a:rPr lang="hr-HR" sz="3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aur" panose="02030504050205020304" pitchFamily="18" charset="0"/>
              </a:rPr>
              <a:t>UKUPNO: 348,8 milijuna eura</a:t>
            </a:r>
            <a:endParaRPr lang="hr-HR" sz="3500" b="1" dirty="0">
              <a:solidFill>
                <a:schemeClr val="tx1">
                  <a:lumMod val="95000"/>
                  <a:lumOff val="5000"/>
                </a:schemeClr>
              </a:solidFill>
              <a:latin typeface="Centaur" panose="02030504050205020304" pitchFamily="18" charset="0"/>
            </a:endParaRPr>
          </a:p>
          <a:p>
            <a:pPr marL="0" indent="0" algn="just">
              <a:buNone/>
            </a:pPr>
            <a:endParaRPr lang="hr-HR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Rezervirano mjesto sadržaj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348880"/>
            <a:ext cx="1687830" cy="1146810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334186"/>
            <a:ext cx="1714500" cy="1143000"/>
          </a:xfrm>
          <a:prstGeom prst="rect">
            <a:avLst/>
          </a:prstGeom>
        </p:spPr>
      </p:pic>
      <p:sp>
        <p:nvSpPr>
          <p:cNvPr id="6" name="Strelica zakrivljena dolje 5"/>
          <p:cNvSpPr/>
          <p:nvPr/>
        </p:nvSpPr>
        <p:spPr>
          <a:xfrm>
            <a:off x="1835696" y="1237434"/>
            <a:ext cx="5400600" cy="864096"/>
          </a:xfrm>
          <a:prstGeom prst="curvedDownArrow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petua"/>
              <a:ea typeface="+mn-ea"/>
              <a:cs typeface="+mn-cs"/>
            </a:endParaRPr>
          </a:p>
        </p:txBody>
      </p:sp>
      <p:sp>
        <p:nvSpPr>
          <p:cNvPr id="7" name="Strelica zakrivljena gore 6"/>
          <p:cNvSpPr/>
          <p:nvPr/>
        </p:nvSpPr>
        <p:spPr>
          <a:xfrm>
            <a:off x="1835696" y="3645024"/>
            <a:ext cx="5400600" cy="648072"/>
          </a:xfrm>
          <a:prstGeom prst="curvedUpArrow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petua"/>
              <a:ea typeface="+mn-ea"/>
              <a:cs typeface="+mn-cs"/>
            </a:endParaRPr>
          </a:p>
        </p:txBody>
      </p:sp>
      <p:sp>
        <p:nvSpPr>
          <p:cNvPr id="8" name="TekstniOkvir 7"/>
          <p:cNvSpPr txBox="1"/>
          <p:nvPr/>
        </p:nvSpPr>
        <p:spPr>
          <a:xfrm>
            <a:off x="3635896" y="2674853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aur" panose="02030504050205020304" pitchFamily="18" charset="0"/>
              </a:rPr>
              <a:t>2014.-2020.</a:t>
            </a:r>
            <a:endParaRPr lang="hr-HR" sz="2400" b="1" dirty="0">
              <a:solidFill>
                <a:schemeClr val="tx1">
                  <a:lumMod val="95000"/>
                  <a:lumOff val="5000"/>
                </a:schemeClr>
              </a:solidFill>
              <a:latin typeface="Centaur" panose="020305040502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2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zervirano mjesto sadržaja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20688"/>
            <a:ext cx="7704856" cy="5904656"/>
          </a:xfrm>
        </p:spPr>
      </p:pic>
    </p:spTree>
    <p:extLst>
      <p:ext uri="{BB962C8B-B14F-4D97-AF65-F5344CB8AC3E}">
        <p14:creationId xmlns:p14="http://schemas.microsoft.com/office/powerpoint/2010/main" val="37860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338328"/>
            <a:ext cx="8458200" cy="1002440"/>
          </a:xfrm>
        </p:spPr>
        <p:txBody>
          <a:bodyPr>
            <a:normAutofit/>
          </a:bodyPr>
          <a:lstStyle/>
          <a:p>
            <a:r>
              <a:rPr lang="hr-HR" sz="4800" b="1" dirty="0" smtClean="0">
                <a:latin typeface="Centaur" panose="02030504050205020304" pitchFamily="18" charset="0"/>
              </a:rPr>
              <a:t>Odabrane mjere</a:t>
            </a:r>
            <a:endParaRPr lang="hr-HR" sz="4800" b="1" dirty="0">
              <a:latin typeface="Centaur" panose="020305040502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924924"/>
              </p:ext>
            </p:extLst>
          </p:nvPr>
        </p:nvGraphicFramePr>
        <p:xfrm>
          <a:off x="304800" y="1524000"/>
          <a:ext cx="8839200" cy="50178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7198"/>
                <a:gridCol w="5272045"/>
                <a:gridCol w="2559957"/>
              </a:tblGrid>
              <a:tr h="869296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1" u="none" strike="noStrike" dirty="0">
                          <a:effectLst/>
                          <a:latin typeface="Centaur" panose="02030504050205020304" pitchFamily="18" charset="0"/>
                        </a:rPr>
                        <a:t>Redni broj</a:t>
                      </a:r>
                      <a:endParaRPr lang="hr-HR" sz="18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1" u="none" strike="noStrike" dirty="0">
                          <a:effectLst/>
                          <a:latin typeface="Centaur" panose="02030504050205020304" pitchFamily="18" charset="0"/>
                        </a:rPr>
                        <a:t>PODRUČJE</a:t>
                      </a:r>
                      <a:endParaRPr lang="hr-HR" sz="18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1" u="none" strike="noStrike" dirty="0">
                          <a:effectLst/>
                          <a:latin typeface="Centaur" panose="02030504050205020304" pitchFamily="18" charset="0"/>
                        </a:rPr>
                        <a:t>Broj</a:t>
                      </a:r>
                      <a:endParaRPr lang="hr-HR" sz="18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17073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1" u="none" strike="noStrike" dirty="0">
                          <a:effectLst/>
                          <a:latin typeface="Centaur" panose="02030504050205020304" pitchFamily="18" charset="0"/>
                        </a:rPr>
                        <a:t>1.</a:t>
                      </a:r>
                      <a:endParaRPr lang="hr-HR" sz="18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800" u="none" strike="noStrike" dirty="0">
                          <a:effectLst/>
                          <a:latin typeface="Centaur" panose="02030504050205020304" pitchFamily="18" charset="0"/>
                        </a:rPr>
                        <a:t>Održivi razvoj </a:t>
                      </a:r>
                      <a:r>
                        <a:rPr lang="hr-HR" sz="1800" u="none" strike="noStrike" dirty="0" smtClean="0">
                          <a:effectLst/>
                          <a:latin typeface="Centaur" panose="02030504050205020304" pitchFamily="18" charset="0"/>
                        </a:rPr>
                        <a:t>ribolova (uključujući i ribarske</a:t>
                      </a:r>
                      <a:r>
                        <a:rPr lang="hr-HR" sz="1800" u="none" strike="noStrike" baseline="0" dirty="0" smtClean="0">
                          <a:effectLst/>
                          <a:latin typeface="Centaur" panose="02030504050205020304" pitchFamily="18" charset="0"/>
                        </a:rPr>
                        <a:t> luke/iskrcajna mjesta)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1" u="none" strike="noStrike" dirty="0" smtClean="0">
                          <a:effectLst/>
                          <a:latin typeface="Centaur" panose="02030504050205020304" pitchFamily="18" charset="0"/>
                        </a:rPr>
                        <a:t>14</a:t>
                      </a:r>
                      <a:endParaRPr lang="hr-HR" sz="20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17073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1" u="none" strike="noStrike" dirty="0" smtClean="0">
                          <a:effectLst/>
                          <a:latin typeface="Centaur" panose="02030504050205020304" pitchFamily="18" charset="0"/>
                        </a:rPr>
                        <a:t>2.</a:t>
                      </a:r>
                      <a:endParaRPr lang="hr-HR" sz="18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800" u="none" strike="noStrike" dirty="0">
                          <a:effectLst/>
                          <a:latin typeface="Centaur" panose="02030504050205020304" pitchFamily="18" charset="0"/>
                        </a:rPr>
                        <a:t>Održivi razvoj akvakulture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1" u="none" strike="noStrike" dirty="0">
                          <a:effectLst/>
                          <a:latin typeface="Centaur" panose="02030504050205020304" pitchFamily="18" charset="0"/>
                        </a:rPr>
                        <a:t>9</a:t>
                      </a:r>
                      <a:endParaRPr lang="hr-HR" sz="20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652686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1" u="none" strike="noStrike" dirty="0" smtClean="0">
                          <a:effectLst/>
                          <a:latin typeface="Centaur" panose="02030504050205020304" pitchFamily="18" charset="0"/>
                        </a:rPr>
                        <a:t>3.</a:t>
                      </a:r>
                      <a:endParaRPr lang="hr-HR" sz="18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800" u="none" strike="noStrike" dirty="0">
                          <a:effectLst/>
                          <a:latin typeface="Centaur" panose="02030504050205020304" pitchFamily="18" charset="0"/>
                        </a:rPr>
                        <a:t>Održivi razvoj </a:t>
                      </a:r>
                      <a:r>
                        <a:rPr lang="hr-HR" sz="1800" u="none" strike="noStrike" dirty="0" err="1">
                          <a:effectLst/>
                          <a:latin typeface="Centaur" panose="02030504050205020304" pitchFamily="18" charset="0"/>
                        </a:rPr>
                        <a:t>ribarstvenih</a:t>
                      </a:r>
                      <a:r>
                        <a:rPr lang="hr-HR" sz="1800" u="none" strike="noStrike" dirty="0">
                          <a:effectLst/>
                          <a:latin typeface="Centaur" panose="02030504050205020304" pitchFamily="18" charset="0"/>
                        </a:rPr>
                        <a:t> područja (FLAG)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1" u="none" strike="noStrike" dirty="0">
                          <a:effectLst/>
                          <a:latin typeface="Centaur" panose="02030504050205020304" pitchFamily="18" charset="0"/>
                        </a:rPr>
                        <a:t>3</a:t>
                      </a:r>
                      <a:endParaRPr lang="hr-HR" sz="20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17073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1" u="none" strike="noStrike" dirty="0" smtClean="0">
                          <a:effectLst/>
                          <a:latin typeface="Centaur" panose="02030504050205020304" pitchFamily="18" charset="0"/>
                        </a:rPr>
                        <a:t>4.</a:t>
                      </a:r>
                      <a:endParaRPr lang="hr-HR" sz="18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800" u="none" strike="noStrike" dirty="0">
                          <a:effectLst/>
                          <a:latin typeface="Centaur" panose="02030504050205020304" pitchFamily="18" charset="0"/>
                        </a:rPr>
                        <a:t>Prerada i stavljanje na tržište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1" u="none" strike="noStrike" dirty="0">
                          <a:effectLst/>
                          <a:latin typeface="Centaur" panose="02030504050205020304" pitchFamily="18" charset="0"/>
                        </a:rPr>
                        <a:t>4</a:t>
                      </a:r>
                      <a:endParaRPr lang="hr-HR" sz="20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17073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1" u="none" strike="noStrike" dirty="0" smtClean="0">
                          <a:effectLst/>
                          <a:latin typeface="Centaur" panose="02030504050205020304" pitchFamily="18" charset="0"/>
                        </a:rPr>
                        <a:t>5.</a:t>
                      </a:r>
                      <a:endParaRPr lang="hr-HR" sz="18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800" u="none" strike="noStrike" dirty="0">
                          <a:effectLst/>
                          <a:latin typeface="Centaur" panose="02030504050205020304" pitchFamily="18" charset="0"/>
                        </a:rPr>
                        <a:t>Nadzor i kontrola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1" u="none" strike="noStrike" dirty="0">
                          <a:effectLst/>
                          <a:latin typeface="Centaur" panose="02030504050205020304" pitchFamily="18" charset="0"/>
                        </a:rPr>
                        <a:t>1</a:t>
                      </a:r>
                      <a:endParaRPr lang="hr-HR" sz="20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17073"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1" u="none" strike="noStrike" dirty="0" smtClean="0">
                          <a:effectLst/>
                          <a:latin typeface="Centaur" panose="02030504050205020304" pitchFamily="18" charset="0"/>
                        </a:rPr>
                        <a:t>6.</a:t>
                      </a:r>
                      <a:endParaRPr lang="hr-HR" sz="18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800" u="none" strike="noStrike" dirty="0">
                          <a:effectLst/>
                          <a:latin typeface="Centaur" panose="02030504050205020304" pitchFamily="18" charset="0"/>
                        </a:rPr>
                        <a:t>Prikupljanje podataka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2000" b="1" u="none" strike="noStrike" dirty="0">
                          <a:effectLst/>
                          <a:latin typeface="Centaur" panose="02030504050205020304" pitchFamily="18" charset="0"/>
                        </a:rPr>
                        <a:t>1</a:t>
                      </a:r>
                      <a:endParaRPr lang="hr-HR" sz="20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17073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1" u="none" strike="noStrike" dirty="0" smtClean="0">
                          <a:effectLst/>
                          <a:latin typeface="Centaur" panose="02030504050205020304" pitchFamily="18" charset="0"/>
                        </a:rPr>
                        <a:t>7.</a:t>
                      </a:r>
                      <a:endParaRPr lang="hr-HR" sz="18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800" u="none" strike="noStrike" dirty="0">
                          <a:effectLst/>
                          <a:latin typeface="Centaur" panose="02030504050205020304" pitchFamily="18" charset="0"/>
                        </a:rPr>
                        <a:t>Integrirana pomorska politika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1" u="none" strike="noStrike" dirty="0">
                          <a:effectLst/>
                          <a:latin typeface="Centaur" panose="02030504050205020304" pitchFamily="18" charset="0"/>
                        </a:rPr>
                        <a:t>2</a:t>
                      </a:r>
                      <a:endParaRPr lang="hr-HR" sz="20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17073"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1" u="none" strike="noStrike" dirty="0" smtClean="0">
                          <a:effectLst/>
                          <a:latin typeface="Centaur" panose="02030504050205020304" pitchFamily="18" charset="0"/>
                        </a:rPr>
                        <a:t>8.</a:t>
                      </a:r>
                      <a:endParaRPr lang="hr-HR" sz="18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800" u="none" strike="noStrike" dirty="0">
                          <a:effectLst/>
                          <a:latin typeface="Centaur" panose="02030504050205020304" pitchFamily="18" charset="0"/>
                        </a:rPr>
                        <a:t>Tehnička pomoć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2000" b="1" u="none" strike="noStrike" dirty="0">
                          <a:effectLst/>
                          <a:latin typeface="Centaur" panose="02030504050205020304" pitchFamily="18" charset="0"/>
                        </a:rPr>
                        <a:t>1</a:t>
                      </a:r>
                      <a:endParaRPr lang="hr-HR" sz="20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3530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r-HR" sz="1800" b="1" u="none" strike="noStrike" dirty="0">
                          <a:effectLst/>
                          <a:latin typeface="Centaur" panose="02030504050205020304" pitchFamily="18" charset="0"/>
                        </a:rPr>
                        <a:t>UKUPNO</a:t>
                      </a:r>
                      <a:endParaRPr lang="hr-HR" sz="18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400" b="1" u="none" strike="noStrike" dirty="0">
                          <a:effectLst/>
                          <a:latin typeface="Centaur" panose="02030504050205020304" pitchFamily="18" charset="0"/>
                        </a:rPr>
                        <a:t>36</a:t>
                      </a:r>
                      <a:endParaRPr lang="hr-HR" sz="24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816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8328"/>
            <a:ext cx="9144000" cy="728472"/>
          </a:xfrm>
        </p:spPr>
        <p:txBody>
          <a:bodyPr>
            <a:normAutofit fontScale="90000"/>
          </a:bodyPr>
          <a:lstStyle/>
          <a:p>
            <a:r>
              <a:rPr lang="hr-H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aur" panose="02030504050205020304" pitchFamily="18" charset="0"/>
              </a:rPr>
              <a:t>Operativni program RH</a:t>
            </a:r>
            <a:br>
              <a:rPr lang="hr-H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aur" panose="02030504050205020304" pitchFamily="18" charset="0"/>
              </a:rPr>
            </a:br>
            <a:r>
              <a:rPr lang="hr-HR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aur" panose="02030504050205020304" pitchFamily="18" charset="0"/>
              </a:rPr>
              <a:t>- </a:t>
            </a:r>
            <a:r>
              <a:rPr lang="hr-HR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aur" panose="02030504050205020304" pitchFamily="18" charset="0"/>
              </a:rPr>
              <a:t>postotne financijske alokacije</a:t>
            </a:r>
            <a:endParaRPr lang="hr-HR" dirty="0">
              <a:solidFill>
                <a:schemeClr val="tx1"/>
              </a:solidFill>
            </a:endParaRP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36626867"/>
              </p:ext>
            </p:extLst>
          </p:nvPr>
        </p:nvGraphicFramePr>
        <p:xfrm>
          <a:off x="228601" y="1447800"/>
          <a:ext cx="86106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9121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aur" panose="02030504050205020304" pitchFamily="18" charset="0"/>
              </a:rPr>
              <a:t>Aktualno stanje (1)</a:t>
            </a:r>
            <a:endParaRPr lang="hr-HR" dirty="0"/>
          </a:p>
        </p:txBody>
      </p:sp>
      <p:graphicFrame>
        <p:nvGraphicFramePr>
          <p:cNvPr id="4" name="Tablic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6493934"/>
              </p:ext>
            </p:extLst>
          </p:nvPr>
        </p:nvGraphicFramePr>
        <p:xfrm>
          <a:off x="0" y="1196753"/>
          <a:ext cx="8985175" cy="49483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3578"/>
                <a:gridCol w="1292996"/>
                <a:gridCol w="1021237"/>
                <a:gridCol w="1338766"/>
                <a:gridCol w="1235784"/>
                <a:gridCol w="1395977"/>
                <a:gridCol w="926837"/>
              </a:tblGrid>
              <a:tr h="1578702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1" u="none" strike="noStrike" dirty="0">
                          <a:effectLst/>
                          <a:latin typeface="Centaur" panose="02030504050205020304" pitchFamily="18" charset="0"/>
                        </a:rPr>
                        <a:t>Prioritet unije </a:t>
                      </a:r>
                      <a:endParaRPr lang="hr-HR" sz="20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b="1" u="none" strike="noStrike" dirty="0">
                          <a:effectLst/>
                          <a:latin typeface="Centaur" panose="02030504050205020304" pitchFamily="18" charset="0"/>
                        </a:rPr>
                        <a:t>Ukupno tražena potpora</a:t>
                      </a:r>
                      <a:br>
                        <a:rPr lang="hr-HR" sz="1050" b="1" u="none" strike="noStrike" dirty="0">
                          <a:effectLst/>
                          <a:latin typeface="Centaur" panose="02030504050205020304" pitchFamily="18" charset="0"/>
                        </a:rPr>
                      </a:br>
                      <a:r>
                        <a:rPr lang="hr-HR" sz="1050" b="1" u="none" strike="noStrike" dirty="0">
                          <a:effectLst/>
                          <a:latin typeface="Centaur" panose="02030504050205020304" pitchFamily="18" charset="0"/>
                        </a:rPr>
                        <a:t>(kn)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b="1" u="none" strike="noStrike" dirty="0">
                          <a:effectLst/>
                          <a:latin typeface="Centaur" panose="02030504050205020304" pitchFamily="18" charset="0"/>
                        </a:rPr>
                        <a:t>Broj korisnika iz prijave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b="1" u="none" strike="noStrike" dirty="0">
                          <a:effectLst/>
                          <a:latin typeface="Centaur" panose="02030504050205020304" pitchFamily="18" charset="0"/>
                        </a:rPr>
                        <a:t>Ukupna potpora iz Odluke o dodjeli potpore</a:t>
                      </a:r>
                      <a:br>
                        <a:rPr lang="hr-HR" sz="1050" b="1" u="none" strike="noStrike" dirty="0">
                          <a:effectLst/>
                          <a:latin typeface="Centaur" panose="02030504050205020304" pitchFamily="18" charset="0"/>
                        </a:rPr>
                      </a:br>
                      <a:r>
                        <a:rPr lang="hr-HR" sz="1050" b="1" u="none" strike="noStrike" dirty="0">
                          <a:effectLst/>
                          <a:latin typeface="Centaur" panose="02030504050205020304" pitchFamily="18" charset="0"/>
                        </a:rPr>
                        <a:t>(kn)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1" u="none" strike="noStrike" dirty="0">
                          <a:effectLst/>
                          <a:latin typeface="Centaur" panose="02030504050205020304" pitchFamily="18" charset="0"/>
                        </a:rPr>
                        <a:t>Odobreni broj korisnika (Odluke o dodjeli)</a:t>
                      </a:r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b="1" u="none" strike="noStrike" dirty="0">
                          <a:effectLst/>
                          <a:latin typeface="Centaur" panose="02030504050205020304" pitchFamily="18" charset="0"/>
                        </a:rPr>
                        <a:t>Isplaćena potpora</a:t>
                      </a:r>
                      <a:br>
                        <a:rPr lang="hr-HR" sz="1050" b="1" u="none" strike="noStrike" dirty="0">
                          <a:effectLst/>
                          <a:latin typeface="Centaur" panose="02030504050205020304" pitchFamily="18" charset="0"/>
                        </a:rPr>
                      </a:br>
                      <a:r>
                        <a:rPr lang="hr-HR" sz="1050" b="1" u="none" strike="noStrike" dirty="0">
                          <a:effectLst/>
                          <a:latin typeface="Centaur" panose="02030504050205020304" pitchFamily="18" charset="0"/>
                        </a:rPr>
                        <a:t>(kn)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b="1" u="none" strike="noStrike" dirty="0">
                          <a:effectLst/>
                          <a:latin typeface="Centaur" panose="02030504050205020304" pitchFamily="18" charset="0"/>
                        </a:rPr>
                        <a:t>Isplaćeni broj korisnika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</a:tr>
              <a:tr h="362921">
                <a:tc>
                  <a:txBody>
                    <a:bodyPr/>
                    <a:lstStyle/>
                    <a:p>
                      <a:pPr algn="l" fontAlgn="b"/>
                      <a:r>
                        <a:rPr lang="hr-HR" sz="1400" b="1" u="none" strike="noStrike" dirty="0">
                          <a:effectLst/>
                          <a:latin typeface="Centaur" panose="02030504050205020304" pitchFamily="18" charset="0"/>
                        </a:rPr>
                        <a:t>I.- Ribolov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          479.547.725,77    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entaur" panose="02030504050205020304" pitchFamily="18" charset="0"/>
                          <a:ea typeface="+mn-ea"/>
                          <a:cs typeface="+mn-cs"/>
                        </a:rPr>
                        <a:t>1.708</a:t>
                      </a:r>
                      <a:endParaRPr lang="hr-HR" sz="1400" u="none" strike="noStrike" kern="1200" dirty="0">
                        <a:solidFill>
                          <a:schemeClr val="dk1"/>
                        </a:solidFill>
                        <a:effectLst/>
                        <a:latin typeface="Centaur" panose="02030504050205020304" pitchFamily="18" charset="0"/>
                        <a:ea typeface="+mn-ea"/>
                        <a:cs typeface="+mn-cs"/>
                      </a:endParaRPr>
                    </a:p>
                  </a:txBody>
                  <a:tcPr marL="7863" marR="7863" marT="786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>
                          <a:effectLst/>
                          <a:latin typeface="Centaur" panose="02030504050205020304" pitchFamily="18" charset="0"/>
                        </a:rPr>
                        <a:t>247.115.328,42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 smtClean="0">
                          <a:effectLst/>
                          <a:latin typeface="Centaur" panose="02030504050205020304" pitchFamily="18" charset="0"/>
                        </a:rPr>
                        <a:t>1.346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>
                          <a:effectLst/>
                          <a:latin typeface="Centaur" panose="02030504050205020304" pitchFamily="18" charset="0"/>
                        </a:rPr>
                        <a:t>206.298.515,45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 smtClean="0">
                          <a:effectLst/>
                          <a:latin typeface="Centaur" panose="02030504050205020304" pitchFamily="18" charset="0"/>
                        </a:rPr>
                        <a:t>1.148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</a:tr>
              <a:tr h="362921">
                <a:tc>
                  <a:txBody>
                    <a:bodyPr/>
                    <a:lstStyle/>
                    <a:p>
                      <a:pPr algn="l" fontAlgn="b"/>
                      <a:r>
                        <a:rPr lang="hr-HR" sz="1400" b="1" u="none" strike="noStrike" dirty="0">
                          <a:effectLst/>
                          <a:latin typeface="Centaur" panose="02030504050205020304" pitchFamily="18" charset="0"/>
                        </a:rPr>
                        <a:t>II. - </a:t>
                      </a:r>
                      <a:r>
                        <a:rPr lang="hr-HR" sz="1400" b="1" u="none" strike="noStrike" dirty="0" err="1">
                          <a:effectLst/>
                          <a:latin typeface="Centaur" panose="02030504050205020304" pitchFamily="18" charset="0"/>
                        </a:rPr>
                        <a:t>Akvakultura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           208.289.067,19    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84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122.050.408,46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63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63.153.935,49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>
                          <a:effectLst/>
                          <a:latin typeface="Centaur" panose="02030504050205020304" pitchFamily="18" charset="0"/>
                        </a:rPr>
                        <a:t>27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</a:tr>
              <a:tr h="362921">
                <a:tc>
                  <a:txBody>
                    <a:bodyPr/>
                    <a:lstStyle/>
                    <a:p>
                      <a:pPr algn="l" fontAlgn="b"/>
                      <a:r>
                        <a:rPr lang="hr-HR" sz="1400" b="1" u="none" strike="noStrike" dirty="0">
                          <a:effectLst/>
                          <a:latin typeface="Centaur" panose="02030504050205020304" pitchFamily="18" charset="0"/>
                        </a:rPr>
                        <a:t>III. - Provedba ZRP-a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>
                          <a:effectLst/>
                          <a:latin typeface="Centaur" panose="02030504050205020304" pitchFamily="18" charset="0"/>
                        </a:rPr>
                        <a:t>           200.311.067,53    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2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200.311.067,53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>
                          <a:effectLst/>
                          <a:latin typeface="Centaur" panose="02030504050205020304" pitchFamily="18" charset="0"/>
                        </a:rPr>
                        <a:t>2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13.568.107,22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2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</a:tr>
              <a:tr h="362921">
                <a:tc>
                  <a:txBody>
                    <a:bodyPr/>
                    <a:lstStyle/>
                    <a:p>
                      <a:pPr algn="l" fontAlgn="b"/>
                      <a:r>
                        <a:rPr lang="hr-HR" sz="1400" b="1" u="none" strike="noStrike" dirty="0">
                          <a:effectLst/>
                          <a:latin typeface="Centaur" panose="02030504050205020304" pitchFamily="18" charset="0"/>
                        </a:rPr>
                        <a:t>IV. - FLAG-ovi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>
                          <a:effectLst/>
                          <a:latin typeface="Centaur" panose="02030504050205020304" pitchFamily="18" charset="0"/>
                        </a:rPr>
                        <a:t>          237.587.783,88    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  <a:latin typeface="Centaur" panose="02030504050205020304" pitchFamily="18" charset="0"/>
                        </a:rPr>
                        <a:t>28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221.239.694,28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28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>
                          <a:effectLst/>
                          <a:latin typeface="Centaur" panose="02030504050205020304" pitchFamily="18" charset="0"/>
                        </a:rPr>
                        <a:t>8.008.479,23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19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</a:tr>
              <a:tr h="362921">
                <a:tc>
                  <a:txBody>
                    <a:bodyPr/>
                    <a:lstStyle/>
                    <a:p>
                      <a:pPr algn="l" fontAlgn="b"/>
                      <a:r>
                        <a:rPr lang="hr-HR" sz="1400" b="1" u="none" strike="noStrike" dirty="0">
                          <a:effectLst/>
                          <a:latin typeface="Centaur" panose="02030504050205020304" pitchFamily="18" charset="0"/>
                        </a:rPr>
                        <a:t>V. - Stavljanje na tržište i prerada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>
                          <a:effectLst/>
                          <a:latin typeface="Centaur" panose="02030504050205020304" pitchFamily="18" charset="0"/>
                        </a:rPr>
                        <a:t>           215.125.886,72    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  <a:latin typeface="Centaur" panose="02030504050205020304" pitchFamily="18" charset="0"/>
                        </a:rPr>
                        <a:t>129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129.520.910,68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101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>
                          <a:effectLst/>
                          <a:latin typeface="Centaur" panose="02030504050205020304" pitchFamily="18" charset="0"/>
                        </a:rPr>
                        <a:t>44.399.439,13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29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</a:tr>
              <a:tr h="381066">
                <a:tc>
                  <a:txBody>
                    <a:bodyPr/>
                    <a:lstStyle/>
                    <a:p>
                      <a:pPr algn="l" fontAlgn="b"/>
                      <a:r>
                        <a:rPr lang="hr-HR" sz="1400" b="1" u="none" strike="noStrike" dirty="0">
                          <a:effectLst/>
                          <a:latin typeface="Centaur" panose="02030504050205020304" pitchFamily="18" charset="0"/>
                        </a:rPr>
                        <a:t>Tehnička pomoć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>
                          <a:effectLst/>
                          <a:latin typeface="Centaur" panose="02030504050205020304" pitchFamily="18" charset="0"/>
                        </a:rPr>
                        <a:t>            44.437.065,99    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5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44.439.065,99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9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1.936.057,53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  <a:latin typeface="Centaur" panose="02030504050205020304" pitchFamily="18" charset="0"/>
                        </a:rPr>
                        <a:t>4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</a:tr>
              <a:tr h="762132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u="none" strike="noStrike" dirty="0">
                          <a:effectLst/>
                          <a:latin typeface="Centaur" panose="02030504050205020304" pitchFamily="18" charset="0"/>
                        </a:rPr>
                        <a:t>UKUPNO</a:t>
                      </a:r>
                      <a:endParaRPr lang="hr-HR" sz="16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u="none" strike="noStrike" dirty="0">
                          <a:effectLst/>
                          <a:latin typeface="Centaur" panose="02030504050205020304" pitchFamily="18" charset="0"/>
                        </a:rPr>
                        <a:t>  1.385.298.597,08 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u="none" strike="noStrike" dirty="0">
                          <a:effectLst/>
                          <a:latin typeface="Centaur" panose="02030504050205020304" pitchFamily="18" charset="0"/>
                        </a:rPr>
                        <a:t>           1.956 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u="none" strike="noStrike" dirty="0">
                          <a:effectLst/>
                          <a:latin typeface="Centaur" panose="02030504050205020304" pitchFamily="18" charset="0"/>
                        </a:rPr>
                        <a:t>      964.676.475,36 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u="none" strike="noStrike" dirty="0">
                          <a:effectLst/>
                          <a:latin typeface="Centaur" panose="02030504050205020304" pitchFamily="18" charset="0"/>
                        </a:rPr>
                        <a:t>                1.549 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u="none" strike="noStrike" dirty="0">
                          <a:effectLst/>
                          <a:latin typeface="Centaur" panose="02030504050205020304" pitchFamily="18" charset="0"/>
                        </a:rPr>
                        <a:t>       337.364.534,05 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u="none" strike="noStrike" dirty="0">
                          <a:effectLst/>
                          <a:latin typeface="Centaur" panose="02030504050205020304" pitchFamily="18" charset="0"/>
                        </a:rPr>
                        <a:t>         1.229   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entaur" panose="02030504050205020304" pitchFamily="18" charset="0"/>
                      </a:endParaRPr>
                    </a:p>
                  </a:txBody>
                  <a:tcPr marL="7863" marR="7863" marT="7863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159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80728"/>
          </a:xfrm>
        </p:spPr>
        <p:txBody>
          <a:bodyPr/>
          <a:lstStyle/>
          <a:p>
            <a:r>
              <a:rPr lang="hr-H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aur" panose="02030504050205020304" pitchFamily="18" charset="0"/>
              </a:rPr>
              <a:t>Aktualno stanje (</a:t>
            </a:r>
            <a:r>
              <a:rPr lang="hr-H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aur" panose="02030504050205020304" pitchFamily="18" charset="0"/>
              </a:rPr>
              <a:t>1I)</a:t>
            </a:r>
            <a:endParaRPr lang="hr-HR" dirty="0"/>
          </a:p>
        </p:txBody>
      </p:sp>
      <p:graphicFrame>
        <p:nvGraphicFramePr>
          <p:cNvPr id="5" name="Tablic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466365"/>
              </p:ext>
            </p:extLst>
          </p:nvPr>
        </p:nvGraphicFramePr>
        <p:xfrm>
          <a:off x="467544" y="980728"/>
          <a:ext cx="8280920" cy="5715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920"/>
              </a:tblGrid>
              <a:tr h="384053">
                <a:tc>
                  <a:txBody>
                    <a:bodyPr/>
                    <a:lstStyle/>
                    <a:p>
                      <a:r>
                        <a:rPr lang="hr-HR" dirty="0" smtClean="0">
                          <a:latin typeface="Centaur" panose="02030504050205020304" pitchFamily="18" charset="0"/>
                        </a:rPr>
                        <a:t>Naziv</a:t>
                      </a:r>
                      <a:r>
                        <a:rPr lang="hr-HR" baseline="0" dirty="0" smtClean="0">
                          <a:latin typeface="Centaur" panose="02030504050205020304" pitchFamily="18" charset="0"/>
                        </a:rPr>
                        <a:t> mjere</a:t>
                      </a:r>
                      <a:endParaRPr lang="hr-HR" dirty="0">
                        <a:latin typeface="Centaur" panose="02030504050205020304" pitchFamily="18" charset="0"/>
                      </a:endParaRPr>
                    </a:p>
                  </a:txBody>
                  <a:tcPr/>
                </a:tc>
              </a:tr>
              <a:tr h="355455">
                <a:tc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I.8. </a:t>
                      </a:r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Zaštita zdravlja i sigurnost</a:t>
                      </a:r>
                    </a:p>
                  </a:txBody>
                  <a:tcPr marL="9525" marR="9525" marT="9525" marB="0" anchor="ctr"/>
                </a:tc>
              </a:tr>
              <a:tr h="355455">
                <a:tc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I.9. </a:t>
                      </a:r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Privremeni prestanak ribolovnih aktivnosti -svibanj 2015.</a:t>
                      </a:r>
                    </a:p>
                  </a:txBody>
                  <a:tcPr marL="9525" marR="9525" marT="9525" marB="0" anchor="ctr"/>
                </a:tc>
              </a:tr>
              <a:tr h="355455">
                <a:tc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I.10.</a:t>
                      </a:r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 Trajni prestanak ribolovnih </a:t>
                      </a:r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aktivnosti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entaur"/>
                      </a:endParaRPr>
                    </a:p>
                  </a:txBody>
                  <a:tcPr marL="9525" marR="9525" marT="9525" marB="0" anchor="ctr"/>
                </a:tc>
              </a:tr>
              <a:tr h="355455">
                <a:tc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I.20</a:t>
                      </a:r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. Energetska učinkovitost i ublažavanje klimatskih promjena</a:t>
                      </a:r>
                    </a:p>
                  </a:txBody>
                  <a:tcPr marL="9525" marR="9525" marT="9525" marB="0" anchor="ctr"/>
                </a:tc>
              </a:tr>
              <a:tr h="355455">
                <a:tc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I.22.</a:t>
                      </a:r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 Dodana vrijednost, kvaliteta proizvoda i korištenje neželjenog ulova </a:t>
                      </a:r>
                    </a:p>
                  </a:txBody>
                  <a:tcPr marL="9525" marR="9525" marT="9525" marB="0" anchor="ctr"/>
                </a:tc>
              </a:tr>
              <a:tr h="355455">
                <a:tc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I.23./I.24</a:t>
                      </a:r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. Ribarske luke, iskrcajna mjesta, burze ribe i zakloništa</a:t>
                      </a:r>
                    </a:p>
                  </a:txBody>
                  <a:tcPr marL="9525" marR="9525" marT="9525" marB="0" anchor="ctr"/>
                </a:tc>
              </a:tr>
              <a:tr h="355455">
                <a:tc>
                  <a:txBody>
                    <a:bodyPr/>
                    <a:lstStyle/>
                    <a:p>
                      <a:pPr algn="l" fontAlgn="ctr"/>
                      <a:r>
                        <a:rPr lang="nn-N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II.2. </a:t>
                      </a:r>
                      <a:r>
                        <a:rPr lang="nn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Produktivna ulaganja u akvakulturu </a:t>
                      </a:r>
                    </a:p>
                  </a:txBody>
                  <a:tcPr marL="9525" marR="9525" marT="9525" marB="0" anchor="ctr"/>
                </a:tc>
              </a:tr>
              <a:tr h="355455">
                <a:tc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II.13.</a:t>
                      </a:r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 Osiguranje </a:t>
                      </a:r>
                      <a:r>
                        <a:rPr lang="hr-H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akvakulturnih</a:t>
                      </a:r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 </a:t>
                      </a:r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stokova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entaur"/>
                      </a:endParaRPr>
                    </a:p>
                  </a:txBody>
                  <a:tcPr marL="9525" marR="9525" marT="9525" marB="0" anchor="ctr"/>
                </a:tc>
              </a:tr>
              <a:tr h="355455">
                <a:tc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III.1. </a:t>
                      </a:r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Pripremna potpora</a:t>
                      </a:r>
                    </a:p>
                  </a:txBody>
                  <a:tcPr marL="9525" marR="9525" marT="9525" marB="0" anchor="ctr"/>
                </a:tc>
              </a:tr>
              <a:tr h="355455">
                <a:tc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III.2./III.3.</a:t>
                      </a:r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 Provedba lokalnih strategija razvoja u ribarstvu</a:t>
                      </a:r>
                    </a:p>
                  </a:txBody>
                  <a:tcPr marL="9525" marR="9525" marT="9525" marB="0" anchor="ctr"/>
                </a:tc>
              </a:tr>
              <a:tr h="355455">
                <a:tc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IV.3.</a:t>
                      </a:r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 Stavljanje na tržište proizvoda ribarstva i </a:t>
                      </a:r>
                      <a:r>
                        <a:rPr lang="hr-H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akvakulture</a:t>
                      </a:r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</a:tr>
              <a:tr h="355455">
                <a:tc>
                  <a:txBody>
                    <a:bodyPr/>
                    <a:lstStyle/>
                    <a:p>
                      <a:pPr algn="l" fontAlgn="ctr"/>
                      <a:r>
                        <a:rPr lang="sv-S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IV.4. </a:t>
                      </a:r>
                      <a:r>
                        <a:rPr lang="sv-S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Prerada proizvoda ribarstva i akvakulture (2.)</a:t>
                      </a:r>
                    </a:p>
                  </a:txBody>
                  <a:tcPr marL="9525" marR="9525" marT="9525" marB="0" anchor="ctr"/>
                </a:tc>
              </a:tr>
              <a:tr h="355455">
                <a:tc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VI.1.</a:t>
                      </a:r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 Kontrola i provedba</a:t>
                      </a:r>
                    </a:p>
                  </a:txBody>
                  <a:tcPr marL="9525" marR="9525" marT="9525" marB="0" anchor="ctr"/>
                </a:tc>
              </a:tr>
              <a:tr h="355455">
                <a:tc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VI.2.</a:t>
                      </a:r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 Prikupljanje podataka</a:t>
                      </a:r>
                    </a:p>
                  </a:txBody>
                  <a:tcPr marL="9525" marR="9525" marT="9525" marB="0" anchor="ctr"/>
                </a:tc>
              </a:tr>
              <a:tr h="355455">
                <a:tc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VII.1. </a:t>
                      </a:r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aur"/>
                        </a:rPr>
                        <a:t>Tehnička pomoć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57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hr-HR" b="1" dirty="0" smtClean="0">
                <a:latin typeface="Centaur" panose="02030504050205020304" pitchFamily="18" charset="0"/>
              </a:rPr>
              <a:t>Zaključno</a:t>
            </a:r>
            <a:r>
              <a:rPr lang="hr-HR" b="1" dirty="0">
                <a:latin typeface="Centaur" panose="02030504050205020304" pitchFamily="18" charset="0"/>
              </a:rPr>
              <a:t/>
            </a:r>
            <a:br>
              <a:rPr lang="hr-HR" b="1" dirty="0">
                <a:latin typeface="Centaur" panose="02030504050205020304" pitchFamily="18" charset="0"/>
              </a:rPr>
            </a:br>
            <a:r>
              <a:rPr lang="hr-HR" b="1" dirty="0" smtClean="0">
                <a:latin typeface="Centaur" panose="02030504050205020304" pitchFamily="18" charset="0"/>
              </a:rPr>
              <a:t>- </a:t>
            </a:r>
            <a:r>
              <a:rPr lang="hr-HR" sz="4000" b="1" dirty="0" smtClean="0">
                <a:latin typeface="Centaur" panose="02030504050205020304" pitchFamily="18" charset="0"/>
              </a:rPr>
              <a:t>doprinos </a:t>
            </a:r>
            <a:r>
              <a:rPr lang="hr-HR" sz="4000" b="1" dirty="0" err="1" smtClean="0">
                <a:latin typeface="Centaur" panose="02030504050205020304" pitchFamily="18" charset="0"/>
              </a:rPr>
              <a:t>OPPiR</a:t>
            </a:r>
            <a:r>
              <a:rPr lang="hr-HR" sz="4000" b="1" dirty="0" smtClean="0">
                <a:latin typeface="Centaur" panose="02030504050205020304" pitchFamily="18" charset="0"/>
              </a:rPr>
              <a:t>-a ribarstvu i </a:t>
            </a:r>
            <a:r>
              <a:rPr lang="hr-HR" sz="4000" b="1" dirty="0" err="1" smtClean="0">
                <a:latin typeface="Centaur" panose="02030504050205020304" pitchFamily="18" charset="0"/>
              </a:rPr>
              <a:t>akvaklulturi</a:t>
            </a:r>
            <a:endParaRPr lang="hr-HR" sz="4000" b="1" dirty="0">
              <a:latin typeface="Centaur" panose="02030504050205020304" pitchFamily="18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9050" y="1268760"/>
            <a:ext cx="8856984" cy="5112568"/>
          </a:xfrm>
        </p:spPr>
        <p:txBody>
          <a:bodyPr>
            <a:normAutofit/>
          </a:bodyPr>
          <a:lstStyle/>
          <a:p>
            <a:r>
              <a:rPr lang="hr-HR" sz="1800" b="1" dirty="0" smtClean="0">
                <a:latin typeface="Centaur" panose="02030504050205020304" pitchFamily="18" charset="0"/>
              </a:rPr>
              <a:t>Prioritet Unije I – ribolov</a:t>
            </a:r>
          </a:p>
          <a:p>
            <a:pPr marL="828675" indent="-285750"/>
            <a:r>
              <a:rPr lang="hr-HR" sz="1600" dirty="0" smtClean="0">
                <a:latin typeface="Centaur" panose="02030504050205020304" pitchFamily="18" charset="0"/>
              </a:rPr>
              <a:t>uvedene mjere racionalnoga gospodarenja ribolovnim resursima i ribarskom flotom,</a:t>
            </a:r>
          </a:p>
          <a:p>
            <a:pPr marL="828675" indent="-285750"/>
            <a:r>
              <a:rPr lang="hr-HR" sz="1600" dirty="0" smtClean="0">
                <a:latin typeface="Centaur" panose="02030504050205020304" pitchFamily="18" charset="0"/>
              </a:rPr>
              <a:t>izgradnja, modernizacija i opremanje ribarskih luka/iskrcajnih mjesta nakon dugog niza godina,</a:t>
            </a:r>
          </a:p>
          <a:p>
            <a:pPr marL="828675" indent="-285750"/>
            <a:r>
              <a:rPr lang="hr-HR" sz="1600" dirty="0" smtClean="0">
                <a:latin typeface="Centaur" panose="02030504050205020304" pitchFamily="18" charset="0"/>
              </a:rPr>
              <a:t>modernizirana </a:t>
            </a:r>
            <a:r>
              <a:rPr lang="hr-HR" sz="1600" dirty="0">
                <a:latin typeface="Centaur" panose="02030504050205020304" pitchFamily="18" charset="0"/>
              </a:rPr>
              <a:t>r</a:t>
            </a:r>
            <a:r>
              <a:rPr lang="hr-HR" sz="1600" dirty="0" smtClean="0">
                <a:latin typeface="Centaur" panose="02030504050205020304" pitchFamily="18" charset="0"/>
              </a:rPr>
              <a:t>ibarska flota u dijelu sigurnosti plovidbe, rada, zdravlja </a:t>
            </a:r>
            <a:r>
              <a:rPr lang="hr-HR" sz="1600" smtClean="0">
                <a:latin typeface="Centaur" panose="02030504050205020304" pitchFamily="18" charset="0"/>
              </a:rPr>
              <a:t>i energetske </a:t>
            </a:r>
            <a:r>
              <a:rPr lang="hr-HR" sz="1600" dirty="0" smtClean="0">
                <a:latin typeface="Centaur" panose="02030504050205020304" pitchFamily="18" charset="0"/>
              </a:rPr>
              <a:t>učinkovitosti.</a:t>
            </a:r>
          </a:p>
          <a:p>
            <a:r>
              <a:rPr lang="hr-HR" sz="1600" b="1" dirty="0">
                <a:latin typeface="Centaur" panose="02030504050205020304" pitchFamily="18" charset="0"/>
              </a:rPr>
              <a:t>Prioritet Unije </a:t>
            </a:r>
            <a:r>
              <a:rPr lang="hr-HR" sz="1600" b="1" dirty="0" smtClean="0">
                <a:latin typeface="Centaur" panose="02030504050205020304" pitchFamily="18" charset="0"/>
              </a:rPr>
              <a:t>II </a:t>
            </a:r>
            <a:r>
              <a:rPr lang="hr-HR" sz="1600" b="1" dirty="0">
                <a:latin typeface="Centaur" panose="02030504050205020304" pitchFamily="18" charset="0"/>
              </a:rPr>
              <a:t>– </a:t>
            </a:r>
            <a:r>
              <a:rPr lang="hr-HR" sz="1600" b="1" dirty="0" err="1" smtClean="0">
                <a:latin typeface="Centaur" panose="02030504050205020304" pitchFamily="18" charset="0"/>
              </a:rPr>
              <a:t>akvakultura</a:t>
            </a:r>
            <a:endParaRPr lang="hr-HR" sz="1600" b="1" dirty="0" smtClean="0">
              <a:latin typeface="Centaur" panose="020305040502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hr-HR" sz="1600" dirty="0" smtClean="0">
                <a:latin typeface="Centaur" panose="02030504050205020304" pitchFamily="18" charset="0"/>
              </a:rPr>
              <a:t>Izgrađena/modernizirana /opremljena uzgajališta slatkovodne i morske ribe i školjaka,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r-HR" sz="1600" dirty="0" smtClean="0">
                <a:latin typeface="Centaur" panose="02030504050205020304" pitchFamily="18" charset="0"/>
              </a:rPr>
              <a:t>Povećana proizvodnja u </a:t>
            </a:r>
            <a:r>
              <a:rPr lang="hr-HR" sz="1600" dirty="0" err="1" smtClean="0">
                <a:latin typeface="Centaur" panose="02030504050205020304" pitchFamily="18" charset="0"/>
              </a:rPr>
              <a:t>akvakulturi</a:t>
            </a:r>
            <a:r>
              <a:rPr lang="hr-HR" sz="1600" dirty="0" smtClean="0">
                <a:latin typeface="Centaur" panose="02030504050205020304" pitchFamily="18" charset="0"/>
              </a:rPr>
              <a:t>/povećanje ekonomičnosti i zaposlenih u </a:t>
            </a:r>
            <a:r>
              <a:rPr lang="hr-HR" sz="1600" dirty="0" err="1" smtClean="0">
                <a:latin typeface="Centaur" panose="02030504050205020304" pitchFamily="18" charset="0"/>
              </a:rPr>
              <a:t>akvakulturi</a:t>
            </a:r>
            <a:r>
              <a:rPr lang="hr-HR" sz="1600" dirty="0" smtClean="0">
                <a:latin typeface="Centaur" panose="02030504050205020304" pitchFamily="18" charset="0"/>
              </a:rPr>
              <a:t>.</a:t>
            </a:r>
          </a:p>
          <a:p>
            <a:pPr fontAlgn="b"/>
            <a:r>
              <a:rPr lang="hr-HR" sz="1600" b="1" dirty="0">
                <a:latin typeface="Centaur" panose="02030504050205020304" pitchFamily="18" charset="0"/>
              </a:rPr>
              <a:t>Prioritet Unije </a:t>
            </a:r>
            <a:r>
              <a:rPr lang="hr-HR" sz="1600" b="1" dirty="0" smtClean="0">
                <a:latin typeface="Centaur" panose="02030504050205020304" pitchFamily="18" charset="0"/>
              </a:rPr>
              <a:t>III– </a:t>
            </a:r>
            <a:r>
              <a:rPr lang="hr-HR" sz="1600" b="1" dirty="0">
                <a:latin typeface="Centaur" panose="02030504050205020304" pitchFamily="18" charset="0"/>
              </a:rPr>
              <a:t>Provedba </a:t>
            </a:r>
            <a:r>
              <a:rPr lang="hr-HR" sz="1600" b="1" dirty="0" smtClean="0">
                <a:latin typeface="Centaur" panose="02030504050205020304" pitchFamily="18" charset="0"/>
              </a:rPr>
              <a:t>ZRP-a</a:t>
            </a:r>
          </a:p>
          <a:p>
            <a:pPr lvl="1" fontAlgn="b">
              <a:buFont typeface="Arial" panose="020B0604020202020204" pitchFamily="34" charset="0"/>
              <a:buChar char="•"/>
            </a:pPr>
            <a:r>
              <a:rPr lang="hr-HR" sz="1600" dirty="0" smtClean="0">
                <a:latin typeface="Centaur" panose="02030504050205020304" pitchFamily="18" charset="0"/>
              </a:rPr>
              <a:t>Uskoro kompletno opremljena ribarska inspekcija i nadležna tijela (plovila, </a:t>
            </a:r>
            <a:r>
              <a:rPr lang="hr-HR" sz="1600" dirty="0" err="1" smtClean="0">
                <a:latin typeface="Centaur" panose="02030504050205020304" pitchFamily="18" charset="0"/>
              </a:rPr>
              <a:t>besposadne</a:t>
            </a:r>
            <a:r>
              <a:rPr lang="hr-HR" sz="1600" dirty="0" smtClean="0">
                <a:latin typeface="Centaur" panose="02030504050205020304" pitchFamily="18" charset="0"/>
              </a:rPr>
              <a:t> </a:t>
            </a:r>
            <a:r>
              <a:rPr lang="hr-HR" sz="1600" dirty="0" err="1" smtClean="0">
                <a:latin typeface="Centaur" panose="02030504050205020304" pitchFamily="18" charset="0"/>
              </a:rPr>
              <a:t>letjelice.</a:t>
            </a:r>
            <a:r>
              <a:rPr lang="hr-HR" sz="1600" dirty="0" smtClean="0">
                <a:latin typeface="Centaur" panose="02030504050205020304" pitchFamily="18" charset="0"/>
              </a:rPr>
              <a:t>.),</a:t>
            </a:r>
          </a:p>
          <a:p>
            <a:pPr lvl="1" fontAlgn="b">
              <a:buFont typeface="Arial" panose="020B0604020202020204" pitchFamily="34" charset="0"/>
              <a:buChar char="•"/>
            </a:pPr>
            <a:r>
              <a:rPr lang="hr-HR" sz="1600" dirty="0" smtClean="0">
                <a:latin typeface="Centaur" panose="02030504050205020304" pitchFamily="18" charset="0"/>
              </a:rPr>
              <a:t>Funkcionalan i opremljen Ribarski </a:t>
            </a:r>
            <a:r>
              <a:rPr lang="hr-HR" sz="1600" dirty="0" err="1" smtClean="0">
                <a:latin typeface="Centaur" panose="02030504050205020304" pitchFamily="18" charset="0"/>
              </a:rPr>
              <a:t>monitoring</a:t>
            </a:r>
            <a:r>
              <a:rPr lang="hr-HR" sz="1600" dirty="0" smtClean="0">
                <a:latin typeface="Centaur" panose="02030504050205020304" pitchFamily="18" charset="0"/>
              </a:rPr>
              <a:t> centar.</a:t>
            </a:r>
          </a:p>
          <a:p>
            <a:pPr fontAlgn="b"/>
            <a:r>
              <a:rPr lang="hr-HR" sz="1600" b="1" dirty="0">
                <a:latin typeface="Centaur" panose="02030504050205020304" pitchFamily="18" charset="0"/>
              </a:rPr>
              <a:t>Prioritet Unije </a:t>
            </a:r>
            <a:r>
              <a:rPr lang="hr-HR" sz="1600" b="1" dirty="0" smtClean="0">
                <a:latin typeface="Centaur" panose="02030504050205020304" pitchFamily="18" charset="0"/>
              </a:rPr>
              <a:t>IV.– FLAG-ovi</a:t>
            </a:r>
          </a:p>
          <a:p>
            <a:pPr lvl="1" fontAlgn="b">
              <a:buFont typeface="Arial" panose="020B0604020202020204" pitchFamily="34" charset="0"/>
              <a:buChar char="•"/>
            </a:pPr>
            <a:r>
              <a:rPr lang="hr-HR" sz="1600" dirty="0" smtClean="0">
                <a:solidFill>
                  <a:srgbClr val="000000"/>
                </a:solidFill>
                <a:latin typeface="Centaur" panose="02030504050205020304" pitchFamily="18" charset="0"/>
              </a:rPr>
              <a:t>Povećanje zaposlenosti i teritorijalne kohezije.</a:t>
            </a:r>
            <a:endParaRPr lang="hr-HR" sz="1600" dirty="0">
              <a:solidFill>
                <a:srgbClr val="000000"/>
              </a:solidFill>
              <a:latin typeface="Centaur" panose="02030504050205020304" pitchFamily="18" charset="0"/>
            </a:endParaRPr>
          </a:p>
          <a:p>
            <a:pPr fontAlgn="b"/>
            <a:r>
              <a:rPr lang="hr-HR" sz="1600" b="1" dirty="0">
                <a:latin typeface="Centaur" panose="02030504050205020304" pitchFamily="18" charset="0"/>
              </a:rPr>
              <a:t>Prioritet Unije </a:t>
            </a:r>
            <a:r>
              <a:rPr lang="hr-HR" sz="1600" b="1" dirty="0" smtClean="0">
                <a:latin typeface="Centaur" panose="02030504050205020304" pitchFamily="18" charset="0"/>
              </a:rPr>
              <a:t>V.– </a:t>
            </a:r>
            <a:r>
              <a:rPr lang="hr-HR" sz="1600" b="1" dirty="0">
                <a:latin typeface="Centaur" panose="02030504050205020304" pitchFamily="18" charset="0"/>
              </a:rPr>
              <a:t>Stavljanje na tržište i </a:t>
            </a:r>
            <a:r>
              <a:rPr lang="hr-HR" sz="1600" b="1" dirty="0" smtClean="0">
                <a:latin typeface="Centaur" panose="02030504050205020304" pitchFamily="18" charset="0"/>
              </a:rPr>
              <a:t>prerada</a:t>
            </a:r>
          </a:p>
          <a:p>
            <a:pPr lvl="1" fontAlgn="b">
              <a:buFont typeface="Arial" panose="020B0604020202020204" pitchFamily="34" charset="0"/>
              <a:buChar char="•"/>
            </a:pPr>
            <a:r>
              <a:rPr lang="hr-HR" sz="1600" dirty="0" smtClean="0">
                <a:solidFill>
                  <a:srgbClr val="000000"/>
                </a:solidFill>
                <a:latin typeface="Centaur" panose="02030504050205020304" pitchFamily="18" charset="0"/>
              </a:rPr>
              <a:t>Izgrađeni/modernizirani i opremljeni proizvodni objekti; </a:t>
            </a:r>
            <a:r>
              <a:rPr lang="hr-HR" sz="1600" dirty="0" err="1" smtClean="0">
                <a:solidFill>
                  <a:srgbClr val="000000"/>
                </a:solidFill>
                <a:latin typeface="Centaur" panose="02030504050205020304" pitchFamily="18" charset="0"/>
              </a:rPr>
              <a:t>diverzifikaciju</a:t>
            </a:r>
            <a:r>
              <a:rPr lang="hr-HR" sz="1600" dirty="0" smtClean="0">
                <a:solidFill>
                  <a:srgbClr val="000000"/>
                </a:solidFill>
                <a:latin typeface="Centaur" panose="02030504050205020304" pitchFamily="18" charset="0"/>
              </a:rPr>
              <a:t> proizvoda,</a:t>
            </a:r>
          </a:p>
          <a:p>
            <a:pPr lvl="1" fontAlgn="b">
              <a:buFont typeface="Arial" panose="020B0604020202020204" pitchFamily="34" charset="0"/>
              <a:buChar char="•"/>
            </a:pPr>
            <a:r>
              <a:rPr lang="hr-HR" sz="1600" dirty="0" smtClean="0">
                <a:solidFill>
                  <a:srgbClr val="000000"/>
                </a:solidFill>
                <a:latin typeface="Centaur" panose="02030504050205020304" pitchFamily="18" charset="0"/>
              </a:rPr>
              <a:t>Stalni rad na promicanju potrošnje proizvoda ribarstva.</a:t>
            </a:r>
            <a:endParaRPr lang="hr-HR" sz="1600" dirty="0">
              <a:solidFill>
                <a:srgbClr val="000000"/>
              </a:solidFill>
              <a:latin typeface="Centaur" panose="020305040502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84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P za pomorstvo i ribarstv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 za pomorstvo i ribarstvo</Template>
  <TotalTime>3459</TotalTime>
  <Words>587</Words>
  <Application>Microsoft Office PowerPoint</Application>
  <PresentationFormat>Prikaz na zaslonu (4:3)</PresentationFormat>
  <Paragraphs>145</Paragraphs>
  <Slides>10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1" baseType="lpstr">
      <vt:lpstr>OP za pomorstvo i ribarstvo</vt:lpstr>
      <vt:lpstr>Operativni program za pomorstvo i ribarstvo RH   </vt:lpstr>
      <vt:lpstr>Europski fond za pomorstvo i ribarstvo (1)</vt:lpstr>
      <vt:lpstr>Financijska alokacija</vt:lpstr>
      <vt:lpstr>PowerPointova prezentacija</vt:lpstr>
      <vt:lpstr>Odabrane mjere</vt:lpstr>
      <vt:lpstr>Operativni program RH - postotne financijske alokacije</vt:lpstr>
      <vt:lpstr>Aktualno stanje (1)</vt:lpstr>
      <vt:lpstr>Aktualno stanje (1I)</vt:lpstr>
      <vt:lpstr>Zaključno - doprinos OPPiR-a ribarstvu i akvaklulturi</vt:lpstr>
      <vt:lpstr>HVALA NA PAŽNJI  e-mail: eufondovi.ribarstvo@mps.hr  web: https://euribarstvo.hr/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DoF</dc:creator>
  <cp:lastModifiedBy>Andrijana Klapež</cp:lastModifiedBy>
  <cp:revision>199</cp:revision>
  <dcterms:created xsi:type="dcterms:W3CDTF">2017-11-08T09:06:23Z</dcterms:created>
  <dcterms:modified xsi:type="dcterms:W3CDTF">2018-04-24T07:23:18Z</dcterms:modified>
</cp:coreProperties>
</file>