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5.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6.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7" r:id="rId2"/>
    <p:sldId id="270" r:id="rId3"/>
    <p:sldId id="271" r:id="rId4"/>
    <p:sldId id="262" r:id="rId5"/>
    <p:sldId id="273" r:id="rId6"/>
    <p:sldId id="274" r:id="rId7"/>
    <p:sldId id="263" r:id="rId8"/>
    <p:sldId id="267" r:id="rId9"/>
    <p:sldId id="277" r:id="rId10"/>
    <p:sldId id="279" r:id="rId11"/>
    <p:sldId id="281" r:id="rId12"/>
    <p:sldId id="282" r:id="rId13"/>
    <p:sldId id="283" r:id="rId14"/>
    <p:sldId id="284" r:id="rId15"/>
    <p:sldId id="285" r:id="rId16"/>
    <p:sldId id="286" r:id="rId17"/>
    <p:sldId id="275" r:id="rId18"/>
    <p:sldId id="289" r:id="rId19"/>
    <p:sldId id="276" r:id="rId20"/>
    <p:sldId id="290" r:id="rId21"/>
    <p:sldId id="26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1568"/>
    <a:srgbClr val="777877"/>
    <a:srgbClr val="E88E31"/>
    <a:srgbClr val="149A4B"/>
    <a:srgbClr val="2797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32" autoAdjust="0"/>
  </p:normalViewPr>
  <p:slideViewPr>
    <p:cSldViewPr snapToGrid="0" snapToObjects="1">
      <p:cViewPr>
        <p:scale>
          <a:sx n="106" d="100"/>
          <a:sy n="106" d="100"/>
        </p:scale>
        <p:origin x="-1680" y="4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8"/>
    </mc:Choice>
    <mc:Fallback>
      <c:style val="8"/>
    </mc:Fallback>
  </mc:AlternateContent>
  <c:clrMapOvr bg1="lt1" tx1="dk1" bg2="lt2" tx2="dk2" accent1="accent1" accent2="accent2" accent3="accent3" accent4="accent4" accent5="accent5" accent6="accent6" hlink="hlink" folHlink="folHlink"/>
  <c:chart>
    <c:title>
      <c:layout>
        <c:manualLayout>
          <c:xMode val="edge"/>
          <c:yMode val="edge"/>
          <c:x val="0.15179553018155528"/>
          <c:y val="2.2515228804364528E-2"/>
        </c:manualLayout>
      </c:layout>
      <c:overlay val="0"/>
      <c:txPr>
        <a:bodyPr/>
        <a:lstStyle/>
        <a:p>
          <a:pPr>
            <a:defRPr sz="1600"/>
          </a:pPr>
          <a:endParaRPr lang="sr-Latn-RS"/>
        </a:p>
      </c:txPr>
    </c:title>
    <c:autoTitleDeleted val="0"/>
    <c:view3D>
      <c:rotX val="30"/>
      <c:rotY val="0"/>
      <c:rAngAx val="1"/>
    </c:view3D>
    <c:floor>
      <c:thickness val="0"/>
    </c:floor>
    <c:sideWall>
      <c:thickness val="0"/>
    </c:sideWall>
    <c:backWall>
      <c:thickness val="0"/>
    </c:backWall>
    <c:plotArea>
      <c:layout>
        <c:manualLayout>
          <c:layoutTarget val="inner"/>
          <c:xMode val="edge"/>
          <c:yMode val="edge"/>
          <c:x val="3.4069969237134567E-2"/>
          <c:y val="0.14072269747805799"/>
          <c:w val="0.70615094491416663"/>
          <c:h val="0.85927741120551826"/>
        </c:manualLayout>
      </c:layout>
      <c:pie3DChart>
        <c:varyColors val="1"/>
        <c:ser>
          <c:idx val="0"/>
          <c:order val="0"/>
          <c:tx>
            <c:strRef>
              <c:f>List1!$B$1</c:f>
              <c:strCache>
                <c:ptCount val="1"/>
                <c:pt idx="0">
                  <c:v>Javna uprava i pravosuđe</c:v>
                </c:pt>
              </c:strCache>
            </c:strRef>
          </c:tx>
          <c:explosion val="25"/>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C054-4661-B355-838FEC5E9530}"/>
                </c:ext>
              </c:extLst>
            </c:dLbl>
            <c:dLbl>
              <c:idx val="1"/>
              <c:layout>
                <c:manualLayout>
                  <c:x val="1.6747660221661194E-2"/>
                  <c:y val="-0.1928282123242345"/>
                </c:manualLayout>
              </c:layout>
              <c:tx>
                <c:rich>
                  <a:bodyPr/>
                  <a:lstStyle/>
                  <a:p>
                    <a:r>
                      <a:rPr lang="en-US" sz="1200" dirty="0"/>
                      <a:t>152.962.275,00 </a:t>
                    </a:r>
                    <a:r>
                      <a:rPr lang="en-US" sz="1200" dirty="0" err="1"/>
                      <a:t>kn</a:t>
                    </a:r>
                    <a:r>
                      <a:rPr lang="en-US" sz="1200" dirty="0" smtClean="0"/>
                      <a:t>;</a:t>
                    </a:r>
                    <a:endParaRPr lang="en-US" sz="1200" dirty="0"/>
                  </a:p>
                </c:rich>
              </c:tx>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C054-4661-B355-838FEC5E9530}"/>
                </c:ext>
              </c:extLst>
            </c:dLbl>
            <c:dLbl>
              <c:idx val="2"/>
              <c:layout>
                <c:manualLayout>
                  <c:x val="0.2673543935731279"/>
                  <c:y val="-7.4339868033986567E-2"/>
                </c:manualLayout>
              </c:layout>
              <c:tx>
                <c:rich>
                  <a:bodyPr/>
                  <a:lstStyle/>
                  <a:p>
                    <a:pPr>
                      <a:defRPr sz="1200"/>
                    </a:pPr>
                    <a:r>
                      <a:rPr lang="en-US" sz="1200" dirty="0" smtClean="0"/>
                      <a:t>104.076.977,00 </a:t>
                    </a:r>
                    <a:r>
                      <a:rPr lang="en-US" sz="1200" dirty="0" err="1"/>
                      <a:t>kn</a:t>
                    </a:r>
                    <a:r>
                      <a:rPr lang="en-US" sz="1200" dirty="0"/>
                      <a:t>; </a:t>
                    </a:r>
                    <a:r>
                      <a:rPr lang="en-US" sz="1200" dirty="0" smtClean="0"/>
                      <a:t>      </a:t>
                    </a:r>
                    <a:endParaRPr lang="en-US" sz="1200" dirty="0"/>
                  </a:p>
                </c:rich>
              </c:tx>
              <c:spPr/>
              <c:showLegendKey val="0"/>
              <c:showVal val="1"/>
              <c:showCatName val="0"/>
              <c:showSerName val="0"/>
              <c:showPercent val="1"/>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2-C054-4661-B355-838FEC5E9530}"/>
                </c:ext>
              </c:extLst>
            </c:dLbl>
            <c:spPr>
              <a:noFill/>
              <a:ln>
                <a:noFill/>
              </a:ln>
              <a:effectLst/>
            </c:spPr>
            <c:showLegendKey val="0"/>
            <c:showVal val="1"/>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List1!$A$2:$A$4</c:f>
              <c:strCache>
                <c:ptCount val="3"/>
                <c:pt idx="0">
                  <c:v>ukupno</c:v>
                </c:pt>
                <c:pt idx="1">
                  <c:v>objavljeno</c:v>
                </c:pt>
                <c:pt idx="2">
                  <c:v>ugovoreno</c:v>
                </c:pt>
              </c:strCache>
            </c:strRef>
          </c:cat>
          <c:val>
            <c:numRef>
              <c:f>List1!$B$2:$B$4</c:f>
              <c:numCache>
                <c:formatCode>"kn"#,##0.00_);[Red]\("kn"#,##0.00\)</c:formatCode>
                <c:ptCount val="3"/>
                <c:pt idx="0">
                  <c:v>704159238</c:v>
                </c:pt>
                <c:pt idx="1">
                  <c:v>152962275</c:v>
                </c:pt>
                <c:pt idx="2">
                  <c:v>104076977.47</c:v>
                </c:pt>
              </c:numCache>
            </c:numRef>
          </c:val>
          <c:extLst xmlns:c16r2="http://schemas.microsoft.com/office/drawing/2015/06/chart">
            <c:ext xmlns:c16="http://schemas.microsoft.com/office/drawing/2014/chart" uri="{C3380CC4-5D6E-409C-BE32-E72D297353CC}">
              <c16:uniqueId val="{00000003-C054-4661-B355-838FEC5E9530}"/>
            </c:ext>
          </c:extLst>
        </c:ser>
        <c:dLbls>
          <c:showLegendKey val="0"/>
          <c:showVal val="0"/>
          <c:showCatName val="0"/>
          <c:showSerName val="0"/>
          <c:showPercent val="1"/>
          <c:showBubbleSize val="0"/>
          <c:showLeaderLines val="1"/>
        </c:dLbls>
      </c:pie3DChart>
    </c:plotArea>
    <c:legend>
      <c:legendPos val="r"/>
      <c:layout>
        <c:manualLayout>
          <c:xMode val="edge"/>
          <c:yMode val="edge"/>
          <c:x val="0.7740143336564137"/>
          <c:y val="0.15997654301037256"/>
          <c:w val="0.20995200724823676"/>
          <c:h val="0.51559760268182764"/>
        </c:manualLayout>
      </c:layout>
      <c:overlay val="0"/>
      <c:txPr>
        <a:bodyPr/>
        <a:lstStyle/>
        <a:p>
          <a:pPr>
            <a:defRPr sz="1200" b="0"/>
          </a:pPr>
          <a:endParaRPr lang="sr-Latn-RS"/>
        </a:p>
      </c:txPr>
    </c:legend>
    <c:plotVisOnly val="1"/>
    <c:dispBlanksAs val="gap"/>
    <c:showDLblsOverMax val="0"/>
  </c:chart>
  <c:txPr>
    <a:bodyPr/>
    <a:lstStyle/>
    <a:p>
      <a:pPr>
        <a:defRPr sz="1800"/>
      </a:pPr>
      <a:endParaRPr lang="sr-Latn-R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7AFD37-6092-4BC8-9AFB-D6EE96547AF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hr-HR"/>
        </a:p>
      </dgm:t>
    </dgm:pt>
    <dgm:pt modelId="{7A1471AB-CC6A-41C9-9D66-A8ED943B46CB}">
      <dgm:prSet phldrT="[Tekst]" custT="1"/>
      <dgm:spPr/>
      <dgm:t>
        <a:bodyPr/>
        <a:lstStyle/>
        <a:p>
          <a:r>
            <a:rPr lang="hr-HR" sz="1400" b="1" dirty="0" smtClean="0"/>
            <a:t>Potpore za zapošljavanje </a:t>
          </a:r>
        </a:p>
        <a:p>
          <a:r>
            <a:rPr lang="hr-HR" sz="1200" b="1" dirty="0" smtClean="0"/>
            <a:t>-od 2018. i za stjecanje prvog radnog iskustva / pripravništvo </a:t>
          </a:r>
          <a:r>
            <a:rPr lang="hr-HR" sz="1200" dirty="0" smtClean="0"/>
            <a:t>(subvencionira ulazak u radni odnos, kroz dvije kategorije - u privatnom (50% bruto plaće) i javnom sektoru (zdravstvo, obrazovanje, sustav socijalne skrbi potpora 100%)</a:t>
          </a:r>
        </a:p>
        <a:p>
          <a:endParaRPr lang="hr-HR" sz="1400" dirty="0"/>
        </a:p>
      </dgm:t>
    </dgm:pt>
    <dgm:pt modelId="{B271C28C-CFEB-4188-82AF-8F622DAF06F0}" type="parTrans" cxnId="{0484D11B-9A61-4E5A-B372-2820402CBBC6}">
      <dgm:prSet/>
      <dgm:spPr/>
      <dgm:t>
        <a:bodyPr/>
        <a:lstStyle/>
        <a:p>
          <a:endParaRPr lang="hr-HR"/>
        </a:p>
      </dgm:t>
    </dgm:pt>
    <dgm:pt modelId="{6A8BE3A6-99BD-4398-9855-5724894BD8EC}" type="sibTrans" cxnId="{0484D11B-9A61-4E5A-B372-2820402CBBC6}">
      <dgm:prSet custT="1"/>
      <dgm:spPr/>
      <dgm:t>
        <a:bodyPr/>
        <a:lstStyle/>
        <a:p>
          <a:endParaRPr lang="hr-HR"/>
        </a:p>
      </dgm:t>
    </dgm:pt>
    <dgm:pt modelId="{E3667437-14F6-4309-B82E-0389FFB1BD2B}">
      <dgm:prSet phldrT="[Tekst]"/>
      <dgm:spPr/>
      <dgm:t>
        <a:bodyPr/>
        <a:lstStyle/>
        <a:p>
          <a:r>
            <a:rPr lang="hr-HR" dirty="0" smtClean="0"/>
            <a:t>Potpore za usavršavanje</a:t>
          </a:r>
          <a:endParaRPr lang="hr-HR" dirty="0"/>
        </a:p>
      </dgm:t>
    </dgm:pt>
    <dgm:pt modelId="{C004C2A7-8648-42E1-B456-F9C887C1DF20}" type="parTrans" cxnId="{90888EE8-B039-413D-998D-F27AE4FC368B}">
      <dgm:prSet/>
      <dgm:spPr/>
      <dgm:t>
        <a:bodyPr/>
        <a:lstStyle/>
        <a:p>
          <a:endParaRPr lang="hr-HR"/>
        </a:p>
      </dgm:t>
    </dgm:pt>
    <dgm:pt modelId="{9D0A03DF-E7D6-4154-B06A-08FAEE904F0E}" type="sibTrans" cxnId="{90888EE8-B039-413D-998D-F27AE4FC368B}">
      <dgm:prSet/>
      <dgm:spPr/>
      <dgm:t>
        <a:bodyPr/>
        <a:lstStyle/>
        <a:p>
          <a:endParaRPr lang="hr-HR"/>
        </a:p>
      </dgm:t>
    </dgm:pt>
    <dgm:pt modelId="{C5486B9E-DDD5-42DD-BD48-633580E0D537}">
      <dgm:prSet phldrT="[Tekst]"/>
      <dgm:spPr/>
      <dgm:t>
        <a:bodyPr/>
        <a:lstStyle/>
        <a:p>
          <a:r>
            <a:rPr lang="hr-HR" dirty="0" smtClean="0"/>
            <a:t>Stručno osposobljavanje za rad bez zasnivanja radnog  odnosa</a:t>
          </a:r>
          <a:endParaRPr lang="hr-HR" dirty="0"/>
        </a:p>
      </dgm:t>
    </dgm:pt>
    <dgm:pt modelId="{75C913FA-BE14-47DE-BAA1-0B82115CF3EB}" type="parTrans" cxnId="{4848ED36-875E-4694-9D64-244CEFC4385C}">
      <dgm:prSet/>
      <dgm:spPr/>
      <dgm:t>
        <a:bodyPr/>
        <a:lstStyle/>
        <a:p>
          <a:endParaRPr lang="hr-HR"/>
        </a:p>
      </dgm:t>
    </dgm:pt>
    <dgm:pt modelId="{9A37770C-68A4-4952-A28C-698AEF6D67F6}" type="sibTrans" cxnId="{4848ED36-875E-4694-9D64-244CEFC4385C}">
      <dgm:prSet/>
      <dgm:spPr/>
      <dgm:t>
        <a:bodyPr/>
        <a:lstStyle/>
        <a:p>
          <a:endParaRPr lang="hr-HR"/>
        </a:p>
      </dgm:t>
    </dgm:pt>
    <dgm:pt modelId="{3AFB62A2-C38E-48C6-9AAC-7B240DD30862}">
      <dgm:prSet phldrT="[Tekst]" custT="1"/>
      <dgm:spPr/>
      <dgm:t>
        <a:bodyPr/>
        <a:lstStyle/>
        <a:p>
          <a:r>
            <a:rPr lang="hr-HR" sz="1800" dirty="0" smtClean="0"/>
            <a:t>Javni radovi</a:t>
          </a:r>
          <a:endParaRPr lang="hr-HR" sz="1800" dirty="0"/>
        </a:p>
      </dgm:t>
    </dgm:pt>
    <dgm:pt modelId="{AFA090D6-E896-4D9A-8289-AF03DD4835EE}" type="parTrans" cxnId="{C91B48BC-A728-4FB6-9D0B-0F13F3998138}">
      <dgm:prSet/>
      <dgm:spPr/>
      <dgm:t>
        <a:bodyPr/>
        <a:lstStyle/>
        <a:p>
          <a:endParaRPr lang="hr-HR"/>
        </a:p>
      </dgm:t>
    </dgm:pt>
    <dgm:pt modelId="{FBD5F122-8B4F-44BD-8838-BC2157EDD714}" type="sibTrans" cxnId="{C91B48BC-A728-4FB6-9D0B-0F13F3998138}">
      <dgm:prSet/>
      <dgm:spPr/>
      <dgm:t>
        <a:bodyPr/>
        <a:lstStyle/>
        <a:p>
          <a:endParaRPr lang="hr-HR"/>
        </a:p>
      </dgm:t>
    </dgm:pt>
    <dgm:pt modelId="{A4BE8C46-26D6-4A8A-A72E-17603BB36554}">
      <dgm:prSet custT="1"/>
      <dgm:spPr/>
      <dgm:t>
        <a:bodyPr/>
        <a:lstStyle/>
        <a:p>
          <a:r>
            <a:rPr lang="hr-HR" sz="1400" b="1" dirty="0" smtClean="0"/>
            <a:t>Potpora za samozapošljavanje</a:t>
          </a:r>
        </a:p>
        <a:p>
          <a:r>
            <a:rPr lang="hr-HR" sz="1200" dirty="0" smtClean="0"/>
            <a:t>-povećanje subvencije  </a:t>
          </a:r>
          <a:r>
            <a:rPr lang="hr-HR" sz="1200" b="1" dirty="0" smtClean="0"/>
            <a:t>na 55.000 kuna</a:t>
          </a:r>
          <a:r>
            <a:rPr lang="hr-HR" sz="1200" dirty="0" smtClean="0"/>
            <a:t>, </a:t>
          </a:r>
          <a:br>
            <a:rPr lang="hr-HR" sz="1200" dirty="0" smtClean="0"/>
          </a:br>
          <a:r>
            <a:rPr lang="hr-HR" sz="1200" dirty="0" smtClean="0"/>
            <a:t>ako se kombinira sa SOR 70.000 kuna </a:t>
          </a:r>
        </a:p>
        <a:p>
          <a:r>
            <a:rPr lang="hr-HR" sz="1200" dirty="0" smtClean="0"/>
            <a:t>-  dvije osobe mogu dobiti 110.000 kuna, četiri 220.000 kuna, </a:t>
          </a:r>
        </a:p>
        <a:p>
          <a:r>
            <a:rPr lang="hr-HR" sz="1200" dirty="0" smtClean="0"/>
            <a:t> ukoliko se pet osoba udruži u zadrugu mogu dobiti 275.000 kuna), uvedena je potpora za proširenje djelatnosti</a:t>
          </a:r>
        </a:p>
      </dgm:t>
    </dgm:pt>
    <dgm:pt modelId="{1017A698-8448-401D-9877-4D763CB58CC8}" type="parTrans" cxnId="{35DCA573-AB5B-4759-8E11-2B0D37118D2C}">
      <dgm:prSet/>
      <dgm:spPr/>
      <dgm:t>
        <a:bodyPr/>
        <a:lstStyle/>
        <a:p>
          <a:endParaRPr lang="hr-HR"/>
        </a:p>
      </dgm:t>
    </dgm:pt>
    <dgm:pt modelId="{FD67F0B2-A803-4227-B684-01B1281F78F6}" type="sibTrans" cxnId="{35DCA573-AB5B-4759-8E11-2B0D37118D2C}">
      <dgm:prSet/>
      <dgm:spPr/>
      <dgm:t>
        <a:bodyPr/>
        <a:lstStyle/>
        <a:p>
          <a:endParaRPr lang="hr-HR"/>
        </a:p>
      </dgm:t>
    </dgm:pt>
    <dgm:pt modelId="{4A47FA35-C1E2-484E-8F45-812802CB2F21}">
      <dgm:prSet/>
      <dgm:spPr/>
      <dgm:t>
        <a:bodyPr/>
        <a:lstStyle/>
        <a:p>
          <a:r>
            <a:rPr lang="hr-HR" dirty="0" smtClean="0"/>
            <a:t>Potpore za očuvanje radnih mjesta</a:t>
          </a:r>
          <a:endParaRPr lang="hr-HR" dirty="0"/>
        </a:p>
      </dgm:t>
    </dgm:pt>
    <dgm:pt modelId="{31329C95-DB57-4540-8E1C-68CE50546F36}" type="parTrans" cxnId="{59F533A1-C41D-4BAD-B8E9-14552CDB0C27}">
      <dgm:prSet/>
      <dgm:spPr/>
      <dgm:t>
        <a:bodyPr/>
        <a:lstStyle/>
        <a:p>
          <a:endParaRPr lang="hr-HR"/>
        </a:p>
      </dgm:t>
    </dgm:pt>
    <dgm:pt modelId="{00604BB5-6C1E-4BD7-8DD2-C7A5B02ED608}" type="sibTrans" cxnId="{59F533A1-C41D-4BAD-B8E9-14552CDB0C27}">
      <dgm:prSet/>
      <dgm:spPr/>
      <dgm:t>
        <a:bodyPr/>
        <a:lstStyle/>
        <a:p>
          <a:endParaRPr lang="hr-HR"/>
        </a:p>
      </dgm:t>
    </dgm:pt>
    <dgm:pt modelId="{6C4BEC37-B3AA-4484-9259-47A1EDB66CD3}">
      <dgm:prSet/>
      <dgm:spPr/>
      <dgm:t>
        <a:bodyPr/>
        <a:lstStyle/>
        <a:p>
          <a:r>
            <a:rPr lang="hr-HR" dirty="0" smtClean="0"/>
            <a:t>Osposobljavanje na radnom mjestu</a:t>
          </a:r>
          <a:endParaRPr lang="hr-HR" dirty="0"/>
        </a:p>
      </dgm:t>
    </dgm:pt>
    <dgm:pt modelId="{244CE9EF-875B-4780-8658-A0EFFF8E12F5}" type="parTrans" cxnId="{2D8C0928-2389-4159-8385-A9D5227E03A8}">
      <dgm:prSet/>
      <dgm:spPr/>
      <dgm:t>
        <a:bodyPr/>
        <a:lstStyle/>
        <a:p>
          <a:endParaRPr lang="hr-HR"/>
        </a:p>
      </dgm:t>
    </dgm:pt>
    <dgm:pt modelId="{67A0882E-FAA5-4419-9186-9C828374A4C5}" type="sibTrans" cxnId="{2D8C0928-2389-4159-8385-A9D5227E03A8}">
      <dgm:prSet/>
      <dgm:spPr/>
      <dgm:t>
        <a:bodyPr/>
        <a:lstStyle/>
        <a:p>
          <a:endParaRPr lang="hr-HR"/>
        </a:p>
      </dgm:t>
    </dgm:pt>
    <dgm:pt modelId="{4CBCF61A-BFC4-416D-923D-C6F255980E25}">
      <dgm:prSet/>
      <dgm:spPr/>
      <dgm:t>
        <a:bodyPr/>
        <a:lstStyle/>
        <a:p>
          <a:r>
            <a:rPr lang="hr-HR" dirty="0" smtClean="0"/>
            <a:t>Obrazovanje nezaposlenih</a:t>
          </a:r>
          <a:endParaRPr lang="hr-HR" dirty="0"/>
        </a:p>
      </dgm:t>
    </dgm:pt>
    <dgm:pt modelId="{EC2FAF5C-D4B1-4B3E-8571-DD0B2160F4DC}" type="parTrans" cxnId="{E25EBBC4-83E0-4864-9267-01F22F45F6AC}">
      <dgm:prSet/>
      <dgm:spPr/>
      <dgm:t>
        <a:bodyPr/>
        <a:lstStyle/>
        <a:p>
          <a:endParaRPr lang="hr-HR"/>
        </a:p>
      </dgm:t>
    </dgm:pt>
    <dgm:pt modelId="{0F1CC6EE-B4A8-4AB4-8A4B-67E796ECC415}" type="sibTrans" cxnId="{E25EBBC4-83E0-4864-9267-01F22F45F6AC}">
      <dgm:prSet/>
      <dgm:spPr/>
      <dgm:t>
        <a:bodyPr/>
        <a:lstStyle/>
        <a:p>
          <a:endParaRPr lang="hr-HR"/>
        </a:p>
      </dgm:t>
    </dgm:pt>
    <dgm:pt modelId="{E959A802-006A-4633-97AF-0FDC0E356213}">
      <dgm:prSet/>
      <dgm:spPr/>
      <dgm:t>
        <a:bodyPr/>
        <a:lstStyle/>
        <a:p>
          <a:r>
            <a:rPr lang="hr-HR" b="1" dirty="0" smtClean="0"/>
            <a:t>www.mjere.hr</a:t>
          </a:r>
          <a:endParaRPr lang="hr-HR" b="1" dirty="0"/>
        </a:p>
      </dgm:t>
    </dgm:pt>
    <dgm:pt modelId="{D7F8901B-102F-4C27-BF2A-EBBBD6D570ED}" type="parTrans" cxnId="{31324530-6D47-46ED-A98C-5DCFF6DE7F91}">
      <dgm:prSet/>
      <dgm:spPr/>
      <dgm:t>
        <a:bodyPr/>
        <a:lstStyle/>
        <a:p>
          <a:endParaRPr lang="hr-HR"/>
        </a:p>
      </dgm:t>
    </dgm:pt>
    <dgm:pt modelId="{D8D1BB89-4452-4B46-AE9C-D1387CA5B7D1}" type="sibTrans" cxnId="{31324530-6D47-46ED-A98C-5DCFF6DE7F91}">
      <dgm:prSet/>
      <dgm:spPr/>
      <dgm:t>
        <a:bodyPr/>
        <a:lstStyle/>
        <a:p>
          <a:endParaRPr lang="hr-HR"/>
        </a:p>
      </dgm:t>
    </dgm:pt>
    <dgm:pt modelId="{BA63C3F5-34D5-47F0-B019-0F773730F97C}">
      <dgm:prSet/>
      <dgm:spPr/>
      <dgm:t>
        <a:bodyPr/>
        <a:lstStyle/>
        <a:p>
          <a:r>
            <a:rPr lang="hr-HR" dirty="0" smtClean="0"/>
            <a:t>Stalni sezonac</a:t>
          </a:r>
          <a:endParaRPr lang="hr-HR" dirty="0"/>
        </a:p>
      </dgm:t>
    </dgm:pt>
    <dgm:pt modelId="{90853079-4461-4C59-AA26-1DD0035D67EC}" type="parTrans" cxnId="{A3BB7093-13B4-44ED-A26E-55D08D242EBD}">
      <dgm:prSet/>
      <dgm:spPr/>
      <dgm:t>
        <a:bodyPr/>
        <a:lstStyle/>
        <a:p>
          <a:endParaRPr lang="hr-HR"/>
        </a:p>
      </dgm:t>
    </dgm:pt>
    <dgm:pt modelId="{28216B3F-A335-48C1-A575-E61057730953}" type="sibTrans" cxnId="{A3BB7093-13B4-44ED-A26E-55D08D242EBD}">
      <dgm:prSet/>
      <dgm:spPr/>
      <dgm:t>
        <a:bodyPr/>
        <a:lstStyle/>
        <a:p>
          <a:endParaRPr lang="hr-HR"/>
        </a:p>
      </dgm:t>
    </dgm:pt>
    <dgm:pt modelId="{03218DF1-E553-4781-B8B2-B35682E0C365}" type="pres">
      <dgm:prSet presAssocID="{027AFD37-6092-4BC8-9AFB-D6EE96547AFB}" presName="diagram" presStyleCnt="0">
        <dgm:presLayoutVars>
          <dgm:dir/>
          <dgm:resizeHandles val="exact"/>
        </dgm:presLayoutVars>
      </dgm:prSet>
      <dgm:spPr/>
      <dgm:t>
        <a:bodyPr/>
        <a:lstStyle/>
        <a:p>
          <a:endParaRPr lang="hr-HR"/>
        </a:p>
      </dgm:t>
    </dgm:pt>
    <dgm:pt modelId="{E6615019-70B4-4284-A8A8-29709606B0F1}" type="pres">
      <dgm:prSet presAssocID="{7A1471AB-CC6A-41C9-9D66-A8ED943B46CB}" presName="node" presStyleLbl="node1" presStyleIdx="0" presStyleCnt="10" custScaleX="201844" custScaleY="134785" custLinFactNeighborX="3540" custLinFactNeighborY="-16535">
        <dgm:presLayoutVars>
          <dgm:bulletEnabled val="1"/>
        </dgm:presLayoutVars>
      </dgm:prSet>
      <dgm:spPr/>
      <dgm:t>
        <a:bodyPr/>
        <a:lstStyle/>
        <a:p>
          <a:endParaRPr lang="hr-HR"/>
        </a:p>
      </dgm:t>
    </dgm:pt>
    <dgm:pt modelId="{8E1E17AD-90EB-4633-B103-DD193A0CD13B}" type="pres">
      <dgm:prSet presAssocID="{6A8BE3A6-99BD-4398-9855-5724894BD8EC}" presName="sibTrans" presStyleCnt="0"/>
      <dgm:spPr/>
    </dgm:pt>
    <dgm:pt modelId="{B2836BB8-D9C5-43F5-B92A-364B98ADB2F7}" type="pres">
      <dgm:prSet presAssocID="{E3667437-14F6-4309-B82E-0389FFB1BD2B}" presName="node" presStyleLbl="node1" presStyleIdx="1" presStyleCnt="10" custLinFactY="100000" custLinFactNeighborX="-98248" custLinFactNeighborY="143802">
        <dgm:presLayoutVars>
          <dgm:bulletEnabled val="1"/>
        </dgm:presLayoutVars>
      </dgm:prSet>
      <dgm:spPr/>
      <dgm:t>
        <a:bodyPr/>
        <a:lstStyle/>
        <a:p>
          <a:endParaRPr lang="hr-HR"/>
        </a:p>
      </dgm:t>
    </dgm:pt>
    <dgm:pt modelId="{8EF30EAC-B90C-444C-A68F-14FB872FAA7F}" type="pres">
      <dgm:prSet presAssocID="{9D0A03DF-E7D6-4154-B06A-08FAEE904F0E}" presName="sibTrans" presStyleCnt="0"/>
      <dgm:spPr/>
    </dgm:pt>
    <dgm:pt modelId="{9DD97BA8-1437-4DF4-82DF-B21E4F6FDD25}" type="pres">
      <dgm:prSet presAssocID="{C5486B9E-DDD5-42DD-BD48-633580E0D537}" presName="node" presStyleLbl="node1" presStyleIdx="2" presStyleCnt="10" custLinFactX="-2557" custLinFactY="26918" custLinFactNeighborX="-100000" custLinFactNeighborY="100000">
        <dgm:presLayoutVars>
          <dgm:bulletEnabled val="1"/>
        </dgm:presLayoutVars>
      </dgm:prSet>
      <dgm:spPr/>
      <dgm:t>
        <a:bodyPr/>
        <a:lstStyle/>
        <a:p>
          <a:endParaRPr lang="hr-HR"/>
        </a:p>
      </dgm:t>
    </dgm:pt>
    <dgm:pt modelId="{5B099A80-0678-4C96-9153-65C457CDBC45}" type="pres">
      <dgm:prSet presAssocID="{9A37770C-68A4-4952-A28C-698AEF6D67F6}" presName="sibTrans" presStyleCnt="0"/>
      <dgm:spPr/>
    </dgm:pt>
    <dgm:pt modelId="{37BE4625-468C-400B-9EB6-231B886959C3}" type="pres">
      <dgm:prSet presAssocID="{3AFB62A2-C38E-48C6-9AAC-7B240DD30862}" presName="node" presStyleLbl="node1" presStyleIdx="3" presStyleCnt="10" custLinFactNeighborX="-3592" custLinFactNeighborY="93177">
        <dgm:presLayoutVars>
          <dgm:bulletEnabled val="1"/>
        </dgm:presLayoutVars>
      </dgm:prSet>
      <dgm:spPr/>
      <dgm:t>
        <a:bodyPr/>
        <a:lstStyle/>
        <a:p>
          <a:endParaRPr lang="hr-HR"/>
        </a:p>
      </dgm:t>
    </dgm:pt>
    <dgm:pt modelId="{46F528D0-9F38-40D1-AAD8-04BC443B31D4}" type="pres">
      <dgm:prSet presAssocID="{FBD5F122-8B4F-44BD-8838-BC2157EDD714}" presName="sibTrans" presStyleCnt="0"/>
      <dgm:spPr/>
    </dgm:pt>
    <dgm:pt modelId="{9843D577-9779-4AEA-9EC0-8D72A793627C}" type="pres">
      <dgm:prSet presAssocID="{A4BE8C46-26D6-4A8A-A72E-17603BB36554}" presName="node" presStyleLbl="node1" presStyleIdx="4" presStyleCnt="10" custScaleX="194122" custScaleY="133230" custLinFactX="9385" custLinFactY="-67987" custLinFactNeighborX="100000" custLinFactNeighborY="-100000">
        <dgm:presLayoutVars>
          <dgm:bulletEnabled val="1"/>
        </dgm:presLayoutVars>
      </dgm:prSet>
      <dgm:spPr/>
      <dgm:t>
        <a:bodyPr/>
        <a:lstStyle/>
        <a:p>
          <a:endParaRPr lang="hr-HR"/>
        </a:p>
      </dgm:t>
    </dgm:pt>
    <dgm:pt modelId="{638E06EE-FADE-40D9-ADE4-786FB94B2707}" type="pres">
      <dgm:prSet presAssocID="{FD67F0B2-A803-4227-B684-01B1281F78F6}" presName="sibTrans" presStyleCnt="0"/>
      <dgm:spPr/>
    </dgm:pt>
    <dgm:pt modelId="{944151BF-1FE7-4475-BE32-17323974125F}" type="pres">
      <dgm:prSet presAssocID="{6C4BEC37-B3AA-4484-9259-47A1EDB66CD3}" presName="node" presStyleLbl="node1" presStyleIdx="5" presStyleCnt="10" custLinFactNeighborX="8065" custLinFactNeighborY="-24056">
        <dgm:presLayoutVars>
          <dgm:bulletEnabled val="1"/>
        </dgm:presLayoutVars>
      </dgm:prSet>
      <dgm:spPr/>
      <dgm:t>
        <a:bodyPr/>
        <a:lstStyle/>
        <a:p>
          <a:endParaRPr lang="hr-HR"/>
        </a:p>
      </dgm:t>
    </dgm:pt>
    <dgm:pt modelId="{92E1557F-0799-418E-8912-0762366B9D35}" type="pres">
      <dgm:prSet presAssocID="{67A0882E-FAA5-4419-9186-9C828374A4C5}" presName="sibTrans" presStyleCnt="0"/>
      <dgm:spPr/>
    </dgm:pt>
    <dgm:pt modelId="{5043C955-CBEE-4531-9794-0FD076C52F92}" type="pres">
      <dgm:prSet presAssocID="{BA63C3F5-34D5-47F0-B019-0F773730F97C}" presName="node" presStyleLbl="node1" presStyleIdx="6" presStyleCnt="10" custLinFactX="16596" custLinFactY="-60609" custLinFactNeighborX="100000" custLinFactNeighborY="-100000">
        <dgm:presLayoutVars>
          <dgm:bulletEnabled val="1"/>
        </dgm:presLayoutVars>
      </dgm:prSet>
      <dgm:spPr/>
      <dgm:t>
        <a:bodyPr/>
        <a:lstStyle/>
        <a:p>
          <a:endParaRPr lang="hr-HR"/>
        </a:p>
      </dgm:t>
    </dgm:pt>
    <dgm:pt modelId="{C0C90361-149C-4A09-AA84-2EBFD2E252B5}" type="pres">
      <dgm:prSet presAssocID="{28216B3F-A335-48C1-A575-E61057730953}" presName="sibTrans" presStyleCnt="0"/>
      <dgm:spPr/>
    </dgm:pt>
    <dgm:pt modelId="{2754D054-9F0C-495A-A383-790BC61F1103}" type="pres">
      <dgm:prSet presAssocID="{4A47FA35-C1E2-484E-8F45-812802CB2F21}" presName="node" presStyleLbl="node1" presStyleIdx="7" presStyleCnt="10" custLinFactX="-5653" custLinFactY="-60313" custLinFactNeighborX="-100000" custLinFactNeighborY="-100000">
        <dgm:presLayoutVars>
          <dgm:bulletEnabled val="1"/>
        </dgm:presLayoutVars>
      </dgm:prSet>
      <dgm:spPr/>
      <dgm:t>
        <a:bodyPr/>
        <a:lstStyle/>
        <a:p>
          <a:endParaRPr lang="hr-HR"/>
        </a:p>
      </dgm:t>
    </dgm:pt>
    <dgm:pt modelId="{1CBEA87A-E067-4141-A306-76A19FADA0C4}" type="pres">
      <dgm:prSet presAssocID="{00604BB5-6C1E-4BD7-8DD2-C7A5B02ED608}" presName="sibTrans" presStyleCnt="0"/>
      <dgm:spPr/>
    </dgm:pt>
    <dgm:pt modelId="{345E4EC2-C4ED-4889-BE96-ADD444ECDF55}" type="pres">
      <dgm:prSet presAssocID="{4CBCF61A-BFC4-416D-923D-C6F255980E25}" presName="node" presStyleLbl="node1" presStyleIdx="8" presStyleCnt="10" custLinFactX="17368" custLinFactNeighborX="100000" custLinFactNeighborY="-41908">
        <dgm:presLayoutVars>
          <dgm:bulletEnabled val="1"/>
        </dgm:presLayoutVars>
      </dgm:prSet>
      <dgm:spPr/>
      <dgm:t>
        <a:bodyPr/>
        <a:lstStyle/>
        <a:p>
          <a:endParaRPr lang="hr-HR"/>
        </a:p>
      </dgm:t>
    </dgm:pt>
    <dgm:pt modelId="{6A805590-36DE-4423-BEA3-B4ECB6C382ED}" type="pres">
      <dgm:prSet presAssocID="{0F1CC6EE-B4A8-4AB4-8A4B-67E796ECC415}" presName="sibTrans" presStyleCnt="0"/>
      <dgm:spPr/>
    </dgm:pt>
    <dgm:pt modelId="{A9457098-30AA-4B76-99E3-3A56EEA656E4}" type="pres">
      <dgm:prSet presAssocID="{E959A802-006A-4633-97AF-0FDC0E356213}" presName="node" presStyleLbl="node1" presStyleIdx="9" presStyleCnt="10" custLinFactX="-5231" custLinFactNeighborX="-100000" custLinFactNeighborY="-40532">
        <dgm:presLayoutVars>
          <dgm:bulletEnabled val="1"/>
        </dgm:presLayoutVars>
      </dgm:prSet>
      <dgm:spPr/>
      <dgm:t>
        <a:bodyPr/>
        <a:lstStyle/>
        <a:p>
          <a:endParaRPr lang="hr-HR"/>
        </a:p>
      </dgm:t>
    </dgm:pt>
  </dgm:ptLst>
  <dgm:cxnLst>
    <dgm:cxn modelId="{39658F7B-6460-4B62-A290-04EF8D6D2F4F}" type="presOf" srcId="{BA63C3F5-34D5-47F0-B019-0F773730F97C}" destId="{5043C955-CBEE-4531-9794-0FD076C52F92}" srcOrd="0" destOrd="0" presId="urn:microsoft.com/office/officeart/2005/8/layout/default"/>
    <dgm:cxn modelId="{C2AB5E44-BB23-4235-BC7B-AC73AB1C4E8C}" type="presOf" srcId="{A4BE8C46-26D6-4A8A-A72E-17603BB36554}" destId="{9843D577-9779-4AEA-9EC0-8D72A793627C}" srcOrd="0" destOrd="0" presId="urn:microsoft.com/office/officeart/2005/8/layout/default"/>
    <dgm:cxn modelId="{CBCCD348-3340-4B78-A0AD-A955AE8F2BEB}" type="presOf" srcId="{C5486B9E-DDD5-42DD-BD48-633580E0D537}" destId="{9DD97BA8-1437-4DF4-82DF-B21E4F6FDD25}" srcOrd="0" destOrd="0" presId="urn:microsoft.com/office/officeart/2005/8/layout/default"/>
    <dgm:cxn modelId="{C91B48BC-A728-4FB6-9D0B-0F13F3998138}" srcId="{027AFD37-6092-4BC8-9AFB-D6EE96547AFB}" destId="{3AFB62A2-C38E-48C6-9AAC-7B240DD30862}" srcOrd="3" destOrd="0" parTransId="{AFA090D6-E896-4D9A-8289-AF03DD4835EE}" sibTransId="{FBD5F122-8B4F-44BD-8838-BC2157EDD714}"/>
    <dgm:cxn modelId="{2D8C0928-2389-4159-8385-A9D5227E03A8}" srcId="{027AFD37-6092-4BC8-9AFB-D6EE96547AFB}" destId="{6C4BEC37-B3AA-4484-9259-47A1EDB66CD3}" srcOrd="5" destOrd="0" parTransId="{244CE9EF-875B-4780-8658-A0EFFF8E12F5}" sibTransId="{67A0882E-FAA5-4419-9186-9C828374A4C5}"/>
    <dgm:cxn modelId="{A3BB7093-13B4-44ED-A26E-55D08D242EBD}" srcId="{027AFD37-6092-4BC8-9AFB-D6EE96547AFB}" destId="{BA63C3F5-34D5-47F0-B019-0F773730F97C}" srcOrd="6" destOrd="0" parTransId="{90853079-4461-4C59-AA26-1DD0035D67EC}" sibTransId="{28216B3F-A335-48C1-A575-E61057730953}"/>
    <dgm:cxn modelId="{0484D11B-9A61-4E5A-B372-2820402CBBC6}" srcId="{027AFD37-6092-4BC8-9AFB-D6EE96547AFB}" destId="{7A1471AB-CC6A-41C9-9D66-A8ED943B46CB}" srcOrd="0" destOrd="0" parTransId="{B271C28C-CFEB-4188-82AF-8F622DAF06F0}" sibTransId="{6A8BE3A6-99BD-4398-9855-5724894BD8EC}"/>
    <dgm:cxn modelId="{31324530-6D47-46ED-A98C-5DCFF6DE7F91}" srcId="{027AFD37-6092-4BC8-9AFB-D6EE96547AFB}" destId="{E959A802-006A-4633-97AF-0FDC0E356213}" srcOrd="9" destOrd="0" parTransId="{D7F8901B-102F-4C27-BF2A-EBBBD6D570ED}" sibTransId="{D8D1BB89-4452-4B46-AE9C-D1387CA5B7D1}"/>
    <dgm:cxn modelId="{9E3D59B9-A6E6-4A14-82B9-00023809CA13}" type="presOf" srcId="{E3667437-14F6-4309-B82E-0389FFB1BD2B}" destId="{B2836BB8-D9C5-43F5-B92A-364B98ADB2F7}" srcOrd="0" destOrd="0" presId="urn:microsoft.com/office/officeart/2005/8/layout/default"/>
    <dgm:cxn modelId="{ED998111-5042-403F-9B6D-61FF12A9AE6F}" type="presOf" srcId="{E959A802-006A-4633-97AF-0FDC0E356213}" destId="{A9457098-30AA-4B76-99E3-3A56EEA656E4}" srcOrd="0" destOrd="0" presId="urn:microsoft.com/office/officeart/2005/8/layout/default"/>
    <dgm:cxn modelId="{4848ED36-875E-4694-9D64-244CEFC4385C}" srcId="{027AFD37-6092-4BC8-9AFB-D6EE96547AFB}" destId="{C5486B9E-DDD5-42DD-BD48-633580E0D537}" srcOrd="2" destOrd="0" parTransId="{75C913FA-BE14-47DE-BAA1-0B82115CF3EB}" sibTransId="{9A37770C-68A4-4952-A28C-698AEF6D67F6}"/>
    <dgm:cxn modelId="{E25EBBC4-83E0-4864-9267-01F22F45F6AC}" srcId="{027AFD37-6092-4BC8-9AFB-D6EE96547AFB}" destId="{4CBCF61A-BFC4-416D-923D-C6F255980E25}" srcOrd="8" destOrd="0" parTransId="{EC2FAF5C-D4B1-4B3E-8571-DD0B2160F4DC}" sibTransId="{0F1CC6EE-B4A8-4AB4-8A4B-67E796ECC415}"/>
    <dgm:cxn modelId="{FDD141E1-3632-4AAE-AE53-9B21F855F33B}" type="presOf" srcId="{6C4BEC37-B3AA-4484-9259-47A1EDB66CD3}" destId="{944151BF-1FE7-4475-BE32-17323974125F}" srcOrd="0" destOrd="0" presId="urn:microsoft.com/office/officeart/2005/8/layout/default"/>
    <dgm:cxn modelId="{59F533A1-C41D-4BAD-B8E9-14552CDB0C27}" srcId="{027AFD37-6092-4BC8-9AFB-D6EE96547AFB}" destId="{4A47FA35-C1E2-484E-8F45-812802CB2F21}" srcOrd="7" destOrd="0" parTransId="{31329C95-DB57-4540-8E1C-68CE50546F36}" sibTransId="{00604BB5-6C1E-4BD7-8DD2-C7A5B02ED608}"/>
    <dgm:cxn modelId="{35DCA573-AB5B-4759-8E11-2B0D37118D2C}" srcId="{027AFD37-6092-4BC8-9AFB-D6EE96547AFB}" destId="{A4BE8C46-26D6-4A8A-A72E-17603BB36554}" srcOrd="4" destOrd="0" parTransId="{1017A698-8448-401D-9877-4D763CB58CC8}" sibTransId="{FD67F0B2-A803-4227-B684-01B1281F78F6}"/>
    <dgm:cxn modelId="{90888EE8-B039-413D-998D-F27AE4FC368B}" srcId="{027AFD37-6092-4BC8-9AFB-D6EE96547AFB}" destId="{E3667437-14F6-4309-B82E-0389FFB1BD2B}" srcOrd="1" destOrd="0" parTransId="{C004C2A7-8648-42E1-B456-F9C887C1DF20}" sibTransId="{9D0A03DF-E7D6-4154-B06A-08FAEE904F0E}"/>
    <dgm:cxn modelId="{CC1FE569-5289-408E-87C0-81B66A317C36}" type="presOf" srcId="{4CBCF61A-BFC4-416D-923D-C6F255980E25}" destId="{345E4EC2-C4ED-4889-BE96-ADD444ECDF55}" srcOrd="0" destOrd="0" presId="urn:microsoft.com/office/officeart/2005/8/layout/default"/>
    <dgm:cxn modelId="{4B5FD41F-BC95-48E8-B412-05B34CBB5349}" type="presOf" srcId="{7A1471AB-CC6A-41C9-9D66-A8ED943B46CB}" destId="{E6615019-70B4-4284-A8A8-29709606B0F1}" srcOrd="0" destOrd="0" presId="urn:microsoft.com/office/officeart/2005/8/layout/default"/>
    <dgm:cxn modelId="{45FF51C7-50A6-4EA2-9FAD-1D1E6B20BA13}" type="presOf" srcId="{3AFB62A2-C38E-48C6-9AAC-7B240DD30862}" destId="{37BE4625-468C-400B-9EB6-231B886959C3}" srcOrd="0" destOrd="0" presId="urn:microsoft.com/office/officeart/2005/8/layout/default"/>
    <dgm:cxn modelId="{0B723BB3-E416-451A-A91A-0CF8758C53E6}" type="presOf" srcId="{027AFD37-6092-4BC8-9AFB-D6EE96547AFB}" destId="{03218DF1-E553-4781-B8B2-B35682E0C365}" srcOrd="0" destOrd="0" presId="urn:microsoft.com/office/officeart/2005/8/layout/default"/>
    <dgm:cxn modelId="{B80999C1-E04E-41A4-BD0F-3FFCA91297C7}" type="presOf" srcId="{4A47FA35-C1E2-484E-8F45-812802CB2F21}" destId="{2754D054-9F0C-495A-A383-790BC61F1103}" srcOrd="0" destOrd="0" presId="urn:microsoft.com/office/officeart/2005/8/layout/default"/>
    <dgm:cxn modelId="{47A55AC5-6C77-45CD-99CD-510039CE9938}" type="presParOf" srcId="{03218DF1-E553-4781-B8B2-B35682E0C365}" destId="{E6615019-70B4-4284-A8A8-29709606B0F1}" srcOrd="0" destOrd="0" presId="urn:microsoft.com/office/officeart/2005/8/layout/default"/>
    <dgm:cxn modelId="{9DF5335D-DD10-448D-9C59-E20DEC52D94E}" type="presParOf" srcId="{03218DF1-E553-4781-B8B2-B35682E0C365}" destId="{8E1E17AD-90EB-4633-B103-DD193A0CD13B}" srcOrd="1" destOrd="0" presId="urn:microsoft.com/office/officeart/2005/8/layout/default"/>
    <dgm:cxn modelId="{CA5C2580-B48B-47E8-8E8F-3C2E80868CC0}" type="presParOf" srcId="{03218DF1-E553-4781-B8B2-B35682E0C365}" destId="{B2836BB8-D9C5-43F5-B92A-364B98ADB2F7}" srcOrd="2" destOrd="0" presId="urn:microsoft.com/office/officeart/2005/8/layout/default"/>
    <dgm:cxn modelId="{75371662-F7AA-4DAC-B77D-7646B7682304}" type="presParOf" srcId="{03218DF1-E553-4781-B8B2-B35682E0C365}" destId="{8EF30EAC-B90C-444C-A68F-14FB872FAA7F}" srcOrd="3" destOrd="0" presId="urn:microsoft.com/office/officeart/2005/8/layout/default"/>
    <dgm:cxn modelId="{BCC51E57-A9C7-4ECE-88B9-FE39CD3C10E1}" type="presParOf" srcId="{03218DF1-E553-4781-B8B2-B35682E0C365}" destId="{9DD97BA8-1437-4DF4-82DF-B21E4F6FDD25}" srcOrd="4" destOrd="0" presId="urn:microsoft.com/office/officeart/2005/8/layout/default"/>
    <dgm:cxn modelId="{53EC2807-8A56-44CF-9AFD-9D35479291DF}" type="presParOf" srcId="{03218DF1-E553-4781-B8B2-B35682E0C365}" destId="{5B099A80-0678-4C96-9153-65C457CDBC45}" srcOrd="5" destOrd="0" presId="urn:microsoft.com/office/officeart/2005/8/layout/default"/>
    <dgm:cxn modelId="{9AE1DA75-F231-4E3B-BAE8-B8E7B7B9C56C}" type="presParOf" srcId="{03218DF1-E553-4781-B8B2-B35682E0C365}" destId="{37BE4625-468C-400B-9EB6-231B886959C3}" srcOrd="6" destOrd="0" presId="urn:microsoft.com/office/officeart/2005/8/layout/default"/>
    <dgm:cxn modelId="{D69DEF24-4D94-48FC-B12B-1F6EF0BF6209}" type="presParOf" srcId="{03218DF1-E553-4781-B8B2-B35682E0C365}" destId="{46F528D0-9F38-40D1-AAD8-04BC443B31D4}" srcOrd="7" destOrd="0" presId="urn:microsoft.com/office/officeart/2005/8/layout/default"/>
    <dgm:cxn modelId="{0B7CC015-FD15-460D-8188-B6BBABF25D26}" type="presParOf" srcId="{03218DF1-E553-4781-B8B2-B35682E0C365}" destId="{9843D577-9779-4AEA-9EC0-8D72A793627C}" srcOrd="8" destOrd="0" presId="urn:microsoft.com/office/officeart/2005/8/layout/default"/>
    <dgm:cxn modelId="{3FA6F2F1-E9A2-4044-B0CC-7C13A6EC1B02}" type="presParOf" srcId="{03218DF1-E553-4781-B8B2-B35682E0C365}" destId="{638E06EE-FADE-40D9-ADE4-786FB94B2707}" srcOrd="9" destOrd="0" presId="urn:microsoft.com/office/officeart/2005/8/layout/default"/>
    <dgm:cxn modelId="{5A47F239-8797-4C2A-BD2E-7F1B9C033C02}" type="presParOf" srcId="{03218DF1-E553-4781-B8B2-B35682E0C365}" destId="{944151BF-1FE7-4475-BE32-17323974125F}" srcOrd="10" destOrd="0" presId="urn:microsoft.com/office/officeart/2005/8/layout/default"/>
    <dgm:cxn modelId="{9BEF5153-3BEC-4977-BC09-A6F4B50B6A8D}" type="presParOf" srcId="{03218DF1-E553-4781-B8B2-B35682E0C365}" destId="{92E1557F-0799-418E-8912-0762366B9D35}" srcOrd="11" destOrd="0" presId="urn:microsoft.com/office/officeart/2005/8/layout/default"/>
    <dgm:cxn modelId="{A1B4A36B-53C9-4A6E-8556-678ED4F95034}" type="presParOf" srcId="{03218DF1-E553-4781-B8B2-B35682E0C365}" destId="{5043C955-CBEE-4531-9794-0FD076C52F92}" srcOrd="12" destOrd="0" presId="urn:microsoft.com/office/officeart/2005/8/layout/default"/>
    <dgm:cxn modelId="{A8E522B2-C7C1-43EC-85D9-530F1054DBDF}" type="presParOf" srcId="{03218DF1-E553-4781-B8B2-B35682E0C365}" destId="{C0C90361-149C-4A09-AA84-2EBFD2E252B5}" srcOrd="13" destOrd="0" presId="urn:microsoft.com/office/officeart/2005/8/layout/default"/>
    <dgm:cxn modelId="{DB7E02D1-8734-48B3-A5E2-94A5A9A33CF8}" type="presParOf" srcId="{03218DF1-E553-4781-B8B2-B35682E0C365}" destId="{2754D054-9F0C-495A-A383-790BC61F1103}" srcOrd="14" destOrd="0" presId="urn:microsoft.com/office/officeart/2005/8/layout/default"/>
    <dgm:cxn modelId="{D19E39F1-E54A-4013-B995-2DC323910322}" type="presParOf" srcId="{03218DF1-E553-4781-B8B2-B35682E0C365}" destId="{1CBEA87A-E067-4141-A306-76A19FADA0C4}" srcOrd="15" destOrd="0" presId="urn:microsoft.com/office/officeart/2005/8/layout/default"/>
    <dgm:cxn modelId="{A01E06C8-828F-41D5-973F-21F3489CCDC9}" type="presParOf" srcId="{03218DF1-E553-4781-B8B2-B35682E0C365}" destId="{345E4EC2-C4ED-4889-BE96-ADD444ECDF55}" srcOrd="16" destOrd="0" presId="urn:microsoft.com/office/officeart/2005/8/layout/default"/>
    <dgm:cxn modelId="{D2529117-40C9-4D6A-A0AE-0470841DECD3}" type="presParOf" srcId="{03218DF1-E553-4781-B8B2-B35682E0C365}" destId="{6A805590-36DE-4423-BEA3-B4ECB6C382ED}" srcOrd="17" destOrd="0" presId="urn:microsoft.com/office/officeart/2005/8/layout/default"/>
    <dgm:cxn modelId="{06AC8F3C-14EF-4867-BFD1-D029C1B76FEF}" type="presParOf" srcId="{03218DF1-E553-4781-B8B2-B35682E0C365}" destId="{A9457098-30AA-4B76-99E3-3A56EEA656E4}"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C55A438-9D83-4C5B-AC9E-0E4FDC16C728}" type="doc">
      <dgm:prSet loTypeId="urn:microsoft.com/office/officeart/2005/8/layout/hProcess9" loCatId="process" qsTypeId="urn:microsoft.com/office/officeart/2005/8/quickstyle/3d2" qsCatId="3D" csTypeId="urn:microsoft.com/office/officeart/2005/8/colors/accent4_5" csCatId="accent4" phldr="1"/>
      <dgm:spPr/>
    </dgm:pt>
    <dgm:pt modelId="{9D05D878-1502-485D-B4F9-EA99A89C0196}">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b="1" noProof="0" dirty="0" smtClean="0">
              <a:latin typeface="Arial" panose="020B0604020202020204" pitchFamily="34" charset="0"/>
              <a:cs typeface="Arial" panose="020B0604020202020204" pitchFamily="34" charset="0"/>
            </a:rPr>
            <a:t>• 27.000.000, 00 HRK</a:t>
          </a:r>
        </a:p>
        <a:p>
          <a:r>
            <a:rPr lang="hr-HR" sz="1000" b="1" noProof="0" dirty="0" smtClean="0">
              <a:latin typeface="Arial" panose="020B0604020202020204" pitchFamily="34" charset="0"/>
              <a:cs typeface="Arial" panose="020B0604020202020204" pitchFamily="34" charset="0"/>
            </a:rPr>
            <a:t>• </a:t>
          </a:r>
          <a:r>
            <a:rPr lang="hr-HR" sz="1000" b="0" noProof="0" dirty="0" smtClean="0">
              <a:latin typeface="Arial" panose="020B0604020202020204" pitchFamily="34" charset="0"/>
              <a:cs typeface="Arial" panose="020B0604020202020204" pitchFamily="34" charset="0"/>
            </a:rPr>
            <a:t>200.000,00 HRK – 1.000.000,00HRK </a:t>
          </a:r>
        </a:p>
        <a:p>
          <a:r>
            <a:rPr lang="hr-HR" sz="1000" b="1" noProof="0" dirty="0" smtClean="0">
              <a:latin typeface="Arial" panose="020B0604020202020204" pitchFamily="34" charset="0"/>
              <a:cs typeface="Arial" panose="020B0604020202020204" pitchFamily="34" charset="0"/>
            </a:rPr>
            <a:t>• </a:t>
          </a:r>
          <a:r>
            <a:rPr lang="hr-HR" sz="1000" b="0" noProof="0" dirty="0" smtClean="0">
              <a:latin typeface="Arial" panose="020B0604020202020204" pitchFamily="34" charset="0"/>
              <a:cs typeface="Arial" panose="020B0604020202020204" pitchFamily="34" charset="0"/>
            </a:rPr>
            <a:t>intenzitet potpore 100%</a:t>
          </a:r>
          <a:endParaRPr lang="hr-HR" sz="1000" b="0" noProof="0" dirty="0">
            <a:latin typeface="Arial" panose="020B0604020202020204" pitchFamily="34" charset="0"/>
            <a:cs typeface="Arial" panose="020B0604020202020204" pitchFamily="34" charset="0"/>
          </a:endParaRPr>
        </a:p>
      </dgm:t>
    </dgm:pt>
    <dgm:pt modelId="{A9A7A7E7-5AE4-4429-941D-58117ADA8650}" type="parTrans" cxnId="{6304ACC4-A05B-49FE-A1D2-8A3876B6D12C}">
      <dgm:prSet/>
      <dgm:spPr/>
      <dgm:t>
        <a:bodyPr/>
        <a:lstStyle/>
        <a:p>
          <a:endParaRPr lang="hr-HR"/>
        </a:p>
      </dgm:t>
    </dgm:pt>
    <dgm:pt modelId="{44DA0FAB-C942-4B01-936A-699B3D38DD53}" type="sibTrans" cxnId="{6304ACC4-A05B-49FE-A1D2-8A3876B6D12C}">
      <dgm:prSet/>
      <dgm:spPr/>
      <dgm:t>
        <a:bodyPr/>
        <a:lstStyle/>
        <a:p>
          <a:endParaRPr lang="hr-HR"/>
        </a:p>
      </dgm:t>
    </dgm:pt>
    <dgm:pt modelId="{877A1475-8D37-4669-8B0F-77B65F4E72BE}">
      <dgm:prSet phldrT="[Tekst]" custT="1">
        <dgm:style>
          <a:lnRef idx="0">
            <a:schemeClr val="accent4"/>
          </a:lnRef>
          <a:fillRef idx="3">
            <a:schemeClr val="accent4"/>
          </a:fillRef>
          <a:effectRef idx="3">
            <a:schemeClr val="accent4"/>
          </a:effectRef>
          <a:fontRef idx="minor">
            <a:schemeClr val="lt1"/>
          </a:fontRef>
        </dgm:style>
      </dgm:prSet>
      <dgm:spPr/>
      <dgm:t>
        <a:bodyPr/>
        <a:lstStyle/>
        <a:p>
          <a:r>
            <a:rPr lang="hr-HR" sz="1000" noProof="0" dirty="0" smtClean="0">
              <a:latin typeface="Arial" panose="020B0604020202020204" pitchFamily="34" charset="0"/>
              <a:cs typeface="Arial" panose="020B0604020202020204" pitchFamily="34" charset="0"/>
            </a:rPr>
            <a:t>sufinanciranje troškova </a:t>
          </a:r>
          <a:r>
            <a:rPr lang="hr-HR" sz="1000" b="1" noProof="0" dirty="0" smtClean="0">
              <a:latin typeface="Arial" panose="020B0604020202020204" pitchFamily="34" charset="0"/>
              <a:cs typeface="Arial" panose="020B0604020202020204" pitchFamily="34" charset="0"/>
            </a:rPr>
            <a:t>ustanova, udruga, zaklada i jedinica lokalne i područne samouprave </a:t>
          </a:r>
          <a:r>
            <a:rPr lang="hr-HR" sz="1000" noProof="0" dirty="0" smtClean="0">
              <a:latin typeface="Arial" panose="020B0604020202020204" pitchFamily="34" charset="0"/>
              <a:cs typeface="Arial" panose="020B0604020202020204" pitchFamily="34" charset="0"/>
            </a:rPr>
            <a:t>u aktivnostima promocije zdravlja i izobrazbe </a:t>
          </a:r>
          <a:r>
            <a:rPr lang="hr-HR" sz="1000" b="1" noProof="0" dirty="0" smtClean="0">
              <a:latin typeface="Arial" panose="020B0604020202020204" pitchFamily="34" charset="0"/>
              <a:cs typeface="Arial" panose="020B0604020202020204" pitchFamily="34" charset="0"/>
            </a:rPr>
            <a:t>zdravstvenih djelatnika i zaposlenika zdravstvenih ustanova</a:t>
          </a:r>
          <a:endParaRPr lang="hr-HR" sz="1000" b="1" noProof="0" dirty="0">
            <a:latin typeface="Arial" panose="020B0604020202020204" pitchFamily="34" charset="0"/>
            <a:cs typeface="Arial" panose="020B0604020202020204" pitchFamily="34" charset="0"/>
          </a:endParaRPr>
        </a:p>
      </dgm:t>
    </dgm:pt>
    <dgm:pt modelId="{840D83EF-A090-4226-9457-11944F622879}" type="parTrans" cxnId="{A2F89DBC-FEC8-44AB-A834-F87394A3F3D8}">
      <dgm:prSet/>
      <dgm:spPr/>
      <dgm:t>
        <a:bodyPr/>
        <a:lstStyle/>
        <a:p>
          <a:endParaRPr lang="hr-HR"/>
        </a:p>
      </dgm:t>
    </dgm:pt>
    <dgm:pt modelId="{93DD574F-840E-4B99-9034-F21D5F752DB4}" type="sibTrans" cxnId="{A2F89DBC-FEC8-44AB-A834-F87394A3F3D8}">
      <dgm:prSet/>
      <dgm:spPr/>
      <dgm:t>
        <a:bodyPr/>
        <a:lstStyle/>
        <a:p>
          <a:endParaRPr lang="hr-HR"/>
        </a:p>
      </dgm:t>
    </dgm:pt>
    <dgm:pt modelId="{C777B9D6-4502-4160-961E-2FDEFC88ADCD}">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b="0" noProof="0" dirty="0" smtClean="0">
              <a:latin typeface="Arial" panose="020B0604020202020204" pitchFamily="34" charset="0"/>
              <a:cs typeface="Arial" panose="020B0604020202020204" pitchFamily="34" charset="0"/>
            </a:rPr>
            <a:t>udruge, zaklade, ustanove registrirane za obavljanje djelatnosti u zdravstvu, jedinice lokalne i područne (regionalne) samouprave (JL(R)S) </a:t>
          </a:r>
          <a:r>
            <a:rPr lang="hr-HR" sz="1000" dirty="0" smtClean="0">
              <a:latin typeface="Arial" panose="020B0604020202020204" pitchFamily="34" charset="0"/>
              <a:cs typeface="Arial" panose="020B0604020202020204" pitchFamily="34" charset="0"/>
            </a:rPr>
            <a:t>svoje projektne prijave mogu dostaviti Hrvatskom zavodu za  zapošljavanje- Ured za financiranje i ugovaranje projekata Europske unije </a:t>
          </a:r>
          <a:r>
            <a:rPr lang="hr-HR" sz="1000" b="1" dirty="0" smtClean="0">
              <a:latin typeface="Arial" panose="020B0604020202020204" pitchFamily="34" charset="0"/>
              <a:cs typeface="Arial" panose="020B0604020202020204" pitchFamily="34" charset="0"/>
            </a:rPr>
            <a:t>od 30. 03.2018. godine do 31.12.2018. godine</a:t>
          </a:r>
          <a:endParaRPr lang="hr-HR" sz="1000" b="0" noProof="0" dirty="0">
            <a:latin typeface="Arial" panose="020B0604020202020204" pitchFamily="34" charset="0"/>
            <a:cs typeface="Arial" panose="020B0604020202020204" pitchFamily="34" charset="0"/>
          </a:endParaRPr>
        </a:p>
      </dgm:t>
    </dgm:pt>
    <dgm:pt modelId="{76E62EF0-2FF8-49BE-9A16-209283763CC7}" type="parTrans" cxnId="{AA3F8098-1A89-47EE-85CB-80117835F721}">
      <dgm:prSet/>
      <dgm:spPr/>
      <dgm:t>
        <a:bodyPr/>
        <a:lstStyle/>
        <a:p>
          <a:endParaRPr lang="hr-HR"/>
        </a:p>
      </dgm:t>
    </dgm:pt>
    <dgm:pt modelId="{E57B2675-C6DF-4481-BB83-1732C6F8FF10}" type="sibTrans" cxnId="{AA3F8098-1A89-47EE-85CB-80117835F721}">
      <dgm:prSet/>
      <dgm:spPr/>
      <dgm:t>
        <a:bodyPr/>
        <a:lstStyle/>
        <a:p>
          <a:endParaRPr lang="hr-HR"/>
        </a:p>
      </dgm:t>
    </dgm:pt>
    <dgm:pt modelId="{5A6DCB46-7A7B-4569-810F-CCD2AA5FEF94}" type="pres">
      <dgm:prSet presAssocID="{CC55A438-9D83-4C5B-AC9E-0E4FDC16C728}" presName="CompostProcess" presStyleCnt="0">
        <dgm:presLayoutVars>
          <dgm:dir/>
          <dgm:resizeHandles val="exact"/>
        </dgm:presLayoutVars>
      </dgm:prSet>
      <dgm:spPr/>
    </dgm:pt>
    <dgm:pt modelId="{B19A51DB-0CB6-478D-B3DC-3B42343C06C3}" type="pres">
      <dgm:prSet presAssocID="{CC55A438-9D83-4C5B-AC9E-0E4FDC16C728}" presName="arrow" presStyleLbl="bgShp" presStyleIdx="0" presStyleCnt="1" custLinFactNeighborX="48452" custLinFactNeighborY="2670"/>
      <dgm:spPr/>
    </dgm:pt>
    <dgm:pt modelId="{BC0E2B63-473B-4B60-9C8D-C93D8D0A8249}" type="pres">
      <dgm:prSet presAssocID="{CC55A438-9D83-4C5B-AC9E-0E4FDC16C728}" presName="linearProcess" presStyleCnt="0"/>
      <dgm:spPr/>
    </dgm:pt>
    <dgm:pt modelId="{E4DFEDAB-09E0-4C36-AFB3-CFD4C146EC55}" type="pres">
      <dgm:prSet presAssocID="{9D05D878-1502-485D-B4F9-EA99A89C0196}" presName="textNode" presStyleLbl="node1" presStyleIdx="0" presStyleCnt="3" custLinFactNeighborX="-4649" custLinFactNeighborY="28">
        <dgm:presLayoutVars>
          <dgm:bulletEnabled val="1"/>
        </dgm:presLayoutVars>
      </dgm:prSet>
      <dgm:spPr/>
      <dgm:t>
        <a:bodyPr/>
        <a:lstStyle/>
        <a:p>
          <a:endParaRPr lang="hr-HR"/>
        </a:p>
      </dgm:t>
    </dgm:pt>
    <dgm:pt modelId="{8471433C-EEB8-4D6E-841D-409FB372CF3C}" type="pres">
      <dgm:prSet presAssocID="{44DA0FAB-C942-4B01-936A-699B3D38DD53}" presName="sibTrans" presStyleCnt="0"/>
      <dgm:spPr/>
    </dgm:pt>
    <dgm:pt modelId="{2FBFF929-DCA2-42BE-91AD-A7093BE4DCAA}" type="pres">
      <dgm:prSet presAssocID="{877A1475-8D37-4669-8B0F-77B65F4E72BE}" presName="textNode" presStyleLbl="node1" presStyleIdx="1" presStyleCnt="3" custScaleX="122164" custScaleY="129457" custLinFactNeighborX="-30014" custLinFactNeighborY="3236">
        <dgm:presLayoutVars>
          <dgm:bulletEnabled val="1"/>
        </dgm:presLayoutVars>
      </dgm:prSet>
      <dgm:spPr/>
      <dgm:t>
        <a:bodyPr/>
        <a:lstStyle/>
        <a:p>
          <a:endParaRPr lang="hr-HR"/>
        </a:p>
      </dgm:t>
    </dgm:pt>
    <dgm:pt modelId="{5FDEFB29-623C-4199-B196-5232DE26A1DC}" type="pres">
      <dgm:prSet presAssocID="{93DD574F-840E-4B99-9034-F21D5F752DB4}" presName="sibTrans" presStyleCnt="0"/>
      <dgm:spPr/>
    </dgm:pt>
    <dgm:pt modelId="{9CD4A79F-BB0B-4DCA-9A91-355C8280173B}" type="pres">
      <dgm:prSet presAssocID="{C777B9D6-4502-4160-961E-2FDEFC88ADCD}" presName="textNode" presStyleLbl="node1" presStyleIdx="2" presStyleCnt="3" custScaleY="250000" custLinFactNeighborX="-75095">
        <dgm:presLayoutVars>
          <dgm:bulletEnabled val="1"/>
        </dgm:presLayoutVars>
      </dgm:prSet>
      <dgm:spPr/>
      <dgm:t>
        <a:bodyPr/>
        <a:lstStyle/>
        <a:p>
          <a:endParaRPr lang="hr-HR"/>
        </a:p>
      </dgm:t>
    </dgm:pt>
  </dgm:ptLst>
  <dgm:cxnLst>
    <dgm:cxn modelId="{A2F89DBC-FEC8-44AB-A834-F87394A3F3D8}" srcId="{CC55A438-9D83-4C5B-AC9E-0E4FDC16C728}" destId="{877A1475-8D37-4669-8B0F-77B65F4E72BE}" srcOrd="1" destOrd="0" parTransId="{840D83EF-A090-4226-9457-11944F622879}" sibTransId="{93DD574F-840E-4B99-9034-F21D5F752DB4}"/>
    <dgm:cxn modelId="{8E8F81F1-5B49-434A-8927-C0158F3448D1}" type="presOf" srcId="{877A1475-8D37-4669-8B0F-77B65F4E72BE}" destId="{2FBFF929-DCA2-42BE-91AD-A7093BE4DCAA}" srcOrd="0" destOrd="0" presId="urn:microsoft.com/office/officeart/2005/8/layout/hProcess9"/>
    <dgm:cxn modelId="{6304ACC4-A05B-49FE-A1D2-8A3876B6D12C}" srcId="{CC55A438-9D83-4C5B-AC9E-0E4FDC16C728}" destId="{9D05D878-1502-485D-B4F9-EA99A89C0196}" srcOrd="0" destOrd="0" parTransId="{A9A7A7E7-5AE4-4429-941D-58117ADA8650}" sibTransId="{44DA0FAB-C942-4B01-936A-699B3D38DD53}"/>
    <dgm:cxn modelId="{58092BDE-E496-4272-954E-15E064EF19F1}" type="presOf" srcId="{C777B9D6-4502-4160-961E-2FDEFC88ADCD}" destId="{9CD4A79F-BB0B-4DCA-9A91-355C8280173B}" srcOrd="0" destOrd="0" presId="urn:microsoft.com/office/officeart/2005/8/layout/hProcess9"/>
    <dgm:cxn modelId="{8CB29890-AB32-49F6-80CB-5EA043C22E1F}" type="presOf" srcId="{9D05D878-1502-485D-B4F9-EA99A89C0196}" destId="{E4DFEDAB-09E0-4C36-AFB3-CFD4C146EC55}" srcOrd="0" destOrd="0" presId="urn:microsoft.com/office/officeart/2005/8/layout/hProcess9"/>
    <dgm:cxn modelId="{0F515480-0CB1-40E9-BD0C-1A1E2EC1D99A}" type="presOf" srcId="{CC55A438-9D83-4C5B-AC9E-0E4FDC16C728}" destId="{5A6DCB46-7A7B-4569-810F-CCD2AA5FEF94}" srcOrd="0" destOrd="0" presId="urn:microsoft.com/office/officeart/2005/8/layout/hProcess9"/>
    <dgm:cxn modelId="{AA3F8098-1A89-47EE-85CB-80117835F721}" srcId="{CC55A438-9D83-4C5B-AC9E-0E4FDC16C728}" destId="{C777B9D6-4502-4160-961E-2FDEFC88ADCD}" srcOrd="2" destOrd="0" parTransId="{76E62EF0-2FF8-49BE-9A16-209283763CC7}" sibTransId="{E57B2675-C6DF-4481-BB83-1732C6F8FF10}"/>
    <dgm:cxn modelId="{A996AFF4-F441-4C88-80F6-C0B5BCBF215D}" type="presParOf" srcId="{5A6DCB46-7A7B-4569-810F-CCD2AA5FEF94}" destId="{B19A51DB-0CB6-478D-B3DC-3B42343C06C3}" srcOrd="0" destOrd="0" presId="urn:microsoft.com/office/officeart/2005/8/layout/hProcess9"/>
    <dgm:cxn modelId="{D98B46A3-24FB-414B-A49C-B9229BBD1979}" type="presParOf" srcId="{5A6DCB46-7A7B-4569-810F-CCD2AA5FEF94}" destId="{BC0E2B63-473B-4B60-9C8D-C93D8D0A8249}" srcOrd="1" destOrd="0" presId="urn:microsoft.com/office/officeart/2005/8/layout/hProcess9"/>
    <dgm:cxn modelId="{B77ECF81-2171-4A33-A1E3-9E29CA545D9D}" type="presParOf" srcId="{BC0E2B63-473B-4B60-9C8D-C93D8D0A8249}" destId="{E4DFEDAB-09E0-4C36-AFB3-CFD4C146EC55}" srcOrd="0" destOrd="0" presId="urn:microsoft.com/office/officeart/2005/8/layout/hProcess9"/>
    <dgm:cxn modelId="{65193298-C887-43C1-B574-AE49323A39AA}" type="presParOf" srcId="{BC0E2B63-473B-4B60-9C8D-C93D8D0A8249}" destId="{8471433C-EEB8-4D6E-841D-409FB372CF3C}" srcOrd="1" destOrd="0" presId="urn:microsoft.com/office/officeart/2005/8/layout/hProcess9"/>
    <dgm:cxn modelId="{E3B01DD9-FCB6-482F-B49B-D7B0802668BD}" type="presParOf" srcId="{BC0E2B63-473B-4B60-9C8D-C93D8D0A8249}" destId="{2FBFF929-DCA2-42BE-91AD-A7093BE4DCAA}" srcOrd="2" destOrd="0" presId="urn:microsoft.com/office/officeart/2005/8/layout/hProcess9"/>
    <dgm:cxn modelId="{7FCEFCC7-59BB-430B-A232-BE802056273D}" type="presParOf" srcId="{BC0E2B63-473B-4B60-9C8D-C93D8D0A8249}" destId="{5FDEFB29-623C-4199-B196-5232DE26A1DC}" srcOrd="3" destOrd="0" presId="urn:microsoft.com/office/officeart/2005/8/layout/hProcess9"/>
    <dgm:cxn modelId="{AB752E82-AFEF-47E3-9984-0A602D7535E3}" type="presParOf" srcId="{BC0E2B63-473B-4B60-9C8D-C93D8D0A8249}" destId="{9CD4A79F-BB0B-4DCA-9A91-355C8280173B}"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455A572-78E5-4BBF-9939-E21507A19E6D}" type="doc">
      <dgm:prSet loTypeId="urn:microsoft.com/office/officeart/2005/8/layout/gear1" loCatId="cycle" qsTypeId="urn:microsoft.com/office/officeart/2005/8/quickstyle/simple5" qsCatId="simple" csTypeId="urn:microsoft.com/office/officeart/2005/8/colors/accent1_2" csCatId="accent1" phldr="1"/>
      <dgm:spPr/>
    </dgm:pt>
    <dgm:pt modelId="{FEE1BE62-CA47-4181-BDA2-E45A5416D880}">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dirty="0">
              <a:latin typeface="Arial" panose="020B0604020202020204" pitchFamily="34" charset="0"/>
              <a:cs typeface="Arial" panose="020B0604020202020204" pitchFamily="34" charset="0"/>
            </a:rPr>
            <a:t>Povećanje znanja i svijesti o važnosti promocije zdravlja i prevencije bolesti na području Republike Hrvatske.</a:t>
          </a:r>
        </a:p>
      </dgm:t>
    </dgm:pt>
    <dgm:pt modelId="{37A9E7A2-3AA0-4916-B00F-1362EFFA776C}" type="parTrans" cxnId="{2199717A-BB56-4B09-A377-524AC1F72491}">
      <dgm:prSet/>
      <dgm:spPr/>
      <dgm:t>
        <a:bodyPr/>
        <a:lstStyle/>
        <a:p>
          <a:endParaRPr lang="hr-HR"/>
        </a:p>
      </dgm:t>
    </dgm:pt>
    <dgm:pt modelId="{857F4FCF-F1E1-466C-87A5-8892B998800F}" type="sibTrans" cxnId="{2199717A-BB56-4B09-A377-524AC1F72491}">
      <dgm:prSet>
        <dgm:style>
          <a:lnRef idx="1">
            <a:schemeClr val="accent4"/>
          </a:lnRef>
          <a:fillRef idx="2">
            <a:schemeClr val="accent4"/>
          </a:fillRef>
          <a:effectRef idx="1">
            <a:schemeClr val="accent4"/>
          </a:effectRef>
          <a:fontRef idx="minor">
            <a:schemeClr val="dk1"/>
          </a:fontRef>
        </dgm:style>
      </dgm:prSet>
      <dgm:spPr/>
      <dgm:t>
        <a:bodyPr/>
        <a:lstStyle/>
        <a:p>
          <a:endParaRPr lang="hr-HR"/>
        </a:p>
      </dgm:t>
    </dgm:pt>
    <dgm:pt modelId="{D7D589C4-7886-4A5C-970C-3AA80F989C65}">
      <dgm:prSet phldrT="[Tekst]" custT="1">
        <dgm:style>
          <a:lnRef idx="0">
            <a:schemeClr val="accent4"/>
          </a:lnRef>
          <a:fillRef idx="3">
            <a:schemeClr val="accent4"/>
          </a:fillRef>
          <a:effectRef idx="3">
            <a:schemeClr val="accent4"/>
          </a:effectRef>
          <a:fontRef idx="minor">
            <a:schemeClr val="lt1"/>
          </a:fontRef>
        </dgm:style>
      </dgm:prSet>
      <dgm:spPr/>
      <dgm:t>
        <a:bodyPr/>
        <a:lstStyle/>
        <a:p>
          <a:r>
            <a:rPr lang="hr-HR" sz="1000" dirty="0">
              <a:latin typeface="Arial" panose="020B0604020202020204" pitchFamily="34" charset="0"/>
              <a:cs typeface="Arial" panose="020B0604020202020204" pitchFamily="34" charset="0"/>
            </a:rPr>
            <a:t>Komponenta 1 - aktivnosti promicanja zdravih navika i </a:t>
          </a:r>
          <a:r>
            <a:rPr lang="hr-HR" sz="1000" dirty="0" smtClean="0">
              <a:latin typeface="Arial" panose="020B0604020202020204" pitchFamily="34" charset="0"/>
              <a:cs typeface="Arial" panose="020B0604020202020204" pitchFamily="34" charset="0"/>
            </a:rPr>
            <a:t>povećanje  svijesti </a:t>
          </a:r>
          <a:r>
            <a:rPr lang="hr-HR" sz="1000" dirty="0">
              <a:latin typeface="Arial" panose="020B0604020202020204" pitchFamily="34" charset="0"/>
              <a:cs typeface="Arial" panose="020B0604020202020204" pitchFamily="34" charset="0"/>
            </a:rPr>
            <a:t>o važnosti prevencije bolesti</a:t>
          </a:r>
        </a:p>
      </dgm:t>
    </dgm:pt>
    <dgm:pt modelId="{096B0EA7-4AFF-4030-9330-A3A6A544E659}" type="parTrans" cxnId="{9BFE44FF-8B92-496D-8A68-B44C9224E26B}">
      <dgm:prSet/>
      <dgm:spPr/>
      <dgm:t>
        <a:bodyPr/>
        <a:lstStyle/>
        <a:p>
          <a:endParaRPr lang="hr-HR"/>
        </a:p>
      </dgm:t>
    </dgm:pt>
    <dgm:pt modelId="{C5DC7958-421E-45D7-89F3-BEEC0B8EF47B}" type="sibTrans" cxnId="{9BFE44FF-8B92-496D-8A68-B44C9224E26B}">
      <dgm:prSet>
        <dgm:style>
          <a:lnRef idx="1">
            <a:schemeClr val="accent4"/>
          </a:lnRef>
          <a:fillRef idx="2">
            <a:schemeClr val="accent4"/>
          </a:fillRef>
          <a:effectRef idx="1">
            <a:schemeClr val="accent4"/>
          </a:effectRef>
          <a:fontRef idx="minor">
            <a:schemeClr val="dk1"/>
          </a:fontRef>
        </dgm:style>
      </dgm:prSet>
      <dgm:spPr/>
      <dgm:t>
        <a:bodyPr/>
        <a:lstStyle/>
        <a:p>
          <a:endParaRPr lang="hr-HR"/>
        </a:p>
      </dgm:t>
    </dgm:pt>
    <dgm:pt modelId="{B21C92F8-9D83-4EAD-B21E-7E9D4265B4C0}">
      <dgm:prSet phldrT="[Tekst]" custT="1">
        <dgm:style>
          <a:lnRef idx="0">
            <a:schemeClr val="accent4"/>
          </a:lnRef>
          <a:fillRef idx="3">
            <a:schemeClr val="accent4"/>
          </a:fillRef>
          <a:effectRef idx="3">
            <a:schemeClr val="accent4"/>
          </a:effectRef>
          <a:fontRef idx="minor">
            <a:schemeClr val="lt1"/>
          </a:fontRef>
        </dgm:style>
      </dgm:prSet>
      <dgm:spPr/>
      <dgm:t>
        <a:bodyPr/>
        <a:lstStyle/>
        <a:p>
          <a:r>
            <a:rPr lang="hr-HR" sz="1000" dirty="0">
              <a:latin typeface="Arial" panose="020B0604020202020204" pitchFamily="34" charset="0"/>
              <a:cs typeface="Arial" panose="020B0604020202020204" pitchFamily="34" charset="0"/>
            </a:rPr>
            <a:t>Komponenta 2 - aktivnosti unaprjeđenja znanja i vještina zdravstvenih djelatnika i zaposlenika zdravstvenih ustanova</a:t>
          </a:r>
        </a:p>
      </dgm:t>
    </dgm:pt>
    <dgm:pt modelId="{E81F6CFB-0A38-4492-9341-2E53DFDFEB93}" type="sibTrans" cxnId="{F19EED56-B8E5-4D77-B587-F4319B6EB73B}">
      <dgm:prSet>
        <dgm:style>
          <a:lnRef idx="1">
            <a:schemeClr val="accent4"/>
          </a:lnRef>
          <a:fillRef idx="2">
            <a:schemeClr val="accent4"/>
          </a:fillRef>
          <a:effectRef idx="1">
            <a:schemeClr val="accent4"/>
          </a:effectRef>
          <a:fontRef idx="minor">
            <a:schemeClr val="dk1"/>
          </a:fontRef>
        </dgm:style>
      </dgm:prSet>
      <dgm:spPr/>
      <dgm:t>
        <a:bodyPr/>
        <a:lstStyle/>
        <a:p>
          <a:endParaRPr lang="hr-HR"/>
        </a:p>
      </dgm:t>
    </dgm:pt>
    <dgm:pt modelId="{B1F148BF-4B67-4D57-B7ED-657CBCE1E123}" type="parTrans" cxnId="{F19EED56-B8E5-4D77-B587-F4319B6EB73B}">
      <dgm:prSet/>
      <dgm:spPr/>
      <dgm:t>
        <a:bodyPr/>
        <a:lstStyle/>
        <a:p>
          <a:endParaRPr lang="hr-HR"/>
        </a:p>
      </dgm:t>
    </dgm:pt>
    <dgm:pt modelId="{3B939125-D8BE-45E0-8047-BBBEA6EFFA3C}" type="pres">
      <dgm:prSet presAssocID="{9455A572-78E5-4BBF-9939-E21507A19E6D}" presName="composite" presStyleCnt="0">
        <dgm:presLayoutVars>
          <dgm:chMax val="3"/>
          <dgm:animLvl val="lvl"/>
          <dgm:resizeHandles val="exact"/>
        </dgm:presLayoutVars>
      </dgm:prSet>
      <dgm:spPr/>
    </dgm:pt>
    <dgm:pt modelId="{80D859C8-1C18-443C-A239-64F0C791803B}" type="pres">
      <dgm:prSet presAssocID="{FEE1BE62-CA47-4181-BDA2-E45A5416D880}" presName="gear1" presStyleLbl="node1" presStyleIdx="0" presStyleCnt="3">
        <dgm:presLayoutVars>
          <dgm:chMax val="1"/>
          <dgm:bulletEnabled val="1"/>
        </dgm:presLayoutVars>
      </dgm:prSet>
      <dgm:spPr/>
      <dgm:t>
        <a:bodyPr/>
        <a:lstStyle/>
        <a:p>
          <a:endParaRPr lang="hr-HR"/>
        </a:p>
      </dgm:t>
    </dgm:pt>
    <dgm:pt modelId="{ECBB648B-95ED-4FAD-872E-EC40B1E2AE6D}" type="pres">
      <dgm:prSet presAssocID="{FEE1BE62-CA47-4181-BDA2-E45A5416D880}" presName="gear1srcNode" presStyleLbl="node1" presStyleIdx="0" presStyleCnt="3"/>
      <dgm:spPr/>
      <dgm:t>
        <a:bodyPr/>
        <a:lstStyle/>
        <a:p>
          <a:endParaRPr lang="en-GB"/>
        </a:p>
      </dgm:t>
    </dgm:pt>
    <dgm:pt modelId="{00310E8C-C077-4AE7-98D6-7A42FDEE7982}" type="pres">
      <dgm:prSet presAssocID="{FEE1BE62-CA47-4181-BDA2-E45A5416D880}" presName="gear1dstNode" presStyleLbl="node1" presStyleIdx="0" presStyleCnt="3"/>
      <dgm:spPr/>
      <dgm:t>
        <a:bodyPr/>
        <a:lstStyle/>
        <a:p>
          <a:endParaRPr lang="en-GB"/>
        </a:p>
      </dgm:t>
    </dgm:pt>
    <dgm:pt modelId="{89C44BD0-356F-49EA-835D-24C33D97F93B}" type="pres">
      <dgm:prSet presAssocID="{B21C92F8-9D83-4EAD-B21E-7E9D4265B4C0}" presName="gear2" presStyleLbl="node1" presStyleIdx="1" presStyleCnt="3" custScaleX="166844" custScaleY="167079" custLinFactNeighborX="-68067" custLinFactNeighborY="2333">
        <dgm:presLayoutVars>
          <dgm:chMax val="1"/>
          <dgm:bulletEnabled val="1"/>
        </dgm:presLayoutVars>
      </dgm:prSet>
      <dgm:spPr/>
      <dgm:t>
        <a:bodyPr/>
        <a:lstStyle/>
        <a:p>
          <a:endParaRPr lang="hr-HR"/>
        </a:p>
      </dgm:t>
    </dgm:pt>
    <dgm:pt modelId="{E5122509-C802-4437-8C8B-6E2693A13708}" type="pres">
      <dgm:prSet presAssocID="{B21C92F8-9D83-4EAD-B21E-7E9D4265B4C0}" presName="gear2srcNode" presStyleLbl="node1" presStyleIdx="1" presStyleCnt="3"/>
      <dgm:spPr/>
      <dgm:t>
        <a:bodyPr/>
        <a:lstStyle/>
        <a:p>
          <a:endParaRPr lang="en-GB"/>
        </a:p>
      </dgm:t>
    </dgm:pt>
    <dgm:pt modelId="{1B61293D-04F8-47AB-92E7-5353ECB36F61}" type="pres">
      <dgm:prSet presAssocID="{B21C92F8-9D83-4EAD-B21E-7E9D4265B4C0}" presName="gear2dstNode" presStyleLbl="node1" presStyleIdx="1" presStyleCnt="3"/>
      <dgm:spPr/>
      <dgm:t>
        <a:bodyPr/>
        <a:lstStyle/>
        <a:p>
          <a:endParaRPr lang="en-GB"/>
        </a:p>
      </dgm:t>
    </dgm:pt>
    <dgm:pt modelId="{ABAA3BDD-DB2B-45B0-B4B0-19CCC04646E6}" type="pres">
      <dgm:prSet presAssocID="{D7D589C4-7886-4A5C-970C-3AA80F989C65}" presName="gear3" presStyleLbl="node1" presStyleIdx="2" presStyleCnt="3" custScaleX="153207" custScaleY="152440" custLinFactNeighborX="815" custLinFactNeighborY="-7339"/>
      <dgm:spPr/>
      <dgm:t>
        <a:bodyPr/>
        <a:lstStyle/>
        <a:p>
          <a:endParaRPr lang="hr-HR"/>
        </a:p>
      </dgm:t>
    </dgm:pt>
    <dgm:pt modelId="{D2333DC1-2B39-4B9D-9F60-8DC9498DAE3D}" type="pres">
      <dgm:prSet presAssocID="{D7D589C4-7886-4A5C-970C-3AA80F989C65}" presName="gear3tx" presStyleLbl="node1" presStyleIdx="2" presStyleCnt="3">
        <dgm:presLayoutVars>
          <dgm:chMax val="1"/>
          <dgm:bulletEnabled val="1"/>
        </dgm:presLayoutVars>
      </dgm:prSet>
      <dgm:spPr/>
      <dgm:t>
        <a:bodyPr/>
        <a:lstStyle/>
        <a:p>
          <a:endParaRPr lang="hr-HR"/>
        </a:p>
      </dgm:t>
    </dgm:pt>
    <dgm:pt modelId="{A1CE2E6D-AEE3-4012-A62B-73A9F77E9F73}" type="pres">
      <dgm:prSet presAssocID="{D7D589C4-7886-4A5C-970C-3AA80F989C65}" presName="gear3srcNode" presStyleLbl="node1" presStyleIdx="2" presStyleCnt="3"/>
      <dgm:spPr/>
      <dgm:t>
        <a:bodyPr/>
        <a:lstStyle/>
        <a:p>
          <a:endParaRPr lang="en-GB"/>
        </a:p>
      </dgm:t>
    </dgm:pt>
    <dgm:pt modelId="{CBB8CA30-E700-42F2-996A-25EE9CE73FF8}" type="pres">
      <dgm:prSet presAssocID="{D7D589C4-7886-4A5C-970C-3AA80F989C65}" presName="gear3dstNode" presStyleLbl="node1" presStyleIdx="2" presStyleCnt="3"/>
      <dgm:spPr/>
      <dgm:t>
        <a:bodyPr/>
        <a:lstStyle/>
        <a:p>
          <a:endParaRPr lang="en-GB"/>
        </a:p>
      </dgm:t>
    </dgm:pt>
    <dgm:pt modelId="{7AC173E8-724C-43D1-BF95-D34EF4ED70D4}" type="pres">
      <dgm:prSet presAssocID="{857F4FCF-F1E1-466C-87A5-8892B998800F}" presName="connector1" presStyleLbl="sibTrans2D1" presStyleIdx="0" presStyleCnt="3" custLinFactNeighborX="11366" custLinFactNeighborY="-34410"/>
      <dgm:spPr/>
      <dgm:t>
        <a:bodyPr/>
        <a:lstStyle/>
        <a:p>
          <a:endParaRPr lang="en-GB"/>
        </a:p>
      </dgm:t>
    </dgm:pt>
    <dgm:pt modelId="{F7B9B7A0-93B4-4045-8CA2-6BD6D5A2E8B7}" type="pres">
      <dgm:prSet presAssocID="{E81F6CFB-0A38-4492-9341-2E53DFDFEB93}" presName="connector2" presStyleLbl="sibTrans2D1" presStyleIdx="1" presStyleCnt="3" custAng="16200000" custLinFactNeighborX="10577" custLinFactNeighborY="40351"/>
      <dgm:spPr/>
      <dgm:t>
        <a:bodyPr/>
        <a:lstStyle/>
        <a:p>
          <a:endParaRPr lang="en-GB"/>
        </a:p>
      </dgm:t>
    </dgm:pt>
    <dgm:pt modelId="{9D4FA2BF-6F98-4E22-8686-86E3E69F6504}" type="pres">
      <dgm:prSet presAssocID="{C5DC7958-421E-45D7-89F3-BEEC0B8EF47B}" presName="connector3" presStyleLbl="sibTrans2D1" presStyleIdx="2" presStyleCnt="3" custAng="13230040" custFlipVert="0" custFlipHor="1" custScaleX="76880" custScaleY="77998" custLinFactNeighborX="-9922" custLinFactNeighborY="36421"/>
      <dgm:spPr/>
      <dgm:t>
        <a:bodyPr/>
        <a:lstStyle/>
        <a:p>
          <a:endParaRPr lang="en-GB"/>
        </a:p>
      </dgm:t>
    </dgm:pt>
  </dgm:ptLst>
  <dgm:cxnLst>
    <dgm:cxn modelId="{9F50F038-9649-413E-BE79-6B334E701FF7}" type="presOf" srcId="{B21C92F8-9D83-4EAD-B21E-7E9D4265B4C0}" destId="{E5122509-C802-4437-8C8B-6E2693A13708}" srcOrd="1" destOrd="0" presId="urn:microsoft.com/office/officeart/2005/8/layout/gear1"/>
    <dgm:cxn modelId="{044AF032-A326-4814-8993-672C5FDD1061}" type="presOf" srcId="{FEE1BE62-CA47-4181-BDA2-E45A5416D880}" destId="{00310E8C-C077-4AE7-98D6-7A42FDEE7982}" srcOrd="2" destOrd="0" presId="urn:microsoft.com/office/officeart/2005/8/layout/gear1"/>
    <dgm:cxn modelId="{C3B46F50-101E-43C3-B9F8-82959BAC3208}" type="presOf" srcId="{B21C92F8-9D83-4EAD-B21E-7E9D4265B4C0}" destId="{1B61293D-04F8-47AB-92E7-5353ECB36F61}" srcOrd="2" destOrd="0" presId="urn:microsoft.com/office/officeart/2005/8/layout/gear1"/>
    <dgm:cxn modelId="{D5D2A95F-BB5A-4CE2-B026-0E2C814928D0}" type="presOf" srcId="{D7D589C4-7886-4A5C-970C-3AA80F989C65}" destId="{A1CE2E6D-AEE3-4012-A62B-73A9F77E9F73}" srcOrd="2" destOrd="0" presId="urn:microsoft.com/office/officeart/2005/8/layout/gear1"/>
    <dgm:cxn modelId="{66CAF376-90C6-4E64-8635-2A433D49636F}" type="presOf" srcId="{FEE1BE62-CA47-4181-BDA2-E45A5416D880}" destId="{ECBB648B-95ED-4FAD-872E-EC40B1E2AE6D}" srcOrd="1" destOrd="0" presId="urn:microsoft.com/office/officeart/2005/8/layout/gear1"/>
    <dgm:cxn modelId="{1609887C-D8E8-4683-A972-1572CB0891FC}" type="presOf" srcId="{9455A572-78E5-4BBF-9939-E21507A19E6D}" destId="{3B939125-D8BE-45E0-8047-BBBEA6EFFA3C}" srcOrd="0" destOrd="0" presId="urn:microsoft.com/office/officeart/2005/8/layout/gear1"/>
    <dgm:cxn modelId="{9A3AA6B8-6AD2-41C3-8DDD-85AC8B822FC1}" type="presOf" srcId="{D7D589C4-7886-4A5C-970C-3AA80F989C65}" destId="{D2333DC1-2B39-4B9D-9F60-8DC9498DAE3D}" srcOrd="1" destOrd="0" presId="urn:microsoft.com/office/officeart/2005/8/layout/gear1"/>
    <dgm:cxn modelId="{B91B9405-9470-487D-9834-69D4EDFB9724}" type="presOf" srcId="{B21C92F8-9D83-4EAD-B21E-7E9D4265B4C0}" destId="{89C44BD0-356F-49EA-835D-24C33D97F93B}" srcOrd="0" destOrd="0" presId="urn:microsoft.com/office/officeart/2005/8/layout/gear1"/>
    <dgm:cxn modelId="{596C8C17-5601-42DE-AE35-D03399DC82E2}" type="presOf" srcId="{FEE1BE62-CA47-4181-BDA2-E45A5416D880}" destId="{80D859C8-1C18-443C-A239-64F0C791803B}" srcOrd="0" destOrd="0" presId="urn:microsoft.com/office/officeart/2005/8/layout/gear1"/>
    <dgm:cxn modelId="{9BFE44FF-8B92-496D-8A68-B44C9224E26B}" srcId="{9455A572-78E5-4BBF-9939-E21507A19E6D}" destId="{D7D589C4-7886-4A5C-970C-3AA80F989C65}" srcOrd="2" destOrd="0" parTransId="{096B0EA7-4AFF-4030-9330-A3A6A544E659}" sibTransId="{C5DC7958-421E-45D7-89F3-BEEC0B8EF47B}"/>
    <dgm:cxn modelId="{2199717A-BB56-4B09-A377-524AC1F72491}" srcId="{9455A572-78E5-4BBF-9939-E21507A19E6D}" destId="{FEE1BE62-CA47-4181-BDA2-E45A5416D880}" srcOrd="0" destOrd="0" parTransId="{37A9E7A2-3AA0-4916-B00F-1362EFFA776C}" sibTransId="{857F4FCF-F1E1-466C-87A5-8892B998800F}"/>
    <dgm:cxn modelId="{748BDEA1-A990-40A9-8CEE-E9F44ADF25CC}" type="presOf" srcId="{D7D589C4-7886-4A5C-970C-3AA80F989C65}" destId="{CBB8CA30-E700-42F2-996A-25EE9CE73FF8}" srcOrd="3" destOrd="0" presId="urn:microsoft.com/office/officeart/2005/8/layout/gear1"/>
    <dgm:cxn modelId="{9C6AC300-A9A4-4C2E-8A7B-47C28C7462A6}" type="presOf" srcId="{857F4FCF-F1E1-466C-87A5-8892B998800F}" destId="{7AC173E8-724C-43D1-BF95-D34EF4ED70D4}" srcOrd="0" destOrd="0" presId="urn:microsoft.com/office/officeart/2005/8/layout/gear1"/>
    <dgm:cxn modelId="{7DD83390-0801-4D50-A3FE-25778AFD99E7}" type="presOf" srcId="{D7D589C4-7886-4A5C-970C-3AA80F989C65}" destId="{ABAA3BDD-DB2B-45B0-B4B0-19CCC04646E6}" srcOrd="0" destOrd="0" presId="urn:microsoft.com/office/officeart/2005/8/layout/gear1"/>
    <dgm:cxn modelId="{F19EED56-B8E5-4D77-B587-F4319B6EB73B}" srcId="{9455A572-78E5-4BBF-9939-E21507A19E6D}" destId="{B21C92F8-9D83-4EAD-B21E-7E9D4265B4C0}" srcOrd="1" destOrd="0" parTransId="{B1F148BF-4B67-4D57-B7ED-657CBCE1E123}" sibTransId="{E81F6CFB-0A38-4492-9341-2E53DFDFEB93}"/>
    <dgm:cxn modelId="{0FEB3435-20C6-4C5C-A23C-9D749490DAB2}" type="presOf" srcId="{E81F6CFB-0A38-4492-9341-2E53DFDFEB93}" destId="{F7B9B7A0-93B4-4045-8CA2-6BD6D5A2E8B7}" srcOrd="0" destOrd="0" presId="urn:microsoft.com/office/officeart/2005/8/layout/gear1"/>
    <dgm:cxn modelId="{5EA3A0CB-C1F5-41F2-966C-38C237E3FA37}" type="presOf" srcId="{C5DC7958-421E-45D7-89F3-BEEC0B8EF47B}" destId="{9D4FA2BF-6F98-4E22-8686-86E3E69F6504}" srcOrd="0" destOrd="0" presId="urn:microsoft.com/office/officeart/2005/8/layout/gear1"/>
    <dgm:cxn modelId="{6FDDFF79-B427-45BA-A2C5-FAB55FE32995}" type="presParOf" srcId="{3B939125-D8BE-45E0-8047-BBBEA6EFFA3C}" destId="{80D859C8-1C18-443C-A239-64F0C791803B}" srcOrd="0" destOrd="0" presId="urn:microsoft.com/office/officeart/2005/8/layout/gear1"/>
    <dgm:cxn modelId="{3BF2688B-8F5C-463E-AC78-DE88662AB04E}" type="presParOf" srcId="{3B939125-D8BE-45E0-8047-BBBEA6EFFA3C}" destId="{ECBB648B-95ED-4FAD-872E-EC40B1E2AE6D}" srcOrd="1" destOrd="0" presId="urn:microsoft.com/office/officeart/2005/8/layout/gear1"/>
    <dgm:cxn modelId="{0D4DC5CB-1694-47AA-B75D-43BE312CAB0A}" type="presParOf" srcId="{3B939125-D8BE-45E0-8047-BBBEA6EFFA3C}" destId="{00310E8C-C077-4AE7-98D6-7A42FDEE7982}" srcOrd="2" destOrd="0" presId="urn:microsoft.com/office/officeart/2005/8/layout/gear1"/>
    <dgm:cxn modelId="{B40C9BCC-BB00-43BF-8C2E-7F78D9CAB439}" type="presParOf" srcId="{3B939125-D8BE-45E0-8047-BBBEA6EFFA3C}" destId="{89C44BD0-356F-49EA-835D-24C33D97F93B}" srcOrd="3" destOrd="0" presId="urn:microsoft.com/office/officeart/2005/8/layout/gear1"/>
    <dgm:cxn modelId="{BA32AA3A-FD89-4F74-A74F-3F7448E6E809}" type="presParOf" srcId="{3B939125-D8BE-45E0-8047-BBBEA6EFFA3C}" destId="{E5122509-C802-4437-8C8B-6E2693A13708}" srcOrd="4" destOrd="0" presId="urn:microsoft.com/office/officeart/2005/8/layout/gear1"/>
    <dgm:cxn modelId="{A46B8CF2-ECD6-4536-B78E-D6EA4037AA8F}" type="presParOf" srcId="{3B939125-D8BE-45E0-8047-BBBEA6EFFA3C}" destId="{1B61293D-04F8-47AB-92E7-5353ECB36F61}" srcOrd="5" destOrd="0" presId="urn:microsoft.com/office/officeart/2005/8/layout/gear1"/>
    <dgm:cxn modelId="{D31F7EE8-C4DF-4057-80AD-F1CB9AFA9859}" type="presParOf" srcId="{3B939125-D8BE-45E0-8047-BBBEA6EFFA3C}" destId="{ABAA3BDD-DB2B-45B0-B4B0-19CCC04646E6}" srcOrd="6" destOrd="0" presId="urn:microsoft.com/office/officeart/2005/8/layout/gear1"/>
    <dgm:cxn modelId="{D4E0B28B-1D0B-48BD-B437-6DA7557763D8}" type="presParOf" srcId="{3B939125-D8BE-45E0-8047-BBBEA6EFFA3C}" destId="{D2333DC1-2B39-4B9D-9F60-8DC9498DAE3D}" srcOrd="7" destOrd="0" presId="urn:microsoft.com/office/officeart/2005/8/layout/gear1"/>
    <dgm:cxn modelId="{DB577202-C338-41FD-B3E6-5DD90138F4C9}" type="presParOf" srcId="{3B939125-D8BE-45E0-8047-BBBEA6EFFA3C}" destId="{A1CE2E6D-AEE3-4012-A62B-73A9F77E9F73}" srcOrd="8" destOrd="0" presId="urn:microsoft.com/office/officeart/2005/8/layout/gear1"/>
    <dgm:cxn modelId="{B431BF32-A57F-4801-9E9B-770010D98AF3}" type="presParOf" srcId="{3B939125-D8BE-45E0-8047-BBBEA6EFFA3C}" destId="{CBB8CA30-E700-42F2-996A-25EE9CE73FF8}" srcOrd="9" destOrd="0" presId="urn:microsoft.com/office/officeart/2005/8/layout/gear1"/>
    <dgm:cxn modelId="{C8A519B5-CF58-4B79-8F99-2C89731F6944}" type="presParOf" srcId="{3B939125-D8BE-45E0-8047-BBBEA6EFFA3C}" destId="{7AC173E8-724C-43D1-BF95-D34EF4ED70D4}" srcOrd="10" destOrd="0" presId="urn:microsoft.com/office/officeart/2005/8/layout/gear1"/>
    <dgm:cxn modelId="{83E848F5-95FB-41EC-BD4F-15452490EAEE}" type="presParOf" srcId="{3B939125-D8BE-45E0-8047-BBBEA6EFFA3C}" destId="{F7B9B7A0-93B4-4045-8CA2-6BD6D5A2E8B7}" srcOrd="11" destOrd="0" presId="urn:microsoft.com/office/officeart/2005/8/layout/gear1"/>
    <dgm:cxn modelId="{D1E29D45-057A-4EAB-B62D-D11A00B5A510}" type="presParOf" srcId="{3B939125-D8BE-45E0-8047-BBBEA6EFFA3C}" destId="{9D4FA2BF-6F98-4E22-8686-86E3E69F6504}" srcOrd="12" destOrd="0" presId="urn:microsoft.com/office/officeart/2005/8/layout/gear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4B94C23-0C34-423E-A235-1CE3CD87A87A}" type="doc">
      <dgm:prSet loTypeId="urn:microsoft.com/office/officeart/2005/8/layout/hProcess9" loCatId="process" qsTypeId="urn:microsoft.com/office/officeart/2005/8/quickstyle/3d2" qsCatId="3D" csTypeId="urn:microsoft.com/office/officeart/2005/8/colors/accent1_2" csCatId="accent1" phldr="1"/>
      <dgm:spPr/>
    </dgm:pt>
    <dgm:pt modelId="{37F51004-F813-4F78-AB22-002CBC4A276C}">
      <dgm:prSet phldrT="[Text]" custT="1">
        <dgm:style>
          <a:lnRef idx="3">
            <a:schemeClr val="lt1"/>
          </a:lnRef>
          <a:fillRef idx="1">
            <a:schemeClr val="accent4"/>
          </a:fillRef>
          <a:effectRef idx="1">
            <a:schemeClr val="accent4"/>
          </a:effectRef>
          <a:fontRef idx="minor">
            <a:schemeClr val="lt1"/>
          </a:fontRef>
        </dgm:style>
      </dgm:prSet>
      <dgm:spPr>
        <a:ln/>
      </dgm:spPr>
      <dgm:t>
        <a:bodyPr/>
        <a:lstStyle/>
        <a:p>
          <a:r>
            <a:rPr lang="hr-HR" sz="1100" b="0" dirty="0" smtClean="0">
              <a:solidFill>
                <a:schemeClr val="bg1"/>
              </a:solidFill>
              <a:latin typeface="Arial" panose="020B0604020202020204" pitchFamily="34" charset="0"/>
              <a:cs typeface="Arial" panose="020B0604020202020204" pitchFamily="34" charset="0"/>
            </a:rPr>
            <a:t>• </a:t>
          </a:r>
          <a:r>
            <a:rPr lang="hr-HR" sz="1100" b="1" dirty="0" smtClean="0">
              <a:solidFill>
                <a:schemeClr val="bg1"/>
              </a:solidFill>
              <a:latin typeface="Arial" panose="020B0604020202020204" pitchFamily="34" charset="0"/>
              <a:cs typeface="Arial" panose="020B0604020202020204" pitchFamily="34" charset="0"/>
            </a:rPr>
            <a:t>30.600.000,00 HRK</a:t>
          </a:r>
        </a:p>
        <a:p>
          <a:r>
            <a:rPr lang="hr-HR" sz="1100" b="0" dirty="0" smtClean="0">
              <a:solidFill>
                <a:schemeClr val="bg1"/>
              </a:solidFill>
              <a:latin typeface="Arial" panose="020B0604020202020204" pitchFamily="34" charset="0"/>
              <a:cs typeface="Arial" panose="020B0604020202020204" pitchFamily="34" charset="0"/>
            </a:rPr>
            <a:t>• 450.000,00-             1.400.000,00 HRK po projektu</a:t>
          </a:r>
        </a:p>
        <a:p>
          <a:r>
            <a:rPr lang="hr-HR" sz="1100" b="0" dirty="0" smtClean="0">
              <a:solidFill>
                <a:schemeClr val="bg1"/>
              </a:solidFill>
              <a:latin typeface="Arial" panose="020B0604020202020204" pitchFamily="34" charset="0"/>
              <a:cs typeface="Arial" panose="020B0604020202020204" pitchFamily="34" charset="0"/>
            </a:rPr>
            <a:t>• intenzitet potpore100%</a:t>
          </a:r>
          <a:endParaRPr lang="hr-HR" sz="1100" b="0" dirty="0">
            <a:solidFill>
              <a:schemeClr val="bg1"/>
            </a:solidFill>
            <a:latin typeface="Arial" panose="020B0604020202020204" pitchFamily="34" charset="0"/>
            <a:cs typeface="Arial" panose="020B0604020202020204" pitchFamily="34" charset="0"/>
          </a:endParaRPr>
        </a:p>
      </dgm:t>
    </dgm:pt>
    <dgm:pt modelId="{9BE4D9E0-0D36-466B-A9B6-48629A57B059}" type="parTrans" cxnId="{28789D36-2154-4A6C-B267-6CFDBF04B31C}">
      <dgm:prSet/>
      <dgm:spPr/>
      <dgm:t>
        <a:bodyPr/>
        <a:lstStyle/>
        <a:p>
          <a:endParaRPr lang="hr-HR"/>
        </a:p>
      </dgm:t>
    </dgm:pt>
    <dgm:pt modelId="{55D2FC1B-25E5-40E0-800E-DC4AE4E0DAA4}" type="sibTrans" cxnId="{28789D36-2154-4A6C-B267-6CFDBF04B31C}">
      <dgm:prSet/>
      <dgm:spPr/>
      <dgm:t>
        <a:bodyPr/>
        <a:lstStyle/>
        <a:p>
          <a:endParaRPr lang="hr-HR"/>
        </a:p>
      </dgm:t>
    </dgm:pt>
    <dgm:pt modelId="{DFF4F66C-648A-41BE-B1E8-524FA5D84ADA}">
      <dgm:prSet phldrT="[Text]" custT="1">
        <dgm:style>
          <a:lnRef idx="0">
            <a:schemeClr val="accent4"/>
          </a:lnRef>
          <a:fillRef idx="3">
            <a:schemeClr val="accent4"/>
          </a:fillRef>
          <a:effectRef idx="3">
            <a:schemeClr val="accent4"/>
          </a:effectRef>
          <a:fontRef idx="minor">
            <a:schemeClr val="lt1"/>
          </a:fontRef>
        </dgm:style>
      </dgm:prSet>
      <dgm:spPr>
        <a:ln/>
      </dgm:spPr>
      <dgm:t>
        <a:bodyPr/>
        <a:lstStyle/>
        <a:p>
          <a:r>
            <a:rPr lang="hr-HR" sz="1100" b="0" dirty="0" smtClean="0">
              <a:solidFill>
                <a:schemeClr val="bg1"/>
              </a:solidFill>
              <a:latin typeface="Arial" panose="020B0604020202020204" pitchFamily="34" charset="0"/>
              <a:cs typeface="Arial" panose="020B0604020202020204" pitchFamily="34" charset="0"/>
            </a:rPr>
            <a:t>podržat će se unaprjeđenje kvalitete medijskog izvještavanja o ranjivim skupinama i podizanje razine javne svijesti o njihovim pravima</a:t>
          </a:r>
          <a:r>
            <a:rPr lang="hr-HR" sz="1100" b="0" dirty="0" smtClean="0">
              <a:solidFill>
                <a:schemeClr val="bg1">
                  <a:lumMod val="50000"/>
                </a:schemeClr>
              </a:solidFill>
              <a:latin typeface="Arial" panose="020B0604020202020204" pitchFamily="34" charset="0"/>
              <a:cs typeface="Arial" panose="020B0604020202020204" pitchFamily="34" charset="0"/>
            </a:rPr>
            <a:t>.</a:t>
          </a:r>
          <a:endParaRPr lang="hr-HR" sz="1100" b="0" dirty="0">
            <a:solidFill>
              <a:schemeClr val="bg1">
                <a:lumMod val="50000"/>
              </a:schemeClr>
            </a:solidFill>
            <a:latin typeface="Arial" panose="020B0604020202020204" pitchFamily="34" charset="0"/>
            <a:cs typeface="Arial" panose="020B0604020202020204" pitchFamily="34" charset="0"/>
          </a:endParaRPr>
        </a:p>
      </dgm:t>
    </dgm:pt>
    <dgm:pt modelId="{247DC7D4-B907-46A1-AA56-24AA8C0B3F94}" type="parTrans" cxnId="{66D814F8-CAB8-4532-AB11-0CAEE55ECE72}">
      <dgm:prSet/>
      <dgm:spPr/>
      <dgm:t>
        <a:bodyPr/>
        <a:lstStyle/>
        <a:p>
          <a:endParaRPr lang="hr-HR"/>
        </a:p>
      </dgm:t>
    </dgm:pt>
    <dgm:pt modelId="{904584D9-9ED2-49CE-9B1A-2B8E76BF8EC1}" type="sibTrans" cxnId="{66D814F8-CAB8-4532-AB11-0CAEE55ECE72}">
      <dgm:prSet/>
      <dgm:spPr/>
      <dgm:t>
        <a:bodyPr/>
        <a:lstStyle/>
        <a:p>
          <a:endParaRPr lang="hr-HR"/>
        </a:p>
      </dgm:t>
    </dgm:pt>
    <dgm:pt modelId="{F89468AF-D161-47CE-ACF1-01F49BE591D7}">
      <dgm:prSet custT="1">
        <dgm:style>
          <a:lnRef idx="3">
            <a:schemeClr val="lt1"/>
          </a:lnRef>
          <a:fillRef idx="1">
            <a:schemeClr val="accent4"/>
          </a:fillRef>
          <a:effectRef idx="1">
            <a:schemeClr val="accent4"/>
          </a:effectRef>
          <a:fontRef idx="minor">
            <a:schemeClr val="lt1"/>
          </a:fontRef>
        </dgm:style>
      </dgm:prSet>
      <dgm:spPr>
        <a:ln/>
      </dgm:spPr>
      <dgm:t>
        <a:bodyPr/>
        <a:lstStyle/>
        <a:p>
          <a:r>
            <a:rPr lang="hr-HR" sz="1000" b="0" dirty="0" smtClean="0">
              <a:solidFill>
                <a:schemeClr val="bg1"/>
              </a:solidFill>
              <a:latin typeface="Arial" panose="020B0604020202020204" pitchFamily="34" charset="0"/>
              <a:cs typeface="Arial" panose="020B0604020202020204" pitchFamily="34" charset="0"/>
            </a:rPr>
            <a:t>prihvatljivi prijavitelji: neprofitne organizacije - neprofitni nakladnik televizije i/ili radija; neprofitni pružatelj medijskih usluga iz članaka 19. i 79. ZEM-a; neprofitni pružatelj elektroničkih publikacija; neprofitni novinski nakladnik</a:t>
          </a:r>
          <a:r>
            <a:rPr lang="hr-HR" sz="1000" b="1" dirty="0" smtClean="0">
              <a:solidFill>
                <a:schemeClr val="bg1">
                  <a:lumMod val="50000"/>
                </a:schemeClr>
              </a:solidFill>
            </a:rPr>
            <a:t>.</a:t>
          </a:r>
        </a:p>
      </dgm:t>
    </dgm:pt>
    <dgm:pt modelId="{75FE8D6B-9ECD-4FC3-B032-0667FAFC4337}" type="parTrans" cxnId="{F2F4C28A-E23F-456D-BD37-828243B05D28}">
      <dgm:prSet/>
      <dgm:spPr/>
      <dgm:t>
        <a:bodyPr/>
        <a:lstStyle/>
        <a:p>
          <a:endParaRPr lang="hr-HR"/>
        </a:p>
      </dgm:t>
    </dgm:pt>
    <dgm:pt modelId="{4F01F985-24E9-411B-9FCA-38B4456E60EA}" type="sibTrans" cxnId="{F2F4C28A-E23F-456D-BD37-828243B05D28}">
      <dgm:prSet/>
      <dgm:spPr/>
      <dgm:t>
        <a:bodyPr/>
        <a:lstStyle/>
        <a:p>
          <a:endParaRPr lang="hr-HR"/>
        </a:p>
      </dgm:t>
    </dgm:pt>
    <dgm:pt modelId="{BC272BEA-4DB1-4342-B014-6DB3D82FEFE9}">
      <dgm:prSet custT="1">
        <dgm:style>
          <a:lnRef idx="1">
            <a:schemeClr val="accent4"/>
          </a:lnRef>
          <a:fillRef idx="3">
            <a:schemeClr val="accent4"/>
          </a:fillRef>
          <a:effectRef idx="2">
            <a:schemeClr val="accent4"/>
          </a:effectRef>
          <a:fontRef idx="minor">
            <a:schemeClr val="lt1"/>
          </a:fontRef>
        </dgm:style>
      </dgm:prSet>
      <dgm:spPr>
        <a:ln/>
      </dgm:spPr>
      <dgm:t>
        <a:bodyPr/>
        <a:lstStyle/>
        <a:p>
          <a:r>
            <a:rPr lang="hr-HR" sz="1100" b="0" dirty="0" smtClean="0">
              <a:solidFill>
                <a:schemeClr val="bg1"/>
              </a:solidFill>
              <a:latin typeface="Arial" panose="020B0604020202020204" pitchFamily="34" charset="0"/>
              <a:cs typeface="Arial" panose="020B0604020202020204" pitchFamily="34" charset="0"/>
            </a:rPr>
            <a:t>objava poziva planirana je u travnju 2018. godine</a:t>
          </a:r>
        </a:p>
        <a:p>
          <a:r>
            <a:rPr lang="hr-HR" sz="1100" b="0" dirty="0" smtClean="0">
              <a:solidFill>
                <a:schemeClr val="bg1"/>
              </a:solidFill>
              <a:latin typeface="Arial" panose="020B0604020202020204" pitchFamily="34" charset="0"/>
              <a:cs typeface="Arial" panose="020B0604020202020204" pitchFamily="34" charset="0"/>
            </a:rPr>
            <a:t> </a:t>
          </a:r>
        </a:p>
      </dgm:t>
    </dgm:pt>
    <dgm:pt modelId="{60EC5E78-C7CD-403C-A0A8-EDD7D3C4F71A}" type="parTrans" cxnId="{1E249A6E-C2FA-4643-B6A4-E42D67F19D81}">
      <dgm:prSet/>
      <dgm:spPr/>
      <dgm:t>
        <a:bodyPr/>
        <a:lstStyle/>
        <a:p>
          <a:endParaRPr lang="hr-HR"/>
        </a:p>
      </dgm:t>
    </dgm:pt>
    <dgm:pt modelId="{C85012A0-9B7D-43ED-9B24-ECD565818C31}" type="sibTrans" cxnId="{1E249A6E-C2FA-4643-B6A4-E42D67F19D81}">
      <dgm:prSet/>
      <dgm:spPr/>
      <dgm:t>
        <a:bodyPr/>
        <a:lstStyle/>
        <a:p>
          <a:endParaRPr lang="hr-HR"/>
        </a:p>
      </dgm:t>
    </dgm:pt>
    <dgm:pt modelId="{3A930FB2-1C6E-43EB-ADFF-119E3C1D362A}" type="pres">
      <dgm:prSet presAssocID="{B4B94C23-0C34-423E-A235-1CE3CD87A87A}" presName="CompostProcess" presStyleCnt="0">
        <dgm:presLayoutVars>
          <dgm:dir/>
          <dgm:resizeHandles val="exact"/>
        </dgm:presLayoutVars>
      </dgm:prSet>
      <dgm:spPr/>
    </dgm:pt>
    <dgm:pt modelId="{86877807-061E-49D8-B725-C16E799F65C8}" type="pres">
      <dgm:prSet presAssocID="{B4B94C23-0C34-423E-A235-1CE3CD87A87A}" presName="arrow" presStyleLbl="bgShp" presStyleIdx="0" presStyleCnt="1" custScaleX="117647" custScaleY="82337" custLinFactNeighborX="9574" custLinFactNeighborY="11711">
        <dgm:style>
          <a:lnRef idx="1">
            <a:schemeClr val="accent4"/>
          </a:lnRef>
          <a:fillRef idx="2">
            <a:schemeClr val="accent4"/>
          </a:fillRef>
          <a:effectRef idx="1">
            <a:schemeClr val="accent4"/>
          </a:effectRef>
          <a:fontRef idx="minor">
            <a:schemeClr val="dk1"/>
          </a:fontRef>
        </dgm:style>
      </dgm:prSet>
      <dgm:spPr/>
    </dgm:pt>
    <dgm:pt modelId="{F00EB82D-B05A-4C1A-B109-A1536671C7E0}" type="pres">
      <dgm:prSet presAssocID="{B4B94C23-0C34-423E-A235-1CE3CD87A87A}" presName="linearProcess" presStyleCnt="0"/>
      <dgm:spPr/>
    </dgm:pt>
    <dgm:pt modelId="{701E6759-AA7C-4D5A-872E-9DE35A50422D}" type="pres">
      <dgm:prSet presAssocID="{37F51004-F813-4F78-AB22-002CBC4A276C}" presName="textNode" presStyleLbl="node1" presStyleIdx="0" presStyleCnt="4" custScaleX="51621" custScaleY="126810" custLinFactNeighborX="-93976" custLinFactNeighborY="4087">
        <dgm:presLayoutVars>
          <dgm:bulletEnabled val="1"/>
        </dgm:presLayoutVars>
      </dgm:prSet>
      <dgm:spPr/>
      <dgm:t>
        <a:bodyPr/>
        <a:lstStyle/>
        <a:p>
          <a:endParaRPr lang="hr-HR"/>
        </a:p>
      </dgm:t>
    </dgm:pt>
    <dgm:pt modelId="{D76A95BA-B06E-411C-A33B-34C21F5108E9}" type="pres">
      <dgm:prSet presAssocID="{55D2FC1B-25E5-40E0-800E-DC4AE4E0DAA4}" presName="sibTrans" presStyleCnt="0"/>
      <dgm:spPr/>
    </dgm:pt>
    <dgm:pt modelId="{6E263F9E-1C7A-4B9A-8CCE-8E733F66146D}" type="pres">
      <dgm:prSet presAssocID="{DFF4F66C-648A-41BE-B1E8-524FA5D84ADA}" presName="textNode" presStyleLbl="node1" presStyleIdx="1" presStyleCnt="4" custScaleX="47912" custScaleY="122542" custLinFactNeighborX="-87312" custLinFactNeighborY="4265">
        <dgm:presLayoutVars>
          <dgm:bulletEnabled val="1"/>
        </dgm:presLayoutVars>
      </dgm:prSet>
      <dgm:spPr/>
      <dgm:t>
        <a:bodyPr/>
        <a:lstStyle/>
        <a:p>
          <a:endParaRPr lang="hr-HR"/>
        </a:p>
      </dgm:t>
    </dgm:pt>
    <dgm:pt modelId="{2CD6C23F-F805-4B6D-BBEC-5D1A1832E503}" type="pres">
      <dgm:prSet presAssocID="{904584D9-9ED2-49CE-9B1A-2B8E76BF8EC1}" presName="sibTrans" presStyleCnt="0"/>
      <dgm:spPr/>
    </dgm:pt>
    <dgm:pt modelId="{39304452-1C5E-4142-AE0E-FC700D5B92C5}" type="pres">
      <dgm:prSet presAssocID="{F89468AF-D161-47CE-ACF1-01F49BE591D7}" presName="textNode" presStyleLbl="node1" presStyleIdx="2" presStyleCnt="4" custScaleX="50648" custScaleY="127491" custLinFactX="-8938" custLinFactNeighborX="-100000" custLinFactNeighborY="4087">
        <dgm:presLayoutVars>
          <dgm:bulletEnabled val="1"/>
        </dgm:presLayoutVars>
      </dgm:prSet>
      <dgm:spPr/>
      <dgm:t>
        <a:bodyPr/>
        <a:lstStyle/>
        <a:p>
          <a:endParaRPr lang="hr-HR"/>
        </a:p>
      </dgm:t>
    </dgm:pt>
    <dgm:pt modelId="{D7B66A08-1651-4F3C-8F8F-FBE7ECC74490}" type="pres">
      <dgm:prSet presAssocID="{4F01F985-24E9-411B-9FCA-38B4456E60EA}" presName="sibTrans" presStyleCnt="0"/>
      <dgm:spPr/>
    </dgm:pt>
    <dgm:pt modelId="{C926B06F-EE9E-46F5-A34C-E602B3CAC61E}" type="pres">
      <dgm:prSet presAssocID="{BC272BEA-4DB1-4342-B014-6DB3D82FEFE9}" presName="textNode" presStyleLbl="node1" presStyleIdx="3" presStyleCnt="4" custScaleX="41842" custScaleY="127595" custLinFactX="-16509" custLinFactNeighborX="-100000" custLinFactNeighborY="6515">
        <dgm:presLayoutVars>
          <dgm:bulletEnabled val="1"/>
        </dgm:presLayoutVars>
      </dgm:prSet>
      <dgm:spPr/>
      <dgm:t>
        <a:bodyPr/>
        <a:lstStyle/>
        <a:p>
          <a:endParaRPr lang="hr-HR"/>
        </a:p>
      </dgm:t>
    </dgm:pt>
  </dgm:ptLst>
  <dgm:cxnLst>
    <dgm:cxn modelId="{9F089858-BEF8-4816-92BA-07A3B86BFB98}" type="presOf" srcId="{B4B94C23-0C34-423E-A235-1CE3CD87A87A}" destId="{3A930FB2-1C6E-43EB-ADFF-119E3C1D362A}" srcOrd="0" destOrd="0" presId="urn:microsoft.com/office/officeart/2005/8/layout/hProcess9"/>
    <dgm:cxn modelId="{C8CCEE14-F5C9-4E9B-833D-E653CB3F52E3}" type="presOf" srcId="{37F51004-F813-4F78-AB22-002CBC4A276C}" destId="{701E6759-AA7C-4D5A-872E-9DE35A50422D}" srcOrd="0" destOrd="0" presId="urn:microsoft.com/office/officeart/2005/8/layout/hProcess9"/>
    <dgm:cxn modelId="{1E249A6E-C2FA-4643-B6A4-E42D67F19D81}" srcId="{B4B94C23-0C34-423E-A235-1CE3CD87A87A}" destId="{BC272BEA-4DB1-4342-B014-6DB3D82FEFE9}" srcOrd="3" destOrd="0" parTransId="{60EC5E78-C7CD-403C-A0A8-EDD7D3C4F71A}" sibTransId="{C85012A0-9B7D-43ED-9B24-ECD565818C31}"/>
    <dgm:cxn modelId="{F12C8542-967E-44E4-97D9-B63E841E0DDE}" type="presOf" srcId="{F89468AF-D161-47CE-ACF1-01F49BE591D7}" destId="{39304452-1C5E-4142-AE0E-FC700D5B92C5}" srcOrd="0" destOrd="0" presId="urn:microsoft.com/office/officeart/2005/8/layout/hProcess9"/>
    <dgm:cxn modelId="{28789D36-2154-4A6C-B267-6CFDBF04B31C}" srcId="{B4B94C23-0C34-423E-A235-1CE3CD87A87A}" destId="{37F51004-F813-4F78-AB22-002CBC4A276C}" srcOrd="0" destOrd="0" parTransId="{9BE4D9E0-0D36-466B-A9B6-48629A57B059}" sibTransId="{55D2FC1B-25E5-40E0-800E-DC4AE4E0DAA4}"/>
    <dgm:cxn modelId="{F2F4C28A-E23F-456D-BD37-828243B05D28}" srcId="{B4B94C23-0C34-423E-A235-1CE3CD87A87A}" destId="{F89468AF-D161-47CE-ACF1-01F49BE591D7}" srcOrd="2" destOrd="0" parTransId="{75FE8D6B-9ECD-4FC3-B032-0667FAFC4337}" sibTransId="{4F01F985-24E9-411B-9FCA-38B4456E60EA}"/>
    <dgm:cxn modelId="{25DC6887-7000-4E2B-9D2A-0FD1F722D82C}" type="presOf" srcId="{BC272BEA-4DB1-4342-B014-6DB3D82FEFE9}" destId="{C926B06F-EE9E-46F5-A34C-E602B3CAC61E}" srcOrd="0" destOrd="0" presId="urn:microsoft.com/office/officeart/2005/8/layout/hProcess9"/>
    <dgm:cxn modelId="{66D814F8-CAB8-4532-AB11-0CAEE55ECE72}" srcId="{B4B94C23-0C34-423E-A235-1CE3CD87A87A}" destId="{DFF4F66C-648A-41BE-B1E8-524FA5D84ADA}" srcOrd="1" destOrd="0" parTransId="{247DC7D4-B907-46A1-AA56-24AA8C0B3F94}" sibTransId="{904584D9-9ED2-49CE-9B1A-2B8E76BF8EC1}"/>
    <dgm:cxn modelId="{B6E68D81-359B-4301-B445-B65D3FA4AE56}" type="presOf" srcId="{DFF4F66C-648A-41BE-B1E8-524FA5D84ADA}" destId="{6E263F9E-1C7A-4B9A-8CCE-8E733F66146D}" srcOrd="0" destOrd="0" presId="urn:microsoft.com/office/officeart/2005/8/layout/hProcess9"/>
    <dgm:cxn modelId="{53ED22F6-36BF-4E23-9B01-A80060348210}" type="presParOf" srcId="{3A930FB2-1C6E-43EB-ADFF-119E3C1D362A}" destId="{86877807-061E-49D8-B725-C16E799F65C8}" srcOrd="0" destOrd="0" presId="urn:microsoft.com/office/officeart/2005/8/layout/hProcess9"/>
    <dgm:cxn modelId="{A1EF4C35-AE32-417F-8245-E5A070A843E9}" type="presParOf" srcId="{3A930FB2-1C6E-43EB-ADFF-119E3C1D362A}" destId="{F00EB82D-B05A-4C1A-B109-A1536671C7E0}" srcOrd="1" destOrd="0" presId="urn:microsoft.com/office/officeart/2005/8/layout/hProcess9"/>
    <dgm:cxn modelId="{2503F6B4-1C44-484C-A785-9453191F2C24}" type="presParOf" srcId="{F00EB82D-B05A-4C1A-B109-A1536671C7E0}" destId="{701E6759-AA7C-4D5A-872E-9DE35A50422D}" srcOrd="0" destOrd="0" presId="urn:microsoft.com/office/officeart/2005/8/layout/hProcess9"/>
    <dgm:cxn modelId="{E74AE17A-9F32-4E6E-AF60-40592C49CC62}" type="presParOf" srcId="{F00EB82D-B05A-4C1A-B109-A1536671C7E0}" destId="{D76A95BA-B06E-411C-A33B-34C21F5108E9}" srcOrd="1" destOrd="0" presId="urn:microsoft.com/office/officeart/2005/8/layout/hProcess9"/>
    <dgm:cxn modelId="{F61CBEE1-59A9-4A66-8094-ACE6793FD69A}" type="presParOf" srcId="{F00EB82D-B05A-4C1A-B109-A1536671C7E0}" destId="{6E263F9E-1C7A-4B9A-8CCE-8E733F66146D}" srcOrd="2" destOrd="0" presId="urn:microsoft.com/office/officeart/2005/8/layout/hProcess9"/>
    <dgm:cxn modelId="{20361FB3-DF3D-4216-A35B-E2F022807957}" type="presParOf" srcId="{F00EB82D-B05A-4C1A-B109-A1536671C7E0}" destId="{2CD6C23F-F805-4B6D-BBEC-5D1A1832E503}" srcOrd="3" destOrd="0" presId="urn:microsoft.com/office/officeart/2005/8/layout/hProcess9"/>
    <dgm:cxn modelId="{D4E9D76A-96CC-470A-AF5E-CC13B6418244}" type="presParOf" srcId="{F00EB82D-B05A-4C1A-B109-A1536671C7E0}" destId="{39304452-1C5E-4142-AE0E-FC700D5B92C5}" srcOrd="4" destOrd="0" presId="urn:microsoft.com/office/officeart/2005/8/layout/hProcess9"/>
    <dgm:cxn modelId="{8F0E1DC9-717A-4534-ACDF-E8AE4DF33597}" type="presParOf" srcId="{F00EB82D-B05A-4C1A-B109-A1536671C7E0}" destId="{D7B66A08-1651-4F3C-8F8F-FBE7ECC74490}" srcOrd="5" destOrd="0" presId="urn:microsoft.com/office/officeart/2005/8/layout/hProcess9"/>
    <dgm:cxn modelId="{322EBFE6-97CA-449B-9088-0C304FEA9392}" type="presParOf" srcId="{F00EB82D-B05A-4C1A-B109-A1536671C7E0}" destId="{C926B06F-EE9E-46F5-A34C-E602B3CAC61E}"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C55A438-9D83-4C5B-AC9E-0E4FDC16C728}" type="doc">
      <dgm:prSet loTypeId="urn:microsoft.com/office/officeart/2005/8/layout/hProcess9" loCatId="process" qsTypeId="urn:microsoft.com/office/officeart/2005/8/quickstyle/simple3" qsCatId="simple" csTypeId="urn:microsoft.com/office/officeart/2005/8/colors/accent3_2" csCatId="accent3" phldr="1"/>
      <dgm:spPr/>
    </dgm:pt>
    <dgm:pt modelId="{9D05D878-1502-485D-B4F9-EA99A89C0196}">
      <dgm:prSet phldrT="[Tekst]" custT="1">
        <dgm:style>
          <a:lnRef idx="1">
            <a:schemeClr val="accent3"/>
          </a:lnRef>
          <a:fillRef idx="2">
            <a:schemeClr val="accent3"/>
          </a:fillRef>
          <a:effectRef idx="1">
            <a:schemeClr val="accent3"/>
          </a:effectRef>
          <a:fontRef idx="minor">
            <a:schemeClr val="dk1"/>
          </a:fontRef>
        </dgm:style>
      </dgm:prSet>
      <dgm:spPr/>
      <dgm:t>
        <a:bodyPr/>
        <a:lstStyle/>
        <a:p>
          <a:r>
            <a:rPr lang="hr-HR" sz="1200" b="1" dirty="0" smtClean="0">
              <a:solidFill>
                <a:schemeClr val="bg1">
                  <a:lumMod val="65000"/>
                </a:schemeClr>
              </a:solidFill>
              <a:latin typeface="Arial" panose="020B0604020202020204" pitchFamily="34" charset="0"/>
              <a:cs typeface="Arial" panose="020B0604020202020204" pitchFamily="34" charset="0"/>
            </a:rPr>
            <a:t>321.067.050,00 HRK</a:t>
          </a:r>
        </a:p>
      </dgm:t>
    </dgm:pt>
    <dgm:pt modelId="{A9A7A7E7-5AE4-4429-941D-58117ADA8650}" type="parTrans" cxnId="{6304ACC4-A05B-49FE-A1D2-8A3876B6D12C}">
      <dgm:prSet/>
      <dgm:spPr/>
      <dgm:t>
        <a:bodyPr/>
        <a:lstStyle/>
        <a:p>
          <a:endParaRPr lang="hr-HR"/>
        </a:p>
      </dgm:t>
    </dgm:pt>
    <dgm:pt modelId="{44DA0FAB-C942-4B01-936A-699B3D38DD53}" type="sibTrans" cxnId="{6304ACC4-A05B-49FE-A1D2-8A3876B6D12C}">
      <dgm:prSet/>
      <dgm:spPr/>
      <dgm:t>
        <a:bodyPr/>
        <a:lstStyle/>
        <a:p>
          <a:endParaRPr lang="hr-HR"/>
        </a:p>
      </dgm:t>
    </dgm:pt>
    <dgm:pt modelId="{877A1475-8D37-4669-8B0F-77B65F4E72BE}">
      <dgm:prSet phldrT="[Tekst]" custT="1">
        <dgm:style>
          <a:lnRef idx="3">
            <a:schemeClr val="lt1"/>
          </a:lnRef>
          <a:fillRef idx="1">
            <a:schemeClr val="accent3"/>
          </a:fillRef>
          <a:effectRef idx="1">
            <a:schemeClr val="accent3"/>
          </a:effectRef>
          <a:fontRef idx="minor">
            <a:schemeClr val="lt1"/>
          </a:fontRef>
        </dgm:style>
      </dgm:prSet>
      <dgm:spPr/>
      <dgm:t>
        <a:bodyPr/>
        <a:lstStyle/>
        <a:p>
          <a:r>
            <a:rPr lang="hr-HR" sz="1500" dirty="0" smtClean="0">
              <a:latin typeface="Arial" panose="020B0604020202020204" pitchFamily="34" charset="0"/>
              <a:cs typeface="Arial" panose="020B0604020202020204" pitchFamily="34" charset="0"/>
            </a:rPr>
            <a:t>dodjela 50.000 godišnjih državnih stipendija tijekom 5 akademskih godina   </a:t>
          </a:r>
          <a:endParaRPr lang="hr-HR" sz="1500" dirty="0">
            <a:latin typeface="Arial" panose="020B0604020202020204" pitchFamily="34" charset="0"/>
            <a:cs typeface="Arial" panose="020B0604020202020204" pitchFamily="34" charset="0"/>
          </a:endParaRPr>
        </a:p>
      </dgm:t>
    </dgm:pt>
    <dgm:pt modelId="{840D83EF-A090-4226-9457-11944F622879}" type="parTrans" cxnId="{A2F89DBC-FEC8-44AB-A834-F87394A3F3D8}">
      <dgm:prSet/>
      <dgm:spPr/>
      <dgm:t>
        <a:bodyPr/>
        <a:lstStyle/>
        <a:p>
          <a:endParaRPr lang="hr-HR"/>
        </a:p>
      </dgm:t>
    </dgm:pt>
    <dgm:pt modelId="{93DD574F-840E-4B99-9034-F21D5F752DB4}" type="sibTrans" cxnId="{A2F89DBC-FEC8-44AB-A834-F87394A3F3D8}">
      <dgm:prSet/>
      <dgm:spPr/>
      <dgm:t>
        <a:bodyPr/>
        <a:lstStyle/>
        <a:p>
          <a:endParaRPr lang="hr-HR"/>
        </a:p>
      </dgm:t>
    </dgm:pt>
    <dgm:pt modelId="{C777B9D6-4502-4160-961E-2FDEFC88ADCD}">
      <dgm:prSet phldrT="[Teks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hr-HR" sz="1100" b="0" dirty="0" smtClean="0">
              <a:solidFill>
                <a:schemeClr val="bg1"/>
              </a:solidFill>
              <a:latin typeface="Arial" panose="020B0604020202020204" pitchFamily="34" charset="0"/>
              <a:cs typeface="Arial" panose="020B0604020202020204" pitchFamily="34" charset="0"/>
            </a:rPr>
            <a:t>redovni studenti </a:t>
          </a:r>
          <a:r>
            <a:rPr lang="hr-HR" sz="1100" dirty="0" smtClean="0">
              <a:solidFill>
                <a:schemeClr val="bg1"/>
              </a:solidFill>
              <a:latin typeface="Arial" panose="020B0604020202020204" pitchFamily="34" charset="0"/>
              <a:cs typeface="Arial" panose="020B0604020202020204" pitchFamily="34" charset="0"/>
            </a:rPr>
            <a:t>preddiplomskih sveučilišnih studija, diplomskih sveučilišnih studija, integriranih preddiplomskih i diplomskih sveučilišnih studija te kratkih stručnih studija, preddiplomskih stručnih studija i specijalističkih diplomskih stručnih studija na visokim učilištima u Republici Hrvatskoj</a:t>
          </a:r>
          <a:r>
            <a:rPr lang="hr-HR" sz="1100" b="1" dirty="0" smtClean="0">
              <a:solidFill>
                <a:schemeClr val="bg1"/>
              </a:solidFill>
              <a:latin typeface="Arial" panose="020B0604020202020204" pitchFamily="34" charset="0"/>
              <a:cs typeface="Arial" panose="020B0604020202020204" pitchFamily="34" charset="0"/>
            </a:rPr>
            <a:t> </a:t>
          </a:r>
          <a:endParaRPr lang="hr-HR" sz="1100" b="1" dirty="0">
            <a:solidFill>
              <a:schemeClr val="bg1"/>
            </a:solidFill>
            <a:latin typeface="Arial" panose="020B0604020202020204" pitchFamily="34" charset="0"/>
            <a:cs typeface="Arial" panose="020B0604020202020204" pitchFamily="34" charset="0"/>
          </a:endParaRPr>
        </a:p>
      </dgm:t>
    </dgm:pt>
    <dgm:pt modelId="{76E62EF0-2FF8-49BE-9A16-209283763CC7}" type="parTrans" cxnId="{AA3F8098-1A89-47EE-85CB-80117835F721}">
      <dgm:prSet/>
      <dgm:spPr/>
      <dgm:t>
        <a:bodyPr/>
        <a:lstStyle/>
        <a:p>
          <a:endParaRPr lang="hr-HR"/>
        </a:p>
      </dgm:t>
    </dgm:pt>
    <dgm:pt modelId="{E57B2675-C6DF-4481-BB83-1732C6F8FF10}" type="sibTrans" cxnId="{AA3F8098-1A89-47EE-85CB-80117835F721}">
      <dgm:prSet/>
      <dgm:spPr/>
      <dgm:t>
        <a:bodyPr/>
        <a:lstStyle/>
        <a:p>
          <a:endParaRPr lang="hr-HR"/>
        </a:p>
      </dgm:t>
    </dgm:pt>
    <dgm:pt modelId="{5A6DCB46-7A7B-4569-810F-CCD2AA5FEF94}" type="pres">
      <dgm:prSet presAssocID="{CC55A438-9D83-4C5B-AC9E-0E4FDC16C728}" presName="CompostProcess" presStyleCnt="0">
        <dgm:presLayoutVars>
          <dgm:dir/>
          <dgm:resizeHandles val="exact"/>
        </dgm:presLayoutVars>
      </dgm:prSet>
      <dgm:spPr/>
    </dgm:pt>
    <dgm:pt modelId="{B19A51DB-0CB6-478D-B3DC-3B42343C06C3}" type="pres">
      <dgm:prSet presAssocID="{CC55A438-9D83-4C5B-AC9E-0E4FDC16C728}" presName="arrow" presStyleLbl="bgShp" presStyleIdx="0" presStyleCnt="1" custLinFactNeighborX="48452" custLinFactNeighborY="2670"/>
      <dgm:spPr/>
    </dgm:pt>
    <dgm:pt modelId="{BC0E2B63-473B-4B60-9C8D-C93D8D0A8249}" type="pres">
      <dgm:prSet presAssocID="{CC55A438-9D83-4C5B-AC9E-0E4FDC16C728}" presName="linearProcess" presStyleCnt="0"/>
      <dgm:spPr/>
    </dgm:pt>
    <dgm:pt modelId="{E4DFEDAB-09E0-4C36-AFB3-CFD4C146EC55}" type="pres">
      <dgm:prSet presAssocID="{9D05D878-1502-485D-B4F9-EA99A89C0196}" presName="textNode" presStyleLbl="node1" presStyleIdx="0" presStyleCnt="3" custLinFactNeighborX="-6666" custLinFactNeighborY="-744">
        <dgm:presLayoutVars>
          <dgm:bulletEnabled val="1"/>
        </dgm:presLayoutVars>
      </dgm:prSet>
      <dgm:spPr/>
      <dgm:t>
        <a:bodyPr/>
        <a:lstStyle/>
        <a:p>
          <a:endParaRPr lang="hr-HR"/>
        </a:p>
      </dgm:t>
    </dgm:pt>
    <dgm:pt modelId="{8471433C-EEB8-4D6E-841D-409FB372CF3C}" type="pres">
      <dgm:prSet presAssocID="{44DA0FAB-C942-4B01-936A-699B3D38DD53}" presName="sibTrans" presStyleCnt="0"/>
      <dgm:spPr/>
    </dgm:pt>
    <dgm:pt modelId="{2FBFF929-DCA2-42BE-91AD-A7093BE4DCAA}" type="pres">
      <dgm:prSet presAssocID="{877A1475-8D37-4669-8B0F-77B65F4E72BE}" presName="textNode" presStyleLbl="node1" presStyleIdx="1" presStyleCnt="3" custLinFactNeighborX="-46170" custLinFactNeighborY="-5336">
        <dgm:presLayoutVars>
          <dgm:bulletEnabled val="1"/>
        </dgm:presLayoutVars>
      </dgm:prSet>
      <dgm:spPr/>
      <dgm:t>
        <a:bodyPr/>
        <a:lstStyle/>
        <a:p>
          <a:endParaRPr lang="hr-HR"/>
        </a:p>
      </dgm:t>
    </dgm:pt>
    <dgm:pt modelId="{5FDEFB29-623C-4199-B196-5232DE26A1DC}" type="pres">
      <dgm:prSet presAssocID="{93DD574F-840E-4B99-9034-F21D5F752DB4}" presName="sibTrans" presStyleCnt="0"/>
      <dgm:spPr/>
    </dgm:pt>
    <dgm:pt modelId="{9CD4A79F-BB0B-4DCA-9A91-355C8280173B}" type="pres">
      <dgm:prSet presAssocID="{C777B9D6-4502-4160-961E-2FDEFC88ADCD}" presName="textNode" presStyleLbl="node1" presStyleIdx="2" presStyleCnt="3" custScaleX="104086" custScaleY="230219" custLinFactNeighborX="-81145" custLinFactNeighborY="-8414">
        <dgm:presLayoutVars>
          <dgm:bulletEnabled val="1"/>
        </dgm:presLayoutVars>
      </dgm:prSet>
      <dgm:spPr/>
      <dgm:t>
        <a:bodyPr/>
        <a:lstStyle/>
        <a:p>
          <a:endParaRPr lang="hr-HR"/>
        </a:p>
      </dgm:t>
    </dgm:pt>
  </dgm:ptLst>
  <dgm:cxnLst>
    <dgm:cxn modelId="{A2F89DBC-FEC8-44AB-A834-F87394A3F3D8}" srcId="{CC55A438-9D83-4C5B-AC9E-0E4FDC16C728}" destId="{877A1475-8D37-4669-8B0F-77B65F4E72BE}" srcOrd="1" destOrd="0" parTransId="{840D83EF-A090-4226-9457-11944F622879}" sibTransId="{93DD574F-840E-4B99-9034-F21D5F752DB4}"/>
    <dgm:cxn modelId="{2A82DBA9-DAC4-4354-91EA-5D6E5A42ACF1}" type="presOf" srcId="{C777B9D6-4502-4160-961E-2FDEFC88ADCD}" destId="{9CD4A79F-BB0B-4DCA-9A91-355C8280173B}" srcOrd="0" destOrd="0" presId="urn:microsoft.com/office/officeart/2005/8/layout/hProcess9"/>
    <dgm:cxn modelId="{2D445865-92A4-434A-8820-66373724BEA8}" type="presOf" srcId="{877A1475-8D37-4669-8B0F-77B65F4E72BE}" destId="{2FBFF929-DCA2-42BE-91AD-A7093BE4DCAA}" srcOrd="0" destOrd="0" presId="urn:microsoft.com/office/officeart/2005/8/layout/hProcess9"/>
    <dgm:cxn modelId="{6304ACC4-A05B-49FE-A1D2-8A3876B6D12C}" srcId="{CC55A438-9D83-4C5B-AC9E-0E4FDC16C728}" destId="{9D05D878-1502-485D-B4F9-EA99A89C0196}" srcOrd="0" destOrd="0" parTransId="{A9A7A7E7-5AE4-4429-941D-58117ADA8650}" sibTransId="{44DA0FAB-C942-4B01-936A-699B3D38DD53}"/>
    <dgm:cxn modelId="{3F3E3B69-A0B6-4CC1-9AAA-61B0EAF0EDE9}" type="presOf" srcId="{9D05D878-1502-485D-B4F9-EA99A89C0196}" destId="{E4DFEDAB-09E0-4C36-AFB3-CFD4C146EC55}" srcOrd="0" destOrd="0" presId="urn:microsoft.com/office/officeart/2005/8/layout/hProcess9"/>
    <dgm:cxn modelId="{859B175F-B100-4126-9BC2-5F5C52C21B2A}" type="presOf" srcId="{CC55A438-9D83-4C5B-AC9E-0E4FDC16C728}" destId="{5A6DCB46-7A7B-4569-810F-CCD2AA5FEF94}" srcOrd="0" destOrd="0" presId="urn:microsoft.com/office/officeart/2005/8/layout/hProcess9"/>
    <dgm:cxn modelId="{AA3F8098-1A89-47EE-85CB-80117835F721}" srcId="{CC55A438-9D83-4C5B-AC9E-0E4FDC16C728}" destId="{C777B9D6-4502-4160-961E-2FDEFC88ADCD}" srcOrd="2" destOrd="0" parTransId="{76E62EF0-2FF8-49BE-9A16-209283763CC7}" sibTransId="{E57B2675-C6DF-4481-BB83-1732C6F8FF10}"/>
    <dgm:cxn modelId="{12F256C3-061D-43ED-99BC-F2CF0F85CC7F}" type="presParOf" srcId="{5A6DCB46-7A7B-4569-810F-CCD2AA5FEF94}" destId="{B19A51DB-0CB6-478D-B3DC-3B42343C06C3}" srcOrd="0" destOrd="0" presId="urn:microsoft.com/office/officeart/2005/8/layout/hProcess9"/>
    <dgm:cxn modelId="{398B2099-C0FF-4881-AC8A-ABEE185600EB}" type="presParOf" srcId="{5A6DCB46-7A7B-4569-810F-CCD2AA5FEF94}" destId="{BC0E2B63-473B-4B60-9C8D-C93D8D0A8249}" srcOrd="1" destOrd="0" presId="urn:microsoft.com/office/officeart/2005/8/layout/hProcess9"/>
    <dgm:cxn modelId="{6ADB1206-324F-4260-8D44-4246A43AF813}" type="presParOf" srcId="{BC0E2B63-473B-4B60-9C8D-C93D8D0A8249}" destId="{E4DFEDAB-09E0-4C36-AFB3-CFD4C146EC55}" srcOrd="0" destOrd="0" presId="urn:microsoft.com/office/officeart/2005/8/layout/hProcess9"/>
    <dgm:cxn modelId="{C1EC0190-9FC0-4C09-8143-D2A0E83ECE7D}" type="presParOf" srcId="{BC0E2B63-473B-4B60-9C8D-C93D8D0A8249}" destId="{8471433C-EEB8-4D6E-841D-409FB372CF3C}" srcOrd="1" destOrd="0" presId="urn:microsoft.com/office/officeart/2005/8/layout/hProcess9"/>
    <dgm:cxn modelId="{260FF079-AFE0-47B7-A784-FAFBE460136D}" type="presParOf" srcId="{BC0E2B63-473B-4B60-9C8D-C93D8D0A8249}" destId="{2FBFF929-DCA2-42BE-91AD-A7093BE4DCAA}" srcOrd="2" destOrd="0" presId="urn:microsoft.com/office/officeart/2005/8/layout/hProcess9"/>
    <dgm:cxn modelId="{E2F3EF29-83C6-46E4-BAC6-EA109802A8B1}" type="presParOf" srcId="{BC0E2B63-473B-4B60-9C8D-C93D8D0A8249}" destId="{5FDEFB29-623C-4199-B196-5232DE26A1DC}" srcOrd="3" destOrd="0" presId="urn:microsoft.com/office/officeart/2005/8/layout/hProcess9"/>
    <dgm:cxn modelId="{7A76A23B-98BF-4859-A161-09DDED498BD7}" type="presParOf" srcId="{BC0E2B63-473B-4B60-9C8D-C93D8D0A8249}" destId="{9CD4A79F-BB0B-4DCA-9A91-355C8280173B}"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9FE12A5-7D0E-41B3-8AC9-53D3A2732A15}" type="doc">
      <dgm:prSet loTypeId="urn:microsoft.com/office/officeart/2005/8/layout/funnel1" loCatId="relationship" qsTypeId="urn:microsoft.com/office/officeart/2005/8/quickstyle/3d1" qsCatId="3D" csTypeId="urn:microsoft.com/office/officeart/2005/8/colors/accent3_2" csCatId="accent3" phldr="1"/>
      <dgm:spPr/>
      <dgm:t>
        <a:bodyPr/>
        <a:lstStyle/>
        <a:p>
          <a:endParaRPr lang="hr-HR"/>
        </a:p>
      </dgm:t>
    </dgm:pt>
    <dgm:pt modelId="{1876D909-4B1C-4233-9009-85BD31EF093D}">
      <dgm:prSet phldrT="[Tekst]" custT="1"/>
      <dgm:spPr/>
      <dgm:t>
        <a:bodyPr/>
        <a:lstStyle/>
        <a:p>
          <a:r>
            <a:rPr lang="hr-HR" sz="1000" b="1" dirty="0" smtClean="0">
              <a:solidFill>
                <a:schemeClr val="bg1">
                  <a:lumMod val="50000"/>
                </a:schemeClr>
              </a:solidFill>
              <a:latin typeface="Arial" panose="020B0604020202020204" pitchFamily="34" charset="0"/>
              <a:cs typeface="Arial" panose="020B0604020202020204" pitchFamily="34" charset="0"/>
            </a:rPr>
            <a:t>javni poziv za dodjelu državnih stipendija</a:t>
          </a:r>
          <a:endParaRPr lang="hr-HR" sz="500" b="1" dirty="0">
            <a:solidFill>
              <a:schemeClr val="bg1">
                <a:lumMod val="50000"/>
              </a:schemeClr>
            </a:solidFill>
          </a:endParaRPr>
        </a:p>
      </dgm:t>
    </dgm:pt>
    <dgm:pt modelId="{71AB0E0E-CA94-4A02-93B8-C2FBE939F146}" type="parTrans" cxnId="{718FFEE9-1767-487E-A44C-22990077B7B1}">
      <dgm:prSet/>
      <dgm:spPr/>
      <dgm:t>
        <a:bodyPr/>
        <a:lstStyle/>
        <a:p>
          <a:endParaRPr lang="hr-HR"/>
        </a:p>
      </dgm:t>
    </dgm:pt>
    <dgm:pt modelId="{EC8D9340-C239-4DE2-9F2C-344F8C2047D8}" type="sibTrans" cxnId="{718FFEE9-1767-487E-A44C-22990077B7B1}">
      <dgm:prSet/>
      <dgm:spPr/>
      <dgm:t>
        <a:bodyPr/>
        <a:lstStyle/>
        <a:p>
          <a:endParaRPr lang="hr-HR"/>
        </a:p>
      </dgm:t>
    </dgm:pt>
    <dgm:pt modelId="{44B04519-DEFD-4095-8543-C37C37490D09}">
      <dgm:prSet phldrT="[Tekst]" custT="1"/>
      <dgm:spPr/>
      <dgm:t>
        <a:bodyPr/>
        <a:lstStyle/>
        <a:p>
          <a:r>
            <a:rPr lang="hr-HR" sz="1000" b="1" dirty="0" smtClean="0">
              <a:solidFill>
                <a:schemeClr val="bg1">
                  <a:lumMod val="50000"/>
                </a:schemeClr>
              </a:solidFill>
              <a:latin typeface="Arial" panose="020B0604020202020204" pitchFamily="34" charset="0"/>
              <a:cs typeface="Arial" panose="020B0604020202020204" pitchFamily="34" charset="0"/>
            </a:rPr>
            <a:t>dodjela državnih stipendija studentima </a:t>
          </a:r>
          <a:endParaRPr lang="hr-HR" sz="1000" b="1" dirty="0">
            <a:solidFill>
              <a:schemeClr val="bg1">
                <a:lumMod val="50000"/>
              </a:schemeClr>
            </a:solidFill>
            <a:latin typeface="Arial" panose="020B0604020202020204" pitchFamily="34" charset="0"/>
            <a:cs typeface="Arial" panose="020B0604020202020204" pitchFamily="34" charset="0"/>
          </a:endParaRPr>
        </a:p>
      </dgm:t>
    </dgm:pt>
    <dgm:pt modelId="{4A12D880-7308-4018-AE27-28FE24D4CBB5}" type="parTrans" cxnId="{1B7F469D-D7EF-4A7A-B60B-9F64635D039E}">
      <dgm:prSet/>
      <dgm:spPr/>
      <dgm:t>
        <a:bodyPr/>
        <a:lstStyle/>
        <a:p>
          <a:endParaRPr lang="hr-HR"/>
        </a:p>
      </dgm:t>
    </dgm:pt>
    <dgm:pt modelId="{138B8B36-B76A-4CB2-AA6C-8DF7AA74A8AE}" type="sibTrans" cxnId="{1B7F469D-D7EF-4A7A-B60B-9F64635D039E}">
      <dgm:prSet/>
      <dgm:spPr/>
      <dgm:t>
        <a:bodyPr/>
        <a:lstStyle/>
        <a:p>
          <a:endParaRPr lang="hr-HR"/>
        </a:p>
      </dgm:t>
    </dgm:pt>
    <dgm:pt modelId="{F08742B6-E6B1-4B5E-BABD-BF04CA9C47E2}">
      <dgm:prSet custT="1"/>
      <dgm:spPr/>
      <dgm: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povećanje dostupnosti i završnosti visokog obrazovanja </a:t>
          </a:r>
          <a:endParaRPr lang="hr-HR" sz="1500" b="1" dirty="0">
            <a:solidFill>
              <a:schemeClr val="bg1">
                <a:lumMod val="65000"/>
              </a:schemeClr>
            </a:solidFill>
            <a:latin typeface="Arial" panose="020B0604020202020204" pitchFamily="34" charset="0"/>
            <a:cs typeface="Arial" panose="020B0604020202020204" pitchFamily="34" charset="0"/>
          </a:endParaRPr>
        </a:p>
      </dgm:t>
    </dgm:pt>
    <dgm:pt modelId="{805F9E91-263A-4E2F-8B31-641BA34CAA73}" type="sibTrans" cxnId="{46E2C2EE-D6E3-4FCB-B3EA-5C0E0A5B9515}">
      <dgm:prSet/>
      <dgm:spPr/>
      <dgm:t>
        <a:bodyPr/>
        <a:lstStyle/>
        <a:p>
          <a:endParaRPr lang="hr-HR"/>
        </a:p>
      </dgm:t>
    </dgm:pt>
    <dgm:pt modelId="{1D79FC65-FDF4-4700-A4C8-52B792BED8C5}" type="parTrans" cxnId="{46E2C2EE-D6E3-4FCB-B3EA-5C0E0A5B9515}">
      <dgm:prSet/>
      <dgm:spPr/>
      <dgm:t>
        <a:bodyPr/>
        <a:lstStyle/>
        <a:p>
          <a:endParaRPr lang="hr-HR"/>
        </a:p>
      </dgm:t>
    </dgm:pt>
    <dgm:pt modelId="{C199F82E-ED24-4F07-93BB-0EFE5B68814E}" type="pres">
      <dgm:prSet presAssocID="{49FE12A5-7D0E-41B3-8AC9-53D3A2732A15}" presName="Name0" presStyleCnt="0">
        <dgm:presLayoutVars>
          <dgm:chMax val="4"/>
          <dgm:resizeHandles val="exact"/>
        </dgm:presLayoutVars>
      </dgm:prSet>
      <dgm:spPr/>
      <dgm:t>
        <a:bodyPr/>
        <a:lstStyle/>
        <a:p>
          <a:endParaRPr lang="hr-HR"/>
        </a:p>
      </dgm:t>
    </dgm:pt>
    <dgm:pt modelId="{09F8B044-0CDF-455F-8AB2-87BC200A510E}" type="pres">
      <dgm:prSet presAssocID="{49FE12A5-7D0E-41B3-8AC9-53D3A2732A15}" presName="ellipse" presStyleLbl="trBgShp" presStyleIdx="0" presStyleCnt="1" custLinFactNeighborX="-6229" custLinFactNeighborY="3447"/>
      <dgm:spPr/>
      <dgm:t>
        <a:bodyPr/>
        <a:lstStyle/>
        <a:p>
          <a:endParaRPr lang="hr-HR"/>
        </a:p>
      </dgm:t>
    </dgm:pt>
    <dgm:pt modelId="{36825432-15CF-4B33-A806-FD5F5D22C6A8}" type="pres">
      <dgm:prSet presAssocID="{49FE12A5-7D0E-41B3-8AC9-53D3A2732A15}" presName="arrow1" presStyleLbl="fgShp" presStyleIdx="0" presStyleCnt="1" custLinFactNeighborX="28231" custLinFactNeighborY="-1184">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hr-HR"/>
        </a:p>
      </dgm:t>
    </dgm:pt>
    <dgm:pt modelId="{293EBA6A-EE94-44C2-BDA5-617219E32649}" type="pres">
      <dgm:prSet presAssocID="{49FE12A5-7D0E-41B3-8AC9-53D3A2732A15}" presName="rectangle" presStyleLbl="revTx" presStyleIdx="0" presStyleCnt="1" custScaleX="131111">
        <dgm:presLayoutVars>
          <dgm:bulletEnabled val="1"/>
        </dgm:presLayoutVars>
      </dgm:prSet>
      <dgm:spPr/>
      <dgm:t>
        <a:bodyPr/>
        <a:lstStyle/>
        <a:p>
          <a:endParaRPr lang="hr-HR"/>
        </a:p>
      </dgm:t>
    </dgm:pt>
    <dgm:pt modelId="{AB5202D6-F065-4CC3-B0B2-85FA0C081C87}" type="pres">
      <dgm:prSet presAssocID="{44B04519-DEFD-4095-8543-C37C37490D09}" presName="item1" presStyleLbl="node1" presStyleIdx="0" presStyleCnt="2" custScaleX="114408" custScaleY="118416">
        <dgm:presLayoutVars>
          <dgm:bulletEnabled val="1"/>
        </dgm:presLayoutVars>
      </dgm:prSet>
      <dgm:spPr/>
      <dgm:t>
        <a:bodyPr/>
        <a:lstStyle/>
        <a:p>
          <a:endParaRPr lang="hr-HR"/>
        </a:p>
      </dgm:t>
    </dgm:pt>
    <dgm:pt modelId="{4CDED3AC-DA7D-4CCD-9847-5FF07CC2680B}" type="pres">
      <dgm:prSet presAssocID="{F08742B6-E6B1-4B5E-BABD-BF04CA9C47E2}" presName="item2" presStyleLbl="node1" presStyleIdx="1" presStyleCnt="2" custLinFactNeighborX="60540" custLinFactNeighborY="-22073">
        <dgm:presLayoutVars>
          <dgm:bulletEnabled val="1"/>
        </dgm:presLayoutVars>
      </dgm:prSet>
      <dgm:spPr/>
      <dgm:t>
        <a:bodyPr/>
        <a:lstStyle/>
        <a:p>
          <a:endParaRPr lang="hr-HR"/>
        </a:p>
      </dgm:t>
    </dgm:pt>
    <dgm:pt modelId="{319C923A-79A0-44B3-BA0B-E4C077167F73}" type="pres">
      <dgm:prSet presAssocID="{49FE12A5-7D0E-41B3-8AC9-53D3A2732A15}" presName="funnel" presStyleLbl="trAlignAcc1" presStyleIdx="0" presStyleCnt="1" custLinFactNeighborX="5041" custLinFactNeighborY="-893"/>
      <dgm:spPr/>
      <dgm:t>
        <a:bodyPr/>
        <a:lstStyle/>
        <a:p>
          <a:endParaRPr lang="hr-HR"/>
        </a:p>
      </dgm:t>
    </dgm:pt>
  </dgm:ptLst>
  <dgm:cxnLst>
    <dgm:cxn modelId="{9CB5279B-C683-4B0B-8A49-9F2C88A30BC4}" type="presOf" srcId="{F08742B6-E6B1-4B5E-BABD-BF04CA9C47E2}" destId="{293EBA6A-EE94-44C2-BDA5-617219E32649}" srcOrd="0" destOrd="0" presId="urn:microsoft.com/office/officeart/2005/8/layout/funnel1"/>
    <dgm:cxn modelId="{718FFEE9-1767-487E-A44C-22990077B7B1}" srcId="{49FE12A5-7D0E-41B3-8AC9-53D3A2732A15}" destId="{1876D909-4B1C-4233-9009-85BD31EF093D}" srcOrd="0" destOrd="0" parTransId="{71AB0E0E-CA94-4A02-93B8-C2FBE939F146}" sibTransId="{EC8D9340-C239-4DE2-9F2C-344F8C2047D8}"/>
    <dgm:cxn modelId="{1B7F469D-D7EF-4A7A-B60B-9F64635D039E}" srcId="{49FE12A5-7D0E-41B3-8AC9-53D3A2732A15}" destId="{44B04519-DEFD-4095-8543-C37C37490D09}" srcOrd="1" destOrd="0" parTransId="{4A12D880-7308-4018-AE27-28FE24D4CBB5}" sibTransId="{138B8B36-B76A-4CB2-AA6C-8DF7AA74A8AE}"/>
    <dgm:cxn modelId="{56CA4E4B-8E3C-4982-A634-7B357185B159}" type="presOf" srcId="{1876D909-4B1C-4233-9009-85BD31EF093D}" destId="{4CDED3AC-DA7D-4CCD-9847-5FF07CC2680B}" srcOrd="0" destOrd="0" presId="urn:microsoft.com/office/officeart/2005/8/layout/funnel1"/>
    <dgm:cxn modelId="{282EC4D0-4E16-4E8B-B811-F3CBFCE7F1E9}" type="presOf" srcId="{44B04519-DEFD-4095-8543-C37C37490D09}" destId="{AB5202D6-F065-4CC3-B0B2-85FA0C081C87}" srcOrd="0" destOrd="0" presId="urn:microsoft.com/office/officeart/2005/8/layout/funnel1"/>
    <dgm:cxn modelId="{274D0850-2155-4CC2-BFF7-1E426AC35F4B}" type="presOf" srcId="{49FE12A5-7D0E-41B3-8AC9-53D3A2732A15}" destId="{C199F82E-ED24-4F07-93BB-0EFE5B68814E}" srcOrd="0" destOrd="0" presId="urn:microsoft.com/office/officeart/2005/8/layout/funnel1"/>
    <dgm:cxn modelId="{46E2C2EE-D6E3-4FCB-B3EA-5C0E0A5B9515}" srcId="{49FE12A5-7D0E-41B3-8AC9-53D3A2732A15}" destId="{F08742B6-E6B1-4B5E-BABD-BF04CA9C47E2}" srcOrd="2" destOrd="0" parTransId="{1D79FC65-FDF4-4700-A4C8-52B792BED8C5}" sibTransId="{805F9E91-263A-4E2F-8B31-641BA34CAA73}"/>
    <dgm:cxn modelId="{6C8D129D-4544-49B2-99C8-CFA2CD903FF2}" type="presParOf" srcId="{C199F82E-ED24-4F07-93BB-0EFE5B68814E}" destId="{09F8B044-0CDF-455F-8AB2-87BC200A510E}" srcOrd="0" destOrd="0" presId="urn:microsoft.com/office/officeart/2005/8/layout/funnel1"/>
    <dgm:cxn modelId="{45074987-7632-4E56-B749-528EEB451EE4}" type="presParOf" srcId="{C199F82E-ED24-4F07-93BB-0EFE5B68814E}" destId="{36825432-15CF-4B33-A806-FD5F5D22C6A8}" srcOrd="1" destOrd="0" presId="urn:microsoft.com/office/officeart/2005/8/layout/funnel1"/>
    <dgm:cxn modelId="{CBDE7117-D157-428C-AD5E-444D8035F9FC}" type="presParOf" srcId="{C199F82E-ED24-4F07-93BB-0EFE5B68814E}" destId="{293EBA6A-EE94-44C2-BDA5-617219E32649}" srcOrd="2" destOrd="0" presId="urn:microsoft.com/office/officeart/2005/8/layout/funnel1"/>
    <dgm:cxn modelId="{7049B691-4ACF-407B-A215-5174A2E4E78B}" type="presParOf" srcId="{C199F82E-ED24-4F07-93BB-0EFE5B68814E}" destId="{AB5202D6-F065-4CC3-B0B2-85FA0C081C87}" srcOrd="3" destOrd="0" presId="urn:microsoft.com/office/officeart/2005/8/layout/funnel1"/>
    <dgm:cxn modelId="{A6C15ED1-3AAA-44F1-9616-DA7E2E6725DC}" type="presParOf" srcId="{C199F82E-ED24-4F07-93BB-0EFE5B68814E}" destId="{4CDED3AC-DA7D-4CCD-9847-5FF07CC2680B}" srcOrd="4" destOrd="0" presId="urn:microsoft.com/office/officeart/2005/8/layout/funnel1"/>
    <dgm:cxn modelId="{8E88902D-B406-4339-ABB0-C799D45F01AE}" type="presParOf" srcId="{C199F82E-ED24-4F07-93BB-0EFE5B68814E}" destId="{319C923A-79A0-44B3-BA0B-E4C077167F73}" srcOrd="5" destOrd="0" presId="urn:microsoft.com/office/officeart/2005/8/layout/funnel1"/>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C55A438-9D83-4C5B-AC9E-0E4FDC16C728}" type="doc">
      <dgm:prSet loTypeId="urn:microsoft.com/office/officeart/2005/8/layout/hProcess9" loCatId="process" qsTypeId="urn:microsoft.com/office/officeart/2005/8/quickstyle/simple3" qsCatId="simple" csTypeId="urn:microsoft.com/office/officeart/2005/8/colors/accent3_2" csCatId="accent3" phldr="1"/>
      <dgm:spPr/>
    </dgm:pt>
    <dgm:pt modelId="{9D05D878-1502-485D-B4F9-EA99A89C0196}">
      <dgm:prSet phldrT="[Tekst]" custT="1">
        <dgm:style>
          <a:lnRef idx="1">
            <a:schemeClr val="accent3"/>
          </a:lnRef>
          <a:fillRef idx="2">
            <a:schemeClr val="accent3"/>
          </a:fillRef>
          <a:effectRef idx="1">
            <a:schemeClr val="accent3"/>
          </a:effectRef>
          <a:fontRef idx="minor">
            <a:schemeClr val="dk1"/>
          </a:fontRef>
        </dgm:style>
      </dgm:prSet>
      <dgm:spPr/>
      <dgm:t>
        <a:bodyPr/>
        <a:lstStyle/>
        <a:p>
          <a:r>
            <a:rPr lang="hr-HR" sz="1200" b="1" dirty="0" smtClean="0">
              <a:solidFill>
                <a:schemeClr val="bg1">
                  <a:lumMod val="65000"/>
                </a:schemeClr>
              </a:solidFill>
              <a:latin typeface="Arial" panose="020B0604020202020204" pitchFamily="34" charset="0"/>
              <a:cs typeface="Arial" panose="020B0604020202020204" pitchFamily="34" charset="0"/>
            </a:rPr>
            <a:t>186.068.250,00</a:t>
          </a:r>
          <a:r>
            <a:rPr lang="hr-HR" sz="1200" dirty="0" smtClean="0">
              <a:solidFill>
                <a:schemeClr val="bg1">
                  <a:lumMod val="65000"/>
                </a:schemeClr>
              </a:solidFill>
              <a:latin typeface="Arial" panose="020B0604020202020204" pitchFamily="34" charset="0"/>
              <a:cs typeface="Arial" panose="020B0604020202020204" pitchFamily="34" charset="0"/>
            </a:rPr>
            <a:t> </a:t>
          </a:r>
          <a:r>
            <a:rPr lang="hr-HR" sz="1200" b="1" dirty="0" smtClean="0">
              <a:solidFill>
                <a:schemeClr val="bg1">
                  <a:lumMod val="65000"/>
                </a:schemeClr>
              </a:solidFill>
              <a:latin typeface="Arial" panose="020B0604020202020204" pitchFamily="34" charset="0"/>
              <a:cs typeface="Arial" panose="020B0604020202020204" pitchFamily="34" charset="0"/>
            </a:rPr>
            <a:t> HRK</a:t>
          </a:r>
        </a:p>
      </dgm:t>
    </dgm:pt>
    <dgm:pt modelId="{A9A7A7E7-5AE4-4429-941D-58117ADA8650}" type="parTrans" cxnId="{6304ACC4-A05B-49FE-A1D2-8A3876B6D12C}">
      <dgm:prSet/>
      <dgm:spPr/>
      <dgm:t>
        <a:bodyPr/>
        <a:lstStyle/>
        <a:p>
          <a:endParaRPr lang="hr-HR"/>
        </a:p>
      </dgm:t>
    </dgm:pt>
    <dgm:pt modelId="{44DA0FAB-C942-4B01-936A-699B3D38DD53}" type="sibTrans" cxnId="{6304ACC4-A05B-49FE-A1D2-8A3876B6D12C}">
      <dgm:prSet/>
      <dgm:spPr/>
      <dgm:t>
        <a:bodyPr/>
        <a:lstStyle/>
        <a:p>
          <a:endParaRPr lang="hr-HR"/>
        </a:p>
      </dgm:t>
    </dgm:pt>
    <dgm:pt modelId="{877A1475-8D37-4669-8B0F-77B65F4E72BE}">
      <dgm:prSet phldrT="[Tekst]" custT="1">
        <dgm:style>
          <a:lnRef idx="3">
            <a:schemeClr val="lt1"/>
          </a:lnRef>
          <a:fillRef idx="1">
            <a:schemeClr val="accent3"/>
          </a:fillRef>
          <a:effectRef idx="1">
            <a:schemeClr val="accent3"/>
          </a:effectRef>
          <a:fontRef idx="minor">
            <a:schemeClr val="lt1"/>
          </a:fontRef>
        </dgm:style>
      </dgm:prSet>
      <dgm:spPr/>
      <dgm:t>
        <a:bodyPr/>
        <a:lstStyle/>
        <a:p>
          <a:r>
            <a:rPr lang="hr-HR" sz="1200" dirty="0" smtClean="0">
              <a:latin typeface="Arial" panose="020B0604020202020204" pitchFamily="34" charset="0"/>
              <a:cs typeface="Arial" panose="020B0604020202020204" pitchFamily="34" charset="0"/>
            </a:rPr>
            <a:t>dodjela 17.000 godišnjih stipendija tijekom 5 akademskih godina   </a:t>
          </a:r>
          <a:endParaRPr lang="hr-HR" sz="1200" dirty="0">
            <a:latin typeface="Arial" panose="020B0604020202020204" pitchFamily="34" charset="0"/>
            <a:cs typeface="Arial" panose="020B0604020202020204" pitchFamily="34" charset="0"/>
          </a:endParaRPr>
        </a:p>
      </dgm:t>
    </dgm:pt>
    <dgm:pt modelId="{840D83EF-A090-4226-9457-11944F622879}" type="parTrans" cxnId="{A2F89DBC-FEC8-44AB-A834-F87394A3F3D8}">
      <dgm:prSet/>
      <dgm:spPr/>
      <dgm:t>
        <a:bodyPr/>
        <a:lstStyle/>
        <a:p>
          <a:endParaRPr lang="hr-HR"/>
        </a:p>
      </dgm:t>
    </dgm:pt>
    <dgm:pt modelId="{93DD574F-840E-4B99-9034-F21D5F752DB4}" type="sibTrans" cxnId="{A2F89DBC-FEC8-44AB-A834-F87394A3F3D8}">
      <dgm:prSet/>
      <dgm:spPr/>
      <dgm:t>
        <a:bodyPr/>
        <a:lstStyle/>
        <a:p>
          <a:endParaRPr lang="hr-HR"/>
        </a:p>
      </dgm:t>
    </dgm:pt>
    <dgm:pt modelId="{C777B9D6-4502-4160-961E-2FDEFC88ADCD}">
      <dgm:prSet phldrT="[Teks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hr-HR" sz="1100" dirty="0" smtClean="0">
              <a:latin typeface="Arial" panose="020B0604020202020204" pitchFamily="34" charset="0"/>
              <a:cs typeface="Arial" panose="020B0604020202020204" pitchFamily="34" charset="0"/>
            </a:rPr>
            <a:t>redovni studenti koji su upisani na visoka učilišta u Republici Hrvatskoj na preddiplomske sveučilišne, integrirane preddiplomske i diplomske sveučilišne i preddiplomske stručne studije u STEM područjima znanosti.  </a:t>
          </a:r>
          <a:endParaRPr lang="hr-HR" sz="1100" b="1" dirty="0">
            <a:latin typeface="Arial" panose="020B0604020202020204" pitchFamily="34" charset="0"/>
            <a:cs typeface="Arial" panose="020B0604020202020204" pitchFamily="34" charset="0"/>
          </a:endParaRPr>
        </a:p>
      </dgm:t>
    </dgm:pt>
    <dgm:pt modelId="{76E62EF0-2FF8-49BE-9A16-209283763CC7}" type="parTrans" cxnId="{AA3F8098-1A89-47EE-85CB-80117835F721}">
      <dgm:prSet/>
      <dgm:spPr/>
      <dgm:t>
        <a:bodyPr/>
        <a:lstStyle/>
        <a:p>
          <a:endParaRPr lang="hr-HR"/>
        </a:p>
      </dgm:t>
    </dgm:pt>
    <dgm:pt modelId="{E57B2675-C6DF-4481-BB83-1732C6F8FF10}" type="sibTrans" cxnId="{AA3F8098-1A89-47EE-85CB-80117835F721}">
      <dgm:prSet/>
      <dgm:spPr/>
      <dgm:t>
        <a:bodyPr/>
        <a:lstStyle/>
        <a:p>
          <a:endParaRPr lang="hr-HR"/>
        </a:p>
      </dgm:t>
    </dgm:pt>
    <dgm:pt modelId="{5A6DCB46-7A7B-4569-810F-CCD2AA5FEF94}" type="pres">
      <dgm:prSet presAssocID="{CC55A438-9D83-4C5B-AC9E-0E4FDC16C728}" presName="CompostProcess" presStyleCnt="0">
        <dgm:presLayoutVars>
          <dgm:dir/>
          <dgm:resizeHandles val="exact"/>
        </dgm:presLayoutVars>
      </dgm:prSet>
      <dgm:spPr/>
    </dgm:pt>
    <dgm:pt modelId="{B19A51DB-0CB6-478D-B3DC-3B42343C06C3}" type="pres">
      <dgm:prSet presAssocID="{CC55A438-9D83-4C5B-AC9E-0E4FDC16C728}" presName="arrow" presStyleLbl="bgShp" presStyleIdx="0" presStyleCnt="1" custLinFactNeighborX="48452" custLinFactNeighborY="2670"/>
      <dgm:spPr/>
    </dgm:pt>
    <dgm:pt modelId="{BC0E2B63-473B-4B60-9C8D-C93D8D0A8249}" type="pres">
      <dgm:prSet presAssocID="{CC55A438-9D83-4C5B-AC9E-0E4FDC16C728}" presName="linearProcess" presStyleCnt="0"/>
      <dgm:spPr/>
    </dgm:pt>
    <dgm:pt modelId="{E4DFEDAB-09E0-4C36-AFB3-CFD4C146EC55}" type="pres">
      <dgm:prSet presAssocID="{9D05D878-1502-485D-B4F9-EA99A89C0196}" presName="textNode" presStyleLbl="node1" presStyleIdx="0" presStyleCnt="3" custLinFactNeighborX="-6666" custLinFactNeighborY="-744">
        <dgm:presLayoutVars>
          <dgm:bulletEnabled val="1"/>
        </dgm:presLayoutVars>
      </dgm:prSet>
      <dgm:spPr/>
      <dgm:t>
        <a:bodyPr/>
        <a:lstStyle/>
        <a:p>
          <a:endParaRPr lang="hr-HR"/>
        </a:p>
      </dgm:t>
    </dgm:pt>
    <dgm:pt modelId="{8471433C-EEB8-4D6E-841D-409FB372CF3C}" type="pres">
      <dgm:prSet presAssocID="{44DA0FAB-C942-4B01-936A-699B3D38DD53}" presName="sibTrans" presStyleCnt="0"/>
      <dgm:spPr/>
    </dgm:pt>
    <dgm:pt modelId="{2FBFF929-DCA2-42BE-91AD-A7093BE4DCAA}" type="pres">
      <dgm:prSet presAssocID="{877A1475-8D37-4669-8B0F-77B65F4E72BE}" presName="textNode" presStyleLbl="node1" presStyleIdx="1" presStyleCnt="3" custLinFactNeighborX="8293" custLinFactNeighborY="-2610">
        <dgm:presLayoutVars>
          <dgm:bulletEnabled val="1"/>
        </dgm:presLayoutVars>
      </dgm:prSet>
      <dgm:spPr/>
      <dgm:t>
        <a:bodyPr/>
        <a:lstStyle/>
        <a:p>
          <a:endParaRPr lang="hr-HR"/>
        </a:p>
      </dgm:t>
    </dgm:pt>
    <dgm:pt modelId="{5FDEFB29-623C-4199-B196-5232DE26A1DC}" type="pres">
      <dgm:prSet presAssocID="{93DD574F-840E-4B99-9034-F21D5F752DB4}" presName="sibTrans" presStyleCnt="0"/>
      <dgm:spPr/>
    </dgm:pt>
    <dgm:pt modelId="{9CD4A79F-BB0B-4DCA-9A91-355C8280173B}" type="pres">
      <dgm:prSet presAssocID="{C777B9D6-4502-4160-961E-2FDEFC88ADCD}" presName="textNode" presStyleLbl="node1" presStyleIdx="2" presStyleCnt="3" custScaleY="206423" custLinFactNeighborX="6667" custLinFactNeighborY="-744">
        <dgm:presLayoutVars>
          <dgm:bulletEnabled val="1"/>
        </dgm:presLayoutVars>
      </dgm:prSet>
      <dgm:spPr/>
      <dgm:t>
        <a:bodyPr/>
        <a:lstStyle/>
        <a:p>
          <a:endParaRPr lang="hr-HR"/>
        </a:p>
      </dgm:t>
    </dgm:pt>
  </dgm:ptLst>
  <dgm:cxnLst>
    <dgm:cxn modelId="{43D22CF6-3F04-441B-AACA-6327C7C63A81}" type="presOf" srcId="{C777B9D6-4502-4160-961E-2FDEFC88ADCD}" destId="{9CD4A79F-BB0B-4DCA-9A91-355C8280173B}" srcOrd="0" destOrd="0" presId="urn:microsoft.com/office/officeart/2005/8/layout/hProcess9"/>
    <dgm:cxn modelId="{3B5FD2EA-3330-42EE-B80B-7B332C73A3CB}" type="presOf" srcId="{877A1475-8D37-4669-8B0F-77B65F4E72BE}" destId="{2FBFF929-DCA2-42BE-91AD-A7093BE4DCAA}" srcOrd="0" destOrd="0" presId="urn:microsoft.com/office/officeart/2005/8/layout/hProcess9"/>
    <dgm:cxn modelId="{F6261947-80ED-43FA-BA13-70FB26518EEC}" type="presOf" srcId="{9D05D878-1502-485D-B4F9-EA99A89C0196}" destId="{E4DFEDAB-09E0-4C36-AFB3-CFD4C146EC55}" srcOrd="0" destOrd="0" presId="urn:microsoft.com/office/officeart/2005/8/layout/hProcess9"/>
    <dgm:cxn modelId="{AA3F8098-1A89-47EE-85CB-80117835F721}" srcId="{CC55A438-9D83-4C5B-AC9E-0E4FDC16C728}" destId="{C777B9D6-4502-4160-961E-2FDEFC88ADCD}" srcOrd="2" destOrd="0" parTransId="{76E62EF0-2FF8-49BE-9A16-209283763CC7}" sibTransId="{E57B2675-C6DF-4481-BB83-1732C6F8FF10}"/>
    <dgm:cxn modelId="{6304ACC4-A05B-49FE-A1D2-8A3876B6D12C}" srcId="{CC55A438-9D83-4C5B-AC9E-0E4FDC16C728}" destId="{9D05D878-1502-485D-B4F9-EA99A89C0196}" srcOrd="0" destOrd="0" parTransId="{A9A7A7E7-5AE4-4429-941D-58117ADA8650}" sibTransId="{44DA0FAB-C942-4B01-936A-699B3D38DD53}"/>
    <dgm:cxn modelId="{A14B9CB1-A05A-4A4A-87DD-960E891F1175}" type="presOf" srcId="{CC55A438-9D83-4C5B-AC9E-0E4FDC16C728}" destId="{5A6DCB46-7A7B-4569-810F-CCD2AA5FEF94}" srcOrd="0" destOrd="0" presId="urn:microsoft.com/office/officeart/2005/8/layout/hProcess9"/>
    <dgm:cxn modelId="{A2F89DBC-FEC8-44AB-A834-F87394A3F3D8}" srcId="{CC55A438-9D83-4C5B-AC9E-0E4FDC16C728}" destId="{877A1475-8D37-4669-8B0F-77B65F4E72BE}" srcOrd="1" destOrd="0" parTransId="{840D83EF-A090-4226-9457-11944F622879}" sibTransId="{93DD574F-840E-4B99-9034-F21D5F752DB4}"/>
    <dgm:cxn modelId="{264560F0-3B73-46CD-895F-116DD7AF1436}" type="presParOf" srcId="{5A6DCB46-7A7B-4569-810F-CCD2AA5FEF94}" destId="{B19A51DB-0CB6-478D-B3DC-3B42343C06C3}" srcOrd="0" destOrd="0" presId="urn:microsoft.com/office/officeart/2005/8/layout/hProcess9"/>
    <dgm:cxn modelId="{8EFA31D5-725D-43D7-BF76-B0E898DF85CD}" type="presParOf" srcId="{5A6DCB46-7A7B-4569-810F-CCD2AA5FEF94}" destId="{BC0E2B63-473B-4B60-9C8D-C93D8D0A8249}" srcOrd="1" destOrd="0" presId="urn:microsoft.com/office/officeart/2005/8/layout/hProcess9"/>
    <dgm:cxn modelId="{97B98754-8B30-4FEE-930C-31FBDE65B227}" type="presParOf" srcId="{BC0E2B63-473B-4B60-9C8D-C93D8D0A8249}" destId="{E4DFEDAB-09E0-4C36-AFB3-CFD4C146EC55}" srcOrd="0" destOrd="0" presId="urn:microsoft.com/office/officeart/2005/8/layout/hProcess9"/>
    <dgm:cxn modelId="{2CD9638F-74E1-42C1-9CB4-1BD8228D5A9A}" type="presParOf" srcId="{BC0E2B63-473B-4B60-9C8D-C93D8D0A8249}" destId="{8471433C-EEB8-4D6E-841D-409FB372CF3C}" srcOrd="1" destOrd="0" presId="urn:microsoft.com/office/officeart/2005/8/layout/hProcess9"/>
    <dgm:cxn modelId="{E05D7C79-FFAA-4981-976F-80669D7C4886}" type="presParOf" srcId="{BC0E2B63-473B-4B60-9C8D-C93D8D0A8249}" destId="{2FBFF929-DCA2-42BE-91AD-A7093BE4DCAA}" srcOrd="2" destOrd="0" presId="urn:microsoft.com/office/officeart/2005/8/layout/hProcess9"/>
    <dgm:cxn modelId="{B21682D0-D7FE-4E55-B37C-253875441128}" type="presParOf" srcId="{BC0E2B63-473B-4B60-9C8D-C93D8D0A8249}" destId="{5FDEFB29-623C-4199-B196-5232DE26A1DC}" srcOrd="3" destOrd="0" presId="urn:microsoft.com/office/officeart/2005/8/layout/hProcess9"/>
    <dgm:cxn modelId="{F4CE2216-5E64-413E-AE36-4178B18A6A85}" type="presParOf" srcId="{BC0E2B63-473B-4B60-9C8D-C93D8D0A8249}" destId="{9CD4A79F-BB0B-4DCA-9A91-355C8280173B}"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9FE12A5-7D0E-41B3-8AC9-53D3A2732A15}" type="doc">
      <dgm:prSet loTypeId="urn:microsoft.com/office/officeart/2005/8/layout/funnel1" loCatId="relationship" qsTypeId="urn:microsoft.com/office/officeart/2005/8/quickstyle/3d1" qsCatId="3D" csTypeId="urn:microsoft.com/office/officeart/2005/8/colors/accent3_2" csCatId="accent3" phldr="1"/>
      <dgm:spPr/>
      <dgm:t>
        <a:bodyPr/>
        <a:lstStyle/>
        <a:p>
          <a:endParaRPr lang="hr-HR"/>
        </a:p>
      </dgm:t>
    </dgm:pt>
    <dgm:pt modelId="{1876D909-4B1C-4233-9009-85BD31EF093D}">
      <dgm:prSet phldrT="[Tekst]" custT="1">
        <dgm:style>
          <a:lnRef idx="0">
            <a:schemeClr val="accent3"/>
          </a:lnRef>
          <a:fillRef idx="3">
            <a:schemeClr val="accent3"/>
          </a:fillRef>
          <a:effectRef idx="3">
            <a:schemeClr val="accent3"/>
          </a:effectRef>
          <a:fontRef idx="minor">
            <a:schemeClr val="lt1"/>
          </a:fontRef>
        </dgm:style>
      </dgm:prSet>
      <dgm:spPr/>
      <dgm:t>
        <a:bodyPr/>
        <a:lstStyle/>
        <a:p>
          <a:r>
            <a:rPr lang="hr-HR" sz="1000" b="1" dirty="0" smtClean="0">
              <a:solidFill>
                <a:schemeClr val="bg1">
                  <a:lumMod val="50000"/>
                </a:schemeClr>
              </a:solidFill>
              <a:latin typeface="Arial" panose="020B0604020202020204" pitchFamily="34" charset="0"/>
              <a:cs typeface="Arial" panose="020B0604020202020204" pitchFamily="34" charset="0"/>
            </a:rPr>
            <a:t>Priprema i provedba dodjelu  stipendija u STEM područjima</a:t>
          </a:r>
          <a:endParaRPr lang="hr-HR" sz="500" b="1" dirty="0">
            <a:solidFill>
              <a:schemeClr val="bg1">
                <a:lumMod val="50000"/>
              </a:schemeClr>
            </a:solidFill>
            <a:latin typeface="Arial" panose="020B0604020202020204" pitchFamily="34" charset="0"/>
            <a:cs typeface="Arial" panose="020B0604020202020204" pitchFamily="34" charset="0"/>
          </a:endParaRPr>
        </a:p>
      </dgm:t>
    </dgm:pt>
    <dgm:pt modelId="{71AB0E0E-CA94-4A02-93B8-C2FBE939F146}" type="parTrans" cxnId="{718FFEE9-1767-487E-A44C-22990077B7B1}">
      <dgm:prSet/>
      <dgm:spPr/>
      <dgm:t>
        <a:bodyPr/>
        <a:lstStyle/>
        <a:p>
          <a:endParaRPr lang="hr-HR"/>
        </a:p>
      </dgm:t>
    </dgm:pt>
    <dgm:pt modelId="{EC8D9340-C239-4DE2-9F2C-344F8C2047D8}" type="sibTrans" cxnId="{718FFEE9-1767-487E-A44C-22990077B7B1}">
      <dgm:prSet/>
      <dgm:spPr/>
      <dgm:t>
        <a:bodyPr/>
        <a:lstStyle/>
        <a:p>
          <a:endParaRPr lang="hr-HR"/>
        </a:p>
      </dgm:t>
    </dgm:pt>
    <dgm:pt modelId="{F08742B6-E6B1-4B5E-BABD-BF04CA9C47E2}">
      <dgm:prSet custT="1"/>
      <dgm:spPr/>
      <dgm:t>
        <a:bodyPr/>
        <a:lstStyle/>
        <a:p>
          <a:r>
            <a:rPr lang="hr-HR" sz="1000" b="1" dirty="0" smtClean="0">
              <a:solidFill>
                <a:schemeClr val="bg1">
                  <a:lumMod val="50000"/>
                </a:schemeClr>
              </a:solidFill>
              <a:latin typeface="Arial" panose="020B0604020202020204" pitchFamily="34" charset="0"/>
              <a:cs typeface="Arial" panose="020B0604020202020204" pitchFamily="34" charset="0"/>
            </a:rPr>
            <a:t>Isplata stipendija studentima u STEM područjima znanosti</a:t>
          </a:r>
          <a:endParaRPr lang="hr-HR" sz="1000" b="1" dirty="0">
            <a:solidFill>
              <a:schemeClr val="bg1">
                <a:lumMod val="50000"/>
              </a:schemeClr>
            </a:solidFill>
            <a:latin typeface="Arial" panose="020B0604020202020204" pitchFamily="34" charset="0"/>
            <a:cs typeface="Arial" panose="020B0604020202020204" pitchFamily="34" charset="0"/>
          </a:endParaRPr>
        </a:p>
      </dgm:t>
    </dgm:pt>
    <dgm:pt modelId="{805F9E91-263A-4E2F-8B31-641BA34CAA73}" type="sibTrans" cxnId="{46E2C2EE-D6E3-4FCB-B3EA-5C0E0A5B9515}">
      <dgm:prSet/>
      <dgm:spPr/>
      <dgm:t>
        <a:bodyPr/>
        <a:lstStyle/>
        <a:p>
          <a:endParaRPr lang="hr-HR"/>
        </a:p>
      </dgm:t>
    </dgm:pt>
    <dgm:pt modelId="{1D79FC65-FDF4-4700-A4C8-52B792BED8C5}" type="parTrans" cxnId="{46E2C2EE-D6E3-4FCB-B3EA-5C0E0A5B9515}">
      <dgm:prSet/>
      <dgm:spPr/>
      <dgm:t>
        <a:bodyPr/>
        <a:lstStyle/>
        <a:p>
          <a:endParaRPr lang="hr-HR"/>
        </a:p>
      </dgm:t>
    </dgm:pt>
    <dgm:pt modelId="{57AA54E8-6C75-489E-81DE-5B3555392C11}">
      <dgm:prSet custT="1"/>
      <dgm:spPr/>
      <dgm: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povećanje dostupnosti i završnosti u visokom obrazovanju u STEM područjima</a:t>
          </a:r>
          <a:endParaRPr lang="hr-HR" sz="1500" b="1" dirty="0">
            <a:solidFill>
              <a:schemeClr val="bg1">
                <a:lumMod val="65000"/>
              </a:schemeClr>
            </a:solidFill>
            <a:latin typeface="Arial" panose="020B0604020202020204" pitchFamily="34" charset="0"/>
            <a:cs typeface="Arial" panose="020B0604020202020204" pitchFamily="34" charset="0"/>
          </a:endParaRPr>
        </a:p>
      </dgm:t>
    </dgm:pt>
    <dgm:pt modelId="{A273FD10-6EB2-4F22-B531-24EB9E2BA424}" type="parTrans" cxnId="{DD0CF2CA-4CE1-4606-BF46-324AE982BE7B}">
      <dgm:prSet/>
      <dgm:spPr/>
      <dgm:t>
        <a:bodyPr/>
        <a:lstStyle/>
        <a:p>
          <a:endParaRPr lang="hr-HR"/>
        </a:p>
      </dgm:t>
    </dgm:pt>
    <dgm:pt modelId="{67650F5C-B3D6-4B00-BB86-D42EF5C76183}" type="sibTrans" cxnId="{DD0CF2CA-4CE1-4606-BF46-324AE982BE7B}">
      <dgm:prSet/>
      <dgm:spPr/>
      <dgm:t>
        <a:bodyPr/>
        <a:lstStyle/>
        <a:p>
          <a:endParaRPr lang="hr-HR"/>
        </a:p>
      </dgm:t>
    </dgm:pt>
    <dgm:pt modelId="{C199F82E-ED24-4F07-93BB-0EFE5B68814E}" type="pres">
      <dgm:prSet presAssocID="{49FE12A5-7D0E-41B3-8AC9-53D3A2732A15}" presName="Name0" presStyleCnt="0">
        <dgm:presLayoutVars>
          <dgm:chMax val="4"/>
          <dgm:resizeHandles val="exact"/>
        </dgm:presLayoutVars>
      </dgm:prSet>
      <dgm:spPr/>
      <dgm:t>
        <a:bodyPr/>
        <a:lstStyle/>
        <a:p>
          <a:endParaRPr lang="hr-HR"/>
        </a:p>
      </dgm:t>
    </dgm:pt>
    <dgm:pt modelId="{09F8B044-0CDF-455F-8AB2-87BC200A510E}" type="pres">
      <dgm:prSet presAssocID="{49FE12A5-7D0E-41B3-8AC9-53D3A2732A15}" presName="ellipse" presStyleLbl="trBgShp" presStyleIdx="0" presStyleCnt="1"/>
      <dgm:spPr/>
      <dgm:t>
        <a:bodyPr/>
        <a:lstStyle/>
        <a:p>
          <a:endParaRPr lang="hr-HR"/>
        </a:p>
      </dgm:t>
    </dgm:pt>
    <dgm:pt modelId="{36825432-15CF-4B33-A806-FD5F5D22C6A8}" type="pres">
      <dgm:prSet presAssocID="{49FE12A5-7D0E-41B3-8AC9-53D3A2732A15}" presName="arrow1" presStyleLbl="fgShp" presStyleIdx="0" presStyleCnt="1" custScaleY="121015" custLinFactNeighborX="34274" custLinFactNeighborY="-20470">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hr-HR"/>
        </a:p>
      </dgm:t>
    </dgm:pt>
    <dgm:pt modelId="{293EBA6A-EE94-44C2-BDA5-617219E32649}" type="pres">
      <dgm:prSet presAssocID="{49FE12A5-7D0E-41B3-8AC9-53D3A2732A15}" presName="rectangle" presStyleLbl="revTx" presStyleIdx="0" presStyleCnt="1" custScaleX="155126">
        <dgm:presLayoutVars>
          <dgm:bulletEnabled val="1"/>
        </dgm:presLayoutVars>
      </dgm:prSet>
      <dgm:spPr/>
      <dgm:t>
        <a:bodyPr/>
        <a:lstStyle/>
        <a:p>
          <a:endParaRPr lang="hr-HR"/>
        </a:p>
      </dgm:t>
    </dgm:pt>
    <dgm:pt modelId="{2F22FF86-DF8B-4DDC-B71D-A0509EF0008E}" type="pres">
      <dgm:prSet presAssocID="{F08742B6-E6B1-4B5E-BABD-BF04CA9C47E2}" presName="item1" presStyleLbl="node1" presStyleIdx="0" presStyleCnt="2" custScaleX="126370" custScaleY="111476">
        <dgm:presLayoutVars>
          <dgm:bulletEnabled val="1"/>
        </dgm:presLayoutVars>
      </dgm:prSet>
      <dgm:spPr/>
      <dgm:t>
        <a:bodyPr/>
        <a:lstStyle/>
        <a:p>
          <a:endParaRPr lang="hr-HR"/>
        </a:p>
      </dgm:t>
    </dgm:pt>
    <dgm:pt modelId="{1B303033-F579-4974-A441-E2DFAFAD1639}" type="pres">
      <dgm:prSet presAssocID="{57AA54E8-6C75-489E-81DE-5B3555392C11}" presName="item2" presStyleLbl="node1" presStyleIdx="1" presStyleCnt="2" custScaleX="126370" custScaleY="111476" custLinFactNeighborX="53446" custLinFactNeighborY="-40929">
        <dgm:presLayoutVars>
          <dgm:bulletEnabled val="1"/>
        </dgm:presLayoutVars>
      </dgm:prSet>
      <dgm:spPr/>
      <dgm:t>
        <a:bodyPr/>
        <a:lstStyle/>
        <a:p>
          <a:endParaRPr lang="hr-HR"/>
        </a:p>
      </dgm:t>
    </dgm:pt>
    <dgm:pt modelId="{319C923A-79A0-44B3-BA0B-E4C077167F73}" type="pres">
      <dgm:prSet presAssocID="{49FE12A5-7D0E-41B3-8AC9-53D3A2732A15}" presName="funnel" presStyleLbl="trAlignAcc1" presStyleIdx="0" presStyleCnt="1" custLinFactNeighborX="5041" custLinFactNeighborY="-4178"/>
      <dgm:spPr/>
      <dgm:t>
        <a:bodyPr/>
        <a:lstStyle/>
        <a:p>
          <a:endParaRPr lang="hr-HR"/>
        </a:p>
      </dgm:t>
    </dgm:pt>
  </dgm:ptLst>
  <dgm:cxnLst>
    <dgm:cxn modelId="{DD0CF2CA-4CE1-4606-BF46-324AE982BE7B}" srcId="{49FE12A5-7D0E-41B3-8AC9-53D3A2732A15}" destId="{57AA54E8-6C75-489E-81DE-5B3555392C11}" srcOrd="2" destOrd="0" parTransId="{A273FD10-6EB2-4F22-B531-24EB9E2BA424}" sibTransId="{67650F5C-B3D6-4B00-BB86-D42EF5C76183}"/>
    <dgm:cxn modelId="{9F1C4E30-01F0-4841-A056-6953A166B7F7}" type="presOf" srcId="{57AA54E8-6C75-489E-81DE-5B3555392C11}" destId="{293EBA6A-EE94-44C2-BDA5-617219E32649}" srcOrd="0" destOrd="0" presId="urn:microsoft.com/office/officeart/2005/8/layout/funnel1"/>
    <dgm:cxn modelId="{718FFEE9-1767-487E-A44C-22990077B7B1}" srcId="{49FE12A5-7D0E-41B3-8AC9-53D3A2732A15}" destId="{1876D909-4B1C-4233-9009-85BD31EF093D}" srcOrd="0" destOrd="0" parTransId="{71AB0E0E-CA94-4A02-93B8-C2FBE939F146}" sibTransId="{EC8D9340-C239-4DE2-9F2C-344F8C2047D8}"/>
    <dgm:cxn modelId="{922A0443-34F8-44A2-9E7E-BD27BE6EAE4E}" type="presOf" srcId="{49FE12A5-7D0E-41B3-8AC9-53D3A2732A15}" destId="{C199F82E-ED24-4F07-93BB-0EFE5B68814E}" srcOrd="0" destOrd="0" presId="urn:microsoft.com/office/officeart/2005/8/layout/funnel1"/>
    <dgm:cxn modelId="{1D6E41EA-9BBB-4F67-87EA-D14CD60918AD}" type="presOf" srcId="{1876D909-4B1C-4233-9009-85BD31EF093D}" destId="{1B303033-F579-4974-A441-E2DFAFAD1639}" srcOrd="0" destOrd="0" presId="urn:microsoft.com/office/officeart/2005/8/layout/funnel1"/>
    <dgm:cxn modelId="{4C46422A-1058-4A97-852C-72FF7F365439}" type="presOf" srcId="{F08742B6-E6B1-4B5E-BABD-BF04CA9C47E2}" destId="{2F22FF86-DF8B-4DDC-B71D-A0509EF0008E}" srcOrd="0" destOrd="0" presId="urn:microsoft.com/office/officeart/2005/8/layout/funnel1"/>
    <dgm:cxn modelId="{46E2C2EE-D6E3-4FCB-B3EA-5C0E0A5B9515}" srcId="{49FE12A5-7D0E-41B3-8AC9-53D3A2732A15}" destId="{F08742B6-E6B1-4B5E-BABD-BF04CA9C47E2}" srcOrd="1" destOrd="0" parTransId="{1D79FC65-FDF4-4700-A4C8-52B792BED8C5}" sibTransId="{805F9E91-263A-4E2F-8B31-641BA34CAA73}"/>
    <dgm:cxn modelId="{76E0B8AE-FF2F-4A92-80CD-C651A7A4A63F}" type="presParOf" srcId="{C199F82E-ED24-4F07-93BB-0EFE5B68814E}" destId="{09F8B044-0CDF-455F-8AB2-87BC200A510E}" srcOrd="0" destOrd="0" presId="urn:microsoft.com/office/officeart/2005/8/layout/funnel1"/>
    <dgm:cxn modelId="{E685EE3C-526B-4846-B208-8E84A57752FA}" type="presParOf" srcId="{C199F82E-ED24-4F07-93BB-0EFE5B68814E}" destId="{36825432-15CF-4B33-A806-FD5F5D22C6A8}" srcOrd="1" destOrd="0" presId="urn:microsoft.com/office/officeart/2005/8/layout/funnel1"/>
    <dgm:cxn modelId="{6DCDC1D8-1DBD-46E4-AD68-33448F597EDB}" type="presParOf" srcId="{C199F82E-ED24-4F07-93BB-0EFE5B68814E}" destId="{293EBA6A-EE94-44C2-BDA5-617219E32649}" srcOrd="2" destOrd="0" presId="urn:microsoft.com/office/officeart/2005/8/layout/funnel1"/>
    <dgm:cxn modelId="{E299B698-941A-40DB-9440-87D047CC5DB3}" type="presParOf" srcId="{C199F82E-ED24-4F07-93BB-0EFE5B68814E}" destId="{2F22FF86-DF8B-4DDC-B71D-A0509EF0008E}" srcOrd="3" destOrd="0" presId="urn:microsoft.com/office/officeart/2005/8/layout/funnel1"/>
    <dgm:cxn modelId="{9171A420-CF4D-4192-94A4-E91329FA8327}" type="presParOf" srcId="{C199F82E-ED24-4F07-93BB-0EFE5B68814E}" destId="{1B303033-F579-4974-A441-E2DFAFAD1639}" srcOrd="4" destOrd="0" presId="urn:microsoft.com/office/officeart/2005/8/layout/funnel1"/>
    <dgm:cxn modelId="{951F8E62-E236-4EA0-B00F-6A32DEAB986F}" type="presParOf" srcId="{C199F82E-ED24-4F07-93BB-0EFE5B68814E}" destId="{319C923A-79A0-44B3-BA0B-E4C077167F73}" srcOrd="5" destOrd="0" presId="urn:microsoft.com/office/officeart/2005/8/layout/funnel1"/>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C55A438-9D83-4C5B-AC9E-0E4FDC16C728}" type="doc">
      <dgm:prSet loTypeId="urn:microsoft.com/office/officeart/2005/8/layout/hProcess9" loCatId="process" qsTypeId="urn:microsoft.com/office/officeart/2005/8/quickstyle/simple3" qsCatId="simple" csTypeId="urn:microsoft.com/office/officeart/2005/8/colors/accent3_2" csCatId="accent3" phldr="1"/>
      <dgm:spPr/>
    </dgm:pt>
    <dgm:pt modelId="{9D05D878-1502-485D-B4F9-EA99A89C0196}">
      <dgm:prSet phldrT="[Tekst]" custT="1"/>
      <dgm:spPr/>
      <dgm:t>
        <a:bodyPr/>
        <a:lstStyle/>
        <a:p>
          <a:r>
            <a:rPr lang="hr-HR" sz="1000" b="0" dirty="0" smtClean="0">
              <a:solidFill>
                <a:schemeClr val="bg1">
                  <a:lumMod val="65000"/>
                </a:schemeClr>
              </a:solidFill>
              <a:latin typeface="Arial" panose="020B0604020202020204" pitchFamily="34" charset="0"/>
              <a:cs typeface="Arial" panose="020B0604020202020204" pitchFamily="34" charset="0"/>
            </a:rPr>
            <a:t>• </a:t>
          </a:r>
          <a:r>
            <a:rPr lang="hr-HR" sz="1000" b="1" dirty="0" smtClean="0">
              <a:solidFill>
                <a:schemeClr val="bg1">
                  <a:lumMod val="65000"/>
                </a:schemeClr>
              </a:solidFill>
              <a:latin typeface="Arial" panose="020B0604020202020204" pitchFamily="34" charset="0"/>
              <a:cs typeface="Arial" panose="020B0604020202020204" pitchFamily="34" charset="0"/>
            </a:rPr>
            <a:t>100.000.000,00</a:t>
          </a:r>
          <a:r>
            <a:rPr lang="hr-HR" sz="1000" dirty="0" smtClean="0">
              <a:solidFill>
                <a:schemeClr val="bg1">
                  <a:lumMod val="65000"/>
                </a:schemeClr>
              </a:solidFill>
              <a:latin typeface="Arial" panose="020B0604020202020204" pitchFamily="34" charset="0"/>
              <a:cs typeface="Arial" panose="020B0604020202020204" pitchFamily="34" charset="0"/>
            </a:rPr>
            <a:t> </a:t>
          </a:r>
          <a:r>
            <a:rPr lang="hr-HR" sz="1000" b="1" dirty="0" smtClean="0">
              <a:solidFill>
                <a:schemeClr val="bg1">
                  <a:lumMod val="65000"/>
                </a:schemeClr>
              </a:solidFill>
              <a:latin typeface="Arial" panose="020B0604020202020204" pitchFamily="34" charset="0"/>
              <a:cs typeface="Arial" panose="020B0604020202020204" pitchFamily="34" charset="0"/>
            </a:rPr>
            <a:t> HRK</a:t>
          </a:r>
        </a:p>
        <a:p>
          <a:r>
            <a:rPr lang="hr-HR" sz="1000" b="0" dirty="0" smtClean="0">
              <a:solidFill>
                <a:schemeClr val="bg1">
                  <a:lumMod val="65000"/>
                </a:schemeClr>
              </a:solidFill>
              <a:latin typeface="Arial" panose="020B0604020202020204" pitchFamily="34" charset="0"/>
              <a:cs typeface="Arial" panose="020B0604020202020204" pitchFamily="34" charset="0"/>
            </a:rPr>
            <a:t>• 1.000.000,00 HRK - 4.000.000,00 HRK po projektu</a:t>
          </a:r>
          <a:endParaRPr lang="en-US" sz="1000" b="0" dirty="0" smtClean="0">
            <a:solidFill>
              <a:schemeClr val="bg1">
                <a:lumMod val="65000"/>
              </a:schemeClr>
            </a:solidFill>
            <a:latin typeface="Arial" panose="020B0604020202020204" pitchFamily="34" charset="0"/>
            <a:cs typeface="Arial" panose="020B0604020202020204" pitchFamily="34" charset="0"/>
          </a:endParaRPr>
        </a:p>
        <a:p>
          <a:r>
            <a:rPr lang="hr-HR" sz="1000" b="0" dirty="0" smtClean="0">
              <a:solidFill>
                <a:schemeClr val="bg1">
                  <a:lumMod val="65000"/>
                </a:schemeClr>
              </a:solidFill>
              <a:latin typeface="Arial" panose="020B0604020202020204" pitchFamily="34" charset="0"/>
              <a:cs typeface="Arial" panose="020B0604020202020204" pitchFamily="34" charset="0"/>
            </a:rPr>
            <a:t>•  intenzitet potpore 100%</a:t>
          </a:r>
          <a:endParaRPr lang="hr-HR" sz="1000" b="1" dirty="0" smtClean="0">
            <a:solidFill>
              <a:schemeClr val="bg1">
                <a:lumMod val="65000"/>
              </a:schemeClr>
            </a:solidFill>
            <a:latin typeface="Arial" panose="020B0604020202020204" pitchFamily="34" charset="0"/>
            <a:cs typeface="Arial" panose="020B0604020202020204" pitchFamily="34" charset="0"/>
          </a:endParaRPr>
        </a:p>
      </dgm:t>
    </dgm:pt>
    <dgm:pt modelId="{A9A7A7E7-5AE4-4429-941D-58117ADA8650}" type="parTrans" cxnId="{6304ACC4-A05B-49FE-A1D2-8A3876B6D12C}">
      <dgm:prSet/>
      <dgm:spPr/>
      <dgm:t>
        <a:bodyPr/>
        <a:lstStyle/>
        <a:p>
          <a:endParaRPr lang="hr-HR"/>
        </a:p>
      </dgm:t>
    </dgm:pt>
    <dgm:pt modelId="{44DA0FAB-C942-4B01-936A-699B3D38DD53}" type="sibTrans" cxnId="{6304ACC4-A05B-49FE-A1D2-8A3876B6D12C}">
      <dgm:prSet/>
      <dgm:spPr/>
      <dgm:t>
        <a:bodyPr/>
        <a:lstStyle/>
        <a:p>
          <a:endParaRPr lang="hr-HR"/>
        </a:p>
      </dgm:t>
    </dgm:pt>
    <dgm:pt modelId="{877A1475-8D37-4669-8B0F-77B65F4E72BE}">
      <dgm:prSet phldrT="[Tekst]" custT="1">
        <dgm:style>
          <a:lnRef idx="3">
            <a:schemeClr val="lt1"/>
          </a:lnRef>
          <a:fillRef idx="1">
            <a:schemeClr val="accent3"/>
          </a:fillRef>
          <a:effectRef idx="1">
            <a:schemeClr val="accent3"/>
          </a:effectRef>
          <a:fontRef idx="minor">
            <a:schemeClr val="lt1"/>
          </a:fontRef>
        </dgm:style>
      </dgm:prSet>
      <dgm:spPr/>
      <dgm:t>
        <a:bodyPr/>
        <a:lstStyle/>
        <a:p>
          <a:r>
            <a:rPr lang="hr-HR" sz="1000" b="0" dirty="0" smtClean="0">
              <a:latin typeface="Arial" panose="020B0604020202020204" pitchFamily="34" charset="0"/>
              <a:cs typeface="Arial" panose="020B0604020202020204" pitchFamily="34" charset="0"/>
            </a:rPr>
            <a:t>Povećanje </a:t>
          </a:r>
          <a:r>
            <a:rPr lang="hr-HR" sz="1000" b="0" dirty="0" err="1" smtClean="0">
              <a:latin typeface="Arial" panose="020B0604020202020204" pitchFamily="34" charset="0"/>
              <a:cs typeface="Arial" panose="020B0604020202020204" pitchFamily="34" charset="0"/>
            </a:rPr>
            <a:t>zapošljivosti</a:t>
          </a:r>
          <a:r>
            <a:rPr lang="hr-HR" sz="1000" b="0" dirty="0" smtClean="0">
              <a:latin typeface="Arial" panose="020B0604020202020204" pitchFamily="34" charset="0"/>
              <a:cs typeface="Arial" panose="020B0604020202020204" pitchFamily="34" charset="0"/>
            </a:rPr>
            <a:t> studenata omogućavanjem stjecanja praktičnih vještina za rad kroz poboljšanje kvalitete i učinkovitosti tercijarnog i ekvivalentnog obrazovanja </a:t>
          </a:r>
          <a:endParaRPr lang="hr-HR" sz="1000" b="0" dirty="0">
            <a:latin typeface="Arial" panose="020B0604020202020204" pitchFamily="34" charset="0"/>
            <a:cs typeface="Arial" panose="020B0604020202020204" pitchFamily="34" charset="0"/>
          </a:endParaRPr>
        </a:p>
      </dgm:t>
    </dgm:pt>
    <dgm:pt modelId="{840D83EF-A090-4226-9457-11944F622879}" type="parTrans" cxnId="{A2F89DBC-FEC8-44AB-A834-F87394A3F3D8}">
      <dgm:prSet/>
      <dgm:spPr/>
      <dgm:t>
        <a:bodyPr/>
        <a:lstStyle/>
        <a:p>
          <a:endParaRPr lang="hr-HR"/>
        </a:p>
      </dgm:t>
    </dgm:pt>
    <dgm:pt modelId="{93DD574F-840E-4B99-9034-F21D5F752DB4}" type="sibTrans" cxnId="{A2F89DBC-FEC8-44AB-A834-F87394A3F3D8}">
      <dgm:prSet/>
      <dgm:spPr/>
      <dgm:t>
        <a:bodyPr/>
        <a:lstStyle/>
        <a:p>
          <a:endParaRPr lang="hr-HR"/>
        </a:p>
      </dgm:t>
    </dgm:pt>
    <dgm:pt modelId="{C777B9D6-4502-4160-961E-2FDEFC88ADCD}">
      <dgm:prSet phldrT="[Teks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hr-HR" sz="1200" b="0" dirty="0" smtClean="0">
              <a:latin typeface="Arial" panose="020B0604020202020204" pitchFamily="34" charset="0"/>
              <a:cs typeface="Arial" panose="020B0604020202020204" pitchFamily="34" charset="0"/>
            </a:rPr>
            <a:t>javna i privatna visoka učilišta  </a:t>
          </a:r>
          <a:endParaRPr lang="hr-HR" sz="1200" b="0" dirty="0">
            <a:latin typeface="Arial" panose="020B0604020202020204" pitchFamily="34" charset="0"/>
            <a:cs typeface="Arial" panose="020B0604020202020204" pitchFamily="34" charset="0"/>
          </a:endParaRPr>
        </a:p>
      </dgm:t>
    </dgm:pt>
    <dgm:pt modelId="{76E62EF0-2FF8-49BE-9A16-209283763CC7}" type="parTrans" cxnId="{AA3F8098-1A89-47EE-85CB-80117835F721}">
      <dgm:prSet/>
      <dgm:spPr/>
      <dgm:t>
        <a:bodyPr/>
        <a:lstStyle/>
        <a:p>
          <a:endParaRPr lang="hr-HR"/>
        </a:p>
      </dgm:t>
    </dgm:pt>
    <dgm:pt modelId="{E57B2675-C6DF-4481-BB83-1732C6F8FF10}" type="sibTrans" cxnId="{AA3F8098-1A89-47EE-85CB-80117835F721}">
      <dgm:prSet/>
      <dgm:spPr/>
      <dgm:t>
        <a:bodyPr/>
        <a:lstStyle/>
        <a:p>
          <a:endParaRPr lang="hr-HR"/>
        </a:p>
      </dgm:t>
    </dgm:pt>
    <dgm:pt modelId="{3A130D24-E306-487B-99DC-BD519588E6A8}">
      <dgm:prSet custT="1">
        <dgm:style>
          <a:lnRef idx="1">
            <a:schemeClr val="accent3"/>
          </a:lnRef>
          <a:fillRef idx="2">
            <a:schemeClr val="accent3"/>
          </a:fillRef>
          <a:effectRef idx="1">
            <a:schemeClr val="accent3"/>
          </a:effectRef>
          <a:fontRef idx="minor">
            <a:schemeClr val="dk1"/>
          </a:fontRef>
        </dgm:style>
      </dgm:prSet>
      <dgm:spPr/>
      <dgm:t>
        <a:bodyPr/>
        <a:lstStyle/>
        <a:p>
          <a:r>
            <a:rPr lang="hr-HR" sz="1000" dirty="0" smtClean="0">
              <a:solidFill>
                <a:schemeClr val="bg1">
                  <a:lumMod val="65000"/>
                </a:schemeClr>
              </a:solidFill>
              <a:latin typeface="Arial" panose="020B0604020202020204" pitchFamily="34" charset="0"/>
              <a:cs typeface="Arial" panose="020B0604020202020204" pitchFamily="34" charset="0"/>
            </a:rPr>
            <a:t>objava poziva planirana je u svibnju 2018. godine</a:t>
          </a:r>
          <a:endParaRPr lang="hr-HR" sz="1000" dirty="0">
            <a:solidFill>
              <a:schemeClr val="bg1">
                <a:lumMod val="65000"/>
              </a:schemeClr>
            </a:solidFill>
            <a:latin typeface="Arial" panose="020B0604020202020204" pitchFamily="34" charset="0"/>
            <a:cs typeface="Arial" panose="020B0604020202020204" pitchFamily="34" charset="0"/>
          </a:endParaRPr>
        </a:p>
      </dgm:t>
    </dgm:pt>
    <dgm:pt modelId="{EB488C9C-19B3-43AD-B956-A2BAC50D6E15}" type="parTrans" cxnId="{7CB32046-1D70-40F7-9B38-64F67A96C25A}">
      <dgm:prSet/>
      <dgm:spPr/>
      <dgm:t>
        <a:bodyPr/>
        <a:lstStyle/>
        <a:p>
          <a:endParaRPr lang="hr-HR"/>
        </a:p>
      </dgm:t>
    </dgm:pt>
    <dgm:pt modelId="{34B90429-00FB-44F1-A1C0-AA74EDD7EAF8}" type="sibTrans" cxnId="{7CB32046-1D70-40F7-9B38-64F67A96C25A}">
      <dgm:prSet/>
      <dgm:spPr/>
      <dgm:t>
        <a:bodyPr/>
        <a:lstStyle/>
        <a:p>
          <a:endParaRPr lang="hr-HR"/>
        </a:p>
      </dgm:t>
    </dgm:pt>
    <dgm:pt modelId="{5A6DCB46-7A7B-4569-810F-CCD2AA5FEF94}" type="pres">
      <dgm:prSet presAssocID="{CC55A438-9D83-4C5B-AC9E-0E4FDC16C728}" presName="CompostProcess" presStyleCnt="0">
        <dgm:presLayoutVars>
          <dgm:dir/>
          <dgm:resizeHandles val="exact"/>
        </dgm:presLayoutVars>
      </dgm:prSet>
      <dgm:spPr/>
    </dgm:pt>
    <dgm:pt modelId="{B19A51DB-0CB6-478D-B3DC-3B42343C06C3}" type="pres">
      <dgm:prSet presAssocID="{CC55A438-9D83-4C5B-AC9E-0E4FDC16C728}" presName="arrow" presStyleLbl="bgShp" presStyleIdx="0" presStyleCnt="1" custLinFactNeighborX="48452" custLinFactNeighborY="2670"/>
      <dgm:spPr/>
    </dgm:pt>
    <dgm:pt modelId="{BC0E2B63-473B-4B60-9C8D-C93D8D0A8249}" type="pres">
      <dgm:prSet presAssocID="{CC55A438-9D83-4C5B-AC9E-0E4FDC16C728}" presName="linearProcess" presStyleCnt="0"/>
      <dgm:spPr/>
    </dgm:pt>
    <dgm:pt modelId="{E4DFEDAB-09E0-4C36-AFB3-CFD4C146EC55}" type="pres">
      <dgm:prSet presAssocID="{9D05D878-1502-485D-B4F9-EA99A89C0196}" presName="textNode" presStyleLbl="node1" presStyleIdx="0" presStyleCnt="4" custScaleX="88273" custScaleY="154413" custLinFactNeighborX="-6666" custLinFactNeighborY="-744">
        <dgm:presLayoutVars>
          <dgm:bulletEnabled val="1"/>
        </dgm:presLayoutVars>
      </dgm:prSet>
      <dgm:spPr/>
      <dgm:t>
        <a:bodyPr/>
        <a:lstStyle/>
        <a:p>
          <a:endParaRPr lang="hr-HR"/>
        </a:p>
      </dgm:t>
    </dgm:pt>
    <dgm:pt modelId="{8471433C-EEB8-4D6E-841D-409FB372CF3C}" type="pres">
      <dgm:prSet presAssocID="{44DA0FAB-C942-4B01-936A-699B3D38DD53}" presName="sibTrans" presStyleCnt="0"/>
      <dgm:spPr/>
    </dgm:pt>
    <dgm:pt modelId="{2FBFF929-DCA2-42BE-91AD-A7093BE4DCAA}" type="pres">
      <dgm:prSet presAssocID="{877A1475-8D37-4669-8B0F-77B65F4E72BE}" presName="textNode" presStyleLbl="node1" presStyleIdx="1" presStyleCnt="4" custScaleX="101248" custScaleY="186495" custLinFactNeighborX="8293" custLinFactNeighborY="-2610">
        <dgm:presLayoutVars>
          <dgm:bulletEnabled val="1"/>
        </dgm:presLayoutVars>
      </dgm:prSet>
      <dgm:spPr/>
      <dgm:t>
        <a:bodyPr/>
        <a:lstStyle/>
        <a:p>
          <a:endParaRPr lang="hr-HR"/>
        </a:p>
      </dgm:t>
    </dgm:pt>
    <dgm:pt modelId="{5FDEFB29-623C-4199-B196-5232DE26A1DC}" type="pres">
      <dgm:prSet presAssocID="{93DD574F-840E-4B99-9034-F21D5F752DB4}" presName="sibTrans" presStyleCnt="0"/>
      <dgm:spPr/>
    </dgm:pt>
    <dgm:pt modelId="{9CD4A79F-BB0B-4DCA-9A91-355C8280173B}" type="pres">
      <dgm:prSet presAssocID="{C777B9D6-4502-4160-961E-2FDEFC88ADCD}" presName="textNode" presStyleLbl="node1" presStyleIdx="2" presStyleCnt="4" custScaleX="66099" custScaleY="96914" custLinFactNeighborX="6667" custLinFactNeighborY="-744">
        <dgm:presLayoutVars>
          <dgm:bulletEnabled val="1"/>
        </dgm:presLayoutVars>
      </dgm:prSet>
      <dgm:spPr/>
      <dgm:t>
        <a:bodyPr/>
        <a:lstStyle/>
        <a:p>
          <a:endParaRPr lang="hr-HR"/>
        </a:p>
      </dgm:t>
    </dgm:pt>
    <dgm:pt modelId="{36EA2609-26DA-40AB-9A24-FBB6701F8852}" type="pres">
      <dgm:prSet presAssocID="{E57B2675-C6DF-4481-BB83-1732C6F8FF10}" presName="sibTrans" presStyleCnt="0"/>
      <dgm:spPr/>
    </dgm:pt>
    <dgm:pt modelId="{B15CDEC9-EE62-4A9C-B4CE-38DCC403E7CC}" type="pres">
      <dgm:prSet presAssocID="{3A130D24-E306-487B-99DC-BD519588E6A8}" presName="textNode" presStyleLbl="node1" presStyleIdx="3" presStyleCnt="4" custScaleX="71470" custScaleY="68185">
        <dgm:presLayoutVars>
          <dgm:bulletEnabled val="1"/>
        </dgm:presLayoutVars>
      </dgm:prSet>
      <dgm:spPr/>
      <dgm:t>
        <a:bodyPr/>
        <a:lstStyle/>
        <a:p>
          <a:endParaRPr lang="hr-HR"/>
        </a:p>
      </dgm:t>
    </dgm:pt>
  </dgm:ptLst>
  <dgm:cxnLst>
    <dgm:cxn modelId="{3337EA3F-F1D0-4930-9621-5D8AD8107E24}" type="presOf" srcId="{CC55A438-9D83-4C5B-AC9E-0E4FDC16C728}" destId="{5A6DCB46-7A7B-4569-810F-CCD2AA5FEF94}" srcOrd="0" destOrd="0" presId="urn:microsoft.com/office/officeart/2005/8/layout/hProcess9"/>
    <dgm:cxn modelId="{A0328847-E9F2-4F29-9874-A0593B540C09}" type="presOf" srcId="{9D05D878-1502-485D-B4F9-EA99A89C0196}" destId="{E4DFEDAB-09E0-4C36-AFB3-CFD4C146EC55}" srcOrd="0" destOrd="0" presId="urn:microsoft.com/office/officeart/2005/8/layout/hProcess9"/>
    <dgm:cxn modelId="{404859C3-548B-4879-8459-4D266A223DB7}" type="presOf" srcId="{877A1475-8D37-4669-8B0F-77B65F4E72BE}" destId="{2FBFF929-DCA2-42BE-91AD-A7093BE4DCAA}" srcOrd="0" destOrd="0" presId="urn:microsoft.com/office/officeart/2005/8/layout/hProcess9"/>
    <dgm:cxn modelId="{8AE7DDBD-5CC6-4596-BCCC-993B3B2B063C}" type="presOf" srcId="{C777B9D6-4502-4160-961E-2FDEFC88ADCD}" destId="{9CD4A79F-BB0B-4DCA-9A91-355C8280173B}" srcOrd="0" destOrd="0" presId="urn:microsoft.com/office/officeart/2005/8/layout/hProcess9"/>
    <dgm:cxn modelId="{7CB32046-1D70-40F7-9B38-64F67A96C25A}" srcId="{CC55A438-9D83-4C5B-AC9E-0E4FDC16C728}" destId="{3A130D24-E306-487B-99DC-BD519588E6A8}" srcOrd="3" destOrd="0" parTransId="{EB488C9C-19B3-43AD-B956-A2BAC50D6E15}" sibTransId="{34B90429-00FB-44F1-A1C0-AA74EDD7EAF8}"/>
    <dgm:cxn modelId="{AA3F8098-1A89-47EE-85CB-80117835F721}" srcId="{CC55A438-9D83-4C5B-AC9E-0E4FDC16C728}" destId="{C777B9D6-4502-4160-961E-2FDEFC88ADCD}" srcOrd="2" destOrd="0" parTransId="{76E62EF0-2FF8-49BE-9A16-209283763CC7}" sibTransId="{E57B2675-C6DF-4481-BB83-1732C6F8FF10}"/>
    <dgm:cxn modelId="{6304ACC4-A05B-49FE-A1D2-8A3876B6D12C}" srcId="{CC55A438-9D83-4C5B-AC9E-0E4FDC16C728}" destId="{9D05D878-1502-485D-B4F9-EA99A89C0196}" srcOrd="0" destOrd="0" parTransId="{A9A7A7E7-5AE4-4429-941D-58117ADA8650}" sibTransId="{44DA0FAB-C942-4B01-936A-699B3D38DD53}"/>
    <dgm:cxn modelId="{7D9B56C9-9A11-412D-A1B0-508C442B8800}" type="presOf" srcId="{3A130D24-E306-487B-99DC-BD519588E6A8}" destId="{B15CDEC9-EE62-4A9C-B4CE-38DCC403E7CC}" srcOrd="0" destOrd="0" presId="urn:microsoft.com/office/officeart/2005/8/layout/hProcess9"/>
    <dgm:cxn modelId="{A2F89DBC-FEC8-44AB-A834-F87394A3F3D8}" srcId="{CC55A438-9D83-4C5B-AC9E-0E4FDC16C728}" destId="{877A1475-8D37-4669-8B0F-77B65F4E72BE}" srcOrd="1" destOrd="0" parTransId="{840D83EF-A090-4226-9457-11944F622879}" sibTransId="{93DD574F-840E-4B99-9034-F21D5F752DB4}"/>
    <dgm:cxn modelId="{00002F1F-2565-4FEC-B2AC-BC15769CA7D5}" type="presParOf" srcId="{5A6DCB46-7A7B-4569-810F-CCD2AA5FEF94}" destId="{B19A51DB-0CB6-478D-B3DC-3B42343C06C3}" srcOrd="0" destOrd="0" presId="urn:microsoft.com/office/officeart/2005/8/layout/hProcess9"/>
    <dgm:cxn modelId="{9BDE2E52-EFF6-423D-A147-6B943F1B1FDA}" type="presParOf" srcId="{5A6DCB46-7A7B-4569-810F-CCD2AA5FEF94}" destId="{BC0E2B63-473B-4B60-9C8D-C93D8D0A8249}" srcOrd="1" destOrd="0" presId="urn:microsoft.com/office/officeart/2005/8/layout/hProcess9"/>
    <dgm:cxn modelId="{10CFFAD2-0227-4B79-B067-CFFD61DFDED8}" type="presParOf" srcId="{BC0E2B63-473B-4B60-9C8D-C93D8D0A8249}" destId="{E4DFEDAB-09E0-4C36-AFB3-CFD4C146EC55}" srcOrd="0" destOrd="0" presId="urn:microsoft.com/office/officeart/2005/8/layout/hProcess9"/>
    <dgm:cxn modelId="{AD9748E5-BE82-4672-8019-5975D3651AF4}" type="presParOf" srcId="{BC0E2B63-473B-4B60-9C8D-C93D8D0A8249}" destId="{8471433C-EEB8-4D6E-841D-409FB372CF3C}" srcOrd="1" destOrd="0" presId="urn:microsoft.com/office/officeart/2005/8/layout/hProcess9"/>
    <dgm:cxn modelId="{099ADB15-2D9C-49CD-BFB9-13E0DB6CED86}" type="presParOf" srcId="{BC0E2B63-473B-4B60-9C8D-C93D8D0A8249}" destId="{2FBFF929-DCA2-42BE-91AD-A7093BE4DCAA}" srcOrd="2" destOrd="0" presId="urn:microsoft.com/office/officeart/2005/8/layout/hProcess9"/>
    <dgm:cxn modelId="{06B3D8BA-2151-4826-AEF4-0CB5F3FFB8A9}" type="presParOf" srcId="{BC0E2B63-473B-4B60-9C8D-C93D8D0A8249}" destId="{5FDEFB29-623C-4199-B196-5232DE26A1DC}" srcOrd="3" destOrd="0" presId="urn:microsoft.com/office/officeart/2005/8/layout/hProcess9"/>
    <dgm:cxn modelId="{B258ADB0-9ADA-4DFC-86F3-C5C3BB77D013}" type="presParOf" srcId="{BC0E2B63-473B-4B60-9C8D-C93D8D0A8249}" destId="{9CD4A79F-BB0B-4DCA-9A91-355C8280173B}" srcOrd="4" destOrd="0" presId="urn:microsoft.com/office/officeart/2005/8/layout/hProcess9"/>
    <dgm:cxn modelId="{4E7D81EB-BCC2-4177-8465-C2AC4CC3A688}" type="presParOf" srcId="{BC0E2B63-473B-4B60-9C8D-C93D8D0A8249}" destId="{36EA2609-26DA-40AB-9A24-FBB6701F8852}" srcOrd="5" destOrd="0" presId="urn:microsoft.com/office/officeart/2005/8/layout/hProcess9"/>
    <dgm:cxn modelId="{EC904B60-9762-47D1-9BFD-D0C9F6C8B368}" type="presParOf" srcId="{BC0E2B63-473B-4B60-9C8D-C93D8D0A8249}" destId="{B15CDEC9-EE62-4A9C-B4CE-38DCC403E7CC}"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9FE12A5-7D0E-41B3-8AC9-53D3A2732A15}" type="doc">
      <dgm:prSet loTypeId="urn:microsoft.com/office/officeart/2005/8/layout/gear1" loCatId="relationship" qsTypeId="urn:microsoft.com/office/officeart/2005/8/quickstyle/3d1" qsCatId="3D" csTypeId="urn:microsoft.com/office/officeart/2005/8/colors/accent3_2" csCatId="accent3" phldr="1"/>
      <dgm:spPr/>
      <dgm:t>
        <a:bodyPr/>
        <a:lstStyle/>
        <a:p>
          <a:endParaRPr lang="hr-HR"/>
        </a:p>
      </dgm:t>
    </dgm:pt>
    <dgm:pt modelId="{F08742B6-E6B1-4B5E-BABD-BF04CA9C47E2}">
      <dgm:prSet custT="1"/>
      <dgm:spPr/>
      <dgm:t>
        <a:bodyPr/>
        <a:lstStyle/>
        <a:p>
          <a:r>
            <a:rPr lang="hr-HR" sz="1000" b="1" dirty="0" smtClean="0">
              <a:solidFill>
                <a:schemeClr val="bg1">
                  <a:lumMod val="65000"/>
                </a:schemeClr>
              </a:solidFill>
              <a:latin typeface="Arial" panose="020B0604020202020204" pitchFamily="34" charset="0"/>
              <a:cs typeface="Arial" panose="020B0604020202020204" pitchFamily="34" charset="0"/>
            </a:rPr>
            <a:t>Unaprjeđenje postojećih i razvoj novih modela stručne prakse</a:t>
          </a:r>
          <a:endParaRPr lang="hr-HR" sz="1000" b="1" dirty="0">
            <a:solidFill>
              <a:schemeClr val="bg1">
                <a:lumMod val="65000"/>
              </a:schemeClr>
            </a:solidFill>
            <a:latin typeface="Arial" panose="020B0604020202020204" pitchFamily="34" charset="0"/>
            <a:cs typeface="Arial" panose="020B0604020202020204" pitchFamily="34" charset="0"/>
          </a:endParaRPr>
        </a:p>
      </dgm:t>
    </dgm:pt>
    <dgm:pt modelId="{805F9E91-263A-4E2F-8B31-641BA34CAA73}" type="sibTrans" cxnId="{46E2C2EE-D6E3-4FCB-B3EA-5C0E0A5B9515}">
      <dgm:prSet/>
      <dgm:spPr/>
      <dgm:t>
        <a:bodyPr/>
        <a:lstStyle/>
        <a:p>
          <a:endParaRPr lang="hr-HR"/>
        </a:p>
      </dgm:t>
    </dgm:pt>
    <dgm:pt modelId="{1D79FC65-FDF4-4700-A4C8-52B792BED8C5}" type="parTrans" cxnId="{46E2C2EE-D6E3-4FCB-B3EA-5C0E0A5B9515}">
      <dgm:prSet/>
      <dgm:spPr/>
      <dgm:t>
        <a:bodyPr/>
        <a:lstStyle/>
        <a:p>
          <a:endParaRPr lang="hr-HR"/>
        </a:p>
      </dgm:t>
    </dgm:pt>
    <dgm:pt modelId="{FB60853D-4C81-40DF-A62E-AD2215DFA564}">
      <dgm:prSet custT="1"/>
      <dgm:spPr/>
      <dgm:t>
        <a:bodyPr/>
        <a:lstStyle/>
        <a:p>
          <a:r>
            <a:rPr lang="hr-HR" sz="1000" b="1" dirty="0" smtClean="0">
              <a:solidFill>
                <a:schemeClr val="bg1">
                  <a:lumMod val="65000"/>
                </a:schemeClr>
              </a:solidFill>
              <a:latin typeface="Arial" panose="020B0604020202020204" pitchFamily="34" charset="0"/>
              <a:cs typeface="Arial" panose="020B0604020202020204" pitchFamily="34" charset="0"/>
            </a:rPr>
            <a:t>Provedba stručne prakse </a:t>
          </a:r>
          <a:endParaRPr lang="hr-HR" sz="1000" b="1" dirty="0">
            <a:solidFill>
              <a:schemeClr val="bg1">
                <a:lumMod val="65000"/>
              </a:schemeClr>
            </a:solidFill>
            <a:latin typeface="Arial" panose="020B0604020202020204" pitchFamily="34" charset="0"/>
            <a:cs typeface="Arial" panose="020B0604020202020204" pitchFamily="34" charset="0"/>
          </a:endParaRPr>
        </a:p>
      </dgm:t>
    </dgm:pt>
    <dgm:pt modelId="{6086974F-A7FF-498C-8F2C-18B7DE8F6861}" type="parTrans" cxnId="{CFD3F6FC-A096-4E4F-82C8-A99CCF99139F}">
      <dgm:prSet/>
      <dgm:spPr/>
      <dgm:t>
        <a:bodyPr/>
        <a:lstStyle/>
        <a:p>
          <a:endParaRPr lang="hr-HR"/>
        </a:p>
      </dgm:t>
    </dgm:pt>
    <dgm:pt modelId="{0A41E240-2FAB-4B29-930F-806178620125}" type="sibTrans" cxnId="{CFD3F6FC-A096-4E4F-82C8-A99CCF99139F}">
      <dgm:prSet/>
      <dgm:spPr/>
      <dgm:t>
        <a:bodyPr/>
        <a:lstStyle/>
        <a:p>
          <a:endParaRPr lang="hr-HR"/>
        </a:p>
      </dgm:t>
    </dgm:pt>
    <dgm:pt modelId="{F728E70D-4FD8-4428-B1CB-DFAFBD424072}" type="pres">
      <dgm:prSet presAssocID="{49FE12A5-7D0E-41B3-8AC9-53D3A2732A15}" presName="composite" presStyleCnt="0">
        <dgm:presLayoutVars>
          <dgm:chMax val="3"/>
          <dgm:animLvl val="lvl"/>
          <dgm:resizeHandles val="exact"/>
        </dgm:presLayoutVars>
      </dgm:prSet>
      <dgm:spPr/>
      <dgm:t>
        <a:bodyPr/>
        <a:lstStyle/>
        <a:p>
          <a:endParaRPr lang="hr-HR"/>
        </a:p>
      </dgm:t>
    </dgm:pt>
    <dgm:pt modelId="{0F0FB951-8505-4064-ADE2-A7BE28B5F0C2}" type="pres">
      <dgm:prSet presAssocID="{F08742B6-E6B1-4B5E-BABD-BF04CA9C47E2}" presName="gear1" presStyleLbl="node1" presStyleIdx="0" presStyleCnt="2">
        <dgm:presLayoutVars>
          <dgm:chMax val="1"/>
          <dgm:bulletEnabled val="1"/>
        </dgm:presLayoutVars>
      </dgm:prSet>
      <dgm:spPr/>
      <dgm:t>
        <a:bodyPr/>
        <a:lstStyle/>
        <a:p>
          <a:endParaRPr lang="hr-HR"/>
        </a:p>
      </dgm:t>
    </dgm:pt>
    <dgm:pt modelId="{A029683E-29C3-4E2E-AAC5-A0EE2B9FE330}" type="pres">
      <dgm:prSet presAssocID="{F08742B6-E6B1-4B5E-BABD-BF04CA9C47E2}" presName="gear1srcNode" presStyleLbl="node1" presStyleIdx="0" presStyleCnt="2"/>
      <dgm:spPr/>
      <dgm:t>
        <a:bodyPr/>
        <a:lstStyle/>
        <a:p>
          <a:endParaRPr lang="hr-HR"/>
        </a:p>
      </dgm:t>
    </dgm:pt>
    <dgm:pt modelId="{FAAD316B-4B9F-417A-9018-560B6078D7EA}" type="pres">
      <dgm:prSet presAssocID="{F08742B6-E6B1-4B5E-BABD-BF04CA9C47E2}" presName="gear1dstNode" presStyleLbl="node1" presStyleIdx="0" presStyleCnt="2"/>
      <dgm:spPr/>
      <dgm:t>
        <a:bodyPr/>
        <a:lstStyle/>
        <a:p>
          <a:endParaRPr lang="hr-HR"/>
        </a:p>
      </dgm:t>
    </dgm:pt>
    <dgm:pt modelId="{C19923FC-2188-40BB-936B-933DBCD6F771}" type="pres">
      <dgm:prSet presAssocID="{FB60853D-4C81-40DF-A62E-AD2215DFA564}" presName="gear2" presStyleLbl="node1" presStyleIdx="1" presStyleCnt="2">
        <dgm:presLayoutVars>
          <dgm:chMax val="1"/>
          <dgm:bulletEnabled val="1"/>
        </dgm:presLayoutVars>
      </dgm:prSet>
      <dgm:spPr/>
      <dgm:t>
        <a:bodyPr/>
        <a:lstStyle/>
        <a:p>
          <a:endParaRPr lang="hr-HR"/>
        </a:p>
      </dgm:t>
    </dgm:pt>
    <dgm:pt modelId="{5D4324DC-78EF-4015-9C6A-9CD031135FD5}" type="pres">
      <dgm:prSet presAssocID="{FB60853D-4C81-40DF-A62E-AD2215DFA564}" presName="gear2srcNode" presStyleLbl="node1" presStyleIdx="1" presStyleCnt="2"/>
      <dgm:spPr/>
      <dgm:t>
        <a:bodyPr/>
        <a:lstStyle/>
        <a:p>
          <a:endParaRPr lang="hr-HR"/>
        </a:p>
      </dgm:t>
    </dgm:pt>
    <dgm:pt modelId="{E33E17EC-BEEF-4DCE-9B2C-A653D8798683}" type="pres">
      <dgm:prSet presAssocID="{FB60853D-4C81-40DF-A62E-AD2215DFA564}" presName="gear2dstNode" presStyleLbl="node1" presStyleIdx="1" presStyleCnt="2"/>
      <dgm:spPr/>
      <dgm:t>
        <a:bodyPr/>
        <a:lstStyle/>
        <a:p>
          <a:endParaRPr lang="hr-HR"/>
        </a:p>
      </dgm:t>
    </dgm:pt>
    <dgm:pt modelId="{2D301297-B8D9-4612-BB6B-68DF3345EE85}" type="pres">
      <dgm:prSet presAssocID="{805F9E91-263A-4E2F-8B31-641BA34CAA73}" presName="connector1" presStyleLbl="sibTrans2D1" presStyleIdx="0" presStyleCnt="2"/>
      <dgm:spPr/>
      <dgm:t>
        <a:bodyPr/>
        <a:lstStyle/>
        <a:p>
          <a:endParaRPr lang="hr-HR"/>
        </a:p>
      </dgm:t>
    </dgm:pt>
    <dgm:pt modelId="{994E3183-229B-4142-BB9F-6046332A1119}" type="pres">
      <dgm:prSet presAssocID="{0A41E240-2FAB-4B29-930F-806178620125}" presName="connector2" presStyleLbl="sibTrans2D1" presStyleIdx="1" presStyleCnt="2"/>
      <dgm:spPr/>
      <dgm:t>
        <a:bodyPr/>
        <a:lstStyle/>
        <a:p>
          <a:endParaRPr lang="hr-HR"/>
        </a:p>
      </dgm:t>
    </dgm:pt>
  </dgm:ptLst>
  <dgm:cxnLst>
    <dgm:cxn modelId="{7D542DF7-E8BA-49B7-B421-8D7A5F33C273}" type="presOf" srcId="{F08742B6-E6B1-4B5E-BABD-BF04CA9C47E2}" destId="{FAAD316B-4B9F-417A-9018-560B6078D7EA}" srcOrd="2" destOrd="0" presId="urn:microsoft.com/office/officeart/2005/8/layout/gear1"/>
    <dgm:cxn modelId="{79B9D28F-EFB0-482A-9260-74AD964E95EB}" type="presOf" srcId="{F08742B6-E6B1-4B5E-BABD-BF04CA9C47E2}" destId="{0F0FB951-8505-4064-ADE2-A7BE28B5F0C2}" srcOrd="0" destOrd="0" presId="urn:microsoft.com/office/officeart/2005/8/layout/gear1"/>
    <dgm:cxn modelId="{B8F25962-BD7A-4DEA-B01D-B2E69520339F}" type="presOf" srcId="{FB60853D-4C81-40DF-A62E-AD2215DFA564}" destId="{C19923FC-2188-40BB-936B-933DBCD6F771}" srcOrd="0" destOrd="0" presId="urn:microsoft.com/office/officeart/2005/8/layout/gear1"/>
    <dgm:cxn modelId="{80B44C83-BF3E-43C4-B112-0D574F23ACA9}" type="presOf" srcId="{805F9E91-263A-4E2F-8B31-641BA34CAA73}" destId="{2D301297-B8D9-4612-BB6B-68DF3345EE85}" srcOrd="0" destOrd="0" presId="urn:microsoft.com/office/officeart/2005/8/layout/gear1"/>
    <dgm:cxn modelId="{46E2C2EE-D6E3-4FCB-B3EA-5C0E0A5B9515}" srcId="{49FE12A5-7D0E-41B3-8AC9-53D3A2732A15}" destId="{F08742B6-E6B1-4B5E-BABD-BF04CA9C47E2}" srcOrd="0" destOrd="0" parTransId="{1D79FC65-FDF4-4700-A4C8-52B792BED8C5}" sibTransId="{805F9E91-263A-4E2F-8B31-641BA34CAA73}"/>
    <dgm:cxn modelId="{F63652B0-BCA7-4BD0-A03A-2E028990CCE3}" type="presOf" srcId="{FB60853D-4C81-40DF-A62E-AD2215DFA564}" destId="{E33E17EC-BEEF-4DCE-9B2C-A653D8798683}" srcOrd="2" destOrd="0" presId="urn:microsoft.com/office/officeart/2005/8/layout/gear1"/>
    <dgm:cxn modelId="{CFD3F6FC-A096-4E4F-82C8-A99CCF99139F}" srcId="{49FE12A5-7D0E-41B3-8AC9-53D3A2732A15}" destId="{FB60853D-4C81-40DF-A62E-AD2215DFA564}" srcOrd="1" destOrd="0" parTransId="{6086974F-A7FF-498C-8F2C-18B7DE8F6861}" sibTransId="{0A41E240-2FAB-4B29-930F-806178620125}"/>
    <dgm:cxn modelId="{C53D69EA-6F20-4EE7-A823-DCDB712B5717}" type="presOf" srcId="{49FE12A5-7D0E-41B3-8AC9-53D3A2732A15}" destId="{F728E70D-4FD8-4428-B1CB-DFAFBD424072}" srcOrd="0" destOrd="0" presId="urn:microsoft.com/office/officeart/2005/8/layout/gear1"/>
    <dgm:cxn modelId="{A1415E26-2AC8-40C8-B3AD-FD65833D58C4}" type="presOf" srcId="{0A41E240-2FAB-4B29-930F-806178620125}" destId="{994E3183-229B-4142-BB9F-6046332A1119}" srcOrd="0" destOrd="0" presId="urn:microsoft.com/office/officeart/2005/8/layout/gear1"/>
    <dgm:cxn modelId="{E2656EEE-1F2C-4192-9665-E426627A8A90}" type="presOf" srcId="{FB60853D-4C81-40DF-A62E-AD2215DFA564}" destId="{5D4324DC-78EF-4015-9C6A-9CD031135FD5}" srcOrd="1" destOrd="0" presId="urn:microsoft.com/office/officeart/2005/8/layout/gear1"/>
    <dgm:cxn modelId="{48817F89-48A7-4C9F-8639-63AD4313FA8B}" type="presOf" srcId="{F08742B6-E6B1-4B5E-BABD-BF04CA9C47E2}" destId="{A029683E-29C3-4E2E-AAC5-A0EE2B9FE330}" srcOrd="1" destOrd="0" presId="urn:microsoft.com/office/officeart/2005/8/layout/gear1"/>
    <dgm:cxn modelId="{39DC2B4F-2094-4347-A437-021377256AEB}" type="presParOf" srcId="{F728E70D-4FD8-4428-B1CB-DFAFBD424072}" destId="{0F0FB951-8505-4064-ADE2-A7BE28B5F0C2}" srcOrd="0" destOrd="0" presId="urn:microsoft.com/office/officeart/2005/8/layout/gear1"/>
    <dgm:cxn modelId="{DB57FE0E-F793-4A95-84D5-400D32EEC110}" type="presParOf" srcId="{F728E70D-4FD8-4428-B1CB-DFAFBD424072}" destId="{A029683E-29C3-4E2E-AAC5-A0EE2B9FE330}" srcOrd="1" destOrd="0" presId="urn:microsoft.com/office/officeart/2005/8/layout/gear1"/>
    <dgm:cxn modelId="{1759FE82-3622-4527-A4AA-AE37F053568B}" type="presParOf" srcId="{F728E70D-4FD8-4428-B1CB-DFAFBD424072}" destId="{FAAD316B-4B9F-417A-9018-560B6078D7EA}" srcOrd="2" destOrd="0" presId="urn:microsoft.com/office/officeart/2005/8/layout/gear1"/>
    <dgm:cxn modelId="{DB6DF69F-31FA-47C5-90A8-25BE9CFC3038}" type="presParOf" srcId="{F728E70D-4FD8-4428-B1CB-DFAFBD424072}" destId="{C19923FC-2188-40BB-936B-933DBCD6F771}" srcOrd="3" destOrd="0" presId="urn:microsoft.com/office/officeart/2005/8/layout/gear1"/>
    <dgm:cxn modelId="{92143100-1791-489C-9D82-3398C5EA6FBE}" type="presParOf" srcId="{F728E70D-4FD8-4428-B1CB-DFAFBD424072}" destId="{5D4324DC-78EF-4015-9C6A-9CD031135FD5}" srcOrd="4" destOrd="0" presId="urn:microsoft.com/office/officeart/2005/8/layout/gear1"/>
    <dgm:cxn modelId="{BBE27133-ECA2-4E01-8A63-6B043C775CFB}" type="presParOf" srcId="{F728E70D-4FD8-4428-B1CB-DFAFBD424072}" destId="{E33E17EC-BEEF-4DCE-9B2C-A653D8798683}" srcOrd="5" destOrd="0" presId="urn:microsoft.com/office/officeart/2005/8/layout/gear1"/>
    <dgm:cxn modelId="{253B1D25-7273-4831-A999-DFC101F923A0}" type="presParOf" srcId="{F728E70D-4FD8-4428-B1CB-DFAFBD424072}" destId="{2D301297-B8D9-4612-BB6B-68DF3345EE85}" srcOrd="6" destOrd="0" presId="urn:microsoft.com/office/officeart/2005/8/layout/gear1"/>
    <dgm:cxn modelId="{11A8FEA7-A5CA-4367-9C5F-58C5CDB760C3}" type="presParOf" srcId="{F728E70D-4FD8-4428-B1CB-DFAFBD424072}" destId="{994E3183-229B-4142-BB9F-6046332A1119}" srcOrd="7" destOrd="0" presId="urn:microsoft.com/office/officeart/2005/8/layout/gear1"/>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DB3687C-6689-431E-AC03-2E2C4DFFC4BB}"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hr-HR"/>
        </a:p>
      </dgm:t>
    </dgm:pt>
    <dgm:pt modelId="{08F12471-A932-4FB2-9A9A-3D0D036BAE13}">
      <dgm:prSet phldrT="[Tekst]">
        <dgm:style>
          <a:lnRef idx="2">
            <a:schemeClr val="accent6">
              <a:shade val="50000"/>
            </a:schemeClr>
          </a:lnRef>
          <a:fillRef idx="1">
            <a:schemeClr val="accent6"/>
          </a:fillRef>
          <a:effectRef idx="0">
            <a:schemeClr val="accent6"/>
          </a:effectRef>
          <a:fontRef idx="minor">
            <a:schemeClr val="lt1"/>
          </a:fontRef>
        </dgm:style>
      </dgm:prSet>
      <dgm:spPr>
        <a:xfrm>
          <a:off x="2888" y="0"/>
          <a:ext cx="3909207" cy="891445"/>
        </a:xfrm>
        <a:solidFill>
          <a:srgbClr val="F79646"/>
        </a:solidFill>
        <a:ln w="25400" cap="flat" cmpd="sng" algn="ctr">
          <a:solidFill>
            <a:srgbClr val="F79646">
              <a:shade val="50000"/>
            </a:srgbClr>
          </a:solidFill>
          <a:prstDash val="solid"/>
        </a:ln>
        <a:effectLst/>
      </dgm:spPr>
      <dgm:t>
        <a:bodyPr/>
        <a:lstStyle/>
        <a:p>
          <a:r>
            <a:rPr lang="hr-HR" dirty="0" smtClean="0">
              <a:solidFill>
                <a:sysClr val="window" lastClr="FFFFFF"/>
              </a:solidFill>
              <a:latin typeface="Calibri"/>
              <a:ea typeface="+mn-ea"/>
              <a:cs typeface="+mn-cs"/>
            </a:rPr>
            <a:t>Ukupna alokacija: 961.200.000,00 kn</a:t>
          </a:r>
          <a:endParaRPr lang="hr-HR" dirty="0">
            <a:solidFill>
              <a:sysClr val="window" lastClr="FFFFFF"/>
            </a:solidFill>
            <a:latin typeface="Calibri"/>
            <a:ea typeface="+mn-ea"/>
            <a:cs typeface="+mn-cs"/>
          </a:endParaRPr>
        </a:p>
      </dgm:t>
    </dgm:pt>
    <dgm:pt modelId="{C634AD27-5E60-465E-8224-2C7602E63010}" type="parTrans" cxnId="{4402BE07-BAB1-486F-96E9-F57D7697A84B}">
      <dgm:prSet/>
      <dgm:spPr/>
      <dgm:t>
        <a:bodyPr/>
        <a:lstStyle/>
        <a:p>
          <a:endParaRPr lang="hr-HR"/>
        </a:p>
      </dgm:t>
    </dgm:pt>
    <dgm:pt modelId="{3BE97286-8B10-46FD-997E-C2FF24776734}" type="sibTrans" cxnId="{4402BE07-BAB1-486F-96E9-F57D7697A84B}">
      <dgm:prSet/>
      <dgm:spPr/>
      <dgm:t>
        <a:bodyPr/>
        <a:lstStyle/>
        <a:p>
          <a:endParaRPr lang="hr-HR"/>
        </a:p>
      </dgm:t>
    </dgm:pt>
    <dgm:pt modelId="{950224D2-2B96-4D07-9952-224FCC8F0586}">
      <dgm:prSet phldrT="[Tekst]">
        <dgm:style>
          <a:lnRef idx="2">
            <a:schemeClr val="accent6"/>
          </a:lnRef>
          <a:fillRef idx="1">
            <a:schemeClr val="lt1"/>
          </a:fillRef>
          <a:effectRef idx="0">
            <a:schemeClr val="accent6"/>
          </a:effectRef>
          <a:fontRef idx="minor">
            <a:schemeClr val="dk1"/>
          </a:fontRef>
        </dgm:style>
      </dgm:prSet>
      <dgm:spPr>
        <a:xfrm>
          <a:off x="1444" y="995712"/>
          <a:ext cx="1875819" cy="891445"/>
        </a:xfrm>
        <a:solidFill>
          <a:sysClr val="window" lastClr="FFFFFF"/>
        </a:solidFill>
        <a:ln w="25400" cap="flat" cmpd="sng" algn="ctr">
          <a:solidFill>
            <a:srgbClr val="F79646"/>
          </a:solidFill>
          <a:prstDash val="solid"/>
        </a:ln>
        <a:effectLst/>
      </dgm:spPr>
      <dgm:t>
        <a:bodyPr/>
        <a:lstStyle/>
        <a:p>
          <a:r>
            <a:rPr lang="hr-HR" dirty="0" smtClean="0">
              <a:solidFill>
                <a:sysClr val="windowText" lastClr="000000"/>
              </a:solidFill>
              <a:latin typeface="Calibri"/>
              <a:ea typeface="+mn-ea"/>
              <a:cs typeface="+mn-cs"/>
            </a:rPr>
            <a:t>Javna uprava 770.000.000,00 kn</a:t>
          </a:r>
          <a:endParaRPr lang="hr-HR" dirty="0">
            <a:solidFill>
              <a:sysClr val="windowText" lastClr="000000"/>
            </a:solidFill>
            <a:latin typeface="Calibri"/>
            <a:ea typeface="+mn-ea"/>
            <a:cs typeface="+mn-cs"/>
          </a:endParaRPr>
        </a:p>
      </dgm:t>
    </dgm:pt>
    <dgm:pt modelId="{A73D28F4-1B4F-4CD4-B90A-7FBD085FE3F7}" type="parTrans" cxnId="{0FD1560C-D499-427D-8DC0-52D4C9329095}">
      <dgm:prSet/>
      <dgm:spPr/>
      <dgm:t>
        <a:bodyPr/>
        <a:lstStyle/>
        <a:p>
          <a:endParaRPr lang="hr-HR"/>
        </a:p>
      </dgm:t>
    </dgm:pt>
    <dgm:pt modelId="{1D348B39-9696-4ABD-8132-3E0587828464}" type="sibTrans" cxnId="{0FD1560C-D499-427D-8DC0-52D4C9329095}">
      <dgm:prSet/>
      <dgm:spPr/>
      <dgm:t>
        <a:bodyPr/>
        <a:lstStyle/>
        <a:p>
          <a:endParaRPr lang="hr-HR"/>
        </a:p>
      </dgm:t>
    </dgm:pt>
    <dgm:pt modelId="{6AC26D8F-3604-4CC1-ABF6-9AA4200CA522}">
      <dgm:prSet phldrT="[Tekst]">
        <dgm:style>
          <a:lnRef idx="2">
            <a:schemeClr val="accent6"/>
          </a:lnRef>
          <a:fillRef idx="1">
            <a:schemeClr val="lt1"/>
          </a:fillRef>
          <a:effectRef idx="0">
            <a:schemeClr val="accent6"/>
          </a:effectRef>
          <a:fontRef idx="minor">
            <a:schemeClr val="dk1"/>
          </a:fontRef>
        </dgm:style>
      </dgm:prSet>
      <dgm:spPr>
        <a:xfrm>
          <a:off x="2034832" y="995712"/>
          <a:ext cx="1875819" cy="891445"/>
        </a:xfrm>
        <a:solidFill>
          <a:sysClr val="window" lastClr="FFFFFF"/>
        </a:solidFill>
        <a:ln w="25400" cap="flat" cmpd="sng" algn="ctr">
          <a:solidFill>
            <a:srgbClr val="F79646"/>
          </a:solidFill>
          <a:prstDash val="solid"/>
        </a:ln>
        <a:effectLst/>
      </dgm:spPr>
      <dgm:t>
        <a:bodyPr/>
        <a:lstStyle/>
        <a:p>
          <a:r>
            <a:rPr lang="hr-HR" dirty="0" smtClean="0">
              <a:solidFill>
                <a:sysClr val="windowText" lastClr="000000"/>
              </a:solidFill>
              <a:latin typeface="Calibri"/>
              <a:ea typeface="+mn-ea"/>
              <a:cs typeface="+mn-cs"/>
            </a:rPr>
            <a:t>Pravosuđe 192.000.000,00 kn</a:t>
          </a:r>
          <a:endParaRPr lang="hr-HR" dirty="0">
            <a:solidFill>
              <a:sysClr val="windowText" lastClr="000000"/>
            </a:solidFill>
            <a:latin typeface="Calibri"/>
            <a:ea typeface="+mn-ea"/>
            <a:cs typeface="+mn-cs"/>
          </a:endParaRPr>
        </a:p>
      </dgm:t>
    </dgm:pt>
    <dgm:pt modelId="{BC3A37A1-B3A7-46D4-8B99-D07DA45D7DED}" type="parTrans" cxnId="{52159292-9D9B-4F4E-BFC4-10A34648FE46}">
      <dgm:prSet/>
      <dgm:spPr/>
      <dgm:t>
        <a:bodyPr/>
        <a:lstStyle/>
        <a:p>
          <a:endParaRPr lang="hr-HR"/>
        </a:p>
      </dgm:t>
    </dgm:pt>
    <dgm:pt modelId="{ED9F0B14-2344-4CD3-9947-0AB37DC1AE1B}" type="sibTrans" cxnId="{52159292-9D9B-4F4E-BFC4-10A34648FE46}">
      <dgm:prSet/>
      <dgm:spPr/>
      <dgm:t>
        <a:bodyPr/>
        <a:lstStyle/>
        <a:p>
          <a:endParaRPr lang="hr-HR"/>
        </a:p>
      </dgm:t>
    </dgm:pt>
    <dgm:pt modelId="{02EB2245-EBF6-4621-963E-F72A3514F467}" type="pres">
      <dgm:prSet presAssocID="{0DB3687C-6689-431E-AC03-2E2C4DFFC4BB}" presName="Name0" presStyleCnt="0">
        <dgm:presLayoutVars>
          <dgm:chPref val="1"/>
          <dgm:dir/>
          <dgm:animOne val="branch"/>
          <dgm:animLvl val="lvl"/>
          <dgm:resizeHandles/>
        </dgm:presLayoutVars>
      </dgm:prSet>
      <dgm:spPr/>
      <dgm:t>
        <a:bodyPr/>
        <a:lstStyle/>
        <a:p>
          <a:endParaRPr lang="hr-HR"/>
        </a:p>
      </dgm:t>
    </dgm:pt>
    <dgm:pt modelId="{595BB4B0-84D0-4733-B526-C0FBDD9E4F65}" type="pres">
      <dgm:prSet presAssocID="{08F12471-A932-4FB2-9A9A-3D0D036BAE13}" presName="vertOne" presStyleCnt="0"/>
      <dgm:spPr/>
    </dgm:pt>
    <dgm:pt modelId="{6A859897-2F67-4D95-8DFA-839F59933A57}" type="pres">
      <dgm:prSet presAssocID="{08F12471-A932-4FB2-9A9A-3D0D036BAE13}" presName="txOne" presStyleLbl="node0" presStyleIdx="0" presStyleCnt="1" custLinFactNeighborX="568" custLinFactNeighborY="-798">
        <dgm:presLayoutVars>
          <dgm:chPref val="3"/>
        </dgm:presLayoutVars>
      </dgm:prSet>
      <dgm:spPr>
        <a:prstGeom prst="roundRect">
          <a:avLst>
            <a:gd name="adj" fmla="val 10000"/>
          </a:avLst>
        </a:prstGeom>
      </dgm:spPr>
      <dgm:t>
        <a:bodyPr/>
        <a:lstStyle/>
        <a:p>
          <a:endParaRPr lang="hr-HR"/>
        </a:p>
      </dgm:t>
    </dgm:pt>
    <dgm:pt modelId="{E25F4BD9-A35B-4781-AB62-DE602AF6A39F}" type="pres">
      <dgm:prSet presAssocID="{08F12471-A932-4FB2-9A9A-3D0D036BAE13}" presName="parTransOne" presStyleCnt="0"/>
      <dgm:spPr/>
    </dgm:pt>
    <dgm:pt modelId="{FA9ED1B9-5D7C-4D95-A367-504485977A8A}" type="pres">
      <dgm:prSet presAssocID="{08F12471-A932-4FB2-9A9A-3D0D036BAE13}" presName="horzOne" presStyleCnt="0"/>
      <dgm:spPr/>
    </dgm:pt>
    <dgm:pt modelId="{02FC1DB9-E62C-4FE1-B67D-AEC92C088D39}" type="pres">
      <dgm:prSet presAssocID="{950224D2-2B96-4D07-9952-224FCC8F0586}" presName="vertTwo" presStyleCnt="0"/>
      <dgm:spPr/>
    </dgm:pt>
    <dgm:pt modelId="{E129D842-AC24-4109-ABC9-0FF751D1E4DF}" type="pres">
      <dgm:prSet presAssocID="{950224D2-2B96-4D07-9952-224FCC8F0586}" presName="txTwo" presStyleLbl="node2" presStyleIdx="0" presStyleCnt="2">
        <dgm:presLayoutVars>
          <dgm:chPref val="3"/>
        </dgm:presLayoutVars>
      </dgm:prSet>
      <dgm:spPr>
        <a:prstGeom prst="roundRect">
          <a:avLst>
            <a:gd name="adj" fmla="val 10000"/>
          </a:avLst>
        </a:prstGeom>
      </dgm:spPr>
      <dgm:t>
        <a:bodyPr/>
        <a:lstStyle/>
        <a:p>
          <a:endParaRPr lang="hr-HR"/>
        </a:p>
      </dgm:t>
    </dgm:pt>
    <dgm:pt modelId="{5DA542C1-9A56-4497-993C-60DCD9C2BCB3}" type="pres">
      <dgm:prSet presAssocID="{950224D2-2B96-4D07-9952-224FCC8F0586}" presName="horzTwo" presStyleCnt="0"/>
      <dgm:spPr/>
    </dgm:pt>
    <dgm:pt modelId="{049058A4-3799-437D-9F99-DD11FF602AA3}" type="pres">
      <dgm:prSet presAssocID="{1D348B39-9696-4ABD-8132-3E0587828464}" presName="sibSpaceTwo" presStyleCnt="0"/>
      <dgm:spPr/>
    </dgm:pt>
    <dgm:pt modelId="{FD9A6ABA-67BB-498E-8611-6AAF76A6D01B}" type="pres">
      <dgm:prSet presAssocID="{6AC26D8F-3604-4CC1-ABF6-9AA4200CA522}" presName="vertTwo" presStyleCnt="0"/>
      <dgm:spPr/>
    </dgm:pt>
    <dgm:pt modelId="{6DAC6C22-C754-48DA-BCA7-94AEB3348C5D}" type="pres">
      <dgm:prSet presAssocID="{6AC26D8F-3604-4CC1-ABF6-9AA4200CA522}" presName="txTwo" presStyleLbl="node2" presStyleIdx="1" presStyleCnt="2">
        <dgm:presLayoutVars>
          <dgm:chPref val="3"/>
        </dgm:presLayoutVars>
      </dgm:prSet>
      <dgm:spPr>
        <a:prstGeom prst="roundRect">
          <a:avLst>
            <a:gd name="adj" fmla="val 10000"/>
          </a:avLst>
        </a:prstGeom>
      </dgm:spPr>
      <dgm:t>
        <a:bodyPr/>
        <a:lstStyle/>
        <a:p>
          <a:endParaRPr lang="hr-HR"/>
        </a:p>
      </dgm:t>
    </dgm:pt>
    <dgm:pt modelId="{CA463326-DF61-4B69-86E6-B738CE89C741}" type="pres">
      <dgm:prSet presAssocID="{6AC26D8F-3604-4CC1-ABF6-9AA4200CA522}" presName="horzTwo" presStyleCnt="0"/>
      <dgm:spPr/>
    </dgm:pt>
  </dgm:ptLst>
  <dgm:cxnLst>
    <dgm:cxn modelId="{0FD1560C-D499-427D-8DC0-52D4C9329095}" srcId="{08F12471-A932-4FB2-9A9A-3D0D036BAE13}" destId="{950224D2-2B96-4D07-9952-224FCC8F0586}" srcOrd="0" destOrd="0" parTransId="{A73D28F4-1B4F-4CD4-B90A-7FBD085FE3F7}" sibTransId="{1D348B39-9696-4ABD-8132-3E0587828464}"/>
    <dgm:cxn modelId="{4402BE07-BAB1-486F-96E9-F57D7697A84B}" srcId="{0DB3687C-6689-431E-AC03-2E2C4DFFC4BB}" destId="{08F12471-A932-4FB2-9A9A-3D0D036BAE13}" srcOrd="0" destOrd="0" parTransId="{C634AD27-5E60-465E-8224-2C7602E63010}" sibTransId="{3BE97286-8B10-46FD-997E-C2FF24776734}"/>
    <dgm:cxn modelId="{39CCD61E-1CEC-4658-A5B6-4E5C9FF7511C}" type="presOf" srcId="{08F12471-A932-4FB2-9A9A-3D0D036BAE13}" destId="{6A859897-2F67-4D95-8DFA-839F59933A57}" srcOrd="0" destOrd="0" presId="urn:microsoft.com/office/officeart/2005/8/layout/hierarchy4"/>
    <dgm:cxn modelId="{52159292-9D9B-4F4E-BFC4-10A34648FE46}" srcId="{08F12471-A932-4FB2-9A9A-3D0D036BAE13}" destId="{6AC26D8F-3604-4CC1-ABF6-9AA4200CA522}" srcOrd="1" destOrd="0" parTransId="{BC3A37A1-B3A7-46D4-8B99-D07DA45D7DED}" sibTransId="{ED9F0B14-2344-4CD3-9947-0AB37DC1AE1B}"/>
    <dgm:cxn modelId="{03AD9A19-7782-4519-9CAF-A3B374DF2536}" type="presOf" srcId="{6AC26D8F-3604-4CC1-ABF6-9AA4200CA522}" destId="{6DAC6C22-C754-48DA-BCA7-94AEB3348C5D}" srcOrd="0" destOrd="0" presId="urn:microsoft.com/office/officeart/2005/8/layout/hierarchy4"/>
    <dgm:cxn modelId="{6CB32F59-EC5E-4D5B-84C8-32CE1D08BF2F}" type="presOf" srcId="{950224D2-2B96-4D07-9952-224FCC8F0586}" destId="{E129D842-AC24-4109-ABC9-0FF751D1E4DF}" srcOrd="0" destOrd="0" presId="urn:microsoft.com/office/officeart/2005/8/layout/hierarchy4"/>
    <dgm:cxn modelId="{920ED948-C8DD-433B-8CD9-4F19594A245C}" type="presOf" srcId="{0DB3687C-6689-431E-AC03-2E2C4DFFC4BB}" destId="{02EB2245-EBF6-4621-963E-F72A3514F467}" srcOrd="0" destOrd="0" presId="urn:microsoft.com/office/officeart/2005/8/layout/hierarchy4"/>
    <dgm:cxn modelId="{40225944-7423-4668-AA08-9378FE79F62C}" type="presParOf" srcId="{02EB2245-EBF6-4621-963E-F72A3514F467}" destId="{595BB4B0-84D0-4733-B526-C0FBDD9E4F65}" srcOrd="0" destOrd="0" presId="urn:microsoft.com/office/officeart/2005/8/layout/hierarchy4"/>
    <dgm:cxn modelId="{CD301686-D614-4C9B-913C-67F769051DC5}" type="presParOf" srcId="{595BB4B0-84D0-4733-B526-C0FBDD9E4F65}" destId="{6A859897-2F67-4D95-8DFA-839F59933A57}" srcOrd="0" destOrd="0" presId="urn:microsoft.com/office/officeart/2005/8/layout/hierarchy4"/>
    <dgm:cxn modelId="{64C69A7E-75C1-44C7-8BFD-9523BC97740B}" type="presParOf" srcId="{595BB4B0-84D0-4733-B526-C0FBDD9E4F65}" destId="{E25F4BD9-A35B-4781-AB62-DE602AF6A39F}" srcOrd="1" destOrd="0" presId="urn:microsoft.com/office/officeart/2005/8/layout/hierarchy4"/>
    <dgm:cxn modelId="{738990F2-D5F8-43CD-9282-8DE3BCFA8E06}" type="presParOf" srcId="{595BB4B0-84D0-4733-B526-C0FBDD9E4F65}" destId="{FA9ED1B9-5D7C-4D95-A367-504485977A8A}" srcOrd="2" destOrd="0" presId="urn:microsoft.com/office/officeart/2005/8/layout/hierarchy4"/>
    <dgm:cxn modelId="{3288490A-1DE5-4CE4-8EC6-8E89ACB00A07}" type="presParOf" srcId="{FA9ED1B9-5D7C-4D95-A367-504485977A8A}" destId="{02FC1DB9-E62C-4FE1-B67D-AEC92C088D39}" srcOrd="0" destOrd="0" presId="urn:microsoft.com/office/officeart/2005/8/layout/hierarchy4"/>
    <dgm:cxn modelId="{4CA99BD4-45A3-4A6B-8AD3-AC88E08BB8E3}" type="presParOf" srcId="{02FC1DB9-E62C-4FE1-B67D-AEC92C088D39}" destId="{E129D842-AC24-4109-ABC9-0FF751D1E4DF}" srcOrd="0" destOrd="0" presId="urn:microsoft.com/office/officeart/2005/8/layout/hierarchy4"/>
    <dgm:cxn modelId="{E7CC575C-6D3E-4DE0-AC50-F9894761F558}" type="presParOf" srcId="{02FC1DB9-E62C-4FE1-B67D-AEC92C088D39}" destId="{5DA542C1-9A56-4497-993C-60DCD9C2BCB3}" srcOrd="1" destOrd="0" presId="urn:microsoft.com/office/officeart/2005/8/layout/hierarchy4"/>
    <dgm:cxn modelId="{3BD1CACF-DC91-4F50-9686-85A9B0BD86AE}" type="presParOf" srcId="{FA9ED1B9-5D7C-4D95-A367-504485977A8A}" destId="{049058A4-3799-437D-9F99-DD11FF602AA3}" srcOrd="1" destOrd="0" presId="urn:microsoft.com/office/officeart/2005/8/layout/hierarchy4"/>
    <dgm:cxn modelId="{891CBCD9-DADD-4F19-8A11-CFE9668C6A19}" type="presParOf" srcId="{FA9ED1B9-5D7C-4D95-A367-504485977A8A}" destId="{FD9A6ABA-67BB-498E-8611-6AAF76A6D01B}" srcOrd="2" destOrd="0" presId="urn:microsoft.com/office/officeart/2005/8/layout/hierarchy4"/>
    <dgm:cxn modelId="{B4928A1A-3D79-49A8-8424-FE1E98A6FD04}" type="presParOf" srcId="{FD9A6ABA-67BB-498E-8611-6AAF76A6D01B}" destId="{6DAC6C22-C754-48DA-BCA7-94AEB3348C5D}" srcOrd="0" destOrd="0" presId="urn:microsoft.com/office/officeart/2005/8/layout/hierarchy4"/>
    <dgm:cxn modelId="{71300664-121E-4CA1-B8AA-5711D9E342E6}" type="presParOf" srcId="{FD9A6ABA-67BB-498E-8611-6AAF76A6D01B}" destId="{CA463326-DF61-4B69-86E6-B738CE89C741}"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BF6CE5-6CF8-4171-B975-D0A4516E145C}" type="doc">
      <dgm:prSet loTypeId="urn:microsoft.com/office/officeart/2005/8/layout/pyramid2" loCatId="pyramid" qsTypeId="urn:microsoft.com/office/officeart/2005/8/quickstyle/simple1" qsCatId="simple" csTypeId="urn:microsoft.com/office/officeart/2005/8/colors/accent1_2" csCatId="accent1" phldr="1"/>
      <dgm:spPr/>
    </dgm:pt>
    <dgm:pt modelId="{D943F678-1CB4-4A7F-85D1-6B9EC9F9E503}">
      <dgm:prSet phldrT="[Teks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hr-HR" sz="1600" b="1" dirty="0" smtClean="0"/>
            <a:t>Lokalne inicijative za poticanje zapošljavanja - faza III </a:t>
          </a:r>
        </a:p>
        <a:p>
          <a:pPr defTabSz="711200">
            <a:lnSpc>
              <a:spcPct val="90000"/>
            </a:lnSpc>
            <a:spcBef>
              <a:spcPct val="0"/>
            </a:spcBef>
            <a:spcAft>
              <a:spcPct val="35000"/>
            </a:spcAft>
          </a:pPr>
          <a:endParaRPr lang="hr-HR" sz="1200" dirty="0"/>
        </a:p>
      </dgm:t>
    </dgm:pt>
    <dgm:pt modelId="{A05322E6-6E62-4440-BEC3-C8BB21A82468}" type="parTrans" cxnId="{C8B03808-D1A8-42F3-86F8-13BC2BE5AE92}">
      <dgm:prSet/>
      <dgm:spPr/>
      <dgm:t>
        <a:bodyPr/>
        <a:lstStyle/>
        <a:p>
          <a:endParaRPr lang="hr-HR"/>
        </a:p>
      </dgm:t>
    </dgm:pt>
    <dgm:pt modelId="{43204BEB-EF65-478B-A368-88E6DB464E2F}" type="sibTrans" cxnId="{C8B03808-D1A8-42F3-86F8-13BC2BE5AE92}">
      <dgm:prSet/>
      <dgm:spPr/>
      <dgm:t>
        <a:bodyPr/>
        <a:lstStyle/>
        <a:p>
          <a:endParaRPr lang="hr-HR"/>
        </a:p>
      </dgm:t>
    </dgm:pt>
    <dgm:pt modelId="{1DFF1096-14DC-49CD-B385-5E6DDCBAE80F}">
      <dgm:prSet custT="1"/>
      <dgm:spPr/>
      <dgm:t>
        <a:bodyPr/>
        <a:lstStyle/>
        <a:p>
          <a:r>
            <a:rPr lang="hr-HR" sz="1200" dirty="0" smtClean="0"/>
            <a:t>Otvoreni trajni Poziv objavljen </a:t>
          </a:r>
        </a:p>
        <a:p>
          <a:r>
            <a:rPr lang="hr-HR" sz="1200" dirty="0" smtClean="0"/>
            <a:t>10.03.2017.-17.07.2017.</a:t>
          </a:r>
          <a:endParaRPr lang="hr-HR" sz="1200" dirty="0"/>
        </a:p>
      </dgm:t>
    </dgm:pt>
    <dgm:pt modelId="{374EDAA4-A611-4385-8B8C-5E09D77AA9EC}" type="parTrans" cxnId="{A01F538D-8E01-46EE-8B69-FBE410351287}">
      <dgm:prSet/>
      <dgm:spPr/>
      <dgm:t>
        <a:bodyPr/>
        <a:lstStyle/>
        <a:p>
          <a:endParaRPr lang="hr-HR"/>
        </a:p>
      </dgm:t>
    </dgm:pt>
    <dgm:pt modelId="{B79092C4-D09E-4EB6-81C5-4355517A1BAD}" type="sibTrans" cxnId="{A01F538D-8E01-46EE-8B69-FBE410351287}">
      <dgm:prSet/>
      <dgm:spPr/>
      <dgm:t>
        <a:bodyPr/>
        <a:lstStyle/>
        <a:p>
          <a:endParaRPr lang="hr-HR"/>
        </a:p>
      </dgm:t>
    </dgm:pt>
    <dgm:pt modelId="{8EB568D2-30CC-42B2-B270-567183976664}">
      <dgm:prSet custT="1"/>
      <dgm:spPr/>
      <dgm:t>
        <a:bodyPr/>
        <a:lstStyle/>
        <a:p>
          <a:r>
            <a:rPr lang="hr-HR" sz="1050" dirty="0" smtClean="0"/>
            <a:t>Prijavitelji: ustanove (npr. škole, Hrvatski zavod za zapošljavanje, ustanove za obrazovanje odraslih, visokoškolske ustanove i ostale ustanove) udruge, trgovačka društva i obrti, sindikati, udruge sindikata više razine, udruge poslodavaca, udruge poslodavaca više razine, Poduzetničko potporne institucije evidentirane u jedinstvenom registru poduzetničke infrastrukture, jedinice lokalne i regionalne samouprave, zadruge, komore.</a:t>
          </a:r>
          <a:endParaRPr lang="hr-HR" sz="1050" dirty="0"/>
        </a:p>
      </dgm:t>
    </dgm:pt>
    <dgm:pt modelId="{CD5DAAB5-02F3-4528-B317-0691C47939EE}" type="parTrans" cxnId="{7A681AF3-CC5F-491B-86C6-9AB4D101693C}">
      <dgm:prSet/>
      <dgm:spPr/>
      <dgm:t>
        <a:bodyPr/>
        <a:lstStyle/>
        <a:p>
          <a:endParaRPr lang="hr-HR"/>
        </a:p>
      </dgm:t>
    </dgm:pt>
    <dgm:pt modelId="{E310D1C9-D4E0-47DB-A7F8-FD7CEDE876A9}" type="sibTrans" cxnId="{7A681AF3-CC5F-491B-86C6-9AB4D101693C}">
      <dgm:prSet/>
      <dgm:spPr/>
      <dgm:t>
        <a:bodyPr/>
        <a:lstStyle/>
        <a:p>
          <a:endParaRPr lang="hr-HR"/>
        </a:p>
      </dgm:t>
    </dgm:pt>
    <dgm:pt modelId="{F16EE0D7-A115-4A49-A2F9-7DD711111D5C}">
      <dgm:prSet custT="1"/>
      <dgm:spPr/>
      <dgm:t>
        <a:bodyPr/>
        <a:lstStyle/>
        <a:p>
          <a:r>
            <a:rPr lang="vi-VN" sz="1200" dirty="0" smtClean="0">
              <a:latin typeface="Calibri" panose="020F0502020204030204" pitchFamily="34" charset="0"/>
            </a:rPr>
            <a:t>Aktivnosti: predviđeno je </a:t>
          </a:r>
          <a:r>
            <a:rPr lang="vi-VN" sz="1200" b="1" dirty="0" smtClean="0">
              <a:latin typeface="Calibri" panose="020F0502020204030204" pitchFamily="34" charset="0"/>
            </a:rPr>
            <a:t>financiranje aktivnosti (zapošljavanja na lokalnoj razini), usmjerenih na prevladavanje regionalnih i lokalnih različitosti te poticanje partnerskog pristupa </a:t>
          </a:r>
          <a:r>
            <a:rPr lang="vi-VN" sz="1200" dirty="0" smtClean="0">
              <a:latin typeface="Calibri" panose="020F0502020204030204" pitchFamily="34" charset="0"/>
            </a:rPr>
            <a:t>u pripremi i donošenju politika vezanih uz razvoj ljudskih potencijala u skladu s lokalnim potrebama na tržištu rada.</a:t>
          </a:r>
          <a:endParaRPr lang="hr-HR" sz="1200" dirty="0">
            <a:latin typeface="Calibri" panose="020F0502020204030204" pitchFamily="34" charset="0"/>
          </a:endParaRPr>
        </a:p>
      </dgm:t>
    </dgm:pt>
    <dgm:pt modelId="{55A024CA-D427-4937-BA4A-4A90DA993C09}" type="parTrans" cxnId="{64ADF602-F636-4BAE-A2AE-2BF760B321B5}">
      <dgm:prSet/>
      <dgm:spPr/>
      <dgm:t>
        <a:bodyPr/>
        <a:lstStyle/>
        <a:p>
          <a:endParaRPr lang="hr-HR"/>
        </a:p>
      </dgm:t>
    </dgm:pt>
    <dgm:pt modelId="{079FC93A-D92D-4D27-B7AD-0C974C5E9168}" type="sibTrans" cxnId="{64ADF602-F636-4BAE-A2AE-2BF760B321B5}">
      <dgm:prSet/>
      <dgm:spPr/>
      <dgm:t>
        <a:bodyPr/>
        <a:lstStyle/>
        <a:p>
          <a:endParaRPr lang="hr-HR"/>
        </a:p>
      </dgm:t>
    </dgm:pt>
    <dgm:pt modelId="{6E35B393-87BD-4FCF-BA0F-CDF163B58C9E}">
      <dgm:prSet custT="1"/>
      <dgm:spPr/>
      <dgm:t>
        <a:bodyPr/>
        <a:lstStyle/>
        <a:p>
          <a:r>
            <a:rPr lang="hr-HR" sz="1100" b="1" dirty="0" smtClean="0">
              <a:solidFill>
                <a:prstClr val="black"/>
              </a:solidFill>
              <a:latin typeface="Calibri" panose="020F0502020204030204" pitchFamily="34" charset="0"/>
            </a:rPr>
            <a:t>Alokacija: </a:t>
          </a:r>
          <a:r>
            <a:rPr lang="hr-HR" sz="1100" dirty="0" smtClean="0">
              <a:solidFill>
                <a:prstClr val="black"/>
              </a:solidFill>
              <a:latin typeface="Calibri" panose="020F0502020204030204" pitchFamily="34" charset="0"/>
            </a:rPr>
            <a:t>73.440.000,00 HRK </a:t>
          </a:r>
        </a:p>
        <a:p>
          <a:r>
            <a:rPr lang="hr-HR" sz="1100" dirty="0" smtClean="0">
              <a:solidFill>
                <a:prstClr val="black"/>
              </a:solidFill>
              <a:latin typeface="Calibri" panose="020F0502020204030204" pitchFamily="34" charset="0"/>
            </a:rPr>
            <a:t>alokacija uvećana za iznos koji će obuhvaćati svih 62 projektnih prijedloga s rezervne liste  za Komponentu 1 po okončanju postupka dodjele </a:t>
          </a:r>
        </a:p>
        <a:p>
          <a:r>
            <a:rPr lang="hr-HR" sz="1100" b="1" dirty="0" smtClean="0">
              <a:solidFill>
                <a:prstClr val="black"/>
              </a:solidFill>
              <a:latin typeface="Calibri" panose="020F0502020204030204" pitchFamily="34" charset="0"/>
            </a:rPr>
            <a:t>Donošenje Odluke o financiranju u postupku!</a:t>
          </a:r>
        </a:p>
      </dgm:t>
    </dgm:pt>
    <dgm:pt modelId="{C5FEDC5E-6014-4D43-B1CE-CE5579B4762D}" type="parTrans" cxnId="{36310757-ECB0-4DF7-9EA6-BF8FD9DA24CC}">
      <dgm:prSet/>
      <dgm:spPr/>
      <dgm:t>
        <a:bodyPr/>
        <a:lstStyle/>
        <a:p>
          <a:endParaRPr lang="hr-HR"/>
        </a:p>
      </dgm:t>
    </dgm:pt>
    <dgm:pt modelId="{EA4AEE88-A75A-4FB2-A2AD-3A5FF4B4E3E5}" type="sibTrans" cxnId="{36310757-ECB0-4DF7-9EA6-BF8FD9DA24CC}">
      <dgm:prSet/>
      <dgm:spPr/>
      <dgm:t>
        <a:bodyPr/>
        <a:lstStyle/>
        <a:p>
          <a:endParaRPr lang="hr-HR"/>
        </a:p>
      </dgm:t>
    </dgm:pt>
    <dgm:pt modelId="{CBFC1E64-D56E-4615-AEA4-E8A8AA38B5BB}" type="pres">
      <dgm:prSet presAssocID="{13BF6CE5-6CF8-4171-B975-D0A4516E145C}" presName="compositeShape" presStyleCnt="0">
        <dgm:presLayoutVars>
          <dgm:dir/>
          <dgm:resizeHandles/>
        </dgm:presLayoutVars>
      </dgm:prSet>
      <dgm:spPr/>
    </dgm:pt>
    <dgm:pt modelId="{FFE35424-4478-4905-9B84-0D8CE7E9A327}" type="pres">
      <dgm:prSet presAssocID="{13BF6CE5-6CF8-4171-B975-D0A4516E145C}" presName="pyramid" presStyleLbl="node1" presStyleIdx="0" presStyleCnt="1" custLinFactNeighborX="-7796" custLinFactNeighborY="2101"/>
      <dgm:spPr/>
    </dgm:pt>
    <dgm:pt modelId="{AD85417B-FC64-45DC-AD9F-B0A5C1B1CADD}" type="pres">
      <dgm:prSet presAssocID="{13BF6CE5-6CF8-4171-B975-D0A4516E145C}" presName="theList" presStyleCnt="0"/>
      <dgm:spPr/>
    </dgm:pt>
    <dgm:pt modelId="{989D1941-B138-4413-91AD-FB3F87BDAD15}" type="pres">
      <dgm:prSet presAssocID="{D943F678-1CB4-4A7F-85D1-6B9EC9F9E503}" presName="aNode" presStyleLbl="fgAcc1" presStyleIdx="0" presStyleCnt="5" custScaleX="161842" custScaleY="94620" custLinFactY="-1173" custLinFactNeighborX="14043" custLinFactNeighborY="-100000">
        <dgm:presLayoutVars>
          <dgm:bulletEnabled val="1"/>
        </dgm:presLayoutVars>
      </dgm:prSet>
      <dgm:spPr/>
      <dgm:t>
        <a:bodyPr/>
        <a:lstStyle/>
        <a:p>
          <a:endParaRPr lang="hr-HR"/>
        </a:p>
      </dgm:t>
    </dgm:pt>
    <dgm:pt modelId="{667CBD03-2BE6-454C-8B05-712B88436489}" type="pres">
      <dgm:prSet presAssocID="{D943F678-1CB4-4A7F-85D1-6B9EC9F9E503}" presName="aSpace" presStyleCnt="0"/>
      <dgm:spPr/>
    </dgm:pt>
    <dgm:pt modelId="{736725F9-9FCF-46F8-8F6E-FFBF54BA6F09}" type="pres">
      <dgm:prSet presAssocID="{1DFF1096-14DC-49CD-B385-5E6DDCBAE80F}" presName="aNode" presStyleLbl="fgAcc1" presStyleIdx="1" presStyleCnt="5" custScaleX="164566" custScaleY="95949" custLinFactY="14823" custLinFactNeighborX="14720" custLinFactNeighborY="100000">
        <dgm:presLayoutVars>
          <dgm:bulletEnabled val="1"/>
        </dgm:presLayoutVars>
      </dgm:prSet>
      <dgm:spPr/>
      <dgm:t>
        <a:bodyPr/>
        <a:lstStyle/>
        <a:p>
          <a:endParaRPr lang="hr-HR"/>
        </a:p>
      </dgm:t>
    </dgm:pt>
    <dgm:pt modelId="{B5693F9F-82D4-461F-A9E1-3C98BB66413B}" type="pres">
      <dgm:prSet presAssocID="{1DFF1096-14DC-49CD-B385-5E6DDCBAE80F}" presName="aSpace" presStyleCnt="0"/>
      <dgm:spPr/>
    </dgm:pt>
    <dgm:pt modelId="{5FE119C6-D977-47E7-89E9-D6BF4A2CBD12}" type="pres">
      <dgm:prSet presAssocID="{8EB568D2-30CC-42B2-B270-567183976664}" presName="aNode" presStyleLbl="fgAcc1" presStyleIdx="2" presStyleCnt="5" custScaleX="167855" custScaleY="160532" custLinFactY="46514" custLinFactNeighborX="19446" custLinFactNeighborY="100000">
        <dgm:presLayoutVars>
          <dgm:bulletEnabled val="1"/>
        </dgm:presLayoutVars>
      </dgm:prSet>
      <dgm:spPr/>
      <dgm:t>
        <a:bodyPr/>
        <a:lstStyle/>
        <a:p>
          <a:endParaRPr lang="hr-HR"/>
        </a:p>
      </dgm:t>
    </dgm:pt>
    <dgm:pt modelId="{23C0CA70-C5E7-42A7-BED2-885AF43EA828}" type="pres">
      <dgm:prSet presAssocID="{8EB568D2-30CC-42B2-B270-567183976664}" presName="aSpace" presStyleCnt="0"/>
      <dgm:spPr/>
    </dgm:pt>
    <dgm:pt modelId="{AA52C68F-A2F7-4CF9-8D44-D2BE60477044}" type="pres">
      <dgm:prSet presAssocID="{F16EE0D7-A115-4A49-A2F9-7DD711111D5C}" presName="aNode" presStyleLbl="fgAcc1" presStyleIdx="3" presStyleCnt="5" custScaleX="164469" custScaleY="164861" custLinFactY="50516" custLinFactNeighborX="14004" custLinFactNeighborY="100000">
        <dgm:presLayoutVars>
          <dgm:bulletEnabled val="1"/>
        </dgm:presLayoutVars>
      </dgm:prSet>
      <dgm:spPr/>
      <dgm:t>
        <a:bodyPr/>
        <a:lstStyle/>
        <a:p>
          <a:endParaRPr lang="hr-HR"/>
        </a:p>
      </dgm:t>
    </dgm:pt>
    <dgm:pt modelId="{214B7DB7-88D2-4DD7-B4F9-BA06060BFC0D}" type="pres">
      <dgm:prSet presAssocID="{F16EE0D7-A115-4A49-A2F9-7DD711111D5C}" presName="aSpace" presStyleCnt="0"/>
      <dgm:spPr/>
    </dgm:pt>
    <dgm:pt modelId="{A5E724EB-BA68-425B-8DDF-4DBB78EC4575}" type="pres">
      <dgm:prSet presAssocID="{6E35B393-87BD-4FCF-BA0F-CDF163B58C9E}" presName="aNode" presStyleLbl="fgAcc1" presStyleIdx="4" presStyleCnt="5" custScaleX="168127" custScaleY="211424" custLinFactY="69247" custLinFactNeighborX="15570" custLinFactNeighborY="100000">
        <dgm:presLayoutVars>
          <dgm:bulletEnabled val="1"/>
        </dgm:presLayoutVars>
      </dgm:prSet>
      <dgm:spPr/>
      <dgm:t>
        <a:bodyPr/>
        <a:lstStyle/>
        <a:p>
          <a:endParaRPr lang="hr-HR"/>
        </a:p>
      </dgm:t>
    </dgm:pt>
    <dgm:pt modelId="{63DDDDCB-5824-4770-AF08-D78CCCACF4A1}" type="pres">
      <dgm:prSet presAssocID="{6E35B393-87BD-4FCF-BA0F-CDF163B58C9E}" presName="aSpace" presStyleCnt="0"/>
      <dgm:spPr/>
    </dgm:pt>
  </dgm:ptLst>
  <dgm:cxnLst>
    <dgm:cxn modelId="{A7E87123-38D4-4811-9C76-5CE9D1E65E25}" type="presOf" srcId="{F16EE0D7-A115-4A49-A2F9-7DD711111D5C}" destId="{AA52C68F-A2F7-4CF9-8D44-D2BE60477044}" srcOrd="0" destOrd="0" presId="urn:microsoft.com/office/officeart/2005/8/layout/pyramid2"/>
    <dgm:cxn modelId="{64ADF602-F636-4BAE-A2AE-2BF760B321B5}" srcId="{13BF6CE5-6CF8-4171-B975-D0A4516E145C}" destId="{F16EE0D7-A115-4A49-A2F9-7DD711111D5C}" srcOrd="3" destOrd="0" parTransId="{55A024CA-D427-4937-BA4A-4A90DA993C09}" sibTransId="{079FC93A-D92D-4D27-B7AD-0C974C5E9168}"/>
    <dgm:cxn modelId="{F3CD5940-5286-419D-99CA-5DE7F991F5EA}" type="presOf" srcId="{D943F678-1CB4-4A7F-85D1-6B9EC9F9E503}" destId="{989D1941-B138-4413-91AD-FB3F87BDAD15}" srcOrd="0" destOrd="0" presId="urn:microsoft.com/office/officeart/2005/8/layout/pyramid2"/>
    <dgm:cxn modelId="{36310757-ECB0-4DF7-9EA6-BF8FD9DA24CC}" srcId="{13BF6CE5-6CF8-4171-B975-D0A4516E145C}" destId="{6E35B393-87BD-4FCF-BA0F-CDF163B58C9E}" srcOrd="4" destOrd="0" parTransId="{C5FEDC5E-6014-4D43-B1CE-CE5579B4762D}" sibTransId="{EA4AEE88-A75A-4FB2-A2AD-3A5FF4B4E3E5}"/>
    <dgm:cxn modelId="{AA5710C2-6B12-42E1-B42D-3F1A7DDF4E65}" type="presOf" srcId="{8EB568D2-30CC-42B2-B270-567183976664}" destId="{5FE119C6-D977-47E7-89E9-D6BF4A2CBD12}" srcOrd="0" destOrd="0" presId="urn:microsoft.com/office/officeart/2005/8/layout/pyramid2"/>
    <dgm:cxn modelId="{7A681AF3-CC5F-491B-86C6-9AB4D101693C}" srcId="{13BF6CE5-6CF8-4171-B975-D0A4516E145C}" destId="{8EB568D2-30CC-42B2-B270-567183976664}" srcOrd="2" destOrd="0" parTransId="{CD5DAAB5-02F3-4528-B317-0691C47939EE}" sibTransId="{E310D1C9-D4E0-47DB-A7F8-FD7CEDE876A9}"/>
    <dgm:cxn modelId="{A01F538D-8E01-46EE-8B69-FBE410351287}" srcId="{13BF6CE5-6CF8-4171-B975-D0A4516E145C}" destId="{1DFF1096-14DC-49CD-B385-5E6DDCBAE80F}" srcOrd="1" destOrd="0" parTransId="{374EDAA4-A611-4385-8B8C-5E09D77AA9EC}" sibTransId="{B79092C4-D09E-4EB6-81C5-4355517A1BAD}"/>
    <dgm:cxn modelId="{0BC5B06C-9D6E-4E0A-8FA0-98D82FE05AFD}" type="presOf" srcId="{13BF6CE5-6CF8-4171-B975-D0A4516E145C}" destId="{CBFC1E64-D56E-4615-AEA4-E8A8AA38B5BB}" srcOrd="0" destOrd="0" presId="urn:microsoft.com/office/officeart/2005/8/layout/pyramid2"/>
    <dgm:cxn modelId="{C8B03808-D1A8-42F3-86F8-13BC2BE5AE92}" srcId="{13BF6CE5-6CF8-4171-B975-D0A4516E145C}" destId="{D943F678-1CB4-4A7F-85D1-6B9EC9F9E503}" srcOrd="0" destOrd="0" parTransId="{A05322E6-6E62-4440-BEC3-C8BB21A82468}" sibTransId="{43204BEB-EF65-478B-A368-88E6DB464E2F}"/>
    <dgm:cxn modelId="{548A4800-070A-400F-AFA1-835F73201E85}" type="presOf" srcId="{1DFF1096-14DC-49CD-B385-5E6DDCBAE80F}" destId="{736725F9-9FCF-46F8-8F6E-FFBF54BA6F09}" srcOrd="0" destOrd="0" presId="urn:microsoft.com/office/officeart/2005/8/layout/pyramid2"/>
    <dgm:cxn modelId="{2C152F91-87D0-45CA-9B3F-B3F4ABF50260}" type="presOf" srcId="{6E35B393-87BD-4FCF-BA0F-CDF163B58C9E}" destId="{A5E724EB-BA68-425B-8DDF-4DBB78EC4575}" srcOrd="0" destOrd="0" presId="urn:microsoft.com/office/officeart/2005/8/layout/pyramid2"/>
    <dgm:cxn modelId="{EE029B4A-E65B-4FF2-8E63-5CFB3C41F273}" type="presParOf" srcId="{CBFC1E64-D56E-4615-AEA4-E8A8AA38B5BB}" destId="{FFE35424-4478-4905-9B84-0D8CE7E9A327}" srcOrd="0" destOrd="0" presId="urn:microsoft.com/office/officeart/2005/8/layout/pyramid2"/>
    <dgm:cxn modelId="{04F96DC0-F886-4E7C-AD72-B9A3CE5F6535}" type="presParOf" srcId="{CBFC1E64-D56E-4615-AEA4-E8A8AA38B5BB}" destId="{AD85417B-FC64-45DC-AD9F-B0A5C1B1CADD}" srcOrd="1" destOrd="0" presId="urn:microsoft.com/office/officeart/2005/8/layout/pyramid2"/>
    <dgm:cxn modelId="{29744F97-9452-4A62-8678-EAB85ED5B8D4}" type="presParOf" srcId="{AD85417B-FC64-45DC-AD9F-B0A5C1B1CADD}" destId="{989D1941-B138-4413-91AD-FB3F87BDAD15}" srcOrd="0" destOrd="0" presId="urn:microsoft.com/office/officeart/2005/8/layout/pyramid2"/>
    <dgm:cxn modelId="{6523AAD3-25CB-4B5D-8943-F44D04855E1B}" type="presParOf" srcId="{AD85417B-FC64-45DC-AD9F-B0A5C1B1CADD}" destId="{667CBD03-2BE6-454C-8B05-712B88436489}" srcOrd="1" destOrd="0" presId="urn:microsoft.com/office/officeart/2005/8/layout/pyramid2"/>
    <dgm:cxn modelId="{7D037AEA-651C-4D89-B290-CE873DCD37FA}" type="presParOf" srcId="{AD85417B-FC64-45DC-AD9F-B0A5C1B1CADD}" destId="{736725F9-9FCF-46F8-8F6E-FFBF54BA6F09}" srcOrd="2" destOrd="0" presId="urn:microsoft.com/office/officeart/2005/8/layout/pyramid2"/>
    <dgm:cxn modelId="{2D323578-B61F-4B79-ABC9-C9E047FD211A}" type="presParOf" srcId="{AD85417B-FC64-45DC-AD9F-B0A5C1B1CADD}" destId="{B5693F9F-82D4-461F-A9E1-3C98BB66413B}" srcOrd="3" destOrd="0" presId="urn:microsoft.com/office/officeart/2005/8/layout/pyramid2"/>
    <dgm:cxn modelId="{EA01E226-24BF-4210-9565-C357BBC019C1}" type="presParOf" srcId="{AD85417B-FC64-45DC-AD9F-B0A5C1B1CADD}" destId="{5FE119C6-D977-47E7-89E9-D6BF4A2CBD12}" srcOrd="4" destOrd="0" presId="urn:microsoft.com/office/officeart/2005/8/layout/pyramid2"/>
    <dgm:cxn modelId="{6AFE4BB8-8EEA-43C2-B1C8-A2C7DC5C7CBD}" type="presParOf" srcId="{AD85417B-FC64-45DC-AD9F-B0A5C1B1CADD}" destId="{23C0CA70-C5E7-42A7-BED2-885AF43EA828}" srcOrd="5" destOrd="0" presId="urn:microsoft.com/office/officeart/2005/8/layout/pyramid2"/>
    <dgm:cxn modelId="{E8113701-CD08-4602-AC7A-3E4B6224325B}" type="presParOf" srcId="{AD85417B-FC64-45DC-AD9F-B0A5C1B1CADD}" destId="{AA52C68F-A2F7-4CF9-8D44-D2BE60477044}" srcOrd="6" destOrd="0" presId="urn:microsoft.com/office/officeart/2005/8/layout/pyramid2"/>
    <dgm:cxn modelId="{C35ACC52-4106-43DE-B5C8-89EC8C75CC05}" type="presParOf" srcId="{AD85417B-FC64-45DC-AD9F-B0A5C1B1CADD}" destId="{214B7DB7-88D2-4DD7-B4F9-BA06060BFC0D}" srcOrd="7" destOrd="0" presId="urn:microsoft.com/office/officeart/2005/8/layout/pyramid2"/>
    <dgm:cxn modelId="{E1885509-EB41-42AE-BB79-5255150D1CF6}" type="presParOf" srcId="{AD85417B-FC64-45DC-AD9F-B0A5C1B1CADD}" destId="{A5E724EB-BA68-425B-8DDF-4DBB78EC4575}" srcOrd="8" destOrd="0" presId="urn:microsoft.com/office/officeart/2005/8/layout/pyramid2"/>
    <dgm:cxn modelId="{F6B841AE-C9C0-49EC-8535-074CD471568A}" type="presParOf" srcId="{AD85417B-FC64-45DC-AD9F-B0A5C1B1CADD}" destId="{63DDDDCB-5824-4770-AF08-D78CCCACF4A1}"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650CBB2-8F41-444C-B6B5-6280CE6BB393}" type="doc">
      <dgm:prSet loTypeId="urn:microsoft.com/office/officeart/2005/8/layout/process1" loCatId="process" qsTypeId="urn:microsoft.com/office/officeart/2005/8/quickstyle/simple1" qsCatId="simple" csTypeId="urn:microsoft.com/office/officeart/2005/8/colors/accent1_2" csCatId="accent1" phldr="1"/>
      <dgm:spPr/>
    </dgm:pt>
    <dgm:pt modelId="{7D8420FE-6152-45C8-8735-0B2FBB92B239}">
      <dgm:prSet phldrT="[Tekst]" custT="1">
        <dgm:style>
          <a:lnRef idx="1">
            <a:schemeClr val="accent6"/>
          </a:lnRef>
          <a:fillRef idx="2">
            <a:schemeClr val="accent6"/>
          </a:fillRef>
          <a:effectRef idx="1">
            <a:schemeClr val="accent6"/>
          </a:effectRef>
          <a:fontRef idx="minor">
            <a:schemeClr val="dk1"/>
          </a:fontRef>
        </dgm:style>
      </dgm:prSet>
      <dgm:spPr>
        <a:xfrm>
          <a:off x="4983" y="0"/>
          <a:ext cx="2014817" cy="2736304"/>
        </a:xfr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dgm:spPr>
      <dgm:t>
        <a:bodyPr/>
        <a:lstStyle/>
        <a:p>
          <a:r>
            <a:rPr lang="hr-HR" sz="1800" dirty="0" smtClean="0">
              <a:solidFill>
                <a:sysClr val="windowText" lastClr="000000"/>
              </a:solidFill>
              <a:latin typeface="Calibri"/>
              <a:ea typeface="+mn-ea"/>
              <a:cs typeface="+mn-cs"/>
            </a:rPr>
            <a:t>Korisnici:</a:t>
          </a:r>
        </a:p>
        <a:p>
          <a:r>
            <a:rPr lang="hr-HR" sz="1800" dirty="0" smtClean="0">
              <a:solidFill>
                <a:sysClr val="windowText" lastClr="000000"/>
              </a:solidFill>
              <a:latin typeface="Calibri"/>
              <a:ea typeface="+mn-ea"/>
              <a:cs typeface="+mn-cs"/>
            </a:rPr>
            <a:t>-unaprijed određeni</a:t>
          </a:r>
        </a:p>
        <a:p>
          <a:r>
            <a:rPr lang="hr-HR" sz="1800" dirty="0" smtClean="0">
              <a:solidFill>
                <a:sysClr val="windowText" lastClr="000000"/>
              </a:solidFill>
              <a:latin typeface="Calibri"/>
              <a:ea typeface="+mn-ea"/>
              <a:cs typeface="+mn-cs"/>
            </a:rPr>
            <a:t>- tijela državne i javne uprave</a:t>
          </a:r>
        </a:p>
        <a:p>
          <a:r>
            <a:rPr lang="hr-HR" sz="1800" dirty="0" smtClean="0">
              <a:solidFill>
                <a:sysClr val="windowText" lastClr="000000"/>
              </a:solidFill>
              <a:latin typeface="Calibri"/>
              <a:ea typeface="+mn-ea"/>
              <a:cs typeface="+mn-cs"/>
            </a:rPr>
            <a:t>-pravosudna tijela</a:t>
          </a:r>
          <a:endParaRPr lang="hr-HR" sz="1800" dirty="0">
            <a:solidFill>
              <a:sysClr val="windowText" lastClr="000000"/>
            </a:solidFill>
            <a:latin typeface="Calibri"/>
            <a:ea typeface="+mn-ea"/>
            <a:cs typeface="+mn-cs"/>
          </a:endParaRPr>
        </a:p>
      </dgm:t>
    </dgm:pt>
    <dgm:pt modelId="{1C151AF9-536F-4348-98EF-4140741AFC77}" type="parTrans" cxnId="{DC5B1183-B141-4777-85D7-F9B326B3F51D}">
      <dgm:prSet/>
      <dgm:spPr/>
      <dgm:t>
        <a:bodyPr/>
        <a:lstStyle/>
        <a:p>
          <a:endParaRPr lang="hr-HR"/>
        </a:p>
      </dgm:t>
    </dgm:pt>
    <dgm:pt modelId="{D2BEB805-FF52-4D66-9669-0EDAECF635F5}" type="sibTrans" cxnId="{DC5B1183-B141-4777-85D7-F9B326B3F51D}">
      <dgm:prSet>
        <dgm:style>
          <a:lnRef idx="2">
            <a:schemeClr val="accent6"/>
          </a:lnRef>
          <a:fillRef idx="1">
            <a:schemeClr val="lt1"/>
          </a:fillRef>
          <a:effectRef idx="0">
            <a:schemeClr val="accent6"/>
          </a:effectRef>
          <a:fontRef idx="minor">
            <a:schemeClr val="dk1"/>
          </a:fontRef>
        </dgm:style>
      </dgm:prSet>
      <dgm:spPr>
        <a:xfrm>
          <a:off x="2221282" y="1118314"/>
          <a:ext cx="427141" cy="499674"/>
        </a:xfrm>
        <a:solidFill>
          <a:sysClr val="window" lastClr="FFFFFF"/>
        </a:solidFill>
        <a:ln w="25400" cap="flat" cmpd="sng" algn="ctr">
          <a:solidFill>
            <a:srgbClr val="F79646"/>
          </a:solidFill>
          <a:prstDash val="solid"/>
        </a:ln>
        <a:effectLst/>
      </dgm:spPr>
      <dgm:t>
        <a:bodyPr/>
        <a:lstStyle/>
        <a:p>
          <a:endParaRPr lang="hr-HR">
            <a:solidFill>
              <a:sysClr val="windowText" lastClr="000000"/>
            </a:solidFill>
            <a:latin typeface="Calibri"/>
            <a:ea typeface="+mn-ea"/>
            <a:cs typeface="+mn-cs"/>
          </a:endParaRPr>
        </a:p>
      </dgm:t>
    </dgm:pt>
    <dgm:pt modelId="{010962CE-5460-4453-A687-3EDB79747741}">
      <dgm:prSet phldrT="[Tekst]" custT="1">
        <dgm:style>
          <a:lnRef idx="1">
            <a:schemeClr val="accent6"/>
          </a:lnRef>
          <a:fillRef idx="2">
            <a:schemeClr val="accent6"/>
          </a:fillRef>
          <a:effectRef idx="1">
            <a:schemeClr val="accent6"/>
          </a:effectRef>
          <a:fontRef idx="minor">
            <a:schemeClr val="dk1"/>
          </a:fontRef>
        </dgm:style>
      </dgm:prSet>
      <dgm:spPr>
        <a:xfrm>
          <a:off x="2825727" y="0"/>
          <a:ext cx="2014817" cy="2736304"/>
        </a:xfr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dgm:spPr>
      <dgm:t>
        <a:bodyPr/>
        <a:lstStyle/>
        <a:p>
          <a:r>
            <a:rPr lang="hr-HR" sz="1600" dirty="0" smtClean="0">
              <a:solidFill>
                <a:sysClr val="windowText" lastClr="000000"/>
              </a:solidFill>
              <a:latin typeface="Calibri"/>
              <a:ea typeface="+mn-ea"/>
              <a:cs typeface="+mn-cs"/>
            </a:rPr>
            <a:t>Aktivnosti:</a:t>
          </a:r>
        </a:p>
        <a:p>
          <a:r>
            <a:rPr lang="hr-HR" sz="1600" dirty="0" smtClean="0">
              <a:solidFill>
                <a:sysClr val="windowText" lastClr="000000"/>
              </a:solidFill>
              <a:latin typeface="Calibri"/>
              <a:ea typeface="+mn-ea"/>
              <a:cs typeface="+mn-cs"/>
            </a:rPr>
            <a:t>-digitalizacija</a:t>
          </a:r>
        </a:p>
        <a:p>
          <a:r>
            <a:rPr lang="hr-HR" sz="1600" dirty="0" smtClean="0">
              <a:solidFill>
                <a:sysClr val="windowText" lastClr="000000"/>
              </a:solidFill>
              <a:latin typeface="Calibri"/>
              <a:ea typeface="+mn-ea"/>
              <a:cs typeface="+mn-cs"/>
            </a:rPr>
            <a:t>-unaprjeđenje procesa</a:t>
          </a:r>
        </a:p>
        <a:p>
          <a:r>
            <a:rPr lang="hr-HR" sz="1600" dirty="0" smtClean="0">
              <a:solidFill>
                <a:sysClr val="windowText" lastClr="000000"/>
              </a:solidFill>
              <a:latin typeface="Calibri"/>
              <a:ea typeface="+mn-ea"/>
              <a:cs typeface="+mn-cs"/>
            </a:rPr>
            <a:t>-razvoj usluga</a:t>
          </a:r>
        </a:p>
        <a:p>
          <a:r>
            <a:rPr lang="hr-HR" sz="1600" dirty="0" smtClean="0">
              <a:solidFill>
                <a:sysClr val="windowText" lastClr="000000"/>
              </a:solidFill>
              <a:latin typeface="Calibri"/>
              <a:ea typeface="+mn-ea"/>
              <a:cs typeface="+mn-cs"/>
            </a:rPr>
            <a:t>-edukacije službenika</a:t>
          </a:r>
        </a:p>
      </dgm:t>
    </dgm:pt>
    <dgm:pt modelId="{EB157F23-F444-4464-97D6-D337A68A4D74}" type="parTrans" cxnId="{5B13B17E-7A62-4794-BF7F-149823A4A917}">
      <dgm:prSet/>
      <dgm:spPr/>
      <dgm:t>
        <a:bodyPr/>
        <a:lstStyle/>
        <a:p>
          <a:endParaRPr lang="hr-HR"/>
        </a:p>
      </dgm:t>
    </dgm:pt>
    <dgm:pt modelId="{4C4E367D-3732-4D53-953F-2B4348DF7701}" type="sibTrans" cxnId="{5B13B17E-7A62-4794-BF7F-149823A4A917}">
      <dgm:prSet>
        <dgm:style>
          <a:lnRef idx="2">
            <a:schemeClr val="accent6"/>
          </a:lnRef>
          <a:fillRef idx="1">
            <a:schemeClr val="lt1"/>
          </a:fillRef>
          <a:effectRef idx="0">
            <a:schemeClr val="accent6"/>
          </a:effectRef>
          <a:fontRef idx="minor">
            <a:schemeClr val="dk1"/>
          </a:fontRef>
        </dgm:style>
      </dgm:prSet>
      <dgm:spPr>
        <a:xfrm>
          <a:off x="5042026" y="1118314"/>
          <a:ext cx="427141" cy="499674"/>
        </a:xfrm>
        <a:solidFill>
          <a:sysClr val="window" lastClr="FFFFFF"/>
        </a:solidFill>
        <a:ln w="25400" cap="flat" cmpd="sng" algn="ctr">
          <a:solidFill>
            <a:srgbClr val="F79646"/>
          </a:solidFill>
          <a:prstDash val="solid"/>
        </a:ln>
        <a:effectLst/>
      </dgm:spPr>
      <dgm:t>
        <a:bodyPr/>
        <a:lstStyle/>
        <a:p>
          <a:endParaRPr lang="hr-HR">
            <a:solidFill>
              <a:sysClr val="windowText" lastClr="000000"/>
            </a:solidFill>
            <a:latin typeface="Calibri"/>
            <a:ea typeface="+mn-ea"/>
            <a:cs typeface="+mn-cs"/>
          </a:endParaRPr>
        </a:p>
      </dgm:t>
    </dgm:pt>
    <dgm:pt modelId="{FAEC8AF2-FC43-4888-882B-7B97FBB4254E}">
      <dgm:prSet phldrT="[Tekst]" custT="1">
        <dgm:style>
          <a:lnRef idx="1">
            <a:schemeClr val="accent6"/>
          </a:lnRef>
          <a:fillRef idx="2">
            <a:schemeClr val="accent6"/>
          </a:fillRef>
          <a:effectRef idx="1">
            <a:schemeClr val="accent6"/>
          </a:effectRef>
          <a:fontRef idx="minor">
            <a:schemeClr val="dk1"/>
          </a:fontRef>
        </dgm:style>
      </dgm:prSet>
      <dgm:spPr>
        <a:xfrm>
          <a:off x="5646471" y="0"/>
          <a:ext cx="2989504" cy="2736304"/>
        </a:xfr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dgm:spPr>
      <dgm:t>
        <a:bodyPr/>
        <a:lstStyle/>
        <a:p>
          <a:r>
            <a:rPr lang="hr-HR" sz="1300" dirty="0" smtClean="0">
              <a:solidFill>
                <a:sysClr val="windowText" lastClr="000000"/>
              </a:solidFill>
              <a:latin typeface="Calibri"/>
              <a:ea typeface="+mn-ea"/>
              <a:cs typeface="+mn-cs"/>
            </a:rPr>
            <a:t>Očekivani ishodi:      </a:t>
          </a:r>
        </a:p>
        <a:p>
          <a:r>
            <a:rPr lang="hr-HR" sz="1300" dirty="0" smtClean="0">
              <a:solidFill>
                <a:sysClr val="windowText" lastClr="000000"/>
              </a:solidFill>
              <a:latin typeface="Calibri"/>
              <a:ea typeface="+mn-ea"/>
              <a:cs typeface="+mn-cs"/>
            </a:rPr>
            <a:t>-razviti nove i unaprijediti postojeće usluge</a:t>
          </a:r>
        </a:p>
        <a:p>
          <a:r>
            <a:rPr lang="hr-HR" sz="1300" dirty="0" smtClean="0">
              <a:solidFill>
                <a:sysClr val="windowText" lastClr="000000"/>
              </a:solidFill>
              <a:latin typeface="Calibri"/>
              <a:ea typeface="+mn-ea"/>
              <a:cs typeface="+mn-cs"/>
            </a:rPr>
            <a:t>-poboljšati organizaciju rada u TDU i TJU</a:t>
          </a:r>
        </a:p>
        <a:p>
          <a:r>
            <a:rPr lang="hr-HR" sz="1300" dirty="0" smtClean="0">
              <a:solidFill>
                <a:sysClr val="windowText" lastClr="000000"/>
              </a:solidFill>
              <a:latin typeface="Calibri"/>
              <a:ea typeface="+mn-ea"/>
              <a:cs typeface="+mn-cs"/>
            </a:rPr>
            <a:t>-unaprijediti poslovne procese na sudovima</a:t>
          </a:r>
        </a:p>
        <a:p>
          <a:r>
            <a:rPr lang="hr-HR" sz="1300" dirty="0" smtClean="0">
              <a:solidFill>
                <a:sysClr val="windowText" lastClr="000000"/>
              </a:solidFill>
              <a:latin typeface="Calibri"/>
              <a:ea typeface="+mn-ea"/>
              <a:cs typeface="+mn-cs"/>
            </a:rPr>
            <a:t>-poboljšati profesionalne kompetencije zaposlenih</a:t>
          </a:r>
        </a:p>
        <a:p>
          <a:r>
            <a:rPr lang="hr-HR" sz="1300" dirty="0" smtClean="0">
              <a:solidFill>
                <a:sysClr val="windowText" lastClr="000000"/>
              </a:solidFill>
              <a:latin typeface="Calibri"/>
              <a:ea typeface="+mn-ea"/>
              <a:cs typeface="+mn-cs"/>
            </a:rPr>
            <a:t>-pravosudne djelatnike uključiti u osposobljavanja koja se odnose na kvalitetu i učinkovitost pravosuđa</a:t>
          </a:r>
        </a:p>
        <a:p>
          <a:r>
            <a:rPr lang="hr-HR" sz="1300" dirty="0" smtClean="0">
              <a:solidFill>
                <a:sysClr val="windowText" lastClr="000000"/>
              </a:solidFill>
              <a:latin typeface="Calibri"/>
              <a:ea typeface="+mn-ea"/>
              <a:cs typeface="+mn-cs"/>
            </a:rPr>
            <a:t>-razviti nove programe osposobljavanja</a:t>
          </a:r>
          <a:endParaRPr lang="hr-HR" sz="1300" dirty="0">
            <a:solidFill>
              <a:sysClr val="windowText" lastClr="000000"/>
            </a:solidFill>
            <a:latin typeface="Calibri"/>
            <a:ea typeface="+mn-ea"/>
            <a:cs typeface="+mn-cs"/>
          </a:endParaRPr>
        </a:p>
      </dgm:t>
    </dgm:pt>
    <dgm:pt modelId="{BFCBB18D-C038-4098-B551-C59CEFFFE853}" type="sibTrans" cxnId="{6E996C8B-0D8E-4238-9758-02A36DF98F77}">
      <dgm:prSet/>
      <dgm:spPr/>
      <dgm:t>
        <a:bodyPr/>
        <a:lstStyle/>
        <a:p>
          <a:endParaRPr lang="hr-HR"/>
        </a:p>
      </dgm:t>
    </dgm:pt>
    <dgm:pt modelId="{32885258-4B71-48EA-B26B-EC4B1B4B0186}" type="parTrans" cxnId="{6E996C8B-0D8E-4238-9758-02A36DF98F77}">
      <dgm:prSet/>
      <dgm:spPr/>
      <dgm:t>
        <a:bodyPr/>
        <a:lstStyle/>
        <a:p>
          <a:endParaRPr lang="hr-HR"/>
        </a:p>
      </dgm:t>
    </dgm:pt>
    <dgm:pt modelId="{C336B740-E1B0-42DD-BB36-D207F8696B18}" type="pres">
      <dgm:prSet presAssocID="{C650CBB2-8F41-444C-B6B5-6280CE6BB393}" presName="Name0" presStyleCnt="0">
        <dgm:presLayoutVars>
          <dgm:dir/>
          <dgm:resizeHandles val="exact"/>
        </dgm:presLayoutVars>
      </dgm:prSet>
      <dgm:spPr/>
    </dgm:pt>
    <dgm:pt modelId="{49943EFC-B837-46D3-AB3F-1872A6FED190}" type="pres">
      <dgm:prSet presAssocID="{7D8420FE-6152-45C8-8735-0B2FBB92B239}" presName="node" presStyleLbl="node1" presStyleIdx="0" presStyleCnt="3">
        <dgm:presLayoutVars>
          <dgm:bulletEnabled val="1"/>
        </dgm:presLayoutVars>
      </dgm:prSet>
      <dgm:spPr>
        <a:prstGeom prst="roundRect">
          <a:avLst>
            <a:gd name="adj" fmla="val 10000"/>
          </a:avLst>
        </a:prstGeom>
      </dgm:spPr>
      <dgm:t>
        <a:bodyPr/>
        <a:lstStyle/>
        <a:p>
          <a:endParaRPr lang="hr-HR"/>
        </a:p>
      </dgm:t>
    </dgm:pt>
    <dgm:pt modelId="{110C090A-260A-4041-B6F2-63FFFE567F6E}" type="pres">
      <dgm:prSet presAssocID="{D2BEB805-FF52-4D66-9669-0EDAECF635F5}" presName="sibTrans" presStyleLbl="sibTrans2D1" presStyleIdx="0" presStyleCnt="2"/>
      <dgm:spPr>
        <a:prstGeom prst="rightArrow">
          <a:avLst>
            <a:gd name="adj1" fmla="val 60000"/>
            <a:gd name="adj2" fmla="val 50000"/>
          </a:avLst>
        </a:prstGeom>
      </dgm:spPr>
      <dgm:t>
        <a:bodyPr/>
        <a:lstStyle/>
        <a:p>
          <a:endParaRPr lang="hr-HR"/>
        </a:p>
      </dgm:t>
    </dgm:pt>
    <dgm:pt modelId="{A40E6677-11FE-4721-95D0-AC54DE9E82DF}" type="pres">
      <dgm:prSet presAssocID="{D2BEB805-FF52-4D66-9669-0EDAECF635F5}" presName="connectorText" presStyleLbl="sibTrans2D1" presStyleIdx="0" presStyleCnt="2"/>
      <dgm:spPr/>
      <dgm:t>
        <a:bodyPr/>
        <a:lstStyle/>
        <a:p>
          <a:endParaRPr lang="hr-HR"/>
        </a:p>
      </dgm:t>
    </dgm:pt>
    <dgm:pt modelId="{4A354023-28C1-4FCE-89B1-A0B23749401C}" type="pres">
      <dgm:prSet presAssocID="{010962CE-5460-4453-A687-3EDB79747741}" presName="node" presStyleLbl="node1" presStyleIdx="1" presStyleCnt="3">
        <dgm:presLayoutVars>
          <dgm:bulletEnabled val="1"/>
        </dgm:presLayoutVars>
      </dgm:prSet>
      <dgm:spPr>
        <a:prstGeom prst="roundRect">
          <a:avLst>
            <a:gd name="adj" fmla="val 10000"/>
          </a:avLst>
        </a:prstGeom>
      </dgm:spPr>
      <dgm:t>
        <a:bodyPr/>
        <a:lstStyle/>
        <a:p>
          <a:endParaRPr lang="hr-HR"/>
        </a:p>
      </dgm:t>
    </dgm:pt>
    <dgm:pt modelId="{CB8E8D28-CB42-4272-AC2B-1FA51DF9F668}" type="pres">
      <dgm:prSet presAssocID="{4C4E367D-3732-4D53-953F-2B4348DF7701}" presName="sibTrans" presStyleLbl="sibTrans2D1" presStyleIdx="1" presStyleCnt="2"/>
      <dgm:spPr>
        <a:prstGeom prst="rightArrow">
          <a:avLst>
            <a:gd name="adj1" fmla="val 60000"/>
            <a:gd name="adj2" fmla="val 50000"/>
          </a:avLst>
        </a:prstGeom>
      </dgm:spPr>
      <dgm:t>
        <a:bodyPr/>
        <a:lstStyle/>
        <a:p>
          <a:endParaRPr lang="hr-HR"/>
        </a:p>
      </dgm:t>
    </dgm:pt>
    <dgm:pt modelId="{AF290F89-1418-442B-AFF1-B8013AE95845}" type="pres">
      <dgm:prSet presAssocID="{4C4E367D-3732-4D53-953F-2B4348DF7701}" presName="connectorText" presStyleLbl="sibTrans2D1" presStyleIdx="1" presStyleCnt="2"/>
      <dgm:spPr/>
      <dgm:t>
        <a:bodyPr/>
        <a:lstStyle/>
        <a:p>
          <a:endParaRPr lang="hr-HR"/>
        </a:p>
      </dgm:t>
    </dgm:pt>
    <dgm:pt modelId="{FADE6548-5485-4928-AB4C-B9C0C45C962D}" type="pres">
      <dgm:prSet presAssocID="{FAEC8AF2-FC43-4888-882B-7B97FBB4254E}" presName="node" presStyleLbl="node1" presStyleIdx="2" presStyleCnt="3" custScaleX="148376">
        <dgm:presLayoutVars>
          <dgm:bulletEnabled val="1"/>
        </dgm:presLayoutVars>
      </dgm:prSet>
      <dgm:spPr>
        <a:prstGeom prst="roundRect">
          <a:avLst>
            <a:gd name="adj" fmla="val 10000"/>
          </a:avLst>
        </a:prstGeom>
      </dgm:spPr>
      <dgm:t>
        <a:bodyPr/>
        <a:lstStyle/>
        <a:p>
          <a:endParaRPr lang="hr-HR"/>
        </a:p>
      </dgm:t>
    </dgm:pt>
  </dgm:ptLst>
  <dgm:cxnLst>
    <dgm:cxn modelId="{3C38B363-06C4-4404-8D9C-3216DCCF0846}" type="presOf" srcId="{010962CE-5460-4453-A687-3EDB79747741}" destId="{4A354023-28C1-4FCE-89B1-A0B23749401C}" srcOrd="0" destOrd="0" presId="urn:microsoft.com/office/officeart/2005/8/layout/process1"/>
    <dgm:cxn modelId="{502BDF0E-7B5B-4006-90E1-BE672A53A801}" type="presOf" srcId="{D2BEB805-FF52-4D66-9669-0EDAECF635F5}" destId="{A40E6677-11FE-4721-95D0-AC54DE9E82DF}" srcOrd="1" destOrd="0" presId="urn:microsoft.com/office/officeart/2005/8/layout/process1"/>
    <dgm:cxn modelId="{4FDCEB0C-F857-4C71-872B-5B1A5FAE4D43}" type="presOf" srcId="{7D8420FE-6152-45C8-8735-0B2FBB92B239}" destId="{49943EFC-B837-46D3-AB3F-1872A6FED190}" srcOrd="0" destOrd="0" presId="urn:microsoft.com/office/officeart/2005/8/layout/process1"/>
    <dgm:cxn modelId="{9AA1BF5A-7208-4DA2-A760-0F16B3D05BA2}" type="presOf" srcId="{D2BEB805-FF52-4D66-9669-0EDAECF635F5}" destId="{110C090A-260A-4041-B6F2-63FFFE567F6E}" srcOrd="0" destOrd="0" presId="urn:microsoft.com/office/officeart/2005/8/layout/process1"/>
    <dgm:cxn modelId="{5B13B17E-7A62-4794-BF7F-149823A4A917}" srcId="{C650CBB2-8F41-444C-B6B5-6280CE6BB393}" destId="{010962CE-5460-4453-A687-3EDB79747741}" srcOrd="1" destOrd="0" parTransId="{EB157F23-F444-4464-97D6-D337A68A4D74}" sibTransId="{4C4E367D-3732-4D53-953F-2B4348DF7701}"/>
    <dgm:cxn modelId="{9D914B24-5C17-4284-984A-B43B7690D84A}" type="presOf" srcId="{4C4E367D-3732-4D53-953F-2B4348DF7701}" destId="{AF290F89-1418-442B-AFF1-B8013AE95845}" srcOrd="1" destOrd="0" presId="urn:microsoft.com/office/officeart/2005/8/layout/process1"/>
    <dgm:cxn modelId="{401C231C-7268-445F-83D6-FFF15B5CEEFD}" type="presOf" srcId="{FAEC8AF2-FC43-4888-882B-7B97FBB4254E}" destId="{FADE6548-5485-4928-AB4C-B9C0C45C962D}" srcOrd="0" destOrd="0" presId="urn:microsoft.com/office/officeart/2005/8/layout/process1"/>
    <dgm:cxn modelId="{DC5B1183-B141-4777-85D7-F9B326B3F51D}" srcId="{C650CBB2-8F41-444C-B6B5-6280CE6BB393}" destId="{7D8420FE-6152-45C8-8735-0B2FBB92B239}" srcOrd="0" destOrd="0" parTransId="{1C151AF9-536F-4348-98EF-4140741AFC77}" sibTransId="{D2BEB805-FF52-4D66-9669-0EDAECF635F5}"/>
    <dgm:cxn modelId="{DDEFC47F-10C5-4F6D-8B17-C0F381E1D98F}" type="presOf" srcId="{C650CBB2-8F41-444C-B6B5-6280CE6BB393}" destId="{C336B740-E1B0-42DD-BB36-D207F8696B18}" srcOrd="0" destOrd="0" presId="urn:microsoft.com/office/officeart/2005/8/layout/process1"/>
    <dgm:cxn modelId="{713CE8DF-E7F9-4B20-94B6-0E24577624B3}" type="presOf" srcId="{4C4E367D-3732-4D53-953F-2B4348DF7701}" destId="{CB8E8D28-CB42-4272-AC2B-1FA51DF9F668}" srcOrd="0" destOrd="0" presId="urn:microsoft.com/office/officeart/2005/8/layout/process1"/>
    <dgm:cxn modelId="{6E996C8B-0D8E-4238-9758-02A36DF98F77}" srcId="{C650CBB2-8F41-444C-B6B5-6280CE6BB393}" destId="{FAEC8AF2-FC43-4888-882B-7B97FBB4254E}" srcOrd="2" destOrd="0" parTransId="{32885258-4B71-48EA-B26B-EC4B1B4B0186}" sibTransId="{BFCBB18D-C038-4098-B551-C59CEFFFE853}"/>
    <dgm:cxn modelId="{5155FE0A-A619-4451-B93B-04A12F84BF4B}" type="presParOf" srcId="{C336B740-E1B0-42DD-BB36-D207F8696B18}" destId="{49943EFC-B837-46D3-AB3F-1872A6FED190}" srcOrd="0" destOrd="0" presId="urn:microsoft.com/office/officeart/2005/8/layout/process1"/>
    <dgm:cxn modelId="{8B219D00-672E-4547-9123-5D48E77B87CB}" type="presParOf" srcId="{C336B740-E1B0-42DD-BB36-D207F8696B18}" destId="{110C090A-260A-4041-B6F2-63FFFE567F6E}" srcOrd="1" destOrd="0" presId="urn:microsoft.com/office/officeart/2005/8/layout/process1"/>
    <dgm:cxn modelId="{DF641A99-54A7-4B17-89E9-2AFED5EC4C50}" type="presParOf" srcId="{110C090A-260A-4041-B6F2-63FFFE567F6E}" destId="{A40E6677-11FE-4721-95D0-AC54DE9E82DF}" srcOrd="0" destOrd="0" presId="urn:microsoft.com/office/officeart/2005/8/layout/process1"/>
    <dgm:cxn modelId="{E8D1218E-11E8-4D79-B747-18A804BFE423}" type="presParOf" srcId="{C336B740-E1B0-42DD-BB36-D207F8696B18}" destId="{4A354023-28C1-4FCE-89B1-A0B23749401C}" srcOrd="2" destOrd="0" presId="urn:microsoft.com/office/officeart/2005/8/layout/process1"/>
    <dgm:cxn modelId="{CBAF75B4-BE53-4022-97CB-13EC3C5D1906}" type="presParOf" srcId="{C336B740-E1B0-42DD-BB36-D207F8696B18}" destId="{CB8E8D28-CB42-4272-AC2B-1FA51DF9F668}" srcOrd="3" destOrd="0" presId="urn:microsoft.com/office/officeart/2005/8/layout/process1"/>
    <dgm:cxn modelId="{4A2C0C62-1925-4A19-8269-00E3E6591266}" type="presParOf" srcId="{CB8E8D28-CB42-4272-AC2B-1FA51DF9F668}" destId="{AF290F89-1418-442B-AFF1-B8013AE95845}" srcOrd="0" destOrd="0" presId="urn:microsoft.com/office/officeart/2005/8/layout/process1"/>
    <dgm:cxn modelId="{0A0C70EF-F4C6-47AB-BD0F-A14CF4C2B2D8}" type="presParOf" srcId="{C336B740-E1B0-42DD-BB36-D207F8696B18}" destId="{FADE6548-5485-4928-AB4C-B9C0C45C962D}" srcOrd="4" destOrd="0" presId="urn:microsoft.com/office/officeart/2005/8/layout/process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4B94C23-0C34-423E-A235-1CE3CD87A87A}" type="doc">
      <dgm:prSet loTypeId="urn:microsoft.com/office/officeart/2005/8/layout/hProcess9" loCatId="process" qsTypeId="urn:microsoft.com/office/officeart/2005/8/quickstyle/3d2" qsCatId="3D" csTypeId="urn:microsoft.com/office/officeart/2005/8/colors/accent1_2" csCatId="accent1" phldr="1"/>
      <dgm:spPr/>
    </dgm:pt>
    <dgm:pt modelId="{37F51004-F813-4F78-AB22-002CBC4A276C}">
      <dgm:prSet phldrT="[Text]" custT="1">
        <dgm:style>
          <a:lnRef idx="1">
            <a:schemeClr val="accent6"/>
          </a:lnRef>
          <a:fillRef idx="3">
            <a:schemeClr val="accent6"/>
          </a:fillRef>
          <a:effectRef idx="2">
            <a:schemeClr val="accent6"/>
          </a:effectRef>
          <a:fontRef idx="minor">
            <a:schemeClr val="lt1"/>
          </a:fontRef>
        </dgm:style>
      </dgm:prSet>
      <dgm:spPr>
        <a:xfrm>
          <a:off x="0" y="984711"/>
          <a:ext cx="1692500" cy="1491160"/>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gm:spPr>
      <dgm:t>
        <a:bodyPr/>
        <a:lstStyle/>
        <a:p>
          <a:r>
            <a:rPr lang="hr-HR" sz="1200" b="0" dirty="0">
              <a:solidFill>
                <a:sysClr val="window" lastClr="FFFFFF"/>
              </a:solidFill>
              <a:latin typeface="+mj-lt"/>
              <a:ea typeface="+mn-ea"/>
              <a:cs typeface="Arial" panose="020B0604020202020204" pitchFamily="34" charset="0"/>
            </a:rPr>
            <a:t>40.546.000,00 HRK</a:t>
          </a:r>
        </a:p>
      </dgm:t>
    </dgm:pt>
    <dgm:pt modelId="{9BE4D9E0-0D36-466B-A9B6-48629A57B059}" type="parTrans" cxnId="{28789D36-2154-4A6C-B267-6CFDBF04B31C}">
      <dgm:prSet/>
      <dgm:spPr/>
      <dgm:t>
        <a:bodyPr/>
        <a:lstStyle/>
        <a:p>
          <a:endParaRPr lang="hr-HR"/>
        </a:p>
      </dgm:t>
    </dgm:pt>
    <dgm:pt modelId="{55D2FC1B-25E5-40E0-800E-DC4AE4E0DAA4}" type="sibTrans" cxnId="{28789D36-2154-4A6C-B267-6CFDBF04B31C}">
      <dgm:prSet/>
      <dgm:spPr/>
      <dgm:t>
        <a:bodyPr/>
        <a:lstStyle/>
        <a:p>
          <a:endParaRPr lang="hr-HR"/>
        </a:p>
      </dgm:t>
    </dgm:pt>
    <dgm:pt modelId="{DFF4F66C-648A-41BE-B1E8-524FA5D84ADA}">
      <dgm:prSet phldrT="[Text]" custT="1">
        <dgm:style>
          <a:lnRef idx="1">
            <a:schemeClr val="accent6"/>
          </a:lnRef>
          <a:fillRef idx="2">
            <a:schemeClr val="accent6"/>
          </a:fillRef>
          <a:effectRef idx="1">
            <a:schemeClr val="accent6"/>
          </a:effectRef>
          <a:fontRef idx="minor">
            <a:schemeClr val="dk1"/>
          </a:fontRef>
        </dgm:style>
      </dgm:prSet>
      <dgm:spPr>
        <a:xfrm>
          <a:off x="1845900" y="1011898"/>
          <a:ext cx="1570892" cy="1440972"/>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gm:spPr>
      <dgm:t>
        <a:bodyPr/>
        <a:lstStyle/>
        <a:p>
          <a:r>
            <a:rPr lang="hr-HR" sz="1000" b="0" dirty="0" smtClean="0">
              <a:solidFill>
                <a:sysClr val="window" lastClr="FFFFFF">
                  <a:lumMod val="50000"/>
                </a:sysClr>
              </a:solidFill>
              <a:latin typeface="+mj-lt"/>
              <a:ea typeface="+mn-ea"/>
              <a:cs typeface="Arial" panose="020B0604020202020204" pitchFamily="34" charset="0"/>
            </a:rPr>
            <a:t>Povećanje učinkovitosti javne uprave optimizacijom i standardizacijom poslovnih procesa i uvođenjem sustava upravljanja kvalitetom u javnu upravu.</a:t>
          </a:r>
          <a:endParaRPr lang="hr-HR" sz="1000" b="0" dirty="0">
            <a:solidFill>
              <a:sysClr val="window" lastClr="FFFFFF">
                <a:lumMod val="50000"/>
              </a:sysClr>
            </a:solidFill>
            <a:latin typeface="+mj-lt"/>
            <a:ea typeface="+mn-ea"/>
            <a:cs typeface="Arial" panose="020B0604020202020204" pitchFamily="34" charset="0"/>
          </a:endParaRPr>
        </a:p>
      </dgm:t>
    </dgm:pt>
    <dgm:pt modelId="{247DC7D4-B907-46A1-AA56-24AA8C0B3F94}" type="parTrans" cxnId="{66D814F8-CAB8-4532-AB11-0CAEE55ECE72}">
      <dgm:prSet/>
      <dgm:spPr/>
      <dgm:t>
        <a:bodyPr/>
        <a:lstStyle/>
        <a:p>
          <a:endParaRPr lang="hr-HR"/>
        </a:p>
      </dgm:t>
    </dgm:pt>
    <dgm:pt modelId="{904584D9-9ED2-49CE-9B1A-2B8E76BF8EC1}" type="sibTrans" cxnId="{66D814F8-CAB8-4532-AB11-0CAEE55ECE72}">
      <dgm:prSet/>
      <dgm:spPr/>
      <dgm:t>
        <a:bodyPr/>
        <a:lstStyle/>
        <a:p>
          <a:endParaRPr lang="hr-HR"/>
        </a:p>
      </dgm:t>
    </dgm:pt>
    <dgm:pt modelId="{F89468AF-D161-47CE-ACF1-01F49BE591D7}">
      <dgm:prSet custT="1">
        <dgm:style>
          <a:lnRef idx="1">
            <a:schemeClr val="accent6"/>
          </a:lnRef>
          <a:fillRef idx="3">
            <a:schemeClr val="accent6"/>
          </a:fillRef>
          <a:effectRef idx="2">
            <a:schemeClr val="accent6"/>
          </a:effectRef>
          <a:fontRef idx="minor">
            <a:schemeClr val="lt1"/>
          </a:fontRef>
        </dgm:style>
      </dgm:prSet>
      <dgm:spPr>
        <a:xfrm>
          <a:off x="3545799" y="898894"/>
          <a:ext cx="1660598" cy="1662794"/>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gm:spPr>
      <dgm:t>
        <a:bodyPr/>
        <a:lstStyle/>
        <a:p>
          <a:r>
            <a:rPr lang="hr-HR" sz="1200" b="0" dirty="0" smtClean="0">
              <a:solidFill>
                <a:sysClr val="window" lastClr="FFFFFF">
                  <a:lumMod val="50000"/>
                </a:sysClr>
              </a:solidFill>
              <a:latin typeface="+mj-lt"/>
              <a:ea typeface="+mn-ea"/>
              <a:cs typeface="Arial" panose="020B0604020202020204" pitchFamily="34" charset="0"/>
            </a:rPr>
            <a:t>Ministarstvo uprave</a:t>
          </a:r>
        </a:p>
      </dgm:t>
    </dgm:pt>
    <dgm:pt modelId="{75FE8D6B-9ECD-4FC3-B032-0667FAFC4337}" type="parTrans" cxnId="{F2F4C28A-E23F-456D-BD37-828243B05D28}">
      <dgm:prSet/>
      <dgm:spPr/>
      <dgm:t>
        <a:bodyPr/>
        <a:lstStyle/>
        <a:p>
          <a:endParaRPr lang="hr-HR"/>
        </a:p>
      </dgm:t>
    </dgm:pt>
    <dgm:pt modelId="{4F01F985-24E9-411B-9FCA-38B4456E60EA}" type="sibTrans" cxnId="{F2F4C28A-E23F-456D-BD37-828243B05D28}">
      <dgm:prSet/>
      <dgm:spPr/>
      <dgm:t>
        <a:bodyPr/>
        <a:lstStyle/>
        <a:p>
          <a:endParaRPr lang="hr-HR"/>
        </a:p>
      </dgm:t>
    </dgm:pt>
    <dgm:pt modelId="{BC272BEA-4DB1-4342-B014-6DB3D82FEFE9}">
      <dgm:prSet custT="1">
        <dgm:style>
          <a:lnRef idx="1">
            <a:schemeClr val="accent6"/>
          </a:lnRef>
          <a:fillRef idx="2">
            <a:schemeClr val="accent6"/>
          </a:fillRef>
          <a:effectRef idx="1">
            <a:schemeClr val="accent6"/>
          </a:effectRef>
          <a:fontRef idx="minor">
            <a:schemeClr val="dk1"/>
          </a:fontRef>
        </dgm:style>
      </dgm:prSet>
      <dgm:spPr>
        <a:xfrm>
          <a:off x="5365207" y="1008647"/>
          <a:ext cx="1658860" cy="150039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gm:spPr>
      <dgm:t>
        <a:bodyPr/>
        <a:lstStyle/>
        <a:p>
          <a:r>
            <a:rPr lang="hr-HR" sz="1200" b="0" dirty="0" smtClean="0">
              <a:solidFill>
                <a:schemeClr val="bg1">
                  <a:lumMod val="50000"/>
                </a:schemeClr>
              </a:solidFill>
              <a:latin typeface="+mj-lt"/>
              <a:ea typeface="+mn-ea"/>
              <a:cs typeface="Arial" panose="020B0604020202020204" pitchFamily="34" charset="0"/>
            </a:rPr>
            <a:t>Tijela javne uprave</a:t>
          </a:r>
        </a:p>
        <a:p>
          <a:r>
            <a:rPr lang="hr-HR" sz="1200" b="0" dirty="0" smtClean="0">
              <a:solidFill>
                <a:schemeClr val="bg1">
                  <a:lumMod val="50000"/>
                </a:schemeClr>
              </a:solidFill>
              <a:latin typeface="+mj-lt"/>
              <a:ea typeface="+mn-ea"/>
              <a:cs typeface="Arial" panose="020B0604020202020204" pitchFamily="34" charset="0"/>
            </a:rPr>
            <a:t>Zaposleni u tijelima javne uprave (uključujući rukovodeće)</a:t>
          </a:r>
        </a:p>
      </dgm:t>
    </dgm:pt>
    <dgm:pt modelId="{C85012A0-9B7D-43ED-9B24-ECD565818C31}" type="sibTrans" cxnId="{1E249A6E-C2FA-4643-B6A4-E42D67F19D81}">
      <dgm:prSet/>
      <dgm:spPr/>
      <dgm:t>
        <a:bodyPr/>
        <a:lstStyle/>
        <a:p>
          <a:endParaRPr lang="hr-HR"/>
        </a:p>
      </dgm:t>
    </dgm:pt>
    <dgm:pt modelId="{60EC5E78-C7CD-403C-A0A8-EDD7D3C4F71A}" type="parTrans" cxnId="{1E249A6E-C2FA-4643-B6A4-E42D67F19D81}">
      <dgm:prSet/>
      <dgm:spPr/>
      <dgm:t>
        <a:bodyPr/>
        <a:lstStyle/>
        <a:p>
          <a:endParaRPr lang="hr-HR"/>
        </a:p>
      </dgm:t>
    </dgm:pt>
    <dgm:pt modelId="{3A930FB2-1C6E-43EB-ADFF-119E3C1D362A}" type="pres">
      <dgm:prSet presAssocID="{B4B94C23-0C34-423E-A235-1CE3CD87A87A}" presName="CompostProcess" presStyleCnt="0">
        <dgm:presLayoutVars>
          <dgm:dir/>
          <dgm:resizeHandles val="exact"/>
        </dgm:presLayoutVars>
      </dgm:prSet>
      <dgm:spPr/>
    </dgm:pt>
    <dgm:pt modelId="{86877807-061E-49D8-B725-C16E799F65C8}" type="pres">
      <dgm:prSet presAssocID="{B4B94C23-0C34-423E-A235-1CE3CD87A87A}" presName="arrow" presStyleLbl="bgShp" presStyleIdx="0" presStyleCnt="1" custScaleX="117647" custScaleY="82337" custLinFactNeighborX="9574" custLinFactNeighborY="11711">
        <dgm:style>
          <a:lnRef idx="2">
            <a:schemeClr val="accent6">
              <a:shade val="50000"/>
            </a:schemeClr>
          </a:lnRef>
          <a:fillRef idx="1">
            <a:schemeClr val="accent6"/>
          </a:fillRef>
          <a:effectRef idx="0">
            <a:schemeClr val="accent6"/>
          </a:effectRef>
          <a:fontRef idx="minor">
            <a:schemeClr val="lt1"/>
          </a:fontRef>
        </dgm:style>
      </dgm:prSet>
      <dgm:spPr>
        <a:xfrm>
          <a:off x="4" y="709588"/>
          <a:ext cx="8140801" cy="1992970"/>
        </a:xfrm>
        <a:prstGeom prst="rightArrow">
          <a:avLst/>
        </a:prstGeom>
        <a:solidFill>
          <a:srgbClr val="F79646"/>
        </a:solidFill>
        <a:ln w="25400" cap="flat" cmpd="sng" algn="ctr">
          <a:solidFill>
            <a:srgbClr val="F79646">
              <a:shade val="50000"/>
            </a:srgbClr>
          </a:solidFill>
          <a:prstDash val="solid"/>
        </a:ln>
        <a:effectLst/>
        <a:scene3d>
          <a:camera prst="orthographicFront"/>
          <a:lightRig rig="threePt" dir="t">
            <a:rot lat="0" lon="0" rev="7500000"/>
          </a:lightRig>
        </a:scene3d>
        <a:sp3d z="-152400" extrusionH="63500"/>
      </dgm:spPr>
    </dgm:pt>
    <dgm:pt modelId="{F00EB82D-B05A-4C1A-B109-A1536671C7E0}" type="pres">
      <dgm:prSet presAssocID="{B4B94C23-0C34-423E-A235-1CE3CD87A87A}" presName="linearProcess" presStyleCnt="0"/>
      <dgm:spPr/>
    </dgm:pt>
    <dgm:pt modelId="{701E6759-AA7C-4D5A-872E-9DE35A50422D}" type="pres">
      <dgm:prSet presAssocID="{37F51004-F813-4F78-AB22-002CBC4A276C}" presName="textNode" presStyleLbl="node1" presStyleIdx="0" presStyleCnt="4" custScaleX="44221" custScaleY="127050" custLinFactX="-37821" custLinFactNeighborX="-100000" custLinFactNeighborY="6673">
        <dgm:presLayoutVars>
          <dgm:bulletEnabled val="1"/>
        </dgm:presLayoutVars>
      </dgm:prSet>
      <dgm:spPr/>
      <dgm:t>
        <a:bodyPr/>
        <a:lstStyle/>
        <a:p>
          <a:endParaRPr lang="hr-HR"/>
        </a:p>
      </dgm:t>
    </dgm:pt>
    <dgm:pt modelId="{D76A95BA-B06E-411C-A33B-34C21F5108E9}" type="pres">
      <dgm:prSet presAssocID="{55D2FC1B-25E5-40E0-800E-DC4AE4E0DAA4}" presName="sibTrans" presStyleCnt="0"/>
      <dgm:spPr/>
    </dgm:pt>
    <dgm:pt modelId="{6E263F9E-1C7A-4B9A-8CCE-8E733F66146D}" type="pres">
      <dgm:prSet presAssocID="{DFF4F66C-648A-41BE-B1E8-524FA5D84ADA}" presName="textNode" presStyleLbl="node1" presStyleIdx="1" presStyleCnt="4" custScaleX="47912" custScaleY="156717" custLinFactX="-458" custLinFactNeighborX="-100000" custLinFactNeighborY="4265">
        <dgm:presLayoutVars>
          <dgm:bulletEnabled val="1"/>
        </dgm:presLayoutVars>
      </dgm:prSet>
      <dgm:spPr/>
      <dgm:t>
        <a:bodyPr/>
        <a:lstStyle/>
        <a:p>
          <a:endParaRPr lang="hr-HR"/>
        </a:p>
      </dgm:t>
    </dgm:pt>
    <dgm:pt modelId="{2CD6C23F-F805-4B6D-BBEC-5D1A1832E503}" type="pres">
      <dgm:prSet presAssocID="{904584D9-9ED2-49CE-9B1A-2B8E76BF8EC1}" presName="sibTrans" presStyleCnt="0"/>
      <dgm:spPr/>
    </dgm:pt>
    <dgm:pt modelId="{39304452-1C5E-4142-AE0E-FC700D5B92C5}" type="pres">
      <dgm:prSet presAssocID="{F89468AF-D161-47CE-ACF1-01F49BE591D7}" presName="textNode" presStyleLbl="node1" presStyleIdx="2" presStyleCnt="4" custScaleX="50648" custScaleY="141406" custLinFactX="-8938" custLinFactNeighborX="-100000" custLinFactNeighborY="4087">
        <dgm:presLayoutVars>
          <dgm:bulletEnabled val="1"/>
        </dgm:presLayoutVars>
      </dgm:prSet>
      <dgm:spPr/>
      <dgm:t>
        <a:bodyPr/>
        <a:lstStyle/>
        <a:p>
          <a:endParaRPr lang="hr-HR"/>
        </a:p>
      </dgm:t>
    </dgm:pt>
    <dgm:pt modelId="{D7B66A08-1651-4F3C-8F8F-FBE7ECC74490}" type="pres">
      <dgm:prSet presAssocID="{4F01F985-24E9-411B-9FCA-38B4456E60EA}" presName="sibTrans" presStyleCnt="0"/>
      <dgm:spPr/>
    </dgm:pt>
    <dgm:pt modelId="{C926B06F-EE9E-46F5-A34C-E602B3CAC61E}" type="pres">
      <dgm:prSet presAssocID="{BC272BEA-4DB1-4342-B014-6DB3D82FEFE9}" presName="textNode" presStyleLbl="node1" presStyleIdx="3" presStyleCnt="4" custScaleX="50595" custScaleY="127595" custLinFactX="-16509" custLinFactNeighborX="-100000" custLinFactNeighborY="6515">
        <dgm:presLayoutVars>
          <dgm:bulletEnabled val="1"/>
        </dgm:presLayoutVars>
      </dgm:prSet>
      <dgm:spPr/>
      <dgm:t>
        <a:bodyPr/>
        <a:lstStyle/>
        <a:p>
          <a:endParaRPr lang="hr-HR"/>
        </a:p>
      </dgm:t>
    </dgm:pt>
  </dgm:ptLst>
  <dgm:cxnLst>
    <dgm:cxn modelId="{AF4FF193-070F-49A8-B10F-3F65097C78F8}" type="presOf" srcId="{DFF4F66C-648A-41BE-B1E8-524FA5D84ADA}" destId="{6E263F9E-1C7A-4B9A-8CCE-8E733F66146D}" srcOrd="0" destOrd="0" presId="urn:microsoft.com/office/officeart/2005/8/layout/hProcess9"/>
    <dgm:cxn modelId="{25431243-78B2-4BAE-B140-7072D40ADC91}" type="presOf" srcId="{BC272BEA-4DB1-4342-B014-6DB3D82FEFE9}" destId="{C926B06F-EE9E-46F5-A34C-E602B3CAC61E}" srcOrd="0" destOrd="0" presId="urn:microsoft.com/office/officeart/2005/8/layout/hProcess9"/>
    <dgm:cxn modelId="{1E249A6E-C2FA-4643-B6A4-E42D67F19D81}" srcId="{B4B94C23-0C34-423E-A235-1CE3CD87A87A}" destId="{BC272BEA-4DB1-4342-B014-6DB3D82FEFE9}" srcOrd="3" destOrd="0" parTransId="{60EC5E78-C7CD-403C-A0A8-EDD7D3C4F71A}" sibTransId="{C85012A0-9B7D-43ED-9B24-ECD565818C31}"/>
    <dgm:cxn modelId="{DB16CB1D-33AE-4D49-BEA6-D9ED1846C62E}" type="presOf" srcId="{37F51004-F813-4F78-AB22-002CBC4A276C}" destId="{701E6759-AA7C-4D5A-872E-9DE35A50422D}" srcOrd="0" destOrd="0" presId="urn:microsoft.com/office/officeart/2005/8/layout/hProcess9"/>
    <dgm:cxn modelId="{41D5B639-9AB8-4EA5-A50E-877AEF70728C}" type="presOf" srcId="{F89468AF-D161-47CE-ACF1-01F49BE591D7}" destId="{39304452-1C5E-4142-AE0E-FC700D5B92C5}" srcOrd="0" destOrd="0" presId="urn:microsoft.com/office/officeart/2005/8/layout/hProcess9"/>
    <dgm:cxn modelId="{28789D36-2154-4A6C-B267-6CFDBF04B31C}" srcId="{B4B94C23-0C34-423E-A235-1CE3CD87A87A}" destId="{37F51004-F813-4F78-AB22-002CBC4A276C}" srcOrd="0" destOrd="0" parTransId="{9BE4D9E0-0D36-466B-A9B6-48629A57B059}" sibTransId="{55D2FC1B-25E5-40E0-800E-DC4AE4E0DAA4}"/>
    <dgm:cxn modelId="{B89C2507-A9EE-4667-BAF8-3E0D0CBDFB66}" type="presOf" srcId="{B4B94C23-0C34-423E-A235-1CE3CD87A87A}" destId="{3A930FB2-1C6E-43EB-ADFF-119E3C1D362A}" srcOrd="0" destOrd="0" presId="urn:microsoft.com/office/officeart/2005/8/layout/hProcess9"/>
    <dgm:cxn modelId="{F2F4C28A-E23F-456D-BD37-828243B05D28}" srcId="{B4B94C23-0C34-423E-A235-1CE3CD87A87A}" destId="{F89468AF-D161-47CE-ACF1-01F49BE591D7}" srcOrd="2" destOrd="0" parTransId="{75FE8D6B-9ECD-4FC3-B032-0667FAFC4337}" sibTransId="{4F01F985-24E9-411B-9FCA-38B4456E60EA}"/>
    <dgm:cxn modelId="{66D814F8-CAB8-4532-AB11-0CAEE55ECE72}" srcId="{B4B94C23-0C34-423E-A235-1CE3CD87A87A}" destId="{DFF4F66C-648A-41BE-B1E8-524FA5D84ADA}" srcOrd="1" destOrd="0" parTransId="{247DC7D4-B907-46A1-AA56-24AA8C0B3F94}" sibTransId="{904584D9-9ED2-49CE-9B1A-2B8E76BF8EC1}"/>
    <dgm:cxn modelId="{A8B712CA-406B-4759-8145-69D698E18EF3}" type="presParOf" srcId="{3A930FB2-1C6E-43EB-ADFF-119E3C1D362A}" destId="{86877807-061E-49D8-B725-C16E799F65C8}" srcOrd="0" destOrd="0" presId="urn:microsoft.com/office/officeart/2005/8/layout/hProcess9"/>
    <dgm:cxn modelId="{E94868F8-243E-48DC-BE90-227F95623742}" type="presParOf" srcId="{3A930FB2-1C6E-43EB-ADFF-119E3C1D362A}" destId="{F00EB82D-B05A-4C1A-B109-A1536671C7E0}" srcOrd="1" destOrd="0" presId="urn:microsoft.com/office/officeart/2005/8/layout/hProcess9"/>
    <dgm:cxn modelId="{46E070A5-96C9-4D14-879D-638FFA6A4CA7}" type="presParOf" srcId="{F00EB82D-B05A-4C1A-B109-A1536671C7E0}" destId="{701E6759-AA7C-4D5A-872E-9DE35A50422D}" srcOrd="0" destOrd="0" presId="urn:microsoft.com/office/officeart/2005/8/layout/hProcess9"/>
    <dgm:cxn modelId="{219FB87B-901E-4CFE-843F-22CA03D406B3}" type="presParOf" srcId="{F00EB82D-B05A-4C1A-B109-A1536671C7E0}" destId="{D76A95BA-B06E-411C-A33B-34C21F5108E9}" srcOrd="1" destOrd="0" presId="urn:microsoft.com/office/officeart/2005/8/layout/hProcess9"/>
    <dgm:cxn modelId="{569645A4-560B-4278-8401-7A693FE0B11B}" type="presParOf" srcId="{F00EB82D-B05A-4C1A-B109-A1536671C7E0}" destId="{6E263F9E-1C7A-4B9A-8CCE-8E733F66146D}" srcOrd="2" destOrd="0" presId="urn:microsoft.com/office/officeart/2005/8/layout/hProcess9"/>
    <dgm:cxn modelId="{18B7EC1C-D531-4C83-9E02-00D81835DA64}" type="presParOf" srcId="{F00EB82D-B05A-4C1A-B109-A1536671C7E0}" destId="{2CD6C23F-F805-4B6D-BBEC-5D1A1832E503}" srcOrd="3" destOrd="0" presId="urn:microsoft.com/office/officeart/2005/8/layout/hProcess9"/>
    <dgm:cxn modelId="{93D650F4-48FF-4322-9883-DAEE8AB44B90}" type="presParOf" srcId="{F00EB82D-B05A-4C1A-B109-A1536671C7E0}" destId="{39304452-1C5E-4142-AE0E-FC700D5B92C5}" srcOrd="4" destOrd="0" presId="urn:microsoft.com/office/officeart/2005/8/layout/hProcess9"/>
    <dgm:cxn modelId="{C0B31978-221C-45EA-934D-8687665FA4A9}" type="presParOf" srcId="{F00EB82D-B05A-4C1A-B109-A1536671C7E0}" destId="{D7B66A08-1651-4F3C-8F8F-FBE7ECC74490}" srcOrd="5" destOrd="0" presId="urn:microsoft.com/office/officeart/2005/8/layout/hProcess9"/>
    <dgm:cxn modelId="{912A199E-1F62-4133-AF73-08482EFE579D}" type="presParOf" srcId="{F00EB82D-B05A-4C1A-B109-A1536671C7E0}" destId="{C926B06F-EE9E-46F5-A34C-E602B3CAC61E}"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4B94C23-0C34-423E-A235-1CE3CD87A87A}" type="doc">
      <dgm:prSet loTypeId="urn:microsoft.com/office/officeart/2005/8/layout/hProcess9" loCatId="process" qsTypeId="urn:microsoft.com/office/officeart/2005/8/quickstyle/3d2" qsCatId="3D" csTypeId="urn:microsoft.com/office/officeart/2005/8/colors/accent1_2" csCatId="accent1" phldr="1"/>
      <dgm:spPr/>
    </dgm:pt>
    <dgm:pt modelId="{37F51004-F813-4F78-AB22-002CBC4A276C}">
      <dgm:prSet phldrT="[Text]" custT="1">
        <dgm:style>
          <a:lnRef idx="1">
            <a:schemeClr val="accent6"/>
          </a:lnRef>
          <a:fillRef idx="3">
            <a:schemeClr val="accent6"/>
          </a:fillRef>
          <a:effectRef idx="2">
            <a:schemeClr val="accent6"/>
          </a:effectRef>
          <a:fontRef idx="minor">
            <a:schemeClr val="lt1"/>
          </a:fontRef>
        </dgm:style>
      </dgm:prSet>
      <dgm:spPr>
        <a:xfrm>
          <a:off x="0" y="910208"/>
          <a:ext cx="1160337" cy="1403775"/>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miter lim="800000"/>
        </a:ln>
        <a:effectLst>
          <a:outerShdw blurRad="40000" dist="23000" dir="5400000" rotWithShape="0">
            <a:srgbClr val="000000">
              <a:alpha val="35000"/>
            </a:srgbClr>
          </a:outerShdw>
        </a:effectLst>
        <a:scene3d>
          <a:camera prst="orthographicFront"/>
          <a:lightRig rig="threePt" dir="t">
            <a:rot lat="0" lon="0" rev="7500000"/>
          </a:lightRig>
        </a:scene3d>
        <a:sp3d/>
      </dgm:spPr>
      <dgm:t>
        <a:bodyPr/>
        <a:lstStyle/>
        <a:p>
          <a:r>
            <a:rPr lang="hr-HR" sz="1100" b="0" dirty="0">
              <a:solidFill>
                <a:sysClr val="window" lastClr="FFFFFF"/>
              </a:solidFill>
              <a:latin typeface="Arial" panose="020B0604020202020204" pitchFamily="34" charset="0"/>
              <a:ea typeface="+mn-ea"/>
              <a:cs typeface="Arial" panose="020B0604020202020204" pitchFamily="34" charset="0"/>
            </a:rPr>
            <a:t>Optimizacija i standardizacija poslovnih procesa</a:t>
          </a:r>
        </a:p>
      </dgm:t>
    </dgm:pt>
    <dgm:pt modelId="{9BE4D9E0-0D36-466B-A9B6-48629A57B059}" type="parTrans" cxnId="{28789D36-2154-4A6C-B267-6CFDBF04B31C}">
      <dgm:prSet/>
      <dgm:spPr/>
      <dgm:t>
        <a:bodyPr/>
        <a:lstStyle/>
        <a:p>
          <a:endParaRPr lang="hr-HR"/>
        </a:p>
      </dgm:t>
    </dgm:pt>
    <dgm:pt modelId="{55D2FC1B-25E5-40E0-800E-DC4AE4E0DAA4}" type="sibTrans" cxnId="{28789D36-2154-4A6C-B267-6CFDBF04B31C}">
      <dgm:prSet/>
      <dgm:spPr/>
      <dgm:t>
        <a:bodyPr/>
        <a:lstStyle/>
        <a:p>
          <a:endParaRPr lang="hr-HR"/>
        </a:p>
      </dgm:t>
    </dgm:pt>
    <dgm:pt modelId="{DFF4F66C-648A-41BE-B1E8-524FA5D84ADA}">
      <dgm:prSet phldrT="[Text]" custT="1">
        <dgm:style>
          <a:lnRef idx="1">
            <a:schemeClr val="accent6"/>
          </a:lnRef>
          <a:fillRef idx="2">
            <a:schemeClr val="accent6"/>
          </a:fillRef>
          <a:effectRef idx="1">
            <a:schemeClr val="accent6"/>
          </a:effectRef>
          <a:fontRef idx="minor">
            <a:schemeClr val="dk1"/>
          </a:fontRef>
        </dgm:style>
      </dgm:prSet>
      <dgm:spPr>
        <a:xfrm>
          <a:off x="1380190" y="719707"/>
          <a:ext cx="1257188" cy="1731566"/>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miter lim="800000"/>
        </a:ln>
        <a:effectLst>
          <a:outerShdw blurRad="40000" dist="20000" dir="5400000" rotWithShape="0">
            <a:srgbClr val="000000">
              <a:alpha val="38000"/>
            </a:srgbClr>
          </a:outerShdw>
        </a:effectLst>
        <a:scene3d>
          <a:camera prst="orthographicFront"/>
          <a:lightRig rig="threePt" dir="t">
            <a:rot lat="0" lon="0" rev="7500000"/>
          </a:lightRig>
        </a:scene3d>
        <a:sp3d/>
      </dgm:spPr>
      <dgm:t>
        <a:bodyPr/>
        <a:lstStyle/>
        <a:p>
          <a:r>
            <a:rPr lang="hr-HR" sz="1000" b="0" dirty="0" smtClean="0">
              <a:solidFill>
                <a:sysClr val="window" lastClr="FFFFFF">
                  <a:lumMod val="50000"/>
                </a:sysClr>
              </a:solidFill>
              <a:latin typeface="Arial" panose="020B0604020202020204" pitchFamily="34" charset="0"/>
              <a:ea typeface="+mn-ea"/>
              <a:cs typeface="Arial" panose="020B0604020202020204" pitchFamily="34" charset="0"/>
            </a:rPr>
            <a:t>Uvođenje sustava upravljanja kvalitetom</a:t>
          </a:r>
          <a:endParaRPr lang="hr-HR" sz="1000" b="0" dirty="0">
            <a:solidFill>
              <a:sysClr val="window" lastClr="FFFFFF">
                <a:lumMod val="50000"/>
              </a:sysClr>
            </a:solidFill>
            <a:latin typeface="Arial" panose="020B0604020202020204" pitchFamily="34" charset="0"/>
            <a:ea typeface="+mn-ea"/>
            <a:cs typeface="Arial" panose="020B0604020202020204" pitchFamily="34" charset="0"/>
          </a:endParaRPr>
        </a:p>
      </dgm:t>
    </dgm:pt>
    <dgm:pt modelId="{247DC7D4-B907-46A1-AA56-24AA8C0B3F94}" type="parTrans" cxnId="{66D814F8-CAB8-4532-AB11-0CAEE55ECE72}">
      <dgm:prSet/>
      <dgm:spPr/>
      <dgm:t>
        <a:bodyPr/>
        <a:lstStyle/>
        <a:p>
          <a:endParaRPr lang="hr-HR"/>
        </a:p>
      </dgm:t>
    </dgm:pt>
    <dgm:pt modelId="{904584D9-9ED2-49CE-9B1A-2B8E76BF8EC1}" type="sibTrans" cxnId="{66D814F8-CAB8-4532-AB11-0CAEE55ECE72}">
      <dgm:prSet/>
      <dgm:spPr/>
      <dgm:t>
        <a:bodyPr/>
        <a:lstStyle/>
        <a:p>
          <a:endParaRPr lang="hr-HR"/>
        </a:p>
      </dgm:t>
    </dgm:pt>
    <dgm:pt modelId="{F89468AF-D161-47CE-ACF1-01F49BE591D7}">
      <dgm:prSet custT="1">
        <dgm:style>
          <a:lnRef idx="1">
            <a:schemeClr val="accent6"/>
          </a:lnRef>
          <a:fillRef idx="3">
            <a:schemeClr val="accent6"/>
          </a:fillRef>
          <a:effectRef idx="2">
            <a:schemeClr val="accent6"/>
          </a:effectRef>
          <a:fontRef idx="minor">
            <a:schemeClr val="lt1"/>
          </a:fontRef>
        </dgm:style>
      </dgm:prSet>
      <dgm:spPr>
        <a:xfrm>
          <a:off x="2740622" y="802326"/>
          <a:ext cx="1328979" cy="1562394"/>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miter lim="800000"/>
        </a:ln>
        <a:effectLst>
          <a:outerShdw blurRad="40000" dist="23000" dir="5400000" rotWithShape="0">
            <a:srgbClr val="000000">
              <a:alpha val="35000"/>
            </a:srgbClr>
          </a:outerShdw>
        </a:effectLst>
        <a:scene3d>
          <a:camera prst="orthographicFront"/>
          <a:lightRig rig="threePt" dir="t">
            <a:rot lat="0" lon="0" rev="7500000"/>
          </a:lightRig>
        </a:scene3d>
        <a:sp3d/>
      </dgm:spPr>
      <dgm:t>
        <a:bodyPr/>
        <a:lstStyle/>
        <a:p>
          <a:r>
            <a:rPr lang="hr-HR" sz="1200" b="0" dirty="0" smtClean="0">
              <a:solidFill>
                <a:sysClr val="window" lastClr="FFFFFF">
                  <a:lumMod val="50000"/>
                </a:sysClr>
              </a:solidFill>
              <a:latin typeface="Arial" panose="020B0604020202020204" pitchFamily="34" charset="0"/>
              <a:ea typeface="+mn-ea"/>
              <a:cs typeface="Arial" panose="020B0604020202020204" pitchFamily="34" charset="0"/>
            </a:rPr>
            <a:t>IT sustav</a:t>
          </a:r>
        </a:p>
      </dgm:t>
    </dgm:pt>
    <dgm:pt modelId="{75FE8D6B-9ECD-4FC3-B032-0667FAFC4337}" type="parTrans" cxnId="{F2F4C28A-E23F-456D-BD37-828243B05D28}">
      <dgm:prSet/>
      <dgm:spPr/>
      <dgm:t>
        <a:bodyPr/>
        <a:lstStyle/>
        <a:p>
          <a:endParaRPr lang="hr-HR"/>
        </a:p>
      </dgm:t>
    </dgm:pt>
    <dgm:pt modelId="{4F01F985-24E9-411B-9FCA-38B4456E60EA}" type="sibTrans" cxnId="{F2F4C28A-E23F-456D-BD37-828243B05D28}">
      <dgm:prSet/>
      <dgm:spPr/>
      <dgm:t>
        <a:bodyPr/>
        <a:lstStyle/>
        <a:p>
          <a:endParaRPr lang="hr-HR"/>
        </a:p>
      </dgm:t>
    </dgm:pt>
    <dgm:pt modelId="{BC272BEA-4DB1-4342-B014-6DB3D82FEFE9}">
      <dgm:prSet custT="1">
        <dgm:style>
          <a:lnRef idx="1">
            <a:schemeClr val="accent6"/>
          </a:lnRef>
          <a:fillRef idx="2">
            <a:schemeClr val="accent6"/>
          </a:fillRef>
          <a:effectRef idx="1">
            <a:schemeClr val="accent6"/>
          </a:effectRef>
          <a:fontRef idx="minor">
            <a:schemeClr val="dk1"/>
          </a:fontRef>
        </dgm:style>
      </dgm:prSet>
      <dgm:spPr>
        <a:xfrm>
          <a:off x="4196697" y="905451"/>
          <a:ext cx="1327588" cy="1409797"/>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miter lim="800000"/>
        </a:ln>
        <a:effectLst>
          <a:outerShdw blurRad="40000" dist="20000" dir="5400000" rotWithShape="0">
            <a:srgbClr val="000000">
              <a:alpha val="38000"/>
            </a:srgbClr>
          </a:outerShdw>
        </a:effectLst>
        <a:scene3d>
          <a:camera prst="orthographicFront"/>
          <a:lightRig rig="threePt" dir="t">
            <a:rot lat="0" lon="0" rev="7500000"/>
          </a:lightRig>
        </a:scene3d>
        <a:sp3d/>
      </dgm:spPr>
      <dgm:t>
        <a:bodyPr/>
        <a:lstStyle/>
        <a:p>
          <a:r>
            <a:rPr lang="hr-HR" sz="1100" b="0" dirty="0" smtClean="0">
              <a:solidFill>
                <a:sysClr val="window" lastClr="FFFFFF">
                  <a:lumMod val="50000"/>
                </a:sysClr>
              </a:solidFill>
              <a:latin typeface="Arial" panose="020B0604020202020204" pitchFamily="34" charset="0"/>
              <a:ea typeface="+mn-ea"/>
              <a:cs typeface="Arial" panose="020B0604020202020204" pitchFamily="34" charset="0"/>
            </a:rPr>
            <a:t>Razvoj i provedba izobrazbe (DŠJU)</a:t>
          </a:r>
        </a:p>
      </dgm:t>
    </dgm:pt>
    <dgm:pt modelId="{C85012A0-9B7D-43ED-9B24-ECD565818C31}" type="sibTrans" cxnId="{1E249A6E-C2FA-4643-B6A4-E42D67F19D81}">
      <dgm:prSet/>
      <dgm:spPr/>
      <dgm:t>
        <a:bodyPr/>
        <a:lstStyle/>
        <a:p>
          <a:endParaRPr lang="hr-HR"/>
        </a:p>
      </dgm:t>
    </dgm:pt>
    <dgm:pt modelId="{60EC5E78-C7CD-403C-A0A8-EDD7D3C4F71A}" type="parTrans" cxnId="{1E249A6E-C2FA-4643-B6A4-E42D67F19D81}">
      <dgm:prSet/>
      <dgm:spPr/>
      <dgm:t>
        <a:bodyPr/>
        <a:lstStyle/>
        <a:p>
          <a:endParaRPr lang="hr-HR"/>
        </a:p>
      </dgm:t>
    </dgm:pt>
    <dgm:pt modelId="{3A930FB2-1C6E-43EB-ADFF-119E3C1D362A}" type="pres">
      <dgm:prSet presAssocID="{B4B94C23-0C34-423E-A235-1CE3CD87A87A}" presName="CompostProcess" presStyleCnt="0">
        <dgm:presLayoutVars>
          <dgm:dir/>
          <dgm:resizeHandles val="exact"/>
        </dgm:presLayoutVars>
      </dgm:prSet>
      <dgm:spPr/>
    </dgm:pt>
    <dgm:pt modelId="{86877807-061E-49D8-B725-C16E799F65C8}" type="pres">
      <dgm:prSet presAssocID="{B4B94C23-0C34-423E-A235-1CE3CD87A87A}" presName="arrow" presStyleLbl="bgShp" presStyleIdx="0" presStyleCnt="1" custScaleX="117647" custScaleY="82337" custLinFactNeighborX="9574" custLinFactNeighborY="11711">
        <dgm:style>
          <a:lnRef idx="2">
            <a:schemeClr val="accent6">
              <a:shade val="50000"/>
            </a:schemeClr>
          </a:lnRef>
          <a:fillRef idx="1">
            <a:schemeClr val="accent6"/>
          </a:fillRef>
          <a:effectRef idx="0">
            <a:schemeClr val="accent6"/>
          </a:effectRef>
          <a:fontRef idx="minor">
            <a:schemeClr val="lt1"/>
          </a:fontRef>
        </dgm:style>
      </dgm:prSet>
      <dgm:spPr>
        <a:xfrm>
          <a:off x="3" y="624450"/>
          <a:ext cx="6515096" cy="1872634"/>
        </a:xfrm>
        <a:prstGeom prst="rightArrow">
          <a:avLst/>
        </a:prstGeom>
        <a:solidFill>
          <a:srgbClr val="F79646"/>
        </a:solidFill>
        <a:ln w="25400" cap="flat" cmpd="sng" algn="ctr">
          <a:solidFill>
            <a:srgbClr val="F79646">
              <a:shade val="50000"/>
            </a:srgbClr>
          </a:solidFill>
          <a:prstDash val="solid"/>
          <a:miter lim="800000"/>
        </a:ln>
        <a:effectLst/>
        <a:scene3d>
          <a:camera prst="orthographicFront"/>
          <a:lightRig rig="threePt" dir="t">
            <a:rot lat="0" lon="0" rev="7500000"/>
          </a:lightRig>
        </a:scene3d>
        <a:sp3d z="-152400" extrusionH="63500"/>
      </dgm:spPr>
    </dgm:pt>
    <dgm:pt modelId="{F00EB82D-B05A-4C1A-B109-A1536671C7E0}" type="pres">
      <dgm:prSet presAssocID="{B4B94C23-0C34-423E-A235-1CE3CD87A87A}" presName="linearProcess" presStyleCnt="0"/>
      <dgm:spPr/>
    </dgm:pt>
    <dgm:pt modelId="{701E6759-AA7C-4D5A-872E-9DE35A50422D}" type="pres">
      <dgm:prSet presAssocID="{37F51004-F813-4F78-AB22-002CBC4A276C}" presName="textNode" presStyleLbl="node1" presStyleIdx="0" presStyleCnt="4" custScaleX="56999" custScaleY="127050" custLinFactX="-37821" custLinFactNeighborX="-100000" custLinFactNeighborY="6673">
        <dgm:presLayoutVars>
          <dgm:bulletEnabled val="1"/>
        </dgm:presLayoutVars>
      </dgm:prSet>
      <dgm:spPr/>
      <dgm:t>
        <a:bodyPr/>
        <a:lstStyle/>
        <a:p>
          <a:endParaRPr lang="hr-HR"/>
        </a:p>
      </dgm:t>
    </dgm:pt>
    <dgm:pt modelId="{D76A95BA-B06E-411C-A33B-34C21F5108E9}" type="pres">
      <dgm:prSet presAssocID="{55D2FC1B-25E5-40E0-800E-DC4AE4E0DAA4}" presName="sibTrans" presStyleCnt="0"/>
      <dgm:spPr/>
    </dgm:pt>
    <dgm:pt modelId="{6E263F9E-1C7A-4B9A-8CCE-8E733F66146D}" type="pres">
      <dgm:prSet presAssocID="{DFF4F66C-648A-41BE-B1E8-524FA5D84ADA}" presName="textNode" presStyleLbl="node1" presStyleIdx="1" presStyleCnt="4" custScaleX="49086" custScaleY="146070" custLinFactX="-12507" custLinFactNeighborX="-100000" custLinFactNeighborY="3290">
        <dgm:presLayoutVars>
          <dgm:bulletEnabled val="1"/>
        </dgm:presLayoutVars>
      </dgm:prSet>
      <dgm:spPr/>
      <dgm:t>
        <a:bodyPr/>
        <a:lstStyle/>
        <a:p>
          <a:endParaRPr lang="hr-HR"/>
        </a:p>
      </dgm:t>
    </dgm:pt>
    <dgm:pt modelId="{2CD6C23F-F805-4B6D-BBEC-5D1A1832E503}" type="pres">
      <dgm:prSet presAssocID="{904584D9-9ED2-49CE-9B1A-2B8E76BF8EC1}" presName="sibTrans" presStyleCnt="0"/>
      <dgm:spPr/>
    </dgm:pt>
    <dgm:pt modelId="{39304452-1C5E-4142-AE0E-FC700D5B92C5}" type="pres">
      <dgm:prSet presAssocID="{F89468AF-D161-47CE-ACF1-01F49BE591D7}" presName="textNode" presStyleLbl="node1" presStyleIdx="2" presStyleCnt="4" custScaleX="50648" custScaleY="162419" custLinFactX="-8938" custLinFactNeighborX="-100000" custLinFactNeighborY="4087">
        <dgm:presLayoutVars>
          <dgm:bulletEnabled val="1"/>
        </dgm:presLayoutVars>
      </dgm:prSet>
      <dgm:spPr/>
      <dgm:t>
        <a:bodyPr/>
        <a:lstStyle/>
        <a:p>
          <a:endParaRPr lang="hr-HR"/>
        </a:p>
      </dgm:t>
    </dgm:pt>
    <dgm:pt modelId="{D7B66A08-1651-4F3C-8F8F-FBE7ECC74490}" type="pres">
      <dgm:prSet presAssocID="{4F01F985-24E9-411B-9FCA-38B4456E60EA}" presName="sibTrans" presStyleCnt="0"/>
      <dgm:spPr/>
    </dgm:pt>
    <dgm:pt modelId="{C926B06F-EE9E-46F5-A34C-E602B3CAC61E}" type="pres">
      <dgm:prSet presAssocID="{BC272BEA-4DB1-4342-B014-6DB3D82FEFE9}" presName="textNode" presStyleLbl="node1" presStyleIdx="3" presStyleCnt="4" custScaleX="50595" custScaleY="127595" custLinFactX="-16509" custLinFactNeighborX="-100000" custLinFactNeighborY="6515">
        <dgm:presLayoutVars>
          <dgm:bulletEnabled val="1"/>
        </dgm:presLayoutVars>
      </dgm:prSet>
      <dgm:spPr/>
      <dgm:t>
        <a:bodyPr/>
        <a:lstStyle/>
        <a:p>
          <a:endParaRPr lang="hr-HR"/>
        </a:p>
      </dgm:t>
    </dgm:pt>
  </dgm:ptLst>
  <dgm:cxnLst>
    <dgm:cxn modelId="{AF4FF193-070F-49A8-B10F-3F65097C78F8}" type="presOf" srcId="{DFF4F66C-648A-41BE-B1E8-524FA5D84ADA}" destId="{6E263F9E-1C7A-4B9A-8CCE-8E733F66146D}" srcOrd="0" destOrd="0" presId="urn:microsoft.com/office/officeart/2005/8/layout/hProcess9"/>
    <dgm:cxn modelId="{25431243-78B2-4BAE-B140-7072D40ADC91}" type="presOf" srcId="{BC272BEA-4DB1-4342-B014-6DB3D82FEFE9}" destId="{C926B06F-EE9E-46F5-A34C-E602B3CAC61E}" srcOrd="0" destOrd="0" presId="urn:microsoft.com/office/officeart/2005/8/layout/hProcess9"/>
    <dgm:cxn modelId="{1E249A6E-C2FA-4643-B6A4-E42D67F19D81}" srcId="{B4B94C23-0C34-423E-A235-1CE3CD87A87A}" destId="{BC272BEA-4DB1-4342-B014-6DB3D82FEFE9}" srcOrd="3" destOrd="0" parTransId="{60EC5E78-C7CD-403C-A0A8-EDD7D3C4F71A}" sibTransId="{C85012A0-9B7D-43ED-9B24-ECD565818C31}"/>
    <dgm:cxn modelId="{DB16CB1D-33AE-4D49-BEA6-D9ED1846C62E}" type="presOf" srcId="{37F51004-F813-4F78-AB22-002CBC4A276C}" destId="{701E6759-AA7C-4D5A-872E-9DE35A50422D}" srcOrd="0" destOrd="0" presId="urn:microsoft.com/office/officeart/2005/8/layout/hProcess9"/>
    <dgm:cxn modelId="{41D5B639-9AB8-4EA5-A50E-877AEF70728C}" type="presOf" srcId="{F89468AF-D161-47CE-ACF1-01F49BE591D7}" destId="{39304452-1C5E-4142-AE0E-FC700D5B92C5}" srcOrd="0" destOrd="0" presId="urn:microsoft.com/office/officeart/2005/8/layout/hProcess9"/>
    <dgm:cxn modelId="{28789D36-2154-4A6C-B267-6CFDBF04B31C}" srcId="{B4B94C23-0C34-423E-A235-1CE3CD87A87A}" destId="{37F51004-F813-4F78-AB22-002CBC4A276C}" srcOrd="0" destOrd="0" parTransId="{9BE4D9E0-0D36-466B-A9B6-48629A57B059}" sibTransId="{55D2FC1B-25E5-40E0-800E-DC4AE4E0DAA4}"/>
    <dgm:cxn modelId="{B89C2507-A9EE-4667-BAF8-3E0D0CBDFB66}" type="presOf" srcId="{B4B94C23-0C34-423E-A235-1CE3CD87A87A}" destId="{3A930FB2-1C6E-43EB-ADFF-119E3C1D362A}" srcOrd="0" destOrd="0" presId="urn:microsoft.com/office/officeart/2005/8/layout/hProcess9"/>
    <dgm:cxn modelId="{F2F4C28A-E23F-456D-BD37-828243B05D28}" srcId="{B4B94C23-0C34-423E-A235-1CE3CD87A87A}" destId="{F89468AF-D161-47CE-ACF1-01F49BE591D7}" srcOrd="2" destOrd="0" parTransId="{75FE8D6B-9ECD-4FC3-B032-0667FAFC4337}" sibTransId="{4F01F985-24E9-411B-9FCA-38B4456E60EA}"/>
    <dgm:cxn modelId="{66D814F8-CAB8-4532-AB11-0CAEE55ECE72}" srcId="{B4B94C23-0C34-423E-A235-1CE3CD87A87A}" destId="{DFF4F66C-648A-41BE-B1E8-524FA5D84ADA}" srcOrd="1" destOrd="0" parTransId="{247DC7D4-B907-46A1-AA56-24AA8C0B3F94}" sibTransId="{904584D9-9ED2-49CE-9B1A-2B8E76BF8EC1}"/>
    <dgm:cxn modelId="{A8B712CA-406B-4759-8145-69D698E18EF3}" type="presParOf" srcId="{3A930FB2-1C6E-43EB-ADFF-119E3C1D362A}" destId="{86877807-061E-49D8-B725-C16E799F65C8}" srcOrd="0" destOrd="0" presId="urn:microsoft.com/office/officeart/2005/8/layout/hProcess9"/>
    <dgm:cxn modelId="{E94868F8-243E-48DC-BE90-227F95623742}" type="presParOf" srcId="{3A930FB2-1C6E-43EB-ADFF-119E3C1D362A}" destId="{F00EB82D-B05A-4C1A-B109-A1536671C7E0}" srcOrd="1" destOrd="0" presId="urn:microsoft.com/office/officeart/2005/8/layout/hProcess9"/>
    <dgm:cxn modelId="{46E070A5-96C9-4D14-879D-638FFA6A4CA7}" type="presParOf" srcId="{F00EB82D-B05A-4C1A-B109-A1536671C7E0}" destId="{701E6759-AA7C-4D5A-872E-9DE35A50422D}" srcOrd="0" destOrd="0" presId="urn:microsoft.com/office/officeart/2005/8/layout/hProcess9"/>
    <dgm:cxn modelId="{219FB87B-901E-4CFE-843F-22CA03D406B3}" type="presParOf" srcId="{F00EB82D-B05A-4C1A-B109-A1536671C7E0}" destId="{D76A95BA-B06E-411C-A33B-34C21F5108E9}" srcOrd="1" destOrd="0" presId="urn:microsoft.com/office/officeart/2005/8/layout/hProcess9"/>
    <dgm:cxn modelId="{569645A4-560B-4278-8401-7A693FE0B11B}" type="presParOf" srcId="{F00EB82D-B05A-4C1A-B109-A1536671C7E0}" destId="{6E263F9E-1C7A-4B9A-8CCE-8E733F66146D}" srcOrd="2" destOrd="0" presId="urn:microsoft.com/office/officeart/2005/8/layout/hProcess9"/>
    <dgm:cxn modelId="{18B7EC1C-D531-4C83-9E02-00D81835DA64}" type="presParOf" srcId="{F00EB82D-B05A-4C1A-B109-A1536671C7E0}" destId="{2CD6C23F-F805-4B6D-BBEC-5D1A1832E503}" srcOrd="3" destOrd="0" presId="urn:microsoft.com/office/officeart/2005/8/layout/hProcess9"/>
    <dgm:cxn modelId="{93D650F4-48FF-4322-9883-DAEE8AB44B90}" type="presParOf" srcId="{F00EB82D-B05A-4C1A-B109-A1536671C7E0}" destId="{39304452-1C5E-4142-AE0E-FC700D5B92C5}" srcOrd="4" destOrd="0" presId="urn:microsoft.com/office/officeart/2005/8/layout/hProcess9"/>
    <dgm:cxn modelId="{C0B31978-221C-45EA-934D-8687665FA4A9}" type="presParOf" srcId="{F00EB82D-B05A-4C1A-B109-A1536671C7E0}" destId="{D7B66A08-1651-4F3C-8F8F-FBE7ECC74490}" srcOrd="5" destOrd="0" presId="urn:microsoft.com/office/officeart/2005/8/layout/hProcess9"/>
    <dgm:cxn modelId="{912A199E-1F62-4133-AF73-08482EFE579D}" type="presParOf" srcId="{F00EB82D-B05A-4C1A-B109-A1536671C7E0}" destId="{C926B06F-EE9E-46F5-A34C-E602B3CAC61E}" srcOrd="6"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650CBB2-8F41-444C-B6B5-6280CE6BB393}" type="doc">
      <dgm:prSet loTypeId="urn:microsoft.com/office/officeart/2005/8/layout/process1" loCatId="process" qsTypeId="urn:microsoft.com/office/officeart/2005/8/quickstyle/simple1" qsCatId="simple" csTypeId="urn:microsoft.com/office/officeart/2005/8/colors/accent1_2" csCatId="accent1" phldr="1"/>
      <dgm:spPr/>
    </dgm:pt>
    <dgm:pt modelId="{7D8420FE-6152-45C8-8735-0B2FBB92B239}">
      <dgm:prSet phldrT="[Tekst]" custT="1">
        <dgm:style>
          <a:lnRef idx="1">
            <a:schemeClr val="accent6"/>
          </a:lnRef>
          <a:fillRef idx="2">
            <a:schemeClr val="accent6"/>
          </a:fillRef>
          <a:effectRef idx="1">
            <a:schemeClr val="accent6"/>
          </a:effectRef>
          <a:fontRef idx="minor">
            <a:schemeClr val="dk1"/>
          </a:fontRef>
        </dgm:style>
      </dgm:prSet>
      <dgm:spPr/>
      <dgm:t>
        <a:bodyPr/>
        <a:lstStyle/>
        <a:p>
          <a:r>
            <a:rPr lang="hr-HR" sz="1800" b="1" dirty="0" smtClean="0"/>
            <a:t>27.000.000,00 HRK</a:t>
          </a:r>
        </a:p>
        <a:p>
          <a:r>
            <a:rPr lang="hr-HR" sz="1600" dirty="0" smtClean="0"/>
            <a:t>500.000-1.200.000,00</a:t>
          </a:r>
        </a:p>
        <a:p>
          <a:r>
            <a:rPr lang="hr-HR" sz="1400" dirty="0" smtClean="0"/>
            <a:t>Intenzitet potpore 100%</a:t>
          </a:r>
          <a:endParaRPr lang="hr-HR" sz="1400" dirty="0"/>
        </a:p>
      </dgm:t>
    </dgm:pt>
    <dgm:pt modelId="{1C151AF9-536F-4348-98EF-4140741AFC77}" type="parTrans" cxnId="{DC5B1183-B141-4777-85D7-F9B326B3F51D}">
      <dgm:prSet/>
      <dgm:spPr/>
      <dgm:t>
        <a:bodyPr/>
        <a:lstStyle/>
        <a:p>
          <a:endParaRPr lang="hr-HR"/>
        </a:p>
      </dgm:t>
    </dgm:pt>
    <dgm:pt modelId="{D2BEB805-FF52-4D66-9669-0EDAECF635F5}" type="sibTrans" cxnId="{DC5B1183-B141-4777-85D7-F9B326B3F51D}">
      <dgm:prSet/>
      <dgm:spPr/>
      <dgm:t>
        <a:bodyPr/>
        <a:lstStyle/>
        <a:p>
          <a:endParaRPr lang="hr-HR"/>
        </a:p>
      </dgm:t>
    </dgm:pt>
    <dgm:pt modelId="{010962CE-5460-4453-A687-3EDB79747741}">
      <dgm:prSet phldrT="[Tekst]" custT="1">
        <dgm:style>
          <a:lnRef idx="1">
            <a:schemeClr val="accent6"/>
          </a:lnRef>
          <a:fillRef idx="2">
            <a:schemeClr val="accent6"/>
          </a:fillRef>
          <a:effectRef idx="1">
            <a:schemeClr val="accent6"/>
          </a:effectRef>
          <a:fontRef idx="minor">
            <a:schemeClr val="dk1"/>
          </a:fontRef>
        </dgm:style>
      </dgm:prSet>
      <dgm:spPr/>
      <dgm:t>
        <a:bodyPr/>
        <a:lstStyle/>
        <a:p>
          <a:r>
            <a:rPr lang="hr-HR" sz="1600" dirty="0" smtClean="0"/>
            <a:t>Stvaranje uvjeta za učinkovitiju resocijalizaciju i reintegraciju počinitelja kaznenih djela u društvenu zajednicu</a:t>
          </a:r>
          <a:endParaRPr lang="hr-HR" sz="1600" dirty="0"/>
        </a:p>
      </dgm:t>
    </dgm:pt>
    <dgm:pt modelId="{EB157F23-F444-4464-97D6-D337A68A4D74}" type="parTrans" cxnId="{5B13B17E-7A62-4794-BF7F-149823A4A917}">
      <dgm:prSet/>
      <dgm:spPr/>
      <dgm:t>
        <a:bodyPr/>
        <a:lstStyle/>
        <a:p>
          <a:endParaRPr lang="hr-HR"/>
        </a:p>
      </dgm:t>
    </dgm:pt>
    <dgm:pt modelId="{4C4E367D-3732-4D53-953F-2B4348DF7701}" type="sibTrans" cxnId="{5B13B17E-7A62-4794-BF7F-149823A4A917}">
      <dgm:prSet/>
      <dgm:spPr/>
      <dgm:t>
        <a:bodyPr/>
        <a:lstStyle/>
        <a:p>
          <a:endParaRPr lang="hr-HR"/>
        </a:p>
      </dgm:t>
    </dgm:pt>
    <dgm:pt modelId="{FAEC8AF2-FC43-4888-882B-7B97FBB4254E}">
      <dgm:prSet phldrT="[Tekst]" custT="1">
        <dgm:style>
          <a:lnRef idx="1">
            <a:schemeClr val="accent6"/>
          </a:lnRef>
          <a:fillRef idx="2">
            <a:schemeClr val="accent6"/>
          </a:fillRef>
          <a:effectRef idx="1">
            <a:schemeClr val="accent6"/>
          </a:effectRef>
          <a:fontRef idx="minor">
            <a:schemeClr val="dk1"/>
          </a:fontRef>
        </dgm:style>
      </dgm:prSet>
      <dgm:spPr/>
      <dgm:t>
        <a:bodyPr/>
        <a:lstStyle/>
        <a:p>
          <a:r>
            <a:rPr lang="hr-HR" sz="1600" dirty="0" smtClean="0"/>
            <a:t>Organizacije civilnoga društva</a:t>
          </a:r>
        </a:p>
        <a:p>
          <a:r>
            <a:rPr lang="hr-HR" sz="1600" b="1" dirty="0" smtClean="0"/>
            <a:t>Od 30.3.2018. do 4.6.2018.</a:t>
          </a:r>
          <a:endParaRPr lang="hr-HR" sz="1600" b="1" dirty="0"/>
        </a:p>
      </dgm:t>
    </dgm:pt>
    <dgm:pt modelId="{32885258-4B71-48EA-B26B-EC4B1B4B0186}" type="parTrans" cxnId="{6E996C8B-0D8E-4238-9758-02A36DF98F77}">
      <dgm:prSet/>
      <dgm:spPr/>
      <dgm:t>
        <a:bodyPr/>
        <a:lstStyle/>
        <a:p>
          <a:endParaRPr lang="hr-HR"/>
        </a:p>
      </dgm:t>
    </dgm:pt>
    <dgm:pt modelId="{BFCBB18D-C038-4098-B551-C59CEFFFE853}" type="sibTrans" cxnId="{6E996C8B-0D8E-4238-9758-02A36DF98F77}">
      <dgm:prSet/>
      <dgm:spPr/>
      <dgm:t>
        <a:bodyPr/>
        <a:lstStyle/>
        <a:p>
          <a:endParaRPr lang="hr-HR"/>
        </a:p>
      </dgm:t>
    </dgm:pt>
    <dgm:pt modelId="{C336B740-E1B0-42DD-BB36-D207F8696B18}" type="pres">
      <dgm:prSet presAssocID="{C650CBB2-8F41-444C-B6B5-6280CE6BB393}" presName="Name0" presStyleCnt="0">
        <dgm:presLayoutVars>
          <dgm:dir/>
          <dgm:resizeHandles val="exact"/>
        </dgm:presLayoutVars>
      </dgm:prSet>
      <dgm:spPr/>
    </dgm:pt>
    <dgm:pt modelId="{49943EFC-B837-46D3-AB3F-1872A6FED190}" type="pres">
      <dgm:prSet presAssocID="{7D8420FE-6152-45C8-8735-0B2FBB92B239}" presName="node" presStyleLbl="node1" presStyleIdx="0" presStyleCnt="3">
        <dgm:presLayoutVars>
          <dgm:bulletEnabled val="1"/>
        </dgm:presLayoutVars>
      </dgm:prSet>
      <dgm:spPr/>
      <dgm:t>
        <a:bodyPr/>
        <a:lstStyle/>
        <a:p>
          <a:endParaRPr lang="hr-HR"/>
        </a:p>
      </dgm:t>
    </dgm:pt>
    <dgm:pt modelId="{110C090A-260A-4041-B6F2-63FFFE567F6E}" type="pres">
      <dgm:prSet presAssocID="{D2BEB805-FF52-4D66-9669-0EDAECF635F5}" presName="sibTrans" presStyleLbl="sibTrans2D1" presStyleIdx="0" presStyleCnt="2"/>
      <dgm:spPr/>
      <dgm:t>
        <a:bodyPr/>
        <a:lstStyle/>
        <a:p>
          <a:endParaRPr lang="hr-HR"/>
        </a:p>
      </dgm:t>
    </dgm:pt>
    <dgm:pt modelId="{A40E6677-11FE-4721-95D0-AC54DE9E82DF}" type="pres">
      <dgm:prSet presAssocID="{D2BEB805-FF52-4D66-9669-0EDAECF635F5}" presName="connectorText" presStyleLbl="sibTrans2D1" presStyleIdx="0" presStyleCnt="2"/>
      <dgm:spPr/>
      <dgm:t>
        <a:bodyPr/>
        <a:lstStyle/>
        <a:p>
          <a:endParaRPr lang="hr-HR"/>
        </a:p>
      </dgm:t>
    </dgm:pt>
    <dgm:pt modelId="{4A354023-28C1-4FCE-89B1-A0B23749401C}" type="pres">
      <dgm:prSet presAssocID="{010962CE-5460-4453-A687-3EDB79747741}" presName="node" presStyleLbl="node1" presStyleIdx="1" presStyleCnt="3">
        <dgm:presLayoutVars>
          <dgm:bulletEnabled val="1"/>
        </dgm:presLayoutVars>
      </dgm:prSet>
      <dgm:spPr/>
      <dgm:t>
        <a:bodyPr/>
        <a:lstStyle/>
        <a:p>
          <a:endParaRPr lang="hr-HR"/>
        </a:p>
      </dgm:t>
    </dgm:pt>
    <dgm:pt modelId="{CB8E8D28-CB42-4272-AC2B-1FA51DF9F668}" type="pres">
      <dgm:prSet presAssocID="{4C4E367D-3732-4D53-953F-2B4348DF7701}" presName="sibTrans" presStyleLbl="sibTrans2D1" presStyleIdx="1" presStyleCnt="2"/>
      <dgm:spPr/>
      <dgm:t>
        <a:bodyPr/>
        <a:lstStyle/>
        <a:p>
          <a:endParaRPr lang="hr-HR"/>
        </a:p>
      </dgm:t>
    </dgm:pt>
    <dgm:pt modelId="{AF290F89-1418-442B-AFF1-B8013AE95845}" type="pres">
      <dgm:prSet presAssocID="{4C4E367D-3732-4D53-953F-2B4348DF7701}" presName="connectorText" presStyleLbl="sibTrans2D1" presStyleIdx="1" presStyleCnt="2"/>
      <dgm:spPr/>
      <dgm:t>
        <a:bodyPr/>
        <a:lstStyle/>
        <a:p>
          <a:endParaRPr lang="hr-HR"/>
        </a:p>
      </dgm:t>
    </dgm:pt>
    <dgm:pt modelId="{FADE6548-5485-4928-AB4C-B9C0C45C962D}" type="pres">
      <dgm:prSet presAssocID="{FAEC8AF2-FC43-4888-882B-7B97FBB4254E}" presName="node" presStyleLbl="node1" presStyleIdx="2" presStyleCnt="3">
        <dgm:presLayoutVars>
          <dgm:bulletEnabled val="1"/>
        </dgm:presLayoutVars>
      </dgm:prSet>
      <dgm:spPr/>
      <dgm:t>
        <a:bodyPr/>
        <a:lstStyle/>
        <a:p>
          <a:endParaRPr lang="hr-HR"/>
        </a:p>
      </dgm:t>
    </dgm:pt>
  </dgm:ptLst>
  <dgm:cxnLst>
    <dgm:cxn modelId="{EA2699BF-F301-4CC2-988B-394DF1541FF4}" type="presOf" srcId="{D2BEB805-FF52-4D66-9669-0EDAECF635F5}" destId="{110C090A-260A-4041-B6F2-63FFFE567F6E}" srcOrd="0" destOrd="0" presId="urn:microsoft.com/office/officeart/2005/8/layout/process1"/>
    <dgm:cxn modelId="{4A28920D-3E6E-4606-BEE2-E73707FFCDFF}" type="presOf" srcId="{4C4E367D-3732-4D53-953F-2B4348DF7701}" destId="{AF290F89-1418-442B-AFF1-B8013AE95845}" srcOrd="1" destOrd="0" presId="urn:microsoft.com/office/officeart/2005/8/layout/process1"/>
    <dgm:cxn modelId="{28B7A13C-2AB5-4EE0-9A25-61AC22C53522}" type="presOf" srcId="{C650CBB2-8F41-444C-B6B5-6280CE6BB393}" destId="{C336B740-E1B0-42DD-BB36-D207F8696B18}" srcOrd="0" destOrd="0" presId="urn:microsoft.com/office/officeart/2005/8/layout/process1"/>
    <dgm:cxn modelId="{5B13B17E-7A62-4794-BF7F-149823A4A917}" srcId="{C650CBB2-8F41-444C-B6B5-6280CE6BB393}" destId="{010962CE-5460-4453-A687-3EDB79747741}" srcOrd="1" destOrd="0" parTransId="{EB157F23-F444-4464-97D6-D337A68A4D74}" sibTransId="{4C4E367D-3732-4D53-953F-2B4348DF7701}"/>
    <dgm:cxn modelId="{4B845A3D-3702-4A5B-ADDB-003A16E65422}" type="presOf" srcId="{4C4E367D-3732-4D53-953F-2B4348DF7701}" destId="{CB8E8D28-CB42-4272-AC2B-1FA51DF9F668}" srcOrd="0" destOrd="0" presId="urn:microsoft.com/office/officeart/2005/8/layout/process1"/>
    <dgm:cxn modelId="{D1174848-1074-4DD8-90D1-9ECF2DBA8997}" type="presOf" srcId="{FAEC8AF2-FC43-4888-882B-7B97FBB4254E}" destId="{FADE6548-5485-4928-AB4C-B9C0C45C962D}" srcOrd="0" destOrd="0" presId="urn:microsoft.com/office/officeart/2005/8/layout/process1"/>
    <dgm:cxn modelId="{49172BDC-559C-4E28-B102-A557FCB8C3F9}" type="presOf" srcId="{7D8420FE-6152-45C8-8735-0B2FBB92B239}" destId="{49943EFC-B837-46D3-AB3F-1872A6FED190}" srcOrd="0" destOrd="0" presId="urn:microsoft.com/office/officeart/2005/8/layout/process1"/>
    <dgm:cxn modelId="{DC5B1183-B141-4777-85D7-F9B326B3F51D}" srcId="{C650CBB2-8F41-444C-B6B5-6280CE6BB393}" destId="{7D8420FE-6152-45C8-8735-0B2FBB92B239}" srcOrd="0" destOrd="0" parTransId="{1C151AF9-536F-4348-98EF-4140741AFC77}" sibTransId="{D2BEB805-FF52-4D66-9669-0EDAECF635F5}"/>
    <dgm:cxn modelId="{59803557-B1AF-479D-9E78-65D3987E5C84}" type="presOf" srcId="{010962CE-5460-4453-A687-3EDB79747741}" destId="{4A354023-28C1-4FCE-89B1-A0B23749401C}" srcOrd="0" destOrd="0" presId="urn:microsoft.com/office/officeart/2005/8/layout/process1"/>
    <dgm:cxn modelId="{4D71DB55-1799-4C14-B730-FF364BACAEE8}" type="presOf" srcId="{D2BEB805-FF52-4D66-9669-0EDAECF635F5}" destId="{A40E6677-11FE-4721-95D0-AC54DE9E82DF}" srcOrd="1" destOrd="0" presId="urn:microsoft.com/office/officeart/2005/8/layout/process1"/>
    <dgm:cxn modelId="{6E996C8B-0D8E-4238-9758-02A36DF98F77}" srcId="{C650CBB2-8F41-444C-B6B5-6280CE6BB393}" destId="{FAEC8AF2-FC43-4888-882B-7B97FBB4254E}" srcOrd="2" destOrd="0" parTransId="{32885258-4B71-48EA-B26B-EC4B1B4B0186}" sibTransId="{BFCBB18D-C038-4098-B551-C59CEFFFE853}"/>
    <dgm:cxn modelId="{468DE527-D77F-41CE-A176-C11FFA041273}" type="presParOf" srcId="{C336B740-E1B0-42DD-BB36-D207F8696B18}" destId="{49943EFC-B837-46D3-AB3F-1872A6FED190}" srcOrd="0" destOrd="0" presId="urn:microsoft.com/office/officeart/2005/8/layout/process1"/>
    <dgm:cxn modelId="{15A77CBC-B9FD-4237-9E74-60D1ECBD3106}" type="presParOf" srcId="{C336B740-E1B0-42DD-BB36-D207F8696B18}" destId="{110C090A-260A-4041-B6F2-63FFFE567F6E}" srcOrd="1" destOrd="0" presId="urn:microsoft.com/office/officeart/2005/8/layout/process1"/>
    <dgm:cxn modelId="{AB3BCAC2-825B-4291-8C38-5E05916B18B9}" type="presParOf" srcId="{110C090A-260A-4041-B6F2-63FFFE567F6E}" destId="{A40E6677-11FE-4721-95D0-AC54DE9E82DF}" srcOrd="0" destOrd="0" presId="urn:microsoft.com/office/officeart/2005/8/layout/process1"/>
    <dgm:cxn modelId="{97A543DD-0D99-45D0-A7B2-9F7C8374B4B4}" type="presParOf" srcId="{C336B740-E1B0-42DD-BB36-D207F8696B18}" destId="{4A354023-28C1-4FCE-89B1-A0B23749401C}" srcOrd="2" destOrd="0" presId="urn:microsoft.com/office/officeart/2005/8/layout/process1"/>
    <dgm:cxn modelId="{0D3B9F38-E4CA-4C1E-8576-E21E19163113}" type="presParOf" srcId="{C336B740-E1B0-42DD-BB36-D207F8696B18}" destId="{CB8E8D28-CB42-4272-AC2B-1FA51DF9F668}" srcOrd="3" destOrd="0" presId="urn:microsoft.com/office/officeart/2005/8/layout/process1"/>
    <dgm:cxn modelId="{CFC53513-702E-4CF9-9385-438101EFF2BA}" type="presParOf" srcId="{CB8E8D28-CB42-4272-AC2B-1FA51DF9F668}" destId="{AF290F89-1418-442B-AFF1-B8013AE95845}" srcOrd="0" destOrd="0" presId="urn:microsoft.com/office/officeart/2005/8/layout/process1"/>
    <dgm:cxn modelId="{51CA5936-26D0-462C-83B9-5B665DF5111B}" type="presParOf" srcId="{C336B740-E1B0-42DD-BB36-D207F8696B18}" destId="{FADE6548-5485-4928-AB4C-B9C0C45C962D}"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650CBB2-8F41-444C-B6B5-6280CE6BB393}" type="doc">
      <dgm:prSet loTypeId="urn:microsoft.com/office/officeart/2005/8/layout/process1" loCatId="process" qsTypeId="urn:microsoft.com/office/officeart/2005/8/quickstyle/simple1" qsCatId="simple" csTypeId="urn:microsoft.com/office/officeart/2005/8/colors/accent1_2" csCatId="accent1" phldr="1"/>
      <dgm:spPr/>
    </dgm:pt>
    <dgm:pt modelId="{7D8420FE-6152-45C8-8735-0B2FBB92B239}">
      <dgm:prSet phldrT="[Tekst]" custT="1">
        <dgm:style>
          <a:lnRef idx="1">
            <a:schemeClr val="accent6"/>
          </a:lnRef>
          <a:fillRef idx="2">
            <a:schemeClr val="accent6"/>
          </a:fillRef>
          <a:effectRef idx="1">
            <a:schemeClr val="accent6"/>
          </a:effectRef>
          <a:fontRef idx="minor">
            <a:schemeClr val="dk1"/>
          </a:fontRef>
        </dgm:style>
      </dgm:prSet>
      <dgm:spPr/>
      <dgm:t>
        <a:bodyPr/>
        <a:lstStyle/>
        <a:p>
          <a:r>
            <a:rPr lang="hr-HR" sz="1800" b="1" dirty="0" smtClean="0"/>
            <a:t>6.000.000,00 HRK</a:t>
          </a:r>
        </a:p>
        <a:p>
          <a:r>
            <a:rPr lang="hr-HR" sz="1600" dirty="0" smtClean="0"/>
            <a:t>700.000-1.000.000,00</a:t>
          </a:r>
        </a:p>
        <a:p>
          <a:r>
            <a:rPr lang="hr-HR" sz="1400" dirty="0" smtClean="0"/>
            <a:t>Intenzitet potpore 100%</a:t>
          </a:r>
          <a:endParaRPr lang="hr-HR" sz="1400" dirty="0"/>
        </a:p>
      </dgm:t>
    </dgm:pt>
    <dgm:pt modelId="{1C151AF9-536F-4348-98EF-4140741AFC77}" type="parTrans" cxnId="{DC5B1183-B141-4777-85D7-F9B326B3F51D}">
      <dgm:prSet/>
      <dgm:spPr/>
      <dgm:t>
        <a:bodyPr/>
        <a:lstStyle/>
        <a:p>
          <a:endParaRPr lang="hr-HR"/>
        </a:p>
      </dgm:t>
    </dgm:pt>
    <dgm:pt modelId="{D2BEB805-FF52-4D66-9669-0EDAECF635F5}" type="sibTrans" cxnId="{DC5B1183-B141-4777-85D7-F9B326B3F51D}">
      <dgm:prSet/>
      <dgm:spPr/>
      <dgm:t>
        <a:bodyPr/>
        <a:lstStyle/>
        <a:p>
          <a:endParaRPr lang="hr-HR"/>
        </a:p>
      </dgm:t>
    </dgm:pt>
    <dgm:pt modelId="{010962CE-5460-4453-A687-3EDB79747741}">
      <dgm:prSet phldrT="[Tekst]" custT="1">
        <dgm:style>
          <a:lnRef idx="1">
            <a:schemeClr val="accent6"/>
          </a:lnRef>
          <a:fillRef idx="2">
            <a:schemeClr val="accent6"/>
          </a:fillRef>
          <a:effectRef idx="1">
            <a:schemeClr val="accent6"/>
          </a:effectRef>
          <a:fontRef idx="minor">
            <a:schemeClr val="dk1"/>
          </a:fontRef>
        </dgm:style>
      </dgm:prSet>
      <dgm:spPr/>
      <dgm:t>
        <a:bodyPr/>
        <a:lstStyle/>
        <a:p>
          <a:r>
            <a:rPr lang="hr-HR" sz="1600" dirty="0" smtClean="0"/>
            <a:t>Jačanje socijalnog dijaloga u kontekstu kreiranja boljih uvjeta rada s naglaskom na sezonske poslove</a:t>
          </a:r>
          <a:endParaRPr lang="hr-HR" sz="1600" dirty="0"/>
        </a:p>
      </dgm:t>
    </dgm:pt>
    <dgm:pt modelId="{EB157F23-F444-4464-97D6-D337A68A4D74}" type="parTrans" cxnId="{5B13B17E-7A62-4794-BF7F-149823A4A917}">
      <dgm:prSet/>
      <dgm:spPr/>
      <dgm:t>
        <a:bodyPr/>
        <a:lstStyle/>
        <a:p>
          <a:endParaRPr lang="hr-HR"/>
        </a:p>
      </dgm:t>
    </dgm:pt>
    <dgm:pt modelId="{4C4E367D-3732-4D53-953F-2B4348DF7701}" type="sibTrans" cxnId="{5B13B17E-7A62-4794-BF7F-149823A4A917}">
      <dgm:prSet/>
      <dgm:spPr/>
      <dgm:t>
        <a:bodyPr/>
        <a:lstStyle/>
        <a:p>
          <a:endParaRPr lang="hr-HR"/>
        </a:p>
      </dgm:t>
    </dgm:pt>
    <dgm:pt modelId="{FAEC8AF2-FC43-4888-882B-7B97FBB4254E}">
      <dgm:prSet phldrT="[Tekst]" custT="1">
        <dgm:style>
          <a:lnRef idx="1">
            <a:schemeClr val="accent6"/>
          </a:lnRef>
          <a:fillRef idx="2">
            <a:schemeClr val="accent6"/>
          </a:fillRef>
          <a:effectRef idx="1">
            <a:schemeClr val="accent6"/>
          </a:effectRef>
          <a:fontRef idx="minor">
            <a:schemeClr val="dk1"/>
          </a:fontRef>
        </dgm:style>
      </dgm:prSet>
      <dgm:spPr/>
      <dgm:t>
        <a:bodyPr/>
        <a:lstStyle/>
        <a:p>
          <a:r>
            <a:rPr lang="hr-HR" sz="1600" dirty="0" smtClean="0"/>
            <a:t>Socijalni partneri (sindikati, poslodavci)</a:t>
          </a:r>
        </a:p>
        <a:p>
          <a:r>
            <a:rPr lang="hr-HR" sz="1600" b="1" dirty="0" smtClean="0"/>
            <a:t>Svibanj 2018. godine</a:t>
          </a:r>
          <a:endParaRPr lang="hr-HR" sz="1600" b="1" dirty="0"/>
        </a:p>
      </dgm:t>
    </dgm:pt>
    <dgm:pt modelId="{32885258-4B71-48EA-B26B-EC4B1B4B0186}" type="parTrans" cxnId="{6E996C8B-0D8E-4238-9758-02A36DF98F77}">
      <dgm:prSet/>
      <dgm:spPr/>
      <dgm:t>
        <a:bodyPr/>
        <a:lstStyle/>
        <a:p>
          <a:endParaRPr lang="hr-HR"/>
        </a:p>
      </dgm:t>
    </dgm:pt>
    <dgm:pt modelId="{BFCBB18D-C038-4098-B551-C59CEFFFE853}" type="sibTrans" cxnId="{6E996C8B-0D8E-4238-9758-02A36DF98F77}">
      <dgm:prSet/>
      <dgm:spPr/>
      <dgm:t>
        <a:bodyPr/>
        <a:lstStyle/>
        <a:p>
          <a:endParaRPr lang="hr-HR"/>
        </a:p>
      </dgm:t>
    </dgm:pt>
    <dgm:pt modelId="{C336B740-E1B0-42DD-BB36-D207F8696B18}" type="pres">
      <dgm:prSet presAssocID="{C650CBB2-8F41-444C-B6B5-6280CE6BB393}" presName="Name0" presStyleCnt="0">
        <dgm:presLayoutVars>
          <dgm:dir/>
          <dgm:resizeHandles val="exact"/>
        </dgm:presLayoutVars>
      </dgm:prSet>
      <dgm:spPr/>
    </dgm:pt>
    <dgm:pt modelId="{49943EFC-B837-46D3-AB3F-1872A6FED190}" type="pres">
      <dgm:prSet presAssocID="{7D8420FE-6152-45C8-8735-0B2FBB92B239}" presName="node" presStyleLbl="node1" presStyleIdx="0" presStyleCnt="3">
        <dgm:presLayoutVars>
          <dgm:bulletEnabled val="1"/>
        </dgm:presLayoutVars>
      </dgm:prSet>
      <dgm:spPr/>
      <dgm:t>
        <a:bodyPr/>
        <a:lstStyle/>
        <a:p>
          <a:endParaRPr lang="hr-HR"/>
        </a:p>
      </dgm:t>
    </dgm:pt>
    <dgm:pt modelId="{110C090A-260A-4041-B6F2-63FFFE567F6E}" type="pres">
      <dgm:prSet presAssocID="{D2BEB805-FF52-4D66-9669-0EDAECF635F5}" presName="sibTrans" presStyleLbl="sibTrans2D1" presStyleIdx="0" presStyleCnt="2"/>
      <dgm:spPr/>
      <dgm:t>
        <a:bodyPr/>
        <a:lstStyle/>
        <a:p>
          <a:endParaRPr lang="hr-HR"/>
        </a:p>
      </dgm:t>
    </dgm:pt>
    <dgm:pt modelId="{A40E6677-11FE-4721-95D0-AC54DE9E82DF}" type="pres">
      <dgm:prSet presAssocID="{D2BEB805-FF52-4D66-9669-0EDAECF635F5}" presName="connectorText" presStyleLbl="sibTrans2D1" presStyleIdx="0" presStyleCnt="2"/>
      <dgm:spPr/>
      <dgm:t>
        <a:bodyPr/>
        <a:lstStyle/>
        <a:p>
          <a:endParaRPr lang="hr-HR"/>
        </a:p>
      </dgm:t>
    </dgm:pt>
    <dgm:pt modelId="{4A354023-28C1-4FCE-89B1-A0B23749401C}" type="pres">
      <dgm:prSet presAssocID="{010962CE-5460-4453-A687-3EDB79747741}" presName="node" presStyleLbl="node1" presStyleIdx="1" presStyleCnt="3">
        <dgm:presLayoutVars>
          <dgm:bulletEnabled val="1"/>
        </dgm:presLayoutVars>
      </dgm:prSet>
      <dgm:spPr/>
      <dgm:t>
        <a:bodyPr/>
        <a:lstStyle/>
        <a:p>
          <a:endParaRPr lang="hr-HR"/>
        </a:p>
      </dgm:t>
    </dgm:pt>
    <dgm:pt modelId="{CB8E8D28-CB42-4272-AC2B-1FA51DF9F668}" type="pres">
      <dgm:prSet presAssocID="{4C4E367D-3732-4D53-953F-2B4348DF7701}" presName="sibTrans" presStyleLbl="sibTrans2D1" presStyleIdx="1" presStyleCnt="2"/>
      <dgm:spPr/>
      <dgm:t>
        <a:bodyPr/>
        <a:lstStyle/>
        <a:p>
          <a:endParaRPr lang="hr-HR"/>
        </a:p>
      </dgm:t>
    </dgm:pt>
    <dgm:pt modelId="{AF290F89-1418-442B-AFF1-B8013AE95845}" type="pres">
      <dgm:prSet presAssocID="{4C4E367D-3732-4D53-953F-2B4348DF7701}" presName="connectorText" presStyleLbl="sibTrans2D1" presStyleIdx="1" presStyleCnt="2"/>
      <dgm:spPr/>
      <dgm:t>
        <a:bodyPr/>
        <a:lstStyle/>
        <a:p>
          <a:endParaRPr lang="hr-HR"/>
        </a:p>
      </dgm:t>
    </dgm:pt>
    <dgm:pt modelId="{FADE6548-5485-4928-AB4C-B9C0C45C962D}" type="pres">
      <dgm:prSet presAssocID="{FAEC8AF2-FC43-4888-882B-7B97FBB4254E}" presName="node" presStyleLbl="node1" presStyleIdx="2" presStyleCnt="3">
        <dgm:presLayoutVars>
          <dgm:bulletEnabled val="1"/>
        </dgm:presLayoutVars>
      </dgm:prSet>
      <dgm:spPr/>
      <dgm:t>
        <a:bodyPr/>
        <a:lstStyle/>
        <a:p>
          <a:endParaRPr lang="hr-HR"/>
        </a:p>
      </dgm:t>
    </dgm:pt>
  </dgm:ptLst>
  <dgm:cxnLst>
    <dgm:cxn modelId="{E4998EF2-EE16-4DD4-8DD1-B493CEC76C68}" type="presOf" srcId="{C650CBB2-8F41-444C-B6B5-6280CE6BB393}" destId="{C336B740-E1B0-42DD-BB36-D207F8696B18}" srcOrd="0" destOrd="0" presId="urn:microsoft.com/office/officeart/2005/8/layout/process1"/>
    <dgm:cxn modelId="{4349587E-E413-4930-9D4D-4B039FCEB5F9}" type="presOf" srcId="{4C4E367D-3732-4D53-953F-2B4348DF7701}" destId="{CB8E8D28-CB42-4272-AC2B-1FA51DF9F668}" srcOrd="0" destOrd="0" presId="urn:microsoft.com/office/officeart/2005/8/layout/process1"/>
    <dgm:cxn modelId="{C9D8BE46-49D6-4254-B881-E81C15A76890}" type="presOf" srcId="{D2BEB805-FF52-4D66-9669-0EDAECF635F5}" destId="{110C090A-260A-4041-B6F2-63FFFE567F6E}" srcOrd="0" destOrd="0" presId="urn:microsoft.com/office/officeart/2005/8/layout/process1"/>
    <dgm:cxn modelId="{87F35CFF-46E1-4E33-A1D0-67D73C8A5FBB}" type="presOf" srcId="{D2BEB805-FF52-4D66-9669-0EDAECF635F5}" destId="{A40E6677-11FE-4721-95D0-AC54DE9E82DF}" srcOrd="1" destOrd="0" presId="urn:microsoft.com/office/officeart/2005/8/layout/process1"/>
    <dgm:cxn modelId="{9381BFC8-49D0-4358-97B4-9A56759C4A85}" type="presOf" srcId="{7D8420FE-6152-45C8-8735-0B2FBB92B239}" destId="{49943EFC-B837-46D3-AB3F-1872A6FED190}" srcOrd="0" destOrd="0" presId="urn:microsoft.com/office/officeart/2005/8/layout/process1"/>
    <dgm:cxn modelId="{C8E22DC3-D10B-4404-B6E9-43DD71972D1D}" type="presOf" srcId="{4C4E367D-3732-4D53-953F-2B4348DF7701}" destId="{AF290F89-1418-442B-AFF1-B8013AE95845}" srcOrd="1" destOrd="0" presId="urn:microsoft.com/office/officeart/2005/8/layout/process1"/>
    <dgm:cxn modelId="{5800F00D-A956-4DB6-AD56-BE506F0AA38D}" type="presOf" srcId="{FAEC8AF2-FC43-4888-882B-7B97FBB4254E}" destId="{FADE6548-5485-4928-AB4C-B9C0C45C962D}" srcOrd="0" destOrd="0" presId="urn:microsoft.com/office/officeart/2005/8/layout/process1"/>
    <dgm:cxn modelId="{DC5B1183-B141-4777-85D7-F9B326B3F51D}" srcId="{C650CBB2-8F41-444C-B6B5-6280CE6BB393}" destId="{7D8420FE-6152-45C8-8735-0B2FBB92B239}" srcOrd="0" destOrd="0" parTransId="{1C151AF9-536F-4348-98EF-4140741AFC77}" sibTransId="{D2BEB805-FF52-4D66-9669-0EDAECF635F5}"/>
    <dgm:cxn modelId="{6E996C8B-0D8E-4238-9758-02A36DF98F77}" srcId="{C650CBB2-8F41-444C-B6B5-6280CE6BB393}" destId="{FAEC8AF2-FC43-4888-882B-7B97FBB4254E}" srcOrd="2" destOrd="0" parTransId="{32885258-4B71-48EA-B26B-EC4B1B4B0186}" sibTransId="{BFCBB18D-C038-4098-B551-C59CEFFFE853}"/>
    <dgm:cxn modelId="{5B13B17E-7A62-4794-BF7F-149823A4A917}" srcId="{C650CBB2-8F41-444C-B6B5-6280CE6BB393}" destId="{010962CE-5460-4453-A687-3EDB79747741}" srcOrd="1" destOrd="0" parTransId="{EB157F23-F444-4464-97D6-D337A68A4D74}" sibTransId="{4C4E367D-3732-4D53-953F-2B4348DF7701}"/>
    <dgm:cxn modelId="{2C9CA11A-5CE5-4DFF-910B-073C6B51CAB9}" type="presOf" srcId="{010962CE-5460-4453-A687-3EDB79747741}" destId="{4A354023-28C1-4FCE-89B1-A0B23749401C}" srcOrd="0" destOrd="0" presId="urn:microsoft.com/office/officeart/2005/8/layout/process1"/>
    <dgm:cxn modelId="{EE0597D8-0296-4F59-8163-67761F09BA78}" type="presParOf" srcId="{C336B740-E1B0-42DD-BB36-D207F8696B18}" destId="{49943EFC-B837-46D3-AB3F-1872A6FED190}" srcOrd="0" destOrd="0" presId="urn:microsoft.com/office/officeart/2005/8/layout/process1"/>
    <dgm:cxn modelId="{6E04EDF9-2DCA-4A5F-AB65-19364D641DE0}" type="presParOf" srcId="{C336B740-E1B0-42DD-BB36-D207F8696B18}" destId="{110C090A-260A-4041-B6F2-63FFFE567F6E}" srcOrd="1" destOrd="0" presId="urn:microsoft.com/office/officeart/2005/8/layout/process1"/>
    <dgm:cxn modelId="{13AAAD01-0DAE-4DF0-B3DE-E777B211A42F}" type="presParOf" srcId="{110C090A-260A-4041-B6F2-63FFFE567F6E}" destId="{A40E6677-11FE-4721-95D0-AC54DE9E82DF}" srcOrd="0" destOrd="0" presId="urn:microsoft.com/office/officeart/2005/8/layout/process1"/>
    <dgm:cxn modelId="{69E19324-CFAA-4F25-BFDF-48A393676F0A}" type="presParOf" srcId="{C336B740-E1B0-42DD-BB36-D207F8696B18}" destId="{4A354023-28C1-4FCE-89B1-A0B23749401C}" srcOrd="2" destOrd="0" presId="urn:microsoft.com/office/officeart/2005/8/layout/process1"/>
    <dgm:cxn modelId="{1C78C7FA-782D-4511-BAC2-E43E8546A32A}" type="presParOf" srcId="{C336B740-E1B0-42DD-BB36-D207F8696B18}" destId="{CB8E8D28-CB42-4272-AC2B-1FA51DF9F668}" srcOrd="3" destOrd="0" presId="urn:microsoft.com/office/officeart/2005/8/layout/process1"/>
    <dgm:cxn modelId="{655E6764-A193-465E-827C-D454629305A9}" type="presParOf" srcId="{CB8E8D28-CB42-4272-AC2B-1FA51DF9F668}" destId="{AF290F89-1418-442B-AFF1-B8013AE95845}" srcOrd="0" destOrd="0" presId="urn:microsoft.com/office/officeart/2005/8/layout/process1"/>
    <dgm:cxn modelId="{8966DCAD-0F00-4B4D-86F0-8E2F1E55579D}" type="presParOf" srcId="{C336B740-E1B0-42DD-BB36-D207F8696B18}" destId="{FADE6548-5485-4928-AB4C-B9C0C45C962D}"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4B94C23-0C34-423E-A235-1CE3CD87A87A}" type="doc">
      <dgm:prSet loTypeId="urn:microsoft.com/office/officeart/2005/8/layout/hProcess9" loCatId="process" qsTypeId="urn:microsoft.com/office/officeart/2005/8/quickstyle/3d2" qsCatId="3D" csTypeId="urn:microsoft.com/office/officeart/2005/8/colors/accent1_2" csCatId="accent1" phldr="1"/>
      <dgm:spPr/>
    </dgm:pt>
    <dgm:pt modelId="{37F51004-F813-4F78-AB22-002CBC4A276C}">
      <dgm:prSet phldrT="[Text]" custT="1">
        <dgm:style>
          <a:lnRef idx="1">
            <a:schemeClr val="accent6"/>
          </a:lnRef>
          <a:fillRef idx="3">
            <a:schemeClr val="accent6"/>
          </a:fillRef>
          <a:effectRef idx="2">
            <a:schemeClr val="accent6"/>
          </a:effectRef>
          <a:fontRef idx="minor">
            <a:schemeClr val="lt1"/>
          </a:fontRef>
        </dgm:style>
      </dgm:prSet>
      <dgm:spPr>
        <a:xfrm>
          <a:off x="0" y="984711"/>
          <a:ext cx="1692500" cy="1491160"/>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gm:spPr>
      <dgm:t>
        <a:bodyPr/>
        <a:lstStyle/>
        <a:p>
          <a:r>
            <a:rPr lang="hr-HR" sz="800" b="0" dirty="0" smtClean="0">
              <a:solidFill>
                <a:sysClr val="window" lastClr="FFFFFF"/>
              </a:solidFill>
              <a:latin typeface="+mj-lt"/>
              <a:ea typeface="+mn-ea"/>
              <a:cs typeface="Arial" panose="020B0604020202020204" pitchFamily="34" charset="0"/>
            </a:rPr>
            <a:t>60.000.000,00 HRK</a:t>
          </a:r>
          <a:endParaRPr lang="hr-HR" sz="800" b="0" dirty="0">
            <a:solidFill>
              <a:sysClr val="window" lastClr="FFFFFF"/>
            </a:solidFill>
            <a:latin typeface="+mj-lt"/>
            <a:ea typeface="+mn-ea"/>
            <a:cs typeface="Arial" panose="020B0604020202020204" pitchFamily="34" charset="0"/>
          </a:endParaRPr>
        </a:p>
      </dgm:t>
    </dgm:pt>
    <dgm:pt modelId="{9BE4D9E0-0D36-466B-A9B6-48629A57B059}" type="parTrans" cxnId="{28789D36-2154-4A6C-B267-6CFDBF04B31C}">
      <dgm:prSet/>
      <dgm:spPr/>
      <dgm:t>
        <a:bodyPr/>
        <a:lstStyle/>
        <a:p>
          <a:endParaRPr lang="hr-HR" sz="800"/>
        </a:p>
      </dgm:t>
    </dgm:pt>
    <dgm:pt modelId="{55D2FC1B-25E5-40E0-800E-DC4AE4E0DAA4}" type="sibTrans" cxnId="{28789D36-2154-4A6C-B267-6CFDBF04B31C}">
      <dgm:prSet/>
      <dgm:spPr/>
      <dgm:t>
        <a:bodyPr/>
        <a:lstStyle/>
        <a:p>
          <a:endParaRPr lang="hr-HR" sz="800"/>
        </a:p>
      </dgm:t>
    </dgm:pt>
    <dgm:pt modelId="{DFF4F66C-648A-41BE-B1E8-524FA5D84ADA}">
      <dgm:prSet phldrT="[Text]" custT="1">
        <dgm:style>
          <a:lnRef idx="1">
            <a:schemeClr val="accent6"/>
          </a:lnRef>
          <a:fillRef idx="2">
            <a:schemeClr val="accent6"/>
          </a:fillRef>
          <a:effectRef idx="1">
            <a:schemeClr val="accent6"/>
          </a:effectRef>
          <a:fontRef idx="minor">
            <a:schemeClr val="dk1"/>
          </a:fontRef>
        </dgm:style>
      </dgm:prSet>
      <dgm:spPr>
        <a:xfrm>
          <a:off x="1845900" y="1011898"/>
          <a:ext cx="1570892" cy="1440972"/>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gm:spPr>
      <dgm:t>
        <a:bodyPr/>
        <a:lstStyle/>
        <a:p>
          <a:r>
            <a:rPr lang="vi-VN" sz="800" b="0" dirty="0" smtClean="0">
              <a:solidFill>
                <a:sysClr val="window" lastClr="FFFFFF">
                  <a:lumMod val="50000"/>
                </a:sysClr>
              </a:solidFill>
              <a:latin typeface="+mj-lt"/>
              <a:ea typeface="+mn-ea"/>
              <a:cs typeface="Arial" panose="020B0604020202020204" pitchFamily="34" charset="0"/>
            </a:rPr>
            <a:t>Povećanje lepeze usluga OCD-a od općeg interesa za građane</a:t>
          </a:r>
          <a:r>
            <a:rPr lang="hr-HR" sz="800" b="0" dirty="0" smtClean="0">
              <a:solidFill>
                <a:sysClr val="window" lastClr="FFFFFF">
                  <a:lumMod val="50000"/>
                </a:sysClr>
              </a:solidFill>
              <a:latin typeface="+mj-lt"/>
              <a:ea typeface="+mn-ea"/>
              <a:cs typeface="Arial" panose="020B0604020202020204" pitchFamily="34" charset="0"/>
            </a:rPr>
            <a:t>.</a:t>
          </a:r>
          <a:r>
            <a:rPr lang="vi-VN" sz="800" b="0" dirty="0" smtClean="0">
              <a:solidFill>
                <a:sysClr val="window" lastClr="FFFFFF">
                  <a:lumMod val="50000"/>
                </a:sysClr>
              </a:solidFill>
              <a:latin typeface="+mj-lt"/>
              <a:ea typeface="+mn-ea"/>
              <a:cs typeface="Arial" panose="020B0604020202020204" pitchFamily="34" charset="0"/>
            </a:rPr>
            <a:t> Specifični ciljevi: </a:t>
          </a:r>
          <a:endParaRPr lang="hr-HR" sz="800" b="0" dirty="0" smtClean="0">
            <a:solidFill>
              <a:sysClr val="window" lastClr="FFFFFF">
                <a:lumMod val="50000"/>
              </a:sysClr>
            </a:solidFill>
            <a:latin typeface="+mj-lt"/>
            <a:ea typeface="+mn-ea"/>
            <a:cs typeface="Arial" panose="020B0604020202020204" pitchFamily="34" charset="0"/>
          </a:endParaRPr>
        </a:p>
        <a:p>
          <a:r>
            <a:rPr lang="hr-HR" sz="800" b="0" dirty="0" smtClean="0">
              <a:solidFill>
                <a:sysClr val="window" lastClr="FFFFFF">
                  <a:lumMod val="50000"/>
                </a:sysClr>
              </a:solidFill>
              <a:latin typeface="+mj-lt"/>
              <a:ea typeface="+mn-ea"/>
              <a:cs typeface="Arial" panose="020B0604020202020204" pitchFamily="34" charset="0"/>
            </a:rPr>
            <a:t>1. unaprijediti suradnju OCD-a i lokalne zajednice u korištenju javnih prostora; </a:t>
          </a:r>
        </a:p>
        <a:p>
          <a:r>
            <a:rPr lang="vi-VN" sz="800" b="0" dirty="0" smtClean="0">
              <a:solidFill>
                <a:sysClr val="window" lastClr="FFFFFF">
                  <a:lumMod val="50000"/>
                </a:sysClr>
              </a:solidFill>
              <a:latin typeface="+mj-lt"/>
              <a:ea typeface="+mn-ea"/>
              <a:cs typeface="Arial" panose="020B0604020202020204" pitchFamily="34" charset="0"/>
            </a:rPr>
            <a:t>2. povećati iskorištenost javnih prostora za društveni i kulturni život u gradovima kroz civilno-javna partnerstva i međusektorsku suradnju; </a:t>
          </a:r>
          <a:endParaRPr lang="hr-HR" sz="800" b="0" dirty="0" smtClean="0">
            <a:solidFill>
              <a:sysClr val="window" lastClr="FFFFFF">
                <a:lumMod val="50000"/>
              </a:sysClr>
            </a:solidFill>
            <a:latin typeface="+mj-lt"/>
            <a:ea typeface="+mn-ea"/>
            <a:cs typeface="Arial" panose="020B0604020202020204" pitchFamily="34" charset="0"/>
          </a:endParaRPr>
        </a:p>
        <a:p>
          <a:r>
            <a:rPr lang="vi-VN" sz="800" b="0" dirty="0" smtClean="0">
              <a:solidFill>
                <a:sysClr val="window" lastClr="FFFFFF">
                  <a:lumMod val="50000"/>
                </a:sysClr>
              </a:solidFill>
              <a:latin typeface="+mj-lt"/>
              <a:ea typeface="+mn-ea"/>
              <a:cs typeface="Arial" panose="020B0604020202020204" pitchFamily="34" charset="0"/>
            </a:rPr>
            <a:t>3. unaprijediti kapacitete OCD-a za razvoj vođen zajednicom.</a:t>
          </a:r>
          <a:endParaRPr lang="hr-HR" sz="800" b="0" dirty="0">
            <a:solidFill>
              <a:sysClr val="window" lastClr="FFFFFF">
                <a:lumMod val="50000"/>
              </a:sysClr>
            </a:solidFill>
            <a:latin typeface="+mj-lt"/>
            <a:ea typeface="+mn-ea"/>
            <a:cs typeface="Arial" panose="020B0604020202020204" pitchFamily="34" charset="0"/>
          </a:endParaRPr>
        </a:p>
      </dgm:t>
    </dgm:pt>
    <dgm:pt modelId="{247DC7D4-B907-46A1-AA56-24AA8C0B3F94}" type="parTrans" cxnId="{66D814F8-CAB8-4532-AB11-0CAEE55ECE72}">
      <dgm:prSet/>
      <dgm:spPr/>
      <dgm:t>
        <a:bodyPr/>
        <a:lstStyle/>
        <a:p>
          <a:endParaRPr lang="hr-HR" sz="800"/>
        </a:p>
      </dgm:t>
    </dgm:pt>
    <dgm:pt modelId="{904584D9-9ED2-49CE-9B1A-2B8E76BF8EC1}" type="sibTrans" cxnId="{66D814F8-CAB8-4532-AB11-0CAEE55ECE72}">
      <dgm:prSet/>
      <dgm:spPr/>
      <dgm:t>
        <a:bodyPr/>
        <a:lstStyle/>
        <a:p>
          <a:endParaRPr lang="hr-HR" sz="800"/>
        </a:p>
      </dgm:t>
    </dgm:pt>
    <dgm:pt modelId="{F89468AF-D161-47CE-ACF1-01F49BE591D7}">
      <dgm:prSet custT="1">
        <dgm:style>
          <a:lnRef idx="1">
            <a:schemeClr val="accent6"/>
          </a:lnRef>
          <a:fillRef idx="3">
            <a:schemeClr val="accent6"/>
          </a:fillRef>
          <a:effectRef idx="2">
            <a:schemeClr val="accent6"/>
          </a:effectRef>
          <a:fontRef idx="minor">
            <a:schemeClr val="lt1"/>
          </a:fontRef>
        </dgm:style>
      </dgm:prSet>
      <dgm:spPr>
        <a:xfrm>
          <a:off x="3545799" y="898894"/>
          <a:ext cx="1660598" cy="1662794"/>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gm:spPr>
      <dgm:t>
        <a:bodyPr/>
        <a:lstStyle/>
        <a:p>
          <a:r>
            <a:rPr lang="hr-HR" sz="800" dirty="0" smtClean="0"/>
            <a:t>Organizacije civilnog društva aktivne u području pružanja usluga od općeg interesa</a:t>
          </a:r>
          <a:endParaRPr lang="hr-HR" sz="800" b="0" dirty="0" smtClean="0">
            <a:solidFill>
              <a:sysClr val="window" lastClr="FFFFFF">
                <a:lumMod val="50000"/>
              </a:sysClr>
            </a:solidFill>
            <a:latin typeface="+mj-lt"/>
            <a:ea typeface="+mn-ea"/>
            <a:cs typeface="Arial" panose="020B0604020202020204" pitchFamily="34" charset="0"/>
          </a:endParaRPr>
        </a:p>
      </dgm:t>
    </dgm:pt>
    <dgm:pt modelId="{75FE8D6B-9ECD-4FC3-B032-0667FAFC4337}" type="parTrans" cxnId="{F2F4C28A-E23F-456D-BD37-828243B05D28}">
      <dgm:prSet/>
      <dgm:spPr/>
      <dgm:t>
        <a:bodyPr/>
        <a:lstStyle/>
        <a:p>
          <a:endParaRPr lang="hr-HR" sz="800"/>
        </a:p>
      </dgm:t>
    </dgm:pt>
    <dgm:pt modelId="{4F01F985-24E9-411B-9FCA-38B4456E60EA}" type="sibTrans" cxnId="{F2F4C28A-E23F-456D-BD37-828243B05D28}">
      <dgm:prSet/>
      <dgm:spPr/>
      <dgm:t>
        <a:bodyPr/>
        <a:lstStyle/>
        <a:p>
          <a:endParaRPr lang="hr-HR" sz="800"/>
        </a:p>
      </dgm:t>
    </dgm:pt>
    <dgm:pt modelId="{BC272BEA-4DB1-4342-B014-6DB3D82FEFE9}">
      <dgm:prSet custT="1">
        <dgm:style>
          <a:lnRef idx="1">
            <a:schemeClr val="accent6"/>
          </a:lnRef>
          <a:fillRef idx="2">
            <a:schemeClr val="accent6"/>
          </a:fillRef>
          <a:effectRef idx="1">
            <a:schemeClr val="accent6"/>
          </a:effectRef>
          <a:fontRef idx="minor">
            <a:schemeClr val="dk1"/>
          </a:fontRef>
        </dgm:style>
      </dgm:prSet>
      <dgm:spPr>
        <a:xfrm>
          <a:off x="5365207" y="1008647"/>
          <a:ext cx="1658860" cy="150039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gm:spPr>
      <dgm:t>
        <a:bodyPr/>
        <a:lstStyle/>
        <a:p>
          <a:r>
            <a:rPr lang="hr-HR" sz="800" dirty="0" smtClean="0"/>
            <a:t>Organizacije civilnoga društva</a:t>
          </a:r>
        </a:p>
        <a:p>
          <a:r>
            <a:rPr lang="hr-HR" sz="800" dirty="0" smtClean="0"/>
            <a:t>Zaposlenici organizacija civilnoga društva</a:t>
          </a:r>
        </a:p>
        <a:p>
          <a:r>
            <a:rPr lang="hr-HR" sz="800" dirty="0" smtClean="0"/>
            <a:t>Zaposlenici jedinica lokalne i područne (regionalne) samouprave</a:t>
          </a:r>
          <a:endParaRPr lang="hr-HR" sz="800" b="0" dirty="0" smtClean="0">
            <a:solidFill>
              <a:schemeClr val="bg1">
                <a:lumMod val="50000"/>
              </a:schemeClr>
            </a:solidFill>
            <a:latin typeface="+mj-lt"/>
            <a:ea typeface="+mn-ea"/>
            <a:cs typeface="Arial" panose="020B0604020202020204" pitchFamily="34" charset="0"/>
          </a:endParaRPr>
        </a:p>
      </dgm:t>
    </dgm:pt>
    <dgm:pt modelId="{C85012A0-9B7D-43ED-9B24-ECD565818C31}" type="sibTrans" cxnId="{1E249A6E-C2FA-4643-B6A4-E42D67F19D81}">
      <dgm:prSet/>
      <dgm:spPr/>
      <dgm:t>
        <a:bodyPr/>
        <a:lstStyle/>
        <a:p>
          <a:endParaRPr lang="hr-HR" sz="800"/>
        </a:p>
      </dgm:t>
    </dgm:pt>
    <dgm:pt modelId="{60EC5E78-C7CD-403C-A0A8-EDD7D3C4F71A}" type="parTrans" cxnId="{1E249A6E-C2FA-4643-B6A4-E42D67F19D81}">
      <dgm:prSet/>
      <dgm:spPr/>
      <dgm:t>
        <a:bodyPr/>
        <a:lstStyle/>
        <a:p>
          <a:endParaRPr lang="hr-HR" sz="800"/>
        </a:p>
      </dgm:t>
    </dgm:pt>
    <dgm:pt modelId="{3A930FB2-1C6E-43EB-ADFF-119E3C1D362A}" type="pres">
      <dgm:prSet presAssocID="{B4B94C23-0C34-423E-A235-1CE3CD87A87A}" presName="CompostProcess" presStyleCnt="0">
        <dgm:presLayoutVars>
          <dgm:dir/>
          <dgm:resizeHandles val="exact"/>
        </dgm:presLayoutVars>
      </dgm:prSet>
      <dgm:spPr/>
    </dgm:pt>
    <dgm:pt modelId="{86877807-061E-49D8-B725-C16E799F65C8}" type="pres">
      <dgm:prSet presAssocID="{B4B94C23-0C34-423E-A235-1CE3CD87A87A}" presName="arrow" presStyleLbl="bgShp" presStyleIdx="0" presStyleCnt="1" custScaleX="117647" custScaleY="82337" custLinFactNeighborX="0" custLinFactNeighborY="13437">
        <dgm:style>
          <a:lnRef idx="2">
            <a:schemeClr val="accent6">
              <a:shade val="50000"/>
            </a:schemeClr>
          </a:lnRef>
          <a:fillRef idx="1">
            <a:schemeClr val="accent6"/>
          </a:fillRef>
          <a:effectRef idx="0">
            <a:schemeClr val="accent6"/>
          </a:effectRef>
          <a:fontRef idx="minor">
            <a:schemeClr val="lt1"/>
          </a:fontRef>
        </dgm:style>
      </dgm:prSet>
      <dgm:spPr>
        <a:xfrm>
          <a:off x="4" y="709588"/>
          <a:ext cx="8140801" cy="1992970"/>
        </a:xfrm>
        <a:prstGeom prst="rightArrow">
          <a:avLst/>
        </a:prstGeom>
        <a:solidFill>
          <a:srgbClr val="F79646"/>
        </a:solidFill>
        <a:ln w="25400" cap="flat" cmpd="sng" algn="ctr">
          <a:solidFill>
            <a:srgbClr val="F79646">
              <a:shade val="50000"/>
            </a:srgbClr>
          </a:solidFill>
          <a:prstDash val="solid"/>
        </a:ln>
        <a:effectLst/>
        <a:scene3d>
          <a:camera prst="orthographicFront"/>
          <a:lightRig rig="threePt" dir="t">
            <a:rot lat="0" lon="0" rev="7500000"/>
          </a:lightRig>
        </a:scene3d>
        <a:sp3d z="-152400" extrusionH="63500"/>
      </dgm:spPr>
    </dgm:pt>
    <dgm:pt modelId="{F00EB82D-B05A-4C1A-B109-A1536671C7E0}" type="pres">
      <dgm:prSet presAssocID="{B4B94C23-0C34-423E-A235-1CE3CD87A87A}" presName="linearProcess" presStyleCnt="0"/>
      <dgm:spPr/>
    </dgm:pt>
    <dgm:pt modelId="{701E6759-AA7C-4D5A-872E-9DE35A50422D}" type="pres">
      <dgm:prSet presAssocID="{37F51004-F813-4F78-AB22-002CBC4A276C}" presName="textNode" presStyleLbl="node1" presStyleIdx="0" presStyleCnt="4" custScaleX="44221" custScaleY="127050" custLinFactX="-37821" custLinFactNeighborX="-100000" custLinFactNeighborY="6673">
        <dgm:presLayoutVars>
          <dgm:bulletEnabled val="1"/>
        </dgm:presLayoutVars>
      </dgm:prSet>
      <dgm:spPr/>
      <dgm:t>
        <a:bodyPr/>
        <a:lstStyle/>
        <a:p>
          <a:endParaRPr lang="hr-HR"/>
        </a:p>
      </dgm:t>
    </dgm:pt>
    <dgm:pt modelId="{D76A95BA-B06E-411C-A33B-34C21F5108E9}" type="pres">
      <dgm:prSet presAssocID="{55D2FC1B-25E5-40E0-800E-DC4AE4E0DAA4}" presName="sibTrans" presStyleCnt="0"/>
      <dgm:spPr/>
    </dgm:pt>
    <dgm:pt modelId="{6E263F9E-1C7A-4B9A-8CCE-8E733F66146D}" type="pres">
      <dgm:prSet presAssocID="{DFF4F66C-648A-41BE-B1E8-524FA5D84ADA}" presName="textNode" presStyleLbl="node1" presStyleIdx="1" presStyleCnt="4" custScaleX="56378" custScaleY="250000" custLinFactX="-7326" custLinFactNeighborX="-100000" custLinFactNeighborY="-5460">
        <dgm:presLayoutVars>
          <dgm:bulletEnabled val="1"/>
        </dgm:presLayoutVars>
      </dgm:prSet>
      <dgm:spPr/>
      <dgm:t>
        <a:bodyPr/>
        <a:lstStyle/>
        <a:p>
          <a:endParaRPr lang="hr-HR"/>
        </a:p>
      </dgm:t>
    </dgm:pt>
    <dgm:pt modelId="{2CD6C23F-F805-4B6D-BBEC-5D1A1832E503}" type="pres">
      <dgm:prSet presAssocID="{904584D9-9ED2-49CE-9B1A-2B8E76BF8EC1}" presName="sibTrans" presStyleCnt="0"/>
      <dgm:spPr/>
    </dgm:pt>
    <dgm:pt modelId="{39304452-1C5E-4142-AE0E-FC700D5B92C5}" type="pres">
      <dgm:prSet presAssocID="{F89468AF-D161-47CE-ACF1-01F49BE591D7}" presName="textNode" presStyleLbl="node1" presStyleIdx="2" presStyleCnt="4" custScaleX="50648" custScaleY="141406" custLinFactX="-6874" custLinFactNeighborX="-100000" custLinFactNeighborY="0">
        <dgm:presLayoutVars>
          <dgm:bulletEnabled val="1"/>
        </dgm:presLayoutVars>
      </dgm:prSet>
      <dgm:spPr/>
      <dgm:t>
        <a:bodyPr/>
        <a:lstStyle/>
        <a:p>
          <a:endParaRPr lang="hr-HR"/>
        </a:p>
      </dgm:t>
    </dgm:pt>
    <dgm:pt modelId="{D7B66A08-1651-4F3C-8F8F-FBE7ECC74490}" type="pres">
      <dgm:prSet presAssocID="{4F01F985-24E9-411B-9FCA-38B4456E60EA}" presName="sibTrans" presStyleCnt="0"/>
      <dgm:spPr/>
    </dgm:pt>
    <dgm:pt modelId="{C926B06F-EE9E-46F5-A34C-E602B3CAC61E}" type="pres">
      <dgm:prSet presAssocID="{BC272BEA-4DB1-4342-B014-6DB3D82FEFE9}" presName="textNode" presStyleLbl="node1" presStyleIdx="3" presStyleCnt="4" custScaleX="50595" custScaleY="127595" custLinFactX="-16509" custLinFactNeighborX="-100000" custLinFactNeighborY="6515">
        <dgm:presLayoutVars>
          <dgm:bulletEnabled val="1"/>
        </dgm:presLayoutVars>
      </dgm:prSet>
      <dgm:spPr/>
      <dgm:t>
        <a:bodyPr/>
        <a:lstStyle/>
        <a:p>
          <a:endParaRPr lang="hr-HR"/>
        </a:p>
      </dgm:t>
    </dgm:pt>
  </dgm:ptLst>
  <dgm:cxnLst>
    <dgm:cxn modelId="{AF4FF193-070F-49A8-B10F-3F65097C78F8}" type="presOf" srcId="{DFF4F66C-648A-41BE-B1E8-524FA5D84ADA}" destId="{6E263F9E-1C7A-4B9A-8CCE-8E733F66146D}" srcOrd="0" destOrd="0" presId="urn:microsoft.com/office/officeart/2005/8/layout/hProcess9"/>
    <dgm:cxn modelId="{B89C2507-A9EE-4667-BAF8-3E0D0CBDFB66}" type="presOf" srcId="{B4B94C23-0C34-423E-A235-1CE3CD87A87A}" destId="{3A930FB2-1C6E-43EB-ADFF-119E3C1D362A}" srcOrd="0" destOrd="0" presId="urn:microsoft.com/office/officeart/2005/8/layout/hProcess9"/>
    <dgm:cxn modelId="{1E249A6E-C2FA-4643-B6A4-E42D67F19D81}" srcId="{B4B94C23-0C34-423E-A235-1CE3CD87A87A}" destId="{BC272BEA-4DB1-4342-B014-6DB3D82FEFE9}" srcOrd="3" destOrd="0" parTransId="{60EC5E78-C7CD-403C-A0A8-EDD7D3C4F71A}" sibTransId="{C85012A0-9B7D-43ED-9B24-ECD565818C31}"/>
    <dgm:cxn modelId="{DB16CB1D-33AE-4D49-BEA6-D9ED1846C62E}" type="presOf" srcId="{37F51004-F813-4F78-AB22-002CBC4A276C}" destId="{701E6759-AA7C-4D5A-872E-9DE35A50422D}" srcOrd="0" destOrd="0" presId="urn:microsoft.com/office/officeart/2005/8/layout/hProcess9"/>
    <dgm:cxn modelId="{66D814F8-CAB8-4532-AB11-0CAEE55ECE72}" srcId="{B4B94C23-0C34-423E-A235-1CE3CD87A87A}" destId="{DFF4F66C-648A-41BE-B1E8-524FA5D84ADA}" srcOrd="1" destOrd="0" parTransId="{247DC7D4-B907-46A1-AA56-24AA8C0B3F94}" sibTransId="{904584D9-9ED2-49CE-9B1A-2B8E76BF8EC1}"/>
    <dgm:cxn modelId="{28789D36-2154-4A6C-B267-6CFDBF04B31C}" srcId="{B4B94C23-0C34-423E-A235-1CE3CD87A87A}" destId="{37F51004-F813-4F78-AB22-002CBC4A276C}" srcOrd="0" destOrd="0" parTransId="{9BE4D9E0-0D36-466B-A9B6-48629A57B059}" sibTransId="{55D2FC1B-25E5-40E0-800E-DC4AE4E0DAA4}"/>
    <dgm:cxn modelId="{41D5B639-9AB8-4EA5-A50E-877AEF70728C}" type="presOf" srcId="{F89468AF-D161-47CE-ACF1-01F49BE591D7}" destId="{39304452-1C5E-4142-AE0E-FC700D5B92C5}" srcOrd="0" destOrd="0" presId="urn:microsoft.com/office/officeart/2005/8/layout/hProcess9"/>
    <dgm:cxn modelId="{F2F4C28A-E23F-456D-BD37-828243B05D28}" srcId="{B4B94C23-0C34-423E-A235-1CE3CD87A87A}" destId="{F89468AF-D161-47CE-ACF1-01F49BE591D7}" srcOrd="2" destOrd="0" parTransId="{75FE8D6B-9ECD-4FC3-B032-0667FAFC4337}" sibTransId="{4F01F985-24E9-411B-9FCA-38B4456E60EA}"/>
    <dgm:cxn modelId="{25431243-78B2-4BAE-B140-7072D40ADC91}" type="presOf" srcId="{BC272BEA-4DB1-4342-B014-6DB3D82FEFE9}" destId="{C926B06F-EE9E-46F5-A34C-E602B3CAC61E}" srcOrd="0" destOrd="0" presId="urn:microsoft.com/office/officeart/2005/8/layout/hProcess9"/>
    <dgm:cxn modelId="{A8B712CA-406B-4759-8145-69D698E18EF3}" type="presParOf" srcId="{3A930FB2-1C6E-43EB-ADFF-119E3C1D362A}" destId="{86877807-061E-49D8-B725-C16E799F65C8}" srcOrd="0" destOrd="0" presId="urn:microsoft.com/office/officeart/2005/8/layout/hProcess9"/>
    <dgm:cxn modelId="{E94868F8-243E-48DC-BE90-227F95623742}" type="presParOf" srcId="{3A930FB2-1C6E-43EB-ADFF-119E3C1D362A}" destId="{F00EB82D-B05A-4C1A-B109-A1536671C7E0}" srcOrd="1" destOrd="0" presId="urn:microsoft.com/office/officeart/2005/8/layout/hProcess9"/>
    <dgm:cxn modelId="{46E070A5-96C9-4D14-879D-638FFA6A4CA7}" type="presParOf" srcId="{F00EB82D-B05A-4C1A-B109-A1536671C7E0}" destId="{701E6759-AA7C-4D5A-872E-9DE35A50422D}" srcOrd="0" destOrd="0" presId="urn:microsoft.com/office/officeart/2005/8/layout/hProcess9"/>
    <dgm:cxn modelId="{219FB87B-901E-4CFE-843F-22CA03D406B3}" type="presParOf" srcId="{F00EB82D-B05A-4C1A-B109-A1536671C7E0}" destId="{D76A95BA-B06E-411C-A33B-34C21F5108E9}" srcOrd="1" destOrd="0" presId="urn:microsoft.com/office/officeart/2005/8/layout/hProcess9"/>
    <dgm:cxn modelId="{569645A4-560B-4278-8401-7A693FE0B11B}" type="presParOf" srcId="{F00EB82D-B05A-4C1A-B109-A1536671C7E0}" destId="{6E263F9E-1C7A-4B9A-8CCE-8E733F66146D}" srcOrd="2" destOrd="0" presId="urn:microsoft.com/office/officeart/2005/8/layout/hProcess9"/>
    <dgm:cxn modelId="{18B7EC1C-D531-4C83-9E02-00D81835DA64}" type="presParOf" srcId="{F00EB82D-B05A-4C1A-B109-A1536671C7E0}" destId="{2CD6C23F-F805-4B6D-BBEC-5D1A1832E503}" srcOrd="3" destOrd="0" presId="urn:microsoft.com/office/officeart/2005/8/layout/hProcess9"/>
    <dgm:cxn modelId="{93D650F4-48FF-4322-9883-DAEE8AB44B90}" type="presParOf" srcId="{F00EB82D-B05A-4C1A-B109-A1536671C7E0}" destId="{39304452-1C5E-4142-AE0E-FC700D5B92C5}" srcOrd="4" destOrd="0" presId="urn:microsoft.com/office/officeart/2005/8/layout/hProcess9"/>
    <dgm:cxn modelId="{C0B31978-221C-45EA-934D-8687665FA4A9}" type="presParOf" srcId="{F00EB82D-B05A-4C1A-B109-A1536671C7E0}" destId="{D7B66A08-1651-4F3C-8F8F-FBE7ECC74490}" srcOrd="5" destOrd="0" presId="urn:microsoft.com/office/officeart/2005/8/layout/hProcess9"/>
    <dgm:cxn modelId="{912A199E-1F62-4133-AF73-08482EFE579D}" type="presParOf" srcId="{F00EB82D-B05A-4C1A-B109-A1536671C7E0}" destId="{C926B06F-EE9E-46F5-A34C-E602B3CAC61E}"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A7FEAF-80CA-44BD-91AA-E20E96FBBEA4}" type="doc">
      <dgm:prSet loTypeId="urn:microsoft.com/office/officeart/2005/8/layout/arrow2" loCatId="process" qsTypeId="urn:microsoft.com/office/officeart/2005/8/quickstyle/simple1" qsCatId="simple" csTypeId="urn:microsoft.com/office/officeart/2005/8/colors/accent1_2" csCatId="accent1" phldr="1"/>
      <dgm:spPr/>
    </dgm:pt>
    <dgm:pt modelId="{92C86324-3607-4801-8610-1B1444E3CE0D}">
      <dgm:prSet phldrT="[Text]"/>
      <dgm:spPr/>
      <dgm:t>
        <a:bodyPr/>
        <a:lstStyle/>
        <a:p>
          <a:r>
            <a:rPr lang="hr-HR" dirty="0" smtClean="0"/>
            <a:t>220,4 mil EUR</a:t>
          </a:r>
          <a:endParaRPr lang="hr-HR" dirty="0"/>
        </a:p>
      </dgm:t>
    </dgm:pt>
    <dgm:pt modelId="{2C638B6F-AB8D-462A-9C74-507ECAEC639C}" type="parTrans" cxnId="{50390A14-7166-4CB0-9A02-F22A98AFD1A1}">
      <dgm:prSet/>
      <dgm:spPr/>
      <dgm:t>
        <a:bodyPr/>
        <a:lstStyle/>
        <a:p>
          <a:endParaRPr lang="hr-HR"/>
        </a:p>
      </dgm:t>
    </dgm:pt>
    <dgm:pt modelId="{AFAF2FB4-951A-453B-9E8C-1829711D26D8}" type="sibTrans" cxnId="{50390A14-7166-4CB0-9A02-F22A98AFD1A1}">
      <dgm:prSet/>
      <dgm:spPr/>
      <dgm:t>
        <a:bodyPr/>
        <a:lstStyle/>
        <a:p>
          <a:endParaRPr lang="hr-HR"/>
        </a:p>
      </dgm:t>
    </dgm:pt>
    <dgm:pt modelId="{E4DED742-0FCD-4BCA-BCF3-0862FB71C37E}">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hr-HR" dirty="0" smtClean="0"/>
            <a:t>NEET 15-29 (</a:t>
          </a:r>
          <a:r>
            <a:rPr lang="hr-HR" b="1" dirty="0" smtClean="0"/>
            <a:t>NEET </a:t>
          </a:r>
          <a:r>
            <a:rPr lang="hr-HR" dirty="0" smtClean="0"/>
            <a:t>– </a:t>
          </a:r>
        </a:p>
        <a:p>
          <a:pPr marL="0" marR="0" indent="0" defTabSz="914400" eaLnBrk="1" fontAlgn="auto" latinLnBrk="0" hangingPunct="1">
            <a:lnSpc>
              <a:spcPct val="100000"/>
            </a:lnSpc>
            <a:spcBef>
              <a:spcPts val="0"/>
            </a:spcBef>
            <a:spcAft>
              <a:spcPts val="0"/>
            </a:spcAft>
            <a:buClrTx/>
            <a:buSzTx/>
            <a:buFontTx/>
            <a:buNone/>
            <a:tabLst/>
            <a:defRPr/>
          </a:pPr>
          <a:r>
            <a:rPr lang="hr-HR" b="1" dirty="0" smtClean="0"/>
            <a:t>N</a:t>
          </a:r>
          <a:r>
            <a:rPr lang="hr-HR" dirty="0" smtClean="0"/>
            <a:t>ot in </a:t>
          </a:r>
          <a:r>
            <a:rPr lang="hr-HR" b="1" dirty="0" smtClean="0"/>
            <a:t>E</a:t>
          </a:r>
          <a:r>
            <a:rPr lang="hr-HR" dirty="0" smtClean="0"/>
            <a:t>mployment, </a:t>
          </a:r>
          <a:r>
            <a:rPr lang="hr-HR" b="1" dirty="0" smtClean="0"/>
            <a:t>E</a:t>
          </a:r>
          <a:r>
            <a:rPr lang="hr-HR" dirty="0" smtClean="0"/>
            <a:t>ducation or </a:t>
          </a:r>
          <a:r>
            <a:rPr lang="hr-HR" b="1" dirty="0" err="1" smtClean="0"/>
            <a:t>T</a:t>
          </a:r>
          <a:r>
            <a:rPr lang="hr-HR" dirty="0" err="1" smtClean="0"/>
            <a:t>raining</a:t>
          </a:r>
          <a:r>
            <a:rPr lang="hr-HR" dirty="0" smtClean="0"/>
            <a:t>)</a:t>
          </a:r>
        </a:p>
        <a:p>
          <a:pPr defTabSz="933450">
            <a:lnSpc>
              <a:spcPct val="90000"/>
            </a:lnSpc>
            <a:spcBef>
              <a:spcPct val="0"/>
            </a:spcBef>
            <a:spcAft>
              <a:spcPct val="35000"/>
            </a:spcAft>
          </a:pPr>
          <a:endParaRPr lang="hr-HR" dirty="0"/>
        </a:p>
      </dgm:t>
    </dgm:pt>
    <dgm:pt modelId="{3330C581-BA64-4856-B6E7-A1AE252D20DA}" type="parTrans" cxnId="{382529CC-B700-44F3-873A-4716185DCBEA}">
      <dgm:prSet/>
      <dgm:spPr/>
      <dgm:t>
        <a:bodyPr/>
        <a:lstStyle/>
        <a:p>
          <a:endParaRPr lang="hr-HR"/>
        </a:p>
      </dgm:t>
    </dgm:pt>
    <dgm:pt modelId="{9472EBA5-9303-41E4-B241-FF847DDFF2FC}" type="sibTrans" cxnId="{382529CC-B700-44F3-873A-4716185DCBEA}">
      <dgm:prSet/>
      <dgm:spPr/>
      <dgm:t>
        <a:bodyPr/>
        <a:lstStyle/>
        <a:p>
          <a:endParaRPr lang="hr-HR"/>
        </a:p>
      </dgm:t>
    </dgm:pt>
    <dgm:pt modelId="{AAD4CAC4-AC9D-4B9B-8BAF-09C20FA25CEA}">
      <dgm:prSet phldrT="[Text]"/>
      <dgm:spPr/>
      <dgm:t>
        <a:bodyPr/>
        <a:lstStyle/>
        <a:p>
          <a:r>
            <a:rPr lang="hr-HR" dirty="0" smtClean="0"/>
            <a:t>Aktivnosti za bržu integraciju na TR ili obrazovanje</a:t>
          </a:r>
          <a:endParaRPr lang="hr-HR" dirty="0"/>
        </a:p>
      </dgm:t>
    </dgm:pt>
    <dgm:pt modelId="{BC812B5F-8264-49A0-89F4-71ACF4F18AD5}" type="parTrans" cxnId="{FAE6A256-391A-4CBC-B70F-D7F661F86B8E}">
      <dgm:prSet/>
      <dgm:spPr/>
      <dgm:t>
        <a:bodyPr/>
        <a:lstStyle/>
        <a:p>
          <a:endParaRPr lang="hr-HR"/>
        </a:p>
      </dgm:t>
    </dgm:pt>
    <dgm:pt modelId="{948BF2B6-0485-49E7-8756-1FE552CED70B}" type="sibTrans" cxnId="{FAE6A256-391A-4CBC-B70F-D7F661F86B8E}">
      <dgm:prSet/>
      <dgm:spPr/>
      <dgm:t>
        <a:bodyPr/>
        <a:lstStyle/>
        <a:p>
          <a:endParaRPr lang="hr-HR"/>
        </a:p>
      </dgm:t>
    </dgm:pt>
    <dgm:pt modelId="{33F516FC-E07A-4582-8BDC-4ECD2EEB5D51}" type="pres">
      <dgm:prSet presAssocID="{ADA7FEAF-80CA-44BD-91AA-E20E96FBBEA4}" presName="arrowDiagram" presStyleCnt="0">
        <dgm:presLayoutVars>
          <dgm:chMax val="5"/>
          <dgm:dir/>
          <dgm:resizeHandles val="exact"/>
        </dgm:presLayoutVars>
      </dgm:prSet>
      <dgm:spPr/>
    </dgm:pt>
    <dgm:pt modelId="{33DFA1DC-C703-4621-9033-D45BEA46C5DE}" type="pres">
      <dgm:prSet presAssocID="{ADA7FEAF-80CA-44BD-91AA-E20E96FBBEA4}" presName="arrow" presStyleLbl="bgShp" presStyleIdx="0" presStyleCnt="1" custLinFactNeighborX="-1644" custLinFactNeighborY="11461"/>
      <dgm:spPr/>
    </dgm:pt>
    <dgm:pt modelId="{C1DBD4DE-C3F1-4E2E-8384-5953E946A40E}" type="pres">
      <dgm:prSet presAssocID="{ADA7FEAF-80CA-44BD-91AA-E20E96FBBEA4}" presName="arrowDiagram3" presStyleCnt="0"/>
      <dgm:spPr/>
    </dgm:pt>
    <dgm:pt modelId="{B7C3143A-5044-4AE8-A120-DD73D38C6090}" type="pres">
      <dgm:prSet presAssocID="{92C86324-3607-4801-8610-1B1444E3CE0D}" presName="bullet3a" presStyleLbl="node1" presStyleIdx="0" presStyleCnt="3"/>
      <dgm:spPr/>
    </dgm:pt>
    <dgm:pt modelId="{DFA1322B-50CF-413C-AAED-4A105FE4FBE0}" type="pres">
      <dgm:prSet presAssocID="{92C86324-3607-4801-8610-1B1444E3CE0D}" presName="textBox3a" presStyleLbl="revTx" presStyleIdx="0" presStyleCnt="3">
        <dgm:presLayoutVars>
          <dgm:bulletEnabled val="1"/>
        </dgm:presLayoutVars>
      </dgm:prSet>
      <dgm:spPr/>
      <dgm:t>
        <a:bodyPr/>
        <a:lstStyle/>
        <a:p>
          <a:endParaRPr lang="hr-HR"/>
        </a:p>
      </dgm:t>
    </dgm:pt>
    <dgm:pt modelId="{43BC4B80-7E22-4967-BDC6-FF25BEC5A117}" type="pres">
      <dgm:prSet presAssocID="{E4DED742-0FCD-4BCA-BCF3-0862FB71C37E}" presName="bullet3b" presStyleLbl="node1" presStyleIdx="1" presStyleCnt="3"/>
      <dgm:spPr/>
    </dgm:pt>
    <dgm:pt modelId="{F13EFB50-AE16-4CDC-ADC9-914B0F0AA969}" type="pres">
      <dgm:prSet presAssocID="{E4DED742-0FCD-4BCA-BCF3-0862FB71C37E}" presName="textBox3b" presStyleLbl="revTx" presStyleIdx="1" presStyleCnt="3">
        <dgm:presLayoutVars>
          <dgm:bulletEnabled val="1"/>
        </dgm:presLayoutVars>
      </dgm:prSet>
      <dgm:spPr/>
      <dgm:t>
        <a:bodyPr/>
        <a:lstStyle/>
        <a:p>
          <a:endParaRPr lang="hr-HR"/>
        </a:p>
      </dgm:t>
    </dgm:pt>
    <dgm:pt modelId="{C24C83B9-BB4A-4401-B9F4-1A9C823977A9}" type="pres">
      <dgm:prSet presAssocID="{AAD4CAC4-AC9D-4B9B-8BAF-09C20FA25CEA}" presName="bullet3c" presStyleLbl="node1" presStyleIdx="2" presStyleCnt="3"/>
      <dgm:spPr/>
    </dgm:pt>
    <dgm:pt modelId="{ED827160-7640-4890-8CF9-45FC9657ADBA}" type="pres">
      <dgm:prSet presAssocID="{AAD4CAC4-AC9D-4B9B-8BAF-09C20FA25CEA}" presName="textBox3c" presStyleLbl="revTx" presStyleIdx="2" presStyleCnt="3" custScaleY="81253" custLinFactNeighborY="0">
        <dgm:presLayoutVars>
          <dgm:bulletEnabled val="1"/>
        </dgm:presLayoutVars>
      </dgm:prSet>
      <dgm:spPr/>
      <dgm:t>
        <a:bodyPr/>
        <a:lstStyle/>
        <a:p>
          <a:endParaRPr lang="hr-HR"/>
        </a:p>
      </dgm:t>
    </dgm:pt>
  </dgm:ptLst>
  <dgm:cxnLst>
    <dgm:cxn modelId="{5CD30C50-2EEF-4C9E-895B-37C880054CBB}" type="presOf" srcId="{ADA7FEAF-80CA-44BD-91AA-E20E96FBBEA4}" destId="{33F516FC-E07A-4582-8BDC-4ECD2EEB5D51}" srcOrd="0" destOrd="0" presId="urn:microsoft.com/office/officeart/2005/8/layout/arrow2"/>
    <dgm:cxn modelId="{44C85716-2AFC-47BD-9BB7-27D1BD3E3112}" type="presOf" srcId="{E4DED742-0FCD-4BCA-BCF3-0862FB71C37E}" destId="{F13EFB50-AE16-4CDC-ADC9-914B0F0AA969}" srcOrd="0" destOrd="0" presId="urn:microsoft.com/office/officeart/2005/8/layout/arrow2"/>
    <dgm:cxn modelId="{50390A14-7166-4CB0-9A02-F22A98AFD1A1}" srcId="{ADA7FEAF-80CA-44BD-91AA-E20E96FBBEA4}" destId="{92C86324-3607-4801-8610-1B1444E3CE0D}" srcOrd="0" destOrd="0" parTransId="{2C638B6F-AB8D-462A-9C74-507ECAEC639C}" sibTransId="{AFAF2FB4-951A-453B-9E8C-1829711D26D8}"/>
    <dgm:cxn modelId="{568FEF73-6FDA-40C9-8182-0E74195B1447}" type="presOf" srcId="{92C86324-3607-4801-8610-1B1444E3CE0D}" destId="{DFA1322B-50CF-413C-AAED-4A105FE4FBE0}" srcOrd="0" destOrd="0" presId="urn:microsoft.com/office/officeart/2005/8/layout/arrow2"/>
    <dgm:cxn modelId="{382529CC-B700-44F3-873A-4716185DCBEA}" srcId="{ADA7FEAF-80CA-44BD-91AA-E20E96FBBEA4}" destId="{E4DED742-0FCD-4BCA-BCF3-0862FB71C37E}" srcOrd="1" destOrd="0" parTransId="{3330C581-BA64-4856-B6E7-A1AE252D20DA}" sibTransId="{9472EBA5-9303-41E4-B241-FF847DDFF2FC}"/>
    <dgm:cxn modelId="{1AA2C248-AD73-446F-AFC5-F8BA9427272C}" type="presOf" srcId="{AAD4CAC4-AC9D-4B9B-8BAF-09C20FA25CEA}" destId="{ED827160-7640-4890-8CF9-45FC9657ADBA}" srcOrd="0" destOrd="0" presId="urn:microsoft.com/office/officeart/2005/8/layout/arrow2"/>
    <dgm:cxn modelId="{FAE6A256-391A-4CBC-B70F-D7F661F86B8E}" srcId="{ADA7FEAF-80CA-44BD-91AA-E20E96FBBEA4}" destId="{AAD4CAC4-AC9D-4B9B-8BAF-09C20FA25CEA}" srcOrd="2" destOrd="0" parTransId="{BC812B5F-8264-49A0-89F4-71ACF4F18AD5}" sibTransId="{948BF2B6-0485-49E7-8756-1FE552CED70B}"/>
    <dgm:cxn modelId="{876652A4-F4DC-493B-A941-B23CCC56F8A9}" type="presParOf" srcId="{33F516FC-E07A-4582-8BDC-4ECD2EEB5D51}" destId="{33DFA1DC-C703-4621-9033-D45BEA46C5DE}" srcOrd="0" destOrd="0" presId="urn:microsoft.com/office/officeart/2005/8/layout/arrow2"/>
    <dgm:cxn modelId="{5A3ED564-0F22-4126-B21E-2E9D08E9BDE4}" type="presParOf" srcId="{33F516FC-E07A-4582-8BDC-4ECD2EEB5D51}" destId="{C1DBD4DE-C3F1-4E2E-8384-5953E946A40E}" srcOrd="1" destOrd="0" presId="urn:microsoft.com/office/officeart/2005/8/layout/arrow2"/>
    <dgm:cxn modelId="{52934E75-6F22-4B14-92EF-1094A2740E51}" type="presParOf" srcId="{C1DBD4DE-C3F1-4E2E-8384-5953E946A40E}" destId="{B7C3143A-5044-4AE8-A120-DD73D38C6090}" srcOrd="0" destOrd="0" presId="urn:microsoft.com/office/officeart/2005/8/layout/arrow2"/>
    <dgm:cxn modelId="{06899AA4-698E-4627-93FC-B41D12B7785C}" type="presParOf" srcId="{C1DBD4DE-C3F1-4E2E-8384-5953E946A40E}" destId="{DFA1322B-50CF-413C-AAED-4A105FE4FBE0}" srcOrd="1" destOrd="0" presId="urn:microsoft.com/office/officeart/2005/8/layout/arrow2"/>
    <dgm:cxn modelId="{03D60A27-B468-4990-8FBE-4A877E9ABF58}" type="presParOf" srcId="{C1DBD4DE-C3F1-4E2E-8384-5953E946A40E}" destId="{43BC4B80-7E22-4967-BDC6-FF25BEC5A117}" srcOrd="2" destOrd="0" presId="urn:microsoft.com/office/officeart/2005/8/layout/arrow2"/>
    <dgm:cxn modelId="{358B74D4-45DA-47A6-AFD2-D11129214710}" type="presParOf" srcId="{C1DBD4DE-C3F1-4E2E-8384-5953E946A40E}" destId="{F13EFB50-AE16-4CDC-ADC9-914B0F0AA969}" srcOrd="3" destOrd="0" presId="urn:microsoft.com/office/officeart/2005/8/layout/arrow2"/>
    <dgm:cxn modelId="{ACBAFE1F-238B-4C3E-B0F6-7A7D66A2B3EA}" type="presParOf" srcId="{C1DBD4DE-C3F1-4E2E-8384-5953E946A40E}" destId="{C24C83B9-BB4A-4401-B9F4-1A9C823977A9}" srcOrd="4" destOrd="0" presId="urn:microsoft.com/office/officeart/2005/8/layout/arrow2"/>
    <dgm:cxn modelId="{7729D0CA-01D5-446E-8ABA-EFA8CF4940CA}" type="presParOf" srcId="{C1DBD4DE-C3F1-4E2E-8384-5953E946A40E}" destId="{ED827160-7640-4890-8CF9-45FC9657ADBA}"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8207A5-00A9-4CCD-9BAE-82A279CCFECC}" type="doc">
      <dgm:prSet loTypeId="urn:microsoft.com/office/officeart/2005/8/layout/radial4" loCatId="relationship" qsTypeId="urn:microsoft.com/office/officeart/2005/8/quickstyle/3d1" qsCatId="3D" csTypeId="urn:microsoft.com/office/officeart/2005/8/colors/accent4_2" csCatId="accent4" phldr="1"/>
      <dgm:spPr/>
      <dgm:t>
        <a:bodyPr/>
        <a:lstStyle/>
        <a:p>
          <a:endParaRPr lang="hr-HR"/>
        </a:p>
      </dgm:t>
    </dgm:pt>
    <dgm:pt modelId="{98109D3F-9676-4C70-9548-7BAE825D2D08}">
      <dgm:prSet phldrT="[Text]" custT="1">
        <dgm:style>
          <a:lnRef idx="3">
            <a:schemeClr val="lt1"/>
          </a:lnRef>
          <a:fillRef idx="1">
            <a:schemeClr val="accent4"/>
          </a:fillRef>
          <a:effectRef idx="1">
            <a:schemeClr val="accent4"/>
          </a:effectRef>
          <a:fontRef idx="minor">
            <a:schemeClr val="lt1"/>
          </a:fontRef>
        </dgm:style>
      </dgm:prSet>
      <dgm:spPr/>
      <dgm:t>
        <a:bodyPr/>
        <a:lstStyle/>
        <a:p>
          <a:pPr marL="0" lvl="0" indent="0">
            <a:buNone/>
          </a:pPr>
          <a:endParaRPr lang="hr-HR" sz="1300" b="1" dirty="0" smtClean="0">
            <a:latin typeface="Arial" panose="020B0604020202020204" pitchFamily="34" charset="0"/>
            <a:cs typeface="Arial" panose="020B0604020202020204" pitchFamily="34" charset="0"/>
          </a:endParaRPr>
        </a:p>
        <a:p>
          <a:pPr marL="0" lvl="0" indent="0">
            <a:buNone/>
          </a:pPr>
          <a:r>
            <a:rPr lang="hr-HR" sz="1300" b="1" dirty="0" smtClean="0">
              <a:latin typeface="Arial" panose="020B0604020202020204" pitchFamily="34" charset="0"/>
              <a:cs typeface="Arial" panose="020B0604020202020204" pitchFamily="34" charset="0"/>
            </a:rPr>
            <a:t>Omogućiti pristup zapošljavanju i tržištu rada </a:t>
          </a:r>
        </a:p>
        <a:p>
          <a:pPr marL="0" lvl="0" indent="0">
            <a:buNone/>
          </a:pPr>
          <a:r>
            <a:rPr lang="hr-HR" sz="1300" b="1" dirty="0" smtClean="0">
              <a:latin typeface="Arial" panose="020B0604020202020204" pitchFamily="34" charset="0"/>
              <a:cs typeface="Arial" panose="020B0604020202020204" pitchFamily="34" charset="0"/>
            </a:rPr>
            <a:t>ženama pripadnicama ranjivih skupina s naglaskom </a:t>
          </a:r>
        </a:p>
        <a:p>
          <a:pPr marL="0" lvl="0" indent="0">
            <a:buNone/>
          </a:pPr>
          <a:r>
            <a:rPr lang="hr-HR" sz="1300" b="1" dirty="0" smtClean="0">
              <a:latin typeface="Arial" panose="020B0604020202020204" pitchFamily="34" charset="0"/>
              <a:cs typeface="Arial" panose="020B0604020202020204" pitchFamily="34" charset="0"/>
            </a:rPr>
            <a:t>na teško dostupna, ruralna područja i otoke</a:t>
          </a:r>
          <a:r>
            <a:rPr lang="hr-HR" sz="1300" b="1" dirty="0" smtClean="0"/>
            <a:t>.</a:t>
          </a:r>
        </a:p>
        <a:p>
          <a:endParaRPr lang="hr-HR" dirty="0"/>
        </a:p>
      </dgm:t>
    </dgm:pt>
    <dgm:pt modelId="{72959439-5C73-43F9-8298-571B19FFA3E9}" type="parTrans" cxnId="{33715B6A-87BC-4CA0-86CC-3A5E08A97C02}">
      <dgm:prSet/>
      <dgm:spPr/>
      <dgm:t>
        <a:bodyPr/>
        <a:lstStyle/>
        <a:p>
          <a:endParaRPr lang="hr-HR"/>
        </a:p>
      </dgm:t>
    </dgm:pt>
    <dgm:pt modelId="{89531353-BCDC-4B06-B406-D8DB13187EB8}" type="sibTrans" cxnId="{33715B6A-87BC-4CA0-86CC-3A5E08A97C02}">
      <dgm:prSet/>
      <dgm:spPr/>
      <dgm:t>
        <a:bodyPr/>
        <a:lstStyle/>
        <a:p>
          <a:endParaRPr lang="hr-HR"/>
        </a:p>
      </dgm:t>
    </dgm:pt>
    <dgm:pt modelId="{6DCDEFB7-2965-4C9C-BDE3-58FAA5153067}">
      <dgm:prSet phldrT="[Text]" custT="1"/>
      <dgm:spPr/>
      <dgm:t>
        <a:bodyPr/>
        <a:lstStyle/>
        <a:p>
          <a:pPr marL="0" lvl="0" indent="0">
            <a:buNone/>
          </a:pPr>
          <a:r>
            <a:rPr lang="hr-HR" sz="1300" b="0" dirty="0" smtClean="0">
              <a:latin typeface="Arial" panose="020B0604020202020204" pitchFamily="34" charset="0"/>
              <a:cs typeface="Arial" panose="020B0604020202020204" pitchFamily="34" charset="0"/>
            </a:rPr>
            <a:t>zapošljavanje 7.500 pripadnica ciljane skupine koje će provoditi aktivnosti za 30.000 krajnjih korisnika</a:t>
          </a:r>
          <a:endParaRPr lang="hr-HR" sz="1300" dirty="0">
            <a:latin typeface="Arial" panose="020B0604020202020204" pitchFamily="34" charset="0"/>
            <a:cs typeface="Arial" panose="020B0604020202020204" pitchFamily="34" charset="0"/>
          </a:endParaRPr>
        </a:p>
      </dgm:t>
    </dgm:pt>
    <dgm:pt modelId="{986440FC-9610-4FAA-B781-7E27E1DCF1E0}" type="parTrans" cxnId="{F96C51B9-A729-448E-A5C8-251063A1C8E1}">
      <dgm:prSet/>
      <dgm:spPr/>
      <dgm:t>
        <a:bodyPr/>
        <a:lstStyle/>
        <a:p>
          <a:endParaRPr lang="hr-HR"/>
        </a:p>
      </dgm:t>
    </dgm:pt>
    <dgm:pt modelId="{D9081B6A-F5FD-437B-93E5-5FFBE1A65082}" type="sibTrans" cxnId="{F96C51B9-A729-448E-A5C8-251063A1C8E1}">
      <dgm:prSet/>
      <dgm:spPr/>
      <dgm:t>
        <a:bodyPr/>
        <a:lstStyle/>
        <a:p>
          <a:endParaRPr lang="hr-HR"/>
        </a:p>
      </dgm:t>
    </dgm:pt>
    <dgm:pt modelId="{7C5101E5-0EFB-4A6C-8859-122665981764}">
      <dgm:prSet phldrT="[Text]"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hr-HR" sz="1300" b="1" dirty="0" smtClean="0">
              <a:latin typeface="Arial" panose="020B0604020202020204" pitchFamily="34" charset="0"/>
              <a:cs typeface="Arial" panose="020B0604020202020204" pitchFamily="34" charset="0"/>
            </a:rPr>
            <a:t>1.000.000.000,00 HRK</a:t>
          </a:r>
        </a:p>
        <a:p>
          <a:endParaRPr lang="hr-HR" sz="1300" b="1" dirty="0">
            <a:latin typeface="Arial" panose="020B0604020202020204" pitchFamily="34" charset="0"/>
            <a:cs typeface="Arial" panose="020B0604020202020204" pitchFamily="34" charset="0"/>
          </a:endParaRPr>
        </a:p>
      </dgm:t>
    </dgm:pt>
    <dgm:pt modelId="{29D3314A-7611-46E6-A521-74BCEAE60AEF}" type="parTrans" cxnId="{A410AC0A-EF81-4E9E-852B-4955CB77E3A4}">
      <dgm:prSet/>
      <dgm:spPr/>
      <dgm:t>
        <a:bodyPr/>
        <a:lstStyle/>
        <a:p>
          <a:endParaRPr lang="hr-HR"/>
        </a:p>
      </dgm:t>
    </dgm:pt>
    <dgm:pt modelId="{2D6E10CA-D18A-4AC2-A4E7-AC3B582342D7}" type="sibTrans" cxnId="{A410AC0A-EF81-4E9E-852B-4955CB77E3A4}">
      <dgm:prSet/>
      <dgm:spPr/>
      <dgm:t>
        <a:bodyPr/>
        <a:lstStyle/>
        <a:p>
          <a:endParaRPr lang="hr-HR"/>
        </a:p>
      </dgm:t>
    </dgm:pt>
    <dgm:pt modelId="{318404B5-99EE-43BE-983E-6BCAC6A0AF5D}">
      <dgm:prSet custT="1"/>
      <dgm:spPr/>
      <dgm:t>
        <a:bodyPr/>
        <a:lstStyle/>
        <a:p>
          <a:r>
            <a:rPr lang="hr-HR" sz="1300" dirty="0" smtClean="0">
              <a:latin typeface="Arial" panose="020B0604020202020204" pitchFamily="34" charset="0"/>
              <a:cs typeface="Arial" panose="020B0604020202020204" pitchFamily="34" charset="0"/>
            </a:rPr>
            <a:t>Otvoreni trajni Poziv na dostavu projektnih prijedloga</a:t>
          </a:r>
        </a:p>
        <a:p>
          <a:r>
            <a:rPr lang="hr-HR" sz="1300" dirty="0" smtClean="0">
              <a:latin typeface="Arial" panose="020B0604020202020204" pitchFamily="34" charset="0"/>
              <a:cs typeface="Arial" panose="020B0604020202020204" pitchFamily="34" charset="0"/>
            </a:rPr>
            <a:t>Objavljen od 30.6.2017. do 31.12.2020.  </a:t>
          </a:r>
        </a:p>
        <a:p>
          <a:r>
            <a:rPr lang="hr-HR" sz="1300" dirty="0" smtClean="0">
              <a:latin typeface="Arial" panose="020B0604020202020204" pitchFamily="34" charset="0"/>
              <a:cs typeface="Arial" panose="020B0604020202020204" pitchFamily="34" charset="0"/>
            </a:rPr>
            <a:t>Privremeno obustavljen do 14.07.2018.</a:t>
          </a:r>
          <a:endParaRPr lang="hr-HR" sz="1300" dirty="0">
            <a:latin typeface="Arial" panose="020B0604020202020204" pitchFamily="34" charset="0"/>
            <a:cs typeface="Arial" panose="020B0604020202020204" pitchFamily="34" charset="0"/>
          </a:endParaRPr>
        </a:p>
      </dgm:t>
    </dgm:pt>
    <dgm:pt modelId="{3E6B2E35-9962-4655-BEB6-EC647F20BD6E}" type="parTrans" cxnId="{277E2469-5A9E-4E31-919B-87DB203E800E}">
      <dgm:prSet/>
      <dgm:spPr/>
      <dgm:t>
        <a:bodyPr/>
        <a:lstStyle/>
        <a:p>
          <a:endParaRPr lang="hr-HR"/>
        </a:p>
      </dgm:t>
    </dgm:pt>
    <dgm:pt modelId="{FDE8F7AE-D04A-4D37-95E7-67F2B00CCF43}" type="sibTrans" cxnId="{277E2469-5A9E-4E31-919B-87DB203E800E}">
      <dgm:prSet/>
      <dgm:spPr/>
      <dgm:t>
        <a:bodyPr/>
        <a:lstStyle/>
        <a:p>
          <a:endParaRPr lang="hr-HR"/>
        </a:p>
      </dgm:t>
    </dgm:pt>
    <dgm:pt modelId="{5352DD6E-7334-4623-BAB3-59E42BAE264E}">
      <dgm:prSet custT="1"/>
      <dgm:spPr/>
      <dgm:t>
        <a:bodyPr/>
        <a:lstStyle/>
        <a:p>
          <a:r>
            <a:rPr lang="pl-PL" sz="1300" dirty="0" smtClean="0">
              <a:latin typeface="Arial" panose="020B0604020202020204" pitchFamily="34" charset="0"/>
              <a:cs typeface="Arial" panose="020B0604020202020204" pitchFamily="34" charset="0"/>
            </a:rPr>
            <a:t>jedinica lokalne i područne (regionalne) samouprave, neprofitna organizacija</a:t>
          </a:r>
          <a:endParaRPr lang="hr-HR" sz="1300" dirty="0">
            <a:latin typeface="Arial" panose="020B0604020202020204" pitchFamily="34" charset="0"/>
            <a:cs typeface="Arial" panose="020B0604020202020204" pitchFamily="34" charset="0"/>
          </a:endParaRPr>
        </a:p>
      </dgm:t>
    </dgm:pt>
    <dgm:pt modelId="{66DE6AEC-50E2-4773-97B0-98952A411F92}" type="parTrans" cxnId="{0B83A6BD-31C0-43C0-AFE9-C5412B89B6BC}">
      <dgm:prSet/>
      <dgm:spPr/>
      <dgm:t>
        <a:bodyPr/>
        <a:lstStyle/>
        <a:p>
          <a:endParaRPr lang="hr-HR"/>
        </a:p>
      </dgm:t>
    </dgm:pt>
    <dgm:pt modelId="{6448C6B9-E15C-4421-8C56-F8C410DA7C90}" type="sibTrans" cxnId="{0B83A6BD-31C0-43C0-AFE9-C5412B89B6BC}">
      <dgm:prSet/>
      <dgm:spPr/>
      <dgm:t>
        <a:bodyPr/>
        <a:lstStyle/>
        <a:p>
          <a:endParaRPr lang="hr-HR"/>
        </a:p>
      </dgm:t>
    </dgm:pt>
    <dgm:pt modelId="{B1E190B8-8475-4335-8375-D5C63B38E1FB}">
      <dgm:prSet custT="1"/>
      <dgm:spPr/>
      <dgm:t>
        <a:bodyPr/>
        <a:lstStyle/>
        <a:p>
          <a:r>
            <a:rPr lang="hr-HR" sz="1300" dirty="0" smtClean="0">
              <a:latin typeface="Arial" panose="020B0604020202020204" pitchFamily="34" charset="0"/>
              <a:cs typeface="Arial" panose="020B0604020202020204" pitchFamily="34" charset="0"/>
            </a:rPr>
            <a:t>Zapošljavanje u zajednici + mogućnost obrazovanja</a:t>
          </a:r>
          <a:endParaRPr lang="hr-HR" sz="1300" dirty="0">
            <a:latin typeface="Arial" panose="020B0604020202020204" pitchFamily="34" charset="0"/>
            <a:cs typeface="Arial" panose="020B0604020202020204" pitchFamily="34" charset="0"/>
          </a:endParaRPr>
        </a:p>
      </dgm:t>
    </dgm:pt>
    <dgm:pt modelId="{27E22EF1-ADB5-4EEF-B1D4-2D29AB533A89}" type="parTrans" cxnId="{445E63B6-7897-445A-835B-EBBD0C785CDE}">
      <dgm:prSet/>
      <dgm:spPr/>
      <dgm:t>
        <a:bodyPr/>
        <a:lstStyle/>
        <a:p>
          <a:endParaRPr lang="hr-HR"/>
        </a:p>
      </dgm:t>
    </dgm:pt>
    <dgm:pt modelId="{091D7527-AA52-4FF7-8E37-610640AC42CC}" type="sibTrans" cxnId="{445E63B6-7897-445A-835B-EBBD0C785CDE}">
      <dgm:prSet/>
      <dgm:spPr/>
      <dgm:t>
        <a:bodyPr/>
        <a:lstStyle/>
        <a:p>
          <a:endParaRPr lang="hr-HR"/>
        </a:p>
      </dgm:t>
    </dgm:pt>
    <dgm:pt modelId="{9283E569-CD6E-4D8C-91D1-9AB35E884D7D}">
      <dgm:prSet custT="1"/>
      <dgm:spPr/>
      <dgm:t>
        <a:bodyPr/>
        <a:lstStyle/>
        <a:p>
          <a:pPr marL="0" lvl="0" indent="0">
            <a:buNone/>
          </a:pPr>
          <a:r>
            <a:rPr lang="hr-HR" sz="1200" dirty="0" smtClean="0">
              <a:latin typeface="Arial" panose="020B0604020202020204" pitchFamily="34" charset="0"/>
              <a:cs typeface="Arial" panose="020B0604020202020204" pitchFamily="34" charset="0"/>
            </a:rPr>
            <a:t>zaprimljeno  preko  320 projektnih prijedloga; </a:t>
          </a:r>
        </a:p>
        <a:p>
          <a:pPr marL="0" lvl="0" indent="0">
            <a:buNone/>
          </a:pPr>
          <a:r>
            <a:rPr lang="hr-HR" sz="1200" dirty="0" smtClean="0">
              <a:latin typeface="Arial" panose="020B0604020202020204" pitchFamily="34" charset="0"/>
              <a:cs typeface="Arial" panose="020B0604020202020204" pitchFamily="34" charset="0"/>
            </a:rPr>
            <a:t>do sada ugovorena 105 projekta vrijednosti 403,9 </a:t>
          </a:r>
          <a:r>
            <a:rPr lang="hr-HR" sz="1200" dirty="0" err="1" smtClean="0">
              <a:latin typeface="Arial" panose="020B0604020202020204" pitchFamily="34" charset="0"/>
              <a:cs typeface="Arial" panose="020B0604020202020204" pitchFamily="34" charset="0"/>
            </a:rPr>
            <a:t>mil</a:t>
          </a:r>
          <a:r>
            <a:rPr lang="hr-HR" sz="1200" dirty="0" smtClean="0">
              <a:latin typeface="Arial" panose="020B0604020202020204" pitchFamily="34" charset="0"/>
              <a:cs typeface="Arial" panose="020B0604020202020204" pitchFamily="34" charset="0"/>
            </a:rPr>
            <a:t>  HRK</a:t>
          </a:r>
          <a:endParaRPr lang="hr-HR" sz="2400" dirty="0" smtClean="0">
            <a:latin typeface="Arial" panose="020B0604020202020204" pitchFamily="34" charset="0"/>
            <a:cs typeface="Arial" panose="020B0604020202020204" pitchFamily="34" charset="0"/>
          </a:endParaRPr>
        </a:p>
      </dgm:t>
    </dgm:pt>
    <dgm:pt modelId="{B8F660D1-BF2B-41BB-AF84-8D8DA507C16C}" type="parTrans" cxnId="{7184D888-25A8-497D-8532-B1D160FC9AD6}">
      <dgm:prSet/>
      <dgm:spPr/>
      <dgm:t>
        <a:bodyPr/>
        <a:lstStyle/>
        <a:p>
          <a:endParaRPr lang="hr-HR"/>
        </a:p>
      </dgm:t>
    </dgm:pt>
    <dgm:pt modelId="{166A3E39-CCBF-46C0-B21A-7ED2AD731B53}" type="sibTrans" cxnId="{7184D888-25A8-497D-8532-B1D160FC9AD6}">
      <dgm:prSet/>
      <dgm:spPr/>
      <dgm:t>
        <a:bodyPr/>
        <a:lstStyle/>
        <a:p>
          <a:endParaRPr lang="hr-HR"/>
        </a:p>
      </dgm:t>
    </dgm:pt>
    <dgm:pt modelId="{3D9672F3-1CA6-4049-8071-B8BE76C05AA5}" type="pres">
      <dgm:prSet presAssocID="{0F8207A5-00A9-4CCD-9BAE-82A279CCFECC}" presName="cycle" presStyleCnt="0">
        <dgm:presLayoutVars>
          <dgm:chMax val="1"/>
          <dgm:dir/>
          <dgm:animLvl val="ctr"/>
          <dgm:resizeHandles val="exact"/>
        </dgm:presLayoutVars>
      </dgm:prSet>
      <dgm:spPr/>
      <dgm:t>
        <a:bodyPr/>
        <a:lstStyle/>
        <a:p>
          <a:endParaRPr lang="hr-HR"/>
        </a:p>
      </dgm:t>
    </dgm:pt>
    <dgm:pt modelId="{8887E605-413E-428E-BB65-0AD1DBF6B693}" type="pres">
      <dgm:prSet presAssocID="{98109D3F-9676-4C70-9548-7BAE825D2D08}" presName="centerShape" presStyleLbl="node0" presStyleIdx="0" presStyleCnt="1" custScaleX="107963" custScaleY="101496"/>
      <dgm:spPr/>
      <dgm:t>
        <a:bodyPr/>
        <a:lstStyle/>
        <a:p>
          <a:endParaRPr lang="hr-HR"/>
        </a:p>
      </dgm:t>
    </dgm:pt>
    <dgm:pt modelId="{E9DE852D-EE36-49E5-A17A-7D7178221F69}" type="pres">
      <dgm:prSet presAssocID="{986440FC-9610-4FAA-B781-7E27E1DCF1E0}" presName="parTrans" presStyleLbl="bgSibTrans2D1" presStyleIdx="0" presStyleCnt="6" custScaleX="46767" custLinFactNeighborX="29998" custLinFactNeighborY="7480"/>
      <dgm:spPr/>
      <dgm:t>
        <a:bodyPr/>
        <a:lstStyle/>
        <a:p>
          <a:endParaRPr lang="hr-HR"/>
        </a:p>
      </dgm:t>
    </dgm:pt>
    <dgm:pt modelId="{722C3D30-4FCA-42DF-B039-FEB5EEF30473}" type="pres">
      <dgm:prSet presAssocID="{6DCDEFB7-2965-4C9C-BDE3-58FAA5153067}" presName="node" presStyleLbl="node1" presStyleIdx="0" presStyleCnt="6" custScaleX="123698" custScaleY="93415" custRadScaleRad="93914" custRadScaleInc="-715">
        <dgm:presLayoutVars>
          <dgm:bulletEnabled val="1"/>
        </dgm:presLayoutVars>
      </dgm:prSet>
      <dgm:spPr/>
      <dgm:t>
        <a:bodyPr/>
        <a:lstStyle/>
        <a:p>
          <a:endParaRPr lang="hr-HR"/>
        </a:p>
      </dgm:t>
    </dgm:pt>
    <dgm:pt modelId="{AEAEE5B0-3E20-427F-836F-828016B55A21}" type="pres">
      <dgm:prSet presAssocID="{3E6B2E35-9962-4655-BEB6-EC647F20BD6E}" presName="parTrans" presStyleLbl="bgSibTrans2D1" presStyleIdx="1" presStyleCnt="6" custScaleX="43509" custScaleY="79974" custLinFactNeighborX="18644" custLinFactNeighborY="71057"/>
      <dgm:spPr/>
      <dgm:t>
        <a:bodyPr/>
        <a:lstStyle/>
        <a:p>
          <a:endParaRPr lang="hr-HR"/>
        </a:p>
      </dgm:t>
    </dgm:pt>
    <dgm:pt modelId="{5DFCFD50-9869-4192-B5D9-B46F4053805D}" type="pres">
      <dgm:prSet presAssocID="{318404B5-99EE-43BE-983E-6BCAC6A0AF5D}" presName="node" presStyleLbl="node1" presStyleIdx="1" presStyleCnt="6" custScaleX="112649" custScaleY="138718" custRadScaleRad="106745" custRadScaleInc="-8629">
        <dgm:presLayoutVars>
          <dgm:bulletEnabled val="1"/>
        </dgm:presLayoutVars>
      </dgm:prSet>
      <dgm:spPr/>
      <dgm:t>
        <a:bodyPr/>
        <a:lstStyle/>
        <a:p>
          <a:endParaRPr lang="hr-HR"/>
        </a:p>
      </dgm:t>
    </dgm:pt>
    <dgm:pt modelId="{44EC79C2-68AA-496B-978C-A3454309670A}" type="pres">
      <dgm:prSet presAssocID="{66DE6AEC-50E2-4773-97B0-98952A411F92}" presName="parTrans" presStyleLbl="bgSibTrans2D1" presStyleIdx="2" presStyleCnt="6" custScaleX="59533" custScaleY="108697" custLinFactNeighborX="7051" custLinFactNeighborY="72927"/>
      <dgm:spPr/>
      <dgm:t>
        <a:bodyPr/>
        <a:lstStyle/>
        <a:p>
          <a:endParaRPr lang="hr-HR"/>
        </a:p>
      </dgm:t>
    </dgm:pt>
    <dgm:pt modelId="{AD3F0ECD-AC93-4B27-AD4F-C68CF5FF8B41}" type="pres">
      <dgm:prSet presAssocID="{5352DD6E-7334-4623-BAB3-59E42BAE264E}" presName="node" presStyleLbl="node1" presStyleIdx="2" presStyleCnt="6" custScaleX="111316" custScaleY="106991" custRadScaleRad="96999" custRadScaleInc="-5484">
        <dgm:presLayoutVars>
          <dgm:bulletEnabled val="1"/>
        </dgm:presLayoutVars>
      </dgm:prSet>
      <dgm:spPr/>
      <dgm:t>
        <a:bodyPr/>
        <a:lstStyle/>
        <a:p>
          <a:endParaRPr lang="hr-HR"/>
        </a:p>
      </dgm:t>
    </dgm:pt>
    <dgm:pt modelId="{2E447D91-47B2-4791-8947-E9ECD3957D02}" type="pres">
      <dgm:prSet presAssocID="{27E22EF1-ADB5-4EEF-B1D4-2D29AB533A89}" presName="parTrans" presStyleLbl="bgSibTrans2D1" presStyleIdx="3" presStyleCnt="6" custScaleX="53650" custLinFactNeighborX="-2849" custLinFactNeighborY="69551"/>
      <dgm:spPr/>
      <dgm:t>
        <a:bodyPr/>
        <a:lstStyle/>
        <a:p>
          <a:endParaRPr lang="hr-HR"/>
        </a:p>
      </dgm:t>
    </dgm:pt>
    <dgm:pt modelId="{780F5E03-B388-4C05-A885-FE9FBBE51DC0}" type="pres">
      <dgm:prSet presAssocID="{B1E190B8-8475-4335-8375-D5C63B38E1FB}" presName="node" presStyleLbl="node1" presStyleIdx="3" presStyleCnt="6" custScaleX="112162" custScaleY="115982" custRadScaleRad="97167" custRadScaleInc="3942">
        <dgm:presLayoutVars>
          <dgm:bulletEnabled val="1"/>
        </dgm:presLayoutVars>
      </dgm:prSet>
      <dgm:spPr/>
      <dgm:t>
        <a:bodyPr/>
        <a:lstStyle/>
        <a:p>
          <a:endParaRPr lang="hr-HR"/>
        </a:p>
      </dgm:t>
    </dgm:pt>
    <dgm:pt modelId="{2BB3B143-3169-4278-B963-69C9A6E8D0A5}" type="pres">
      <dgm:prSet presAssocID="{B8F660D1-BF2B-41BB-AF84-8D8DA507C16C}" presName="parTrans" presStyleLbl="bgSibTrans2D1" presStyleIdx="4" presStyleCnt="6" custScaleX="51658" custLinFactNeighborX="-19507" custLinFactNeighborY="52358"/>
      <dgm:spPr/>
      <dgm:t>
        <a:bodyPr/>
        <a:lstStyle/>
        <a:p>
          <a:endParaRPr lang="hr-HR"/>
        </a:p>
      </dgm:t>
    </dgm:pt>
    <dgm:pt modelId="{E0344F63-C167-40E5-80EE-65A147DBC394}" type="pres">
      <dgm:prSet presAssocID="{9283E569-CD6E-4D8C-91D1-9AB35E884D7D}" presName="node" presStyleLbl="node1" presStyleIdx="4" presStyleCnt="6" custRadScaleRad="107267" custRadScaleInc="-1888">
        <dgm:presLayoutVars>
          <dgm:bulletEnabled val="1"/>
        </dgm:presLayoutVars>
      </dgm:prSet>
      <dgm:spPr/>
      <dgm:t>
        <a:bodyPr/>
        <a:lstStyle/>
        <a:p>
          <a:endParaRPr lang="hr-HR"/>
        </a:p>
      </dgm:t>
    </dgm:pt>
    <dgm:pt modelId="{642D7831-7783-4480-9D4F-E375126B1F93}" type="pres">
      <dgm:prSet presAssocID="{29D3314A-7611-46E6-A521-74BCEAE60AEF}" presName="parTrans" presStyleLbl="bgSibTrans2D1" presStyleIdx="5" presStyleCnt="6" custScaleX="50891" custScaleY="86899" custLinFactNeighborX="-27523" custLinFactNeighborY="11220"/>
      <dgm:spPr/>
      <dgm:t>
        <a:bodyPr/>
        <a:lstStyle/>
        <a:p>
          <a:endParaRPr lang="hr-HR"/>
        </a:p>
      </dgm:t>
    </dgm:pt>
    <dgm:pt modelId="{DA25E7CF-A450-4BA2-98C0-4BBC5A3E128E}" type="pres">
      <dgm:prSet presAssocID="{7C5101E5-0EFB-4A6C-8859-122665981764}" presName="node" presStyleLbl="node1" presStyleIdx="5" presStyleCnt="6" custScaleX="114700" custScaleY="82382" custRadScaleRad="92369" custRadScaleInc="-5655">
        <dgm:presLayoutVars>
          <dgm:bulletEnabled val="1"/>
        </dgm:presLayoutVars>
      </dgm:prSet>
      <dgm:spPr/>
      <dgm:t>
        <a:bodyPr/>
        <a:lstStyle/>
        <a:p>
          <a:endParaRPr lang="hr-HR"/>
        </a:p>
      </dgm:t>
    </dgm:pt>
  </dgm:ptLst>
  <dgm:cxnLst>
    <dgm:cxn modelId="{C250E5E5-F080-4DFF-B989-C206D569AE95}" type="presOf" srcId="{9283E569-CD6E-4D8C-91D1-9AB35E884D7D}" destId="{E0344F63-C167-40E5-80EE-65A147DBC394}" srcOrd="0" destOrd="0" presId="urn:microsoft.com/office/officeart/2005/8/layout/radial4"/>
    <dgm:cxn modelId="{728E6C58-81F3-4E15-9437-D5F166308D7A}" type="presOf" srcId="{6DCDEFB7-2965-4C9C-BDE3-58FAA5153067}" destId="{722C3D30-4FCA-42DF-B039-FEB5EEF30473}" srcOrd="0" destOrd="0" presId="urn:microsoft.com/office/officeart/2005/8/layout/radial4"/>
    <dgm:cxn modelId="{801F835C-C664-41DA-B4CC-ED8328EF4491}" type="presOf" srcId="{B1E190B8-8475-4335-8375-D5C63B38E1FB}" destId="{780F5E03-B388-4C05-A885-FE9FBBE51DC0}" srcOrd="0" destOrd="0" presId="urn:microsoft.com/office/officeart/2005/8/layout/radial4"/>
    <dgm:cxn modelId="{A410AC0A-EF81-4E9E-852B-4955CB77E3A4}" srcId="{98109D3F-9676-4C70-9548-7BAE825D2D08}" destId="{7C5101E5-0EFB-4A6C-8859-122665981764}" srcOrd="5" destOrd="0" parTransId="{29D3314A-7611-46E6-A521-74BCEAE60AEF}" sibTransId="{2D6E10CA-D18A-4AC2-A4E7-AC3B582342D7}"/>
    <dgm:cxn modelId="{277E2469-5A9E-4E31-919B-87DB203E800E}" srcId="{98109D3F-9676-4C70-9548-7BAE825D2D08}" destId="{318404B5-99EE-43BE-983E-6BCAC6A0AF5D}" srcOrd="1" destOrd="0" parTransId="{3E6B2E35-9962-4655-BEB6-EC647F20BD6E}" sibTransId="{FDE8F7AE-D04A-4D37-95E7-67F2B00CCF43}"/>
    <dgm:cxn modelId="{F96C51B9-A729-448E-A5C8-251063A1C8E1}" srcId="{98109D3F-9676-4C70-9548-7BAE825D2D08}" destId="{6DCDEFB7-2965-4C9C-BDE3-58FAA5153067}" srcOrd="0" destOrd="0" parTransId="{986440FC-9610-4FAA-B781-7E27E1DCF1E0}" sibTransId="{D9081B6A-F5FD-437B-93E5-5FFBE1A65082}"/>
    <dgm:cxn modelId="{33715B6A-87BC-4CA0-86CC-3A5E08A97C02}" srcId="{0F8207A5-00A9-4CCD-9BAE-82A279CCFECC}" destId="{98109D3F-9676-4C70-9548-7BAE825D2D08}" srcOrd="0" destOrd="0" parTransId="{72959439-5C73-43F9-8298-571B19FFA3E9}" sibTransId="{89531353-BCDC-4B06-B406-D8DB13187EB8}"/>
    <dgm:cxn modelId="{3E134790-FB56-46C0-802A-A1FB03464779}" type="presOf" srcId="{66DE6AEC-50E2-4773-97B0-98952A411F92}" destId="{44EC79C2-68AA-496B-978C-A3454309670A}" srcOrd="0" destOrd="0" presId="urn:microsoft.com/office/officeart/2005/8/layout/radial4"/>
    <dgm:cxn modelId="{7184D888-25A8-497D-8532-B1D160FC9AD6}" srcId="{98109D3F-9676-4C70-9548-7BAE825D2D08}" destId="{9283E569-CD6E-4D8C-91D1-9AB35E884D7D}" srcOrd="4" destOrd="0" parTransId="{B8F660D1-BF2B-41BB-AF84-8D8DA507C16C}" sibTransId="{166A3E39-CCBF-46C0-B21A-7ED2AD731B53}"/>
    <dgm:cxn modelId="{50011C14-6ECA-4A5F-B96B-818396690790}" type="presOf" srcId="{29D3314A-7611-46E6-A521-74BCEAE60AEF}" destId="{642D7831-7783-4480-9D4F-E375126B1F93}" srcOrd="0" destOrd="0" presId="urn:microsoft.com/office/officeart/2005/8/layout/radial4"/>
    <dgm:cxn modelId="{1A275E29-C56C-4ABE-AD62-11C828E25AEC}" type="presOf" srcId="{986440FC-9610-4FAA-B781-7E27E1DCF1E0}" destId="{E9DE852D-EE36-49E5-A17A-7D7178221F69}" srcOrd="0" destOrd="0" presId="urn:microsoft.com/office/officeart/2005/8/layout/radial4"/>
    <dgm:cxn modelId="{06437197-68D0-4212-B655-8D18063DE909}" type="presOf" srcId="{27E22EF1-ADB5-4EEF-B1D4-2D29AB533A89}" destId="{2E447D91-47B2-4791-8947-E9ECD3957D02}" srcOrd="0" destOrd="0" presId="urn:microsoft.com/office/officeart/2005/8/layout/radial4"/>
    <dgm:cxn modelId="{6CEF5E9E-230D-453E-A16A-D842B0F70B44}" type="presOf" srcId="{0F8207A5-00A9-4CCD-9BAE-82A279CCFECC}" destId="{3D9672F3-1CA6-4049-8071-B8BE76C05AA5}" srcOrd="0" destOrd="0" presId="urn:microsoft.com/office/officeart/2005/8/layout/radial4"/>
    <dgm:cxn modelId="{4AB02E2B-3A47-4722-BB5E-B55EF4549CB5}" type="presOf" srcId="{5352DD6E-7334-4623-BAB3-59E42BAE264E}" destId="{AD3F0ECD-AC93-4B27-AD4F-C68CF5FF8B41}" srcOrd="0" destOrd="0" presId="urn:microsoft.com/office/officeart/2005/8/layout/radial4"/>
    <dgm:cxn modelId="{167186B9-70CA-46CA-AE05-A224B6619737}" type="presOf" srcId="{318404B5-99EE-43BE-983E-6BCAC6A0AF5D}" destId="{5DFCFD50-9869-4192-B5D9-B46F4053805D}" srcOrd="0" destOrd="0" presId="urn:microsoft.com/office/officeart/2005/8/layout/radial4"/>
    <dgm:cxn modelId="{63383890-2FA2-44ED-B374-98C811666230}" type="presOf" srcId="{3E6B2E35-9962-4655-BEB6-EC647F20BD6E}" destId="{AEAEE5B0-3E20-427F-836F-828016B55A21}" srcOrd="0" destOrd="0" presId="urn:microsoft.com/office/officeart/2005/8/layout/radial4"/>
    <dgm:cxn modelId="{631213B9-2D0C-41A2-A1D9-182F5B8B20CF}" type="presOf" srcId="{98109D3F-9676-4C70-9548-7BAE825D2D08}" destId="{8887E605-413E-428E-BB65-0AD1DBF6B693}" srcOrd="0" destOrd="0" presId="urn:microsoft.com/office/officeart/2005/8/layout/radial4"/>
    <dgm:cxn modelId="{39486C1B-D341-469D-B017-00CDAB60BE4D}" type="presOf" srcId="{7C5101E5-0EFB-4A6C-8859-122665981764}" destId="{DA25E7CF-A450-4BA2-98C0-4BBC5A3E128E}" srcOrd="0" destOrd="0" presId="urn:microsoft.com/office/officeart/2005/8/layout/radial4"/>
    <dgm:cxn modelId="{445E63B6-7897-445A-835B-EBBD0C785CDE}" srcId="{98109D3F-9676-4C70-9548-7BAE825D2D08}" destId="{B1E190B8-8475-4335-8375-D5C63B38E1FB}" srcOrd="3" destOrd="0" parTransId="{27E22EF1-ADB5-4EEF-B1D4-2D29AB533A89}" sibTransId="{091D7527-AA52-4FF7-8E37-610640AC42CC}"/>
    <dgm:cxn modelId="{B2DBB2A4-4A32-4822-B311-82984D655F5B}" type="presOf" srcId="{B8F660D1-BF2B-41BB-AF84-8D8DA507C16C}" destId="{2BB3B143-3169-4278-B963-69C9A6E8D0A5}" srcOrd="0" destOrd="0" presId="urn:microsoft.com/office/officeart/2005/8/layout/radial4"/>
    <dgm:cxn modelId="{0B83A6BD-31C0-43C0-AFE9-C5412B89B6BC}" srcId="{98109D3F-9676-4C70-9548-7BAE825D2D08}" destId="{5352DD6E-7334-4623-BAB3-59E42BAE264E}" srcOrd="2" destOrd="0" parTransId="{66DE6AEC-50E2-4773-97B0-98952A411F92}" sibTransId="{6448C6B9-E15C-4421-8C56-F8C410DA7C90}"/>
    <dgm:cxn modelId="{2B2248C9-E791-472B-8433-C9A31CB4479C}" type="presParOf" srcId="{3D9672F3-1CA6-4049-8071-B8BE76C05AA5}" destId="{8887E605-413E-428E-BB65-0AD1DBF6B693}" srcOrd="0" destOrd="0" presId="urn:microsoft.com/office/officeart/2005/8/layout/radial4"/>
    <dgm:cxn modelId="{D2F045E5-9916-4609-930A-98EF8220B498}" type="presParOf" srcId="{3D9672F3-1CA6-4049-8071-B8BE76C05AA5}" destId="{E9DE852D-EE36-49E5-A17A-7D7178221F69}" srcOrd="1" destOrd="0" presId="urn:microsoft.com/office/officeart/2005/8/layout/radial4"/>
    <dgm:cxn modelId="{DD95D0B5-4F85-4D24-9D38-6211B23249E8}" type="presParOf" srcId="{3D9672F3-1CA6-4049-8071-B8BE76C05AA5}" destId="{722C3D30-4FCA-42DF-B039-FEB5EEF30473}" srcOrd="2" destOrd="0" presId="urn:microsoft.com/office/officeart/2005/8/layout/radial4"/>
    <dgm:cxn modelId="{1D200703-3762-4AB6-AD74-86F369714012}" type="presParOf" srcId="{3D9672F3-1CA6-4049-8071-B8BE76C05AA5}" destId="{AEAEE5B0-3E20-427F-836F-828016B55A21}" srcOrd="3" destOrd="0" presId="urn:microsoft.com/office/officeart/2005/8/layout/radial4"/>
    <dgm:cxn modelId="{662C9ACD-3106-42B8-ACCB-928CFB3E11C2}" type="presParOf" srcId="{3D9672F3-1CA6-4049-8071-B8BE76C05AA5}" destId="{5DFCFD50-9869-4192-B5D9-B46F4053805D}" srcOrd="4" destOrd="0" presId="urn:microsoft.com/office/officeart/2005/8/layout/radial4"/>
    <dgm:cxn modelId="{F1437ECC-8CB4-4029-988D-9B218AE1A43D}" type="presParOf" srcId="{3D9672F3-1CA6-4049-8071-B8BE76C05AA5}" destId="{44EC79C2-68AA-496B-978C-A3454309670A}" srcOrd="5" destOrd="0" presId="urn:microsoft.com/office/officeart/2005/8/layout/radial4"/>
    <dgm:cxn modelId="{254B2B6D-8A0F-4C24-90A6-3B9775F6AF13}" type="presParOf" srcId="{3D9672F3-1CA6-4049-8071-B8BE76C05AA5}" destId="{AD3F0ECD-AC93-4B27-AD4F-C68CF5FF8B41}" srcOrd="6" destOrd="0" presId="urn:microsoft.com/office/officeart/2005/8/layout/radial4"/>
    <dgm:cxn modelId="{5B2EC8C2-96B5-4E72-9CA7-49163C9066FF}" type="presParOf" srcId="{3D9672F3-1CA6-4049-8071-B8BE76C05AA5}" destId="{2E447D91-47B2-4791-8947-E9ECD3957D02}" srcOrd="7" destOrd="0" presId="urn:microsoft.com/office/officeart/2005/8/layout/radial4"/>
    <dgm:cxn modelId="{97124684-E7AC-4327-94E4-83A3CA518E86}" type="presParOf" srcId="{3D9672F3-1CA6-4049-8071-B8BE76C05AA5}" destId="{780F5E03-B388-4C05-A885-FE9FBBE51DC0}" srcOrd="8" destOrd="0" presId="urn:microsoft.com/office/officeart/2005/8/layout/radial4"/>
    <dgm:cxn modelId="{5ED6EC9A-91D8-4F19-890E-079B0CCC14AC}" type="presParOf" srcId="{3D9672F3-1CA6-4049-8071-B8BE76C05AA5}" destId="{2BB3B143-3169-4278-B963-69C9A6E8D0A5}" srcOrd="9" destOrd="0" presId="urn:microsoft.com/office/officeart/2005/8/layout/radial4"/>
    <dgm:cxn modelId="{1ACD1AEF-3F17-40C2-88A6-E1997AD01286}" type="presParOf" srcId="{3D9672F3-1CA6-4049-8071-B8BE76C05AA5}" destId="{E0344F63-C167-40E5-80EE-65A147DBC394}" srcOrd="10" destOrd="0" presId="urn:microsoft.com/office/officeart/2005/8/layout/radial4"/>
    <dgm:cxn modelId="{C7718756-9EA9-40AC-B0F4-9ABA5E353CD1}" type="presParOf" srcId="{3D9672F3-1CA6-4049-8071-B8BE76C05AA5}" destId="{642D7831-7783-4480-9D4F-E375126B1F93}" srcOrd="11" destOrd="0" presId="urn:microsoft.com/office/officeart/2005/8/layout/radial4"/>
    <dgm:cxn modelId="{A517D8A3-C0FC-4B2B-BB2A-B26472201F5C}" type="presParOf" srcId="{3D9672F3-1CA6-4049-8071-B8BE76C05AA5}" destId="{DA25E7CF-A450-4BA2-98C0-4BBC5A3E128E}"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468085-C0F6-4F1E-808F-A5539FAC7E43}" type="doc">
      <dgm:prSet loTypeId="urn:microsoft.com/office/officeart/2005/8/layout/vProcess5" loCatId="process" qsTypeId="urn:microsoft.com/office/officeart/2005/8/quickstyle/3d1" qsCatId="3D" csTypeId="urn:microsoft.com/office/officeart/2005/8/colors/accent4_3" csCatId="accent4" phldr="1"/>
      <dgm:spPr/>
      <dgm:t>
        <a:bodyPr/>
        <a:lstStyle/>
        <a:p>
          <a:endParaRPr lang="hr-HR"/>
        </a:p>
      </dgm:t>
    </dgm:pt>
    <dgm:pt modelId="{FD681588-0E78-436C-88FC-170C073D98EA}">
      <dgm:prSet phldrT="[Tekst]" custT="1">
        <dgm:style>
          <a:lnRef idx="0">
            <a:schemeClr val="accent4"/>
          </a:lnRef>
          <a:fillRef idx="3">
            <a:schemeClr val="accent4"/>
          </a:fillRef>
          <a:effectRef idx="3">
            <a:schemeClr val="accent4"/>
          </a:effectRef>
          <a:fontRef idx="minor">
            <a:schemeClr val="lt1"/>
          </a:fontRef>
        </dgm:style>
      </dgm:prSet>
      <dgm:spPr/>
      <dgm:t>
        <a:bodyPr/>
        <a:lstStyle/>
        <a:p>
          <a:r>
            <a:rPr lang="hr-HR" sz="1300" dirty="0" smtClean="0">
              <a:solidFill>
                <a:schemeClr val="bg1"/>
              </a:solidFill>
              <a:latin typeface="Arial" panose="020B0604020202020204" pitchFamily="34" charset="0"/>
              <a:cs typeface="Arial" panose="020B0604020202020204" pitchFamily="34" charset="0"/>
            </a:rPr>
            <a:t>U  suradnji s MRMS-om, Ministarstvo hrvatskih branitelja priprema PDP ‘</a:t>
          </a:r>
          <a:r>
            <a:rPr lang="hr-HR" sz="1300" b="1" dirty="0" smtClean="0">
              <a:solidFill>
                <a:schemeClr val="bg1"/>
              </a:solidFill>
              <a:latin typeface="Arial" panose="020B0604020202020204" pitchFamily="34" charset="0"/>
              <a:cs typeface="Arial" panose="020B0604020202020204" pitchFamily="34" charset="0"/>
            </a:rPr>
            <a:t>’</a:t>
          </a:r>
          <a:r>
            <a:rPr lang="vi-VN" sz="1300" b="1" dirty="0" smtClean="0">
              <a:solidFill>
                <a:schemeClr val="bg1"/>
              </a:solidFill>
              <a:latin typeface="Arial" panose="020B0604020202020204" pitchFamily="34" charset="0"/>
              <a:cs typeface="Arial" panose="020B0604020202020204" pitchFamily="34" charset="0"/>
            </a:rPr>
            <a:t>Društveno poduzetništvo hrvatskih branitelja, organizacija civilnog društva i zadruga braniteljske i stradalničke populacije iz Domovinskog rata - </a:t>
          </a:r>
          <a:r>
            <a:rPr lang="hr-HR" sz="1300" b="1" dirty="0" smtClean="0">
              <a:solidFill>
                <a:schemeClr val="bg1"/>
              </a:solidFill>
              <a:latin typeface="Arial" panose="020B0604020202020204" pitchFamily="34" charset="0"/>
              <a:cs typeface="Arial" panose="020B0604020202020204" pitchFamily="34" charset="0"/>
            </a:rPr>
            <a:t>   </a:t>
          </a:r>
          <a:r>
            <a:rPr lang="vi-VN" sz="1300" b="1" dirty="0" smtClean="0">
              <a:solidFill>
                <a:schemeClr val="bg1"/>
              </a:solidFill>
              <a:latin typeface="Arial" panose="020B0604020202020204" pitchFamily="34" charset="0"/>
              <a:cs typeface="Arial" panose="020B0604020202020204" pitchFamily="34" charset="0"/>
            </a:rPr>
            <a:t>Podrška i promocija</a:t>
          </a:r>
          <a:r>
            <a:rPr lang="hr-HR" sz="1300" b="1" dirty="0" smtClean="0">
              <a:solidFill>
                <a:schemeClr val="bg1"/>
              </a:solidFill>
              <a:latin typeface="Arial" panose="020B0604020202020204" pitchFamily="34" charset="0"/>
              <a:cs typeface="Arial" panose="020B0604020202020204" pitchFamily="34" charset="0"/>
            </a:rPr>
            <a:t>’’ </a:t>
          </a:r>
          <a:r>
            <a:rPr lang="hr-HR" sz="1300" dirty="0" smtClean="0">
              <a:solidFill>
                <a:schemeClr val="bg1"/>
              </a:solidFill>
              <a:latin typeface="Arial" panose="020B0604020202020204" pitchFamily="34" charset="0"/>
              <a:cs typeface="Arial" panose="020B0604020202020204" pitchFamily="34" charset="0"/>
            </a:rPr>
            <a:t>u vrijednosti 23. 669.032,72 HRK.</a:t>
          </a:r>
        </a:p>
        <a:p>
          <a:r>
            <a:rPr lang="hr-HR" sz="1300" dirty="0" smtClean="0">
              <a:solidFill>
                <a:schemeClr val="bg1"/>
              </a:solidFill>
              <a:latin typeface="Arial" panose="020B0604020202020204" pitchFamily="34" charset="0"/>
              <a:cs typeface="Arial" panose="020B0604020202020204" pitchFamily="34" charset="0"/>
            </a:rPr>
            <a:t>PDP, koji će biti objavljen u srpnju 2018</a:t>
          </a:r>
          <a:r>
            <a:rPr lang="hr-HR" sz="1300" smtClean="0">
              <a:solidFill>
                <a:schemeClr val="bg1"/>
              </a:solidFill>
              <a:latin typeface="Arial" panose="020B0604020202020204" pitchFamily="34" charset="0"/>
              <a:cs typeface="Arial" panose="020B0604020202020204" pitchFamily="34" charset="0"/>
            </a:rPr>
            <a:t>., usmjeren </a:t>
          </a:r>
          <a:r>
            <a:rPr lang="hr-HR" sz="1300" dirty="0" smtClean="0">
              <a:solidFill>
                <a:schemeClr val="bg1"/>
              </a:solidFill>
              <a:latin typeface="Arial" panose="020B0604020202020204" pitchFamily="34" charset="0"/>
              <a:cs typeface="Arial" panose="020B0604020202020204" pitchFamily="34" charset="0"/>
            </a:rPr>
            <a:t>je na  financiranje aktivnosti za  podršku i promociju društveno-poduzetničkih aktivnosti te uspostavu poslovanja prema društveno-poduzetničkim principima za braniteljske udruge i zadruge.</a:t>
          </a:r>
          <a:endParaRPr lang="hr-HR" sz="1300" b="0" dirty="0">
            <a:solidFill>
              <a:schemeClr val="bg1"/>
            </a:solidFill>
            <a:latin typeface="Arial" panose="020B0604020202020204" pitchFamily="34" charset="0"/>
            <a:cs typeface="Arial" panose="020B0604020202020204" pitchFamily="34" charset="0"/>
          </a:endParaRPr>
        </a:p>
      </dgm:t>
    </dgm:pt>
    <dgm:pt modelId="{CD12AE0C-B9AF-4388-BBF1-4E852444B627}" type="sibTrans" cxnId="{0FDE7C33-08CC-44F3-B5DF-7D9425665AE7}">
      <dgm:prSet/>
      <dgm:spPr/>
      <dgm:t>
        <a:bodyPr/>
        <a:lstStyle/>
        <a:p>
          <a:endParaRPr lang="hr-HR"/>
        </a:p>
      </dgm:t>
    </dgm:pt>
    <dgm:pt modelId="{6DE3BA7D-6237-4B6A-8DF6-8A197DD5D779}" type="parTrans" cxnId="{0FDE7C33-08CC-44F3-B5DF-7D9425665AE7}">
      <dgm:prSet/>
      <dgm:spPr/>
      <dgm:t>
        <a:bodyPr/>
        <a:lstStyle/>
        <a:p>
          <a:endParaRPr lang="hr-HR"/>
        </a:p>
      </dgm:t>
    </dgm:pt>
    <dgm:pt modelId="{3D339D0C-82A3-40A6-AFF0-9CC9E1D0BBD0}">
      <dgm:prSet phldrT="[Tekst]" custT="1"/>
      <dgm:spPr/>
      <dgm:t>
        <a:bodyPr/>
        <a:lstStyle/>
        <a:p>
          <a:r>
            <a:rPr lang="hr-HR" sz="1300" dirty="0" smtClean="0">
              <a:latin typeface="Arial" panose="020B0604020202020204" pitchFamily="34" charset="0"/>
              <a:cs typeface="Arial" panose="020B0604020202020204" pitchFamily="34" charset="0"/>
            </a:rPr>
            <a:t>Ministarstvo rada i mirovinskoga sustava u svibnju 2018. planira objavu PDP-a </a:t>
          </a:r>
          <a:r>
            <a:rPr lang="hr-HR" sz="1300" b="1" dirty="0" smtClean="0">
              <a:latin typeface="Arial" panose="020B0604020202020204" pitchFamily="34" charset="0"/>
              <a:cs typeface="Arial" panose="020B0604020202020204" pitchFamily="34" charset="0"/>
            </a:rPr>
            <a:t>‘’Jačanje poslovanja društvenih poduzetnika – faza I.’’ </a:t>
          </a:r>
          <a:r>
            <a:rPr lang="hr-HR" sz="1300" dirty="0" smtClean="0">
              <a:latin typeface="Arial" panose="020B0604020202020204" pitchFamily="34" charset="0"/>
              <a:cs typeface="Arial" panose="020B0604020202020204" pitchFamily="34" charset="0"/>
            </a:rPr>
            <a:t>ukupne vrijednosti 40.010.000,00 HRK. </a:t>
          </a:r>
        </a:p>
        <a:p>
          <a:endParaRPr lang="hr-HR" sz="1300" dirty="0" smtClean="0">
            <a:latin typeface="Arial" panose="020B0604020202020204" pitchFamily="34" charset="0"/>
            <a:cs typeface="Arial" panose="020B0604020202020204" pitchFamily="34" charset="0"/>
          </a:endParaRPr>
        </a:p>
        <a:p>
          <a:r>
            <a:rPr lang="hr-HR" sz="1300" dirty="0" smtClean="0">
              <a:latin typeface="Arial" panose="020B0604020202020204" pitchFamily="34" charset="0"/>
              <a:cs typeface="Arial" panose="020B0604020202020204" pitchFamily="34" charset="0"/>
            </a:rPr>
            <a:t>Cilj Poziva je davanje financijske podrške postojećim društvenim poduzećima te onim pravnim entitetima koji planiraju započeti ili transferirati svoje poslovanje prema načelima društvenog poduzetništva.</a:t>
          </a:r>
          <a:endParaRPr lang="hr-HR" sz="1300" dirty="0">
            <a:latin typeface="Arial" panose="020B0604020202020204" pitchFamily="34" charset="0"/>
            <a:cs typeface="Arial" panose="020B0604020202020204" pitchFamily="34" charset="0"/>
          </a:endParaRPr>
        </a:p>
      </dgm:t>
    </dgm:pt>
    <dgm:pt modelId="{8D6F364C-CFE8-4895-9FC9-43760DC8CC89}" type="sibTrans" cxnId="{1665BDA1-5C86-42B9-9621-CF82131C825F}">
      <dgm:prSet/>
      <dgm:spPr/>
      <dgm:t>
        <a:bodyPr/>
        <a:lstStyle/>
        <a:p>
          <a:endParaRPr lang="hr-HR"/>
        </a:p>
      </dgm:t>
    </dgm:pt>
    <dgm:pt modelId="{6BFE87CF-5BF7-426F-B61B-A4B48428A077}" type="parTrans" cxnId="{1665BDA1-5C86-42B9-9621-CF82131C825F}">
      <dgm:prSet/>
      <dgm:spPr/>
      <dgm:t>
        <a:bodyPr/>
        <a:lstStyle/>
        <a:p>
          <a:endParaRPr lang="hr-HR"/>
        </a:p>
      </dgm:t>
    </dgm:pt>
    <dgm:pt modelId="{AE8747BC-BA72-4A64-B30F-5DEB15013D89}">
      <dgm:prSet phldrT="[Tekst]" custT="1"/>
      <dgm:spPr/>
      <dgm:t>
        <a:bodyPr/>
        <a:lstStyle/>
        <a:p>
          <a:r>
            <a:rPr lang="hr-HR" sz="1500" dirty="0" smtClean="0">
              <a:latin typeface="Arial" panose="020B0604020202020204" pitchFamily="34" charset="0"/>
              <a:cs typeface="Arial" panose="020B0604020202020204" pitchFamily="34" charset="0"/>
            </a:rPr>
            <a:t>U sklopu OP ULJP, Specifičnog cilja 9.v.1 </a:t>
          </a:r>
          <a:r>
            <a:rPr lang="hr-HR" sz="1500" i="1" dirty="0" smtClean="0">
              <a:latin typeface="Arial" panose="020B0604020202020204" pitchFamily="34" charset="0"/>
              <a:cs typeface="Arial" panose="020B0604020202020204" pitchFamily="34" charset="0"/>
            </a:rPr>
            <a:t>Povećanje broja i održivosti društvenih poduzeća i njihovih zaposlenika </a:t>
          </a:r>
          <a:r>
            <a:rPr lang="hr-HR" sz="1500" dirty="0" smtClean="0">
              <a:latin typeface="Arial" panose="020B0604020202020204" pitchFamily="34" charset="0"/>
              <a:cs typeface="Arial" panose="020B0604020202020204" pitchFamily="34" charset="0"/>
            </a:rPr>
            <a:t>je alocirano oko 278 milijuna kuna za projekte iz područja društvenog poduzetništva.</a:t>
          </a:r>
          <a:endParaRPr lang="hr-HR" sz="1500" dirty="0">
            <a:latin typeface="Arial" panose="020B0604020202020204" pitchFamily="34" charset="0"/>
            <a:cs typeface="Arial" panose="020B0604020202020204" pitchFamily="34" charset="0"/>
          </a:endParaRPr>
        </a:p>
      </dgm:t>
    </dgm:pt>
    <dgm:pt modelId="{812C17FF-07B2-4DD0-9A5C-5AD6031DD303}" type="sibTrans" cxnId="{FFC7E3AB-845A-4F1E-A966-6E383E2362D5}">
      <dgm:prSet/>
      <dgm:spPr/>
      <dgm:t>
        <a:bodyPr/>
        <a:lstStyle/>
        <a:p>
          <a:endParaRPr lang="hr-HR"/>
        </a:p>
      </dgm:t>
    </dgm:pt>
    <dgm:pt modelId="{9A3E4E82-88F8-4485-B90D-054C527D2526}" type="parTrans" cxnId="{FFC7E3AB-845A-4F1E-A966-6E383E2362D5}">
      <dgm:prSet/>
      <dgm:spPr/>
      <dgm:t>
        <a:bodyPr/>
        <a:lstStyle/>
        <a:p>
          <a:endParaRPr lang="hr-HR"/>
        </a:p>
      </dgm:t>
    </dgm:pt>
    <dgm:pt modelId="{FAAE549D-68D1-4CA6-8DAE-8F494B5CA92C}" type="pres">
      <dgm:prSet presAssocID="{42468085-C0F6-4F1E-808F-A5539FAC7E43}" presName="outerComposite" presStyleCnt="0">
        <dgm:presLayoutVars>
          <dgm:chMax val="5"/>
          <dgm:dir/>
          <dgm:resizeHandles val="exact"/>
        </dgm:presLayoutVars>
      </dgm:prSet>
      <dgm:spPr/>
      <dgm:t>
        <a:bodyPr/>
        <a:lstStyle/>
        <a:p>
          <a:endParaRPr lang="hr-HR"/>
        </a:p>
      </dgm:t>
    </dgm:pt>
    <dgm:pt modelId="{39B5117D-2538-4E0D-8AF3-5BC627E2E3F6}" type="pres">
      <dgm:prSet presAssocID="{42468085-C0F6-4F1E-808F-A5539FAC7E43}" presName="dummyMaxCanvas" presStyleCnt="0">
        <dgm:presLayoutVars/>
      </dgm:prSet>
      <dgm:spPr/>
      <dgm:t>
        <a:bodyPr/>
        <a:lstStyle/>
        <a:p>
          <a:endParaRPr lang="hr-HR"/>
        </a:p>
      </dgm:t>
    </dgm:pt>
    <dgm:pt modelId="{CAAC853A-1BBC-41B8-A3A1-C6012B3B8613}" type="pres">
      <dgm:prSet presAssocID="{42468085-C0F6-4F1E-808F-A5539FAC7E43}" presName="ThreeNodes_1" presStyleLbl="node1" presStyleIdx="0" presStyleCnt="3" custScaleX="98292" custScaleY="73596" custLinFactNeighborX="1176" custLinFactNeighborY="-9956">
        <dgm:presLayoutVars>
          <dgm:bulletEnabled val="1"/>
        </dgm:presLayoutVars>
      </dgm:prSet>
      <dgm:spPr/>
      <dgm:t>
        <a:bodyPr/>
        <a:lstStyle/>
        <a:p>
          <a:endParaRPr lang="hr-HR"/>
        </a:p>
      </dgm:t>
    </dgm:pt>
    <dgm:pt modelId="{E3CBF00F-52DB-4DDA-9EBD-5A076C290EC6}" type="pres">
      <dgm:prSet presAssocID="{42468085-C0F6-4F1E-808F-A5539FAC7E43}" presName="ThreeNodes_2" presStyleLbl="node1" presStyleIdx="1" presStyleCnt="3" custScaleX="99592" custScaleY="104493" custLinFactNeighborX="354" custLinFactNeighborY="-13858">
        <dgm:presLayoutVars>
          <dgm:bulletEnabled val="1"/>
        </dgm:presLayoutVars>
      </dgm:prSet>
      <dgm:spPr/>
      <dgm:t>
        <a:bodyPr/>
        <a:lstStyle/>
        <a:p>
          <a:endParaRPr lang="hr-HR"/>
        </a:p>
      </dgm:t>
    </dgm:pt>
    <dgm:pt modelId="{A7D52E7C-4E4A-44DE-8039-8262D1666FF7}" type="pres">
      <dgm:prSet presAssocID="{42468085-C0F6-4F1E-808F-A5539FAC7E43}" presName="ThreeNodes_3" presStyleLbl="node1" presStyleIdx="2" presStyleCnt="3" custScaleX="95407" custScaleY="112983" custLinFactNeighborX="1025" custLinFactNeighborY="-3246">
        <dgm:presLayoutVars>
          <dgm:bulletEnabled val="1"/>
        </dgm:presLayoutVars>
      </dgm:prSet>
      <dgm:spPr/>
      <dgm:t>
        <a:bodyPr/>
        <a:lstStyle/>
        <a:p>
          <a:endParaRPr lang="hr-HR"/>
        </a:p>
      </dgm:t>
    </dgm:pt>
    <dgm:pt modelId="{686C4DE7-5BF5-4690-8C49-BF772DA49C6E}" type="pres">
      <dgm:prSet presAssocID="{42468085-C0F6-4F1E-808F-A5539FAC7E43}" presName="ThreeConn_1-2" presStyleLbl="fgAccFollowNode1" presStyleIdx="0" presStyleCnt="2">
        <dgm:presLayoutVars>
          <dgm:bulletEnabled val="1"/>
        </dgm:presLayoutVars>
      </dgm:prSet>
      <dgm:spPr/>
      <dgm:t>
        <a:bodyPr/>
        <a:lstStyle/>
        <a:p>
          <a:endParaRPr lang="hr-HR"/>
        </a:p>
      </dgm:t>
    </dgm:pt>
    <dgm:pt modelId="{5F4BF894-3FF4-4661-B393-E060DB5D9A32}" type="pres">
      <dgm:prSet presAssocID="{42468085-C0F6-4F1E-808F-A5539FAC7E43}" presName="ThreeConn_2-3" presStyleLbl="fgAccFollowNode1" presStyleIdx="1" presStyleCnt="2">
        <dgm:presLayoutVars>
          <dgm:bulletEnabled val="1"/>
        </dgm:presLayoutVars>
      </dgm:prSet>
      <dgm:spPr/>
      <dgm:t>
        <a:bodyPr/>
        <a:lstStyle/>
        <a:p>
          <a:endParaRPr lang="hr-HR"/>
        </a:p>
      </dgm:t>
    </dgm:pt>
    <dgm:pt modelId="{A9249869-B496-4EAD-9095-EBBE25DAF107}" type="pres">
      <dgm:prSet presAssocID="{42468085-C0F6-4F1E-808F-A5539FAC7E43}" presName="ThreeNodes_1_text" presStyleLbl="node1" presStyleIdx="2" presStyleCnt="3">
        <dgm:presLayoutVars>
          <dgm:bulletEnabled val="1"/>
        </dgm:presLayoutVars>
      </dgm:prSet>
      <dgm:spPr/>
      <dgm:t>
        <a:bodyPr/>
        <a:lstStyle/>
        <a:p>
          <a:endParaRPr lang="hr-HR"/>
        </a:p>
      </dgm:t>
    </dgm:pt>
    <dgm:pt modelId="{737FBA87-33FB-4D81-A311-F052B66E6E90}" type="pres">
      <dgm:prSet presAssocID="{42468085-C0F6-4F1E-808F-A5539FAC7E43}" presName="ThreeNodes_2_text" presStyleLbl="node1" presStyleIdx="2" presStyleCnt="3">
        <dgm:presLayoutVars>
          <dgm:bulletEnabled val="1"/>
        </dgm:presLayoutVars>
      </dgm:prSet>
      <dgm:spPr/>
      <dgm:t>
        <a:bodyPr/>
        <a:lstStyle/>
        <a:p>
          <a:endParaRPr lang="hr-HR"/>
        </a:p>
      </dgm:t>
    </dgm:pt>
    <dgm:pt modelId="{634CA375-3645-4672-9FF5-05A4C79E4989}" type="pres">
      <dgm:prSet presAssocID="{42468085-C0F6-4F1E-808F-A5539FAC7E43}" presName="ThreeNodes_3_text" presStyleLbl="node1" presStyleIdx="2" presStyleCnt="3">
        <dgm:presLayoutVars>
          <dgm:bulletEnabled val="1"/>
        </dgm:presLayoutVars>
      </dgm:prSet>
      <dgm:spPr/>
      <dgm:t>
        <a:bodyPr/>
        <a:lstStyle/>
        <a:p>
          <a:endParaRPr lang="hr-HR"/>
        </a:p>
      </dgm:t>
    </dgm:pt>
  </dgm:ptLst>
  <dgm:cxnLst>
    <dgm:cxn modelId="{88D5E6B8-DD38-421D-95F6-18B3AB5BE7BA}" type="presOf" srcId="{FD681588-0E78-436C-88FC-170C073D98EA}" destId="{A7D52E7C-4E4A-44DE-8039-8262D1666FF7}" srcOrd="0" destOrd="0" presId="urn:microsoft.com/office/officeart/2005/8/layout/vProcess5"/>
    <dgm:cxn modelId="{5D71D4A3-CE8E-4075-913B-6D657B0BFD7E}" type="presOf" srcId="{3D339D0C-82A3-40A6-AFF0-9CC9E1D0BBD0}" destId="{737FBA87-33FB-4D81-A311-F052B66E6E90}" srcOrd="1" destOrd="0" presId="urn:microsoft.com/office/officeart/2005/8/layout/vProcess5"/>
    <dgm:cxn modelId="{88C1EF48-7D33-401B-AB1D-A012CE88CD7F}" type="presOf" srcId="{42468085-C0F6-4F1E-808F-A5539FAC7E43}" destId="{FAAE549D-68D1-4CA6-8DAE-8F494B5CA92C}" srcOrd="0" destOrd="0" presId="urn:microsoft.com/office/officeart/2005/8/layout/vProcess5"/>
    <dgm:cxn modelId="{1665BDA1-5C86-42B9-9621-CF82131C825F}" srcId="{42468085-C0F6-4F1E-808F-A5539FAC7E43}" destId="{3D339D0C-82A3-40A6-AFF0-9CC9E1D0BBD0}" srcOrd="1" destOrd="0" parTransId="{6BFE87CF-5BF7-426F-B61B-A4B48428A077}" sibTransId="{8D6F364C-CFE8-4895-9FC9-43760DC8CC89}"/>
    <dgm:cxn modelId="{0FDE7C33-08CC-44F3-B5DF-7D9425665AE7}" srcId="{42468085-C0F6-4F1E-808F-A5539FAC7E43}" destId="{FD681588-0E78-436C-88FC-170C073D98EA}" srcOrd="2" destOrd="0" parTransId="{6DE3BA7D-6237-4B6A-8DF6-8A197DD5D779}" sibTransId="{CD12AE0C-B9AF-4388-BBF1-4E852444B627}"/>
    <dgm:cxn modelId="{A7349139-BB1A-4D63-B732-651B87BDE5D2}" type="presOf" srcId="{8D6F364C-CFE8-4895-9FC9-43760DC8CC89}" destId="{5F4BF894-3FF4-4661-B393-E060DB5D9A32}" srcOrd="0" destOrd="0" presId="urn:microsoft.com/office/officeart/2005/8/layout/vProcess5"/>
    <dgm:cxn modelId="{5FC2D9DE-1DAC-4E5F-B697-C43C28E4A4A4}" type="presOf" srcId="{AE8747BC-BA72-4A64-B30F-5DEB15013D89}" destId="{A9249869-B496-4EAD-9095-EBBE25DAF107}" srcOrd="1" destOrd="0" presId="urn:microsoft.com/office/officeart/2005/8/layout/vProcess5"/>
    <dgm:cxn modelId="{FFC7E3AB-845A-4F1E-A966-6E383E2362D5}" srcId="{42468085-C0F6-4F1E-808F-A5539FAC7E43}" destId="{AE8747BC-BA72-4A64-B30F-5DEB15013D89}" srcOrd="0" destOrd="0" parTransId="{9A3E4E82-88F8-4485-B90D-054C527D2526}" sibTransId="{812C17FF-07B2-4DD0-9A5C-5AD6031DD303}"/>
    <dgm:cxn modelId="{5E991F8C-09D4-47A4-A5D4-0E7B07D59887}" type="presOf" srcId="{FD681588-0E78-436C-88FC-170C073D98EA}" destId="{634CA375-3645-4672-9FF5-05A4C79E4989}" srcOrd="1" destOrd="0" presId="urn:microsoft.com/office/officeart/2005/8/layout/vProcess5"/>
    <dgm:cxn modelId="{756DC18B-9E80-4B51-BF06-3006919EDC38}" type="presOf" srcId="{812C17FF-07B2-4DD0-9A5C-5AD6031DD303}" destId="{686C4DE7-5BF5-4690-8C49-BF772DA49C6E}" srcOrd="0" destOrd="0" presId="urn:microsoft.com/office/officeart/2005/8/layout/vProcess5"/>
    <dgm:cxn modelId="{455067D5-5DA6-40A9-88FB-8E0C8666A420}" type="presOf" srcId="{AE8747BC-BA72-4A64-B30F-5DEB15013D89}" destId="{CAAC853A-1BBC-41B8-A3A1-C6012B3B8613}" srcOrd="0" destOrd="0" presId="urn:microsoft.com/office/officeart/2005/8/layout/vProcess5"/>
    <dgm:cxn modelId="{5C636846-B268-45AD-A696-161A27A859C4}" type="presOf" srcId="{3D339D0C-82A3-40A6-AFF0-9CC9E1D0BBD0}" destId="{E3CBF00F-52DB-4DDA-9EBD-5A076C290EC6}" srcOrd="0" destOrd="0" presId="urn:microsoft.com/office/officeart/2005/8/layout/vProcess5"/>
    <dgm:cxn modelId="{61AD9A51-A886-4929-BB51-F61477578D55}" type="presParOf" srcId="{FAAE549D-68D1-4CA6-8DAE-8F494B5CA92C}" destId="{39B5117D-2538-4E0D-8AF3-5BC627E2E3F6}" srcOrd="0" destOrd="0" presId="urn:microsoft.com/office/officeart/2005/8/layout/vProcess5"/>
    <dgm:cxn modelId="{8BBD763F-0B45-422B-9325-56EE018EB4DC}" type="presParOf" srcId="{FAAE549D-68D1-4CA6-8DAE-8F494B5CA92C}" destId="{CAAC853A-1BBC-41B8-A3A1-C6012B3B8613}" srcOrd="1" destOrd="0" presId="urn:microsoft.com/office/officeart/2005/8/layout/vProcess5"/>
    <dgm:cxn modelId="{B1F97A21-A9EB-460B-8A8B-C0499A691986}" type="presParOf" srcId="{FAAE549D-68D1-4CA6-8DAE-8F494B5CA92C}" destId="{E3CBF00F-52DB-4DDA-9EBD-5A076C290EC6}" srcOrd="2" destOrd="0" presId="urn:microsoft.com/office/officeart/2005/8/layout/vProcess5"/>
    <dgm:cxn modelId="{5636D3CF-5D7A-489A-A1B4-D55F0EDC9177}" type="presParOf" srcId="{FAAE549D-68D1-4CA6-8DAE-8F494B5CA92C}" destId="{A7D52E7C-4E4A-44DE-8039-8262D1666FF7}" srcOrd="3" destOrd="0" presId="urn:microsoft.com/office/officeart/2005/8/layout/vProcess5"/>
    <dgm:cxn modelId="{6CDE106A-90D2-43DB-BBDE-AAE999F47259}" type="presParOf" srcId="{FAAE549D-68D1-4CA6-8DAE-8F494B5CA92C}" destId="{686C4DE7-5BF5-4690-8C49-BF772DA49C6E}" srcOrd="4" destOrd="0" presId="urn:microsoft.com/office/officeart/2005/8/layout/vProcess5"/>
    <dgm:cxn modelId="{45993FD8-C901-445B-8CD8-301CC17C6BC6}" type="presParOf" srcId="{FAAE549D-68D1-4CA6-8DAE-8F494B5CA92C}" destId="{5F4BF894-3FF4-4661-B393-E060DB5D9A32}" srcOrd="5" destOrd="0" presId="urn:microsoft.com/office/officeart/2005/8/layout/vProcess5"/>
    <dgm:cxn modelId="{D13FB19D-7AFA-4CF0-AF4E-4F5A10C42878}" type="presParOf" srcId="{FAAE549D-68D1-4CA6-8DAE-8F494B5CA92C}" destId="{A9249869-B496-4EAD-9095-EBBE25DAF107}" srcOrd="6" destOrd="0" presId="urn:microsoft.com/office/officeart/2005/8/layout/vProcess5"/>
    <dgm:cxn modelId="{3AA52E49-1928-4C8B-A1D1-96F7CE7B0AE1}" type="presParOf" srcId="{FAAE549D-68D1-4CA6-8DAE-8F494B5CA92C}" destId="{737FBA87-33FB-4D81-A311-F052B66E6E90}" srcOrd="7" destOrd="0" presId="urn:microsoft.com/office/officeart/2005/8/layout/vProcess5"/>
    <dgm:cxn modelId="{C2A2AACC-9814-4192-BF0F-CD6A1D6D33CF}" type="presParOf" srcId="{FAAE549D-68D1-4CA6-8DAE-8F494B5CA92C}" destId="{634CA375-3645-4672-9FF5-05A4C79E4989}"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55A438-9D83-4C5B-AC9E-0E4FDC16C728}" type="doc">
      <dgm:prSet loTypeId="urn:microsoft.com/office/officeart/2005/8/layout/hProcess9" loCatId="process" qsTypeId="urn:microsoft.com/office/officeart/2005/8/quickstyle/3d2" qsCatId="3D" csTypeId="urn:microsoft.com/office/officeart/2005/8/colors/accent4_5" csCatId="accent4" phldr="1"/>
      <dgm:spPr/>
    </dgm:pt>
    <dgm:pt modelId="{9D05D878-1502-485D-B4F9-EA99A89C0196}">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b="1" dirty="0" smtClean="0">
              <a:latin typeface="Arial" panose="020B0604020202020204" pitchFamily="34" charset="0"/>
              <a:cs typeface="Arial" panose="020B0604020202020204" pitchFamily="34" charset="0"/>
            </a:rPr>
            <a:t>• 300.000.000,00 HRK</a:t>
          </a:r>
        </a:p>
        <a:p>
          <a:r>
            <a:rPr lang="hr-HR" sz="1000" b="1" dirty="0" smtClean="0">
              <a:latin typeface="Arial" panose="020B0604020202020204" pitchFamily="34" charset="0"/>
              <a:cs typeface="Arial" panose="020B0604020202020204" pitchFamily="34" charset="0"/>
            </a:rPr>
            <a:t>• </a:t>
          </a:r>
          <a:r>
            <a:rPr lang="hr-HR" sz="1000" b="0" dirty="0" smtClean="0">
              <a:latin typeface="Arial" panose="020B0604020202020204" pitchFamily="34" charset="0"/>
              <a:cs typeface="Arial" panose="020B0604020202020204" pitchFamily="34" charset="0"/>
            </a:rPr>
            <a:t>500.000,00 HRK - 15.000.000,00 HRK po projektu </a:t>
          </a:r>
        </a:p>
        <a:p>
          <a:r>
            <a:rPr lang="hr-HR" sz="1000" b="1" dirty="0" smtClean="0">
              <a:latin typeface="Arial" panose="020B0604020202020204" pitchFamily="34" charset="0"/>
              <a:cs typeface="Arial" panose="020B0604020202020204" pitchFamily="34" charset="0"/>
            </a:rPr>
            <a:t>• </a:t>
          </a:r>
          <a:r>
            <a:rPr lang="hr-HR" sz="1000" b="0" dirty="0" smtClean="0">
              <a:latin typeface="Arial" panose="020B0604020202020204" pitchFamily="34" charset="0"/>
              <a:cs typeface="Arial" panose="020B0604020202020204" pitchFamily="34" charset="0"/>
            </a:rPr>
            <a:t>intenzitet potpore 100%</a:t>
          </a:r>
          <a:endParaRPr lang="hr-HR" sz="1000" b="0" dirty="0">
            <a:latin typeface="Arial" panose="020B0604020202020204" pitchFamily="34" charset="0"/>
            <a:cs typeface="Arial" panose="020B0604020202020204" pitchFamily="34" charset="0"/>
          </a:endParaRPr>
        </a:p>
      </dgm:t>
    </dgm:pt>
    <dgm:pt modelId="{A9A7A7E7-5AE4-4429-941D-58117ADA8650}" type="parTrans" cxnId="{6304ACC4-A05B-49FE-A1D2-8A3876B6D12C}">
      <dgm:prSet/>
      <dgm:spPr/>
      <dgm:t>
        <a:bodyPr/>
        <a:lstStyle/>
        <a:p>
          <a:endParaRPr lang="hr-HR"/>
        </a:p>
      </dgm:t>
    </dgm:pt>
    <dgm:pt modelId="{44DA0FAB-C942-4B01-936A-699B3D38DD53}" type="sibTrans" cxnId="{6304ACC4-A05B-49FE-A1D2-8A3876B6D12C}">
      <dgm:prSet/>
      <dgm:spPr/>
      <dgm:t>
        <a:bodyPr/>
        <a:lstStyle/>
        <a:p>
          <a:endParaRPr lang="hr-HR"/>
        </a:p>
      </dgm:t>
    </dgm:pt>
    <dgm:pt modelId="{877A1475-8D37-4669-8B0F-77B65F4E72BE}">
      <dgm:prSet phldrT="[Tekst]" custT="1">
        <dgm:style>
          <a:lnRef idx="1">
            <a:schemeClr val="accent4"/>
          </a:lnRef>
          <a:fillRef idx="3">
            <a:schemeClr val="accent4"/>
          </a:fillRef>
          <a:effectRef idx="2">
            <a:schemeClr val="accent4"/>
          </a:effectRef>
          <a:fontRef idx="minor">
            <a:schemeClr val="lt1"/>
          </a:fontRef>
        </dgm:style>
      </dgm:prSet>
      <dgm:spPr/>
      <dgm:t>
        <a:bodyPr/>
        <a:lstStyle/>
        <a:p>
          <a:r>
            <a:rPr lang="hr-HR" sz="1000" dirty="0" smtClean="0">
              <a:latin typeface="Arial" panose="020B0604020202020204" pitchFamily="34" charset="0"/>
              <a:cs typeface="Arial" panose="020B0604020202020204" pitchFamily="34" charset="0"/>
            </a:rPr>
            <a:t>sufinanciranje troškova </a:t>
          </a:r>
          <a:r>
            <a:rPr lang="hr-HR" sz="1000" b="1" dirty="0" smtClean="0">
              <a:latin typeface="Arial" panose="020B0604020202020204" pitchFamily="34" charset="0"/>
              <a:cs typeface="Arial" panose="020B0604020202020204" pitchFamily="34" charset="0"/>
            </a:rPr>
            <a:t>dječjih vrtića </a:t>
          </a:r>
          <a:r>
            <a:rPr lang="hr-HR" sz="1000" dirty="0" smtClean="0">
              <a:latin typeface="Arial" panose="020B0604020202020204" pitchFamily="34" charset="0"/>
              <a:cs typeface="Arial" panose="020B0604020202020204" pitchFamily="34" charset="0"/>
            </a:rPr>
            <a:t>za pružanje usluge produljenog boravka i poslijepodnevnog/smjenskog rada  </a:t>
          </a:r>
          <a:endParaRPr lang="hr-HR" sz="1000" dirty="0">
            <a:latin typeface="Arial" panose="020B0604020202020204" pitchFamily="34" charset="0"/>
            <a:cs typeface="Arial" panose="020B0604020202020204" pitchFamily="34" charset="0"/>
          </a:endParaRPr>
        </a:p>
      </dgm:t>
    </dgm:pt>
    <dgm:pt modelId="{840D83EF-A090-4226-9457-11944F622879}" type="parTrans" cxnId="{A2F89DBC-FEC8-44AB-A834-F87394A3F3D8}">
      <dgm:prSet/>
      <dgm:spPr/>
      <dgm:t>
        <a:bodyPr/>
        <a:lstStyle/>
        <a:p>
          <a:endParaRPr lang="hr-HR"/>
        </a:p>
      </dgm:t>
    </dgm:pt>
    <dgm:pt modelId="{93DD574F-840E-4B99-9034-F21D5F752DB4}" type="sibTrans" cxnId="{A2F89DBC-FEC8-44AB-A834-F87394A3F3D8}">
      <dgm:prSet/>
      <dgm:spPr/>
      <dgm:t>
        <a:bodyPr/>
        <a:lstStyle/>
        <a:p>
          <a:endParaRPr lang="hr-HR"/>
        </a:p>
      </dgm:t>
    </dgm:pt>
    <dgm:pt modelId="{C777B9D6-4502-4160-961E-2FDEFC88ADCD}">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900" dirty="0" smtClean="0">
              <a:latin typeface="Arial" panose="020B0604020202020204" pitchFamily="34" charset="0"/>
              <a:cs typeface="Arial" panose="020B0604020202020204" pitchFamily="34" charset="0"/>
            </a:rPr>
            <a:t>dječji vrtići i jedinice lokalne samouprave  svoje projektne prijave mogu dostaviti Hrvatskom zavodu za  zapošljavanje- Ured za financiranje i ugovaranje projekata Europske unije-</a:t>
          </a:r>
        </a:p>
        <a:p>
          <a:r>
            <a:rPr lang="hr-HR" sz="900" dirty="0" smtClean="0">
              <a:latin typeface="Arial" panose="020B0604020202020204" pitchFamily="34" charset="0"/>
              <a:cs typeface="Arial" panose="020B0604020202020204" pitchFamily="34" charset="0"/>
            </a:rPr>
            <a:t> </a:t>
          </a:r>
          <a:r>
            <a:rPr lang="hr-HR" sz="900" b="1" dirty="0" smtClean="0">
              <a:latin typeface="Arial" panose="020B0604020202020204" pitchFamily="34" charset="0"/>
              <a:cs typeface="Arial" panose="020B0604020202020204" pitchFamily="34" charset="0"/>
            </a:rPr>
            <a:t>od 08. 03.2018. godine do 31.12.2019. godine</a:t>
          </a:r>
          <a:endParaRPr lang="hr-HR" sz="900" b="1" dirty="0">
            <a:latin typeface="Arial" panose="020B0604020202020204" pitchFamily="34" charset="0"/>
            <a:cs typeface="Arial" panose="020B0604020202020204" pitchFamily="34" charset="0"/>
          </a:endParaRPr>
        </a:p>
      </dgm:t>
    </dgm:pt>
    <dgm:pt modelId="{76E62EF0-2FF8-49BE-9A16-209283763CC7}" type="parTrans" cxnId="{AA3F8098-1A89-47EE-85CB-80117835F721}">
      <dgm:prSet/>
      <dgm:spPr/>
      <dgm:t>
        <a:bodyPr/>
        <a:lstStyle/>
        <a:p>
          <a:endParaRPr lang="hr-HR"/>
        </a:p>
      </dgm:t>
    </dgm:pt>
    <dgm:pt modelId="{E57B2675-C6DF-4481-BB83-1732C6F8FF10}" type="sibTrans" cxnId="{AA3F8098-1A89-47EE-85CB-80117835F721}">
      <dgm:prSet/>
      <dgm:spPr/>
      <dgm:t>
        <a:bodyPr/>
        <a:lstStyle/>
        <a:p>
          <a:endParaRPr lang="hr-HR"/>
        </a:p>
      </dgm:t>
    </dgm:pt>
    <dgm:pt modelId="{5A6DCB46-7A7B-4569-810F-CCD2AA5FEF94}" type="pres">
      <dgm:prSet presAssocID="{CC55A438-9D83-4C5B-AC9E-0E4FDC16C728}" presName="CompostProcess" presStyleCnt="0">
        <dgm:presLayoutVars>
          <dgm:dir/>
          <dgm:resizeHandles val="exact"/>
        </dgm:presLayoutVars>
      </dgm:prSet>
      <dgm:spPr/>
    </dgm:pt>
    <dgm:pt modelId="{B19A51DB-0CB6-478D-B3DC-3B42343C06C3}" type="pres">
      <dgm:prSet presAssocID="{CC55A438-9D83-4C5B-AC9E-0E4FDC16C728}" presName="arrow" presStyleLbl="bgShp" presStyleIdx="0" presStyleCnt="1" custLinFactNeighborX="48452" custLinFactNeighborY="2670"/>
      <dgm:spPr/>
    </dgm:pt>
    <dgm:pt modelId="{BC0E2B63-473B-4B60-9C8D-C93D8D0A8249}" type="pres">
      <dgm:prSet presAssocID="{CC55A438-9D83-4C5B-AC9E-0E4FDC16C728}" presName="linearProcess" presStyleCnt="0"/>
      <dgm:spPr/>
    </dgm:pt>
    <dgm:pt modelId="{E4DFEDAB-09E0-4C36-AFB3-CFD4C146EC55}" type="pres">
      <dgm:prSet presAssocID="{9D05D878-1502-485D-B4F9-EA99A89C0196}" presName="textNode" presStyleLbl="node1" presStyleIdx="0" presStyleCnt="3" custLinFactNeighborX="-6666" custLinFactNeighborY="-744">
        <dgm:presLayoutVars>
          <dgm:bulletEnabled val="1"/>
        </dgm:presLayoutVars>
      </dgm:prSet>
      <dgm:spPr/>
      <dgm:t>
        <a:bodyPr/>
        <a:lstStyle/>
        <a:p>
          <a:endParaRPr lang="hr-HR"/>
        </a:p>
      </dgm:t>
    </dgm:pt>
    <dgm:pt modelId="{8471433C-EEB8-4D6E-841D-409FB372CF3C}" type="pres">
      <dgm:prSet presAssocID="{44DA0FAB-C942-4B01-936A-699B3D38DD53}" presName="sibTrans" presStyleCnt="0"/>
      <dgm:spPr/>
    </dgm:pt>
    <dgm:pt modelId="{2FBFF929-DCA2-42BE-91AD-A7093BE4DCAA}" type="pres">
      <dgm:prSet presAssocID="{877A1475-8D37-4669-8B0F-77B65F4E72BE}" presName="textNode" presStyleLbl="node1" presStyleIdx="1" presStyleCnt="3" custScaleX="122164" custScaleY="129457" custLinFactNeighborX="8293" custLinFactNeighborY="-2610">
        <dgm:presLayoutVars>
          <dgm:bulletEnabled val="1"/>
        </dgm:presLayoutVars>
      </dgm:prSet>
      <dgm:spPr/>
      <dgm:t>
        <a:bodyPr/>
        <a:lstStyle/>
        <a:p>
          <a:endParaRPr lang="hr-HR"/>
        </a:p>
      </dgm:t>
    </dgm:pt>
    <dgm:pt modelId="{5FDEFB29-623C-4199-B196-5232DE26A1DC}" type="pres">
      <dgm:prSet presAssocID="{93DD574F-840E-4B99-9034-F21D5F752DB4}" presName="sibTrans" presStyleCnt="0"/>
      <dgm:spPr/>
    </dgm:pt>
    <dgm:pt modelId="{9CD4A79F-BB0B-4DCA-9A91-355C8280173B}" type="pres">
      <dgm:prSet presAssocID="{C777B9D6-4502-4160-961E-2FDEFC88ADCD}" presName="textNode" presStyleLbl="node1" presStyleIdx="2" presStyleCnt="3" custScaleY="145452" custLinFactNeighborX="6667" custLinFactNeighborY="-744">
        <dgm:presLayoutVars>
          <dgm:bulletEnabled val="1"/>
        </dgm:presLayoutVars>
      </dgm:prSet>
      <dgm:spPr/>
      <dgm:t>
        <a:bodyPr/>
        <a:lstStyle/>
        <a:p>
          <a:endParaRPr lang="hr-HR"/>
        </a:p>
      </dgm:t>
    </dgm:pt>
  </dgm:ptLst>
  <dgm:cxnLst>
    <dgm:cxn modelId="{2E8EEF43-4180-4462-8B02-CBACE55460FA}" type="presOf" srcId="{877A1475-8D37-4669-8B0F-77B65F4E72BE}" destId="{2FBFF929-DCA2-42BE-91AD-A7093BE4DCAA}" srcOrd="0" destOrd="0" presId="urn:microsoft.com/office/officeart/2005/8/layout/hProcess9"/>
    <dgm:cxn modelId="{7C113BB8-CC4F-4497-827A-CC58D29DB390}" type="presOf" srcId="{9D05D878-1502-485D-B4F9-EA99A89C0196}" destId="{E4DFEDAB-09E0-4C36-AFB3-CFD4C146EC55}" srcOrd="0" destOrd="0" presId="urn:microsoft.com/office/officeart/2005/8/layout/hProcess9"/>
    <dgm:cxn modelId="{C7064C7D-2CDC-452C-90AE-8FE56B40C442}" type="presOf" srcId="{C777B9D6-4502-4160-961E-2FDEFC88ADCD}" destId="{9CD4A79F-BB0B-4DCA-9A91-355C8280173B}" srcOrd="0" destOrd="0" presId="urn:microsoft.com/office/officeart/2005/8/layout/hProcess9"/>
    <dgm:cxn modelId="{AA3F8098-1A89-47EE-85CB-80117835F721}" srcId="{CC55A438-9D83-4C5B-AC9E-0E4FDC16C728}" destId="{C777B9D6-4502-4160-961E-2FDEFC88ADCD}" srcOrd="2" destOrd="0" parTransId="{76E62EF0-2FF8-49BE-9A16-209283763CC7}" sibTransId="{E57B2675-C6DF-4481-BB83-1732C6F8FF10}"/>
    <dgm:cxn modelId="{6304ACC4-A05B-49FE-A1D2-8A3876B6D12C}" srcId="{CC55A438-9D83-4C5B-AC9E-0E4FDC16C728}" destId="{9D05D878-1502-485D-B4F9-EA99A89C0196}" srcOrd="0" destOrd="0" parTransId="{A9A7A7E7-5AE4-4429-941D-58117ADA8650}" sibTransId="{44DA0FAB-C942-4B01-936A-699B3D38DD53}"/>
    <dgm:cxn modelId="{B8356D77-FE61-40B0-B993-ACB580BF37ED}" type="presOf" srcId="{CC55A438-9D83-4C5B-AC9E-0E4FDC16C728}" destId="{5A6DCB46-7A7B-4569-810F-CCD2AA5FEF94}" srcOrd="0" destOrd="0" presId="urn:microsoft.com/office/officeart/2005/8/layout/hProcess9"/>
    <dgm:cxn modelId="{A2F89DBC-FEC8-44AB-A834-F87394A3F3D8}" srcId="{CC55A438-9D83-4C5B-AC9E-0E4FDC16C728}" destId="{877A1475-8D37-4669-8B0F-77B65F4E72BE}" srcOrd="1" destOrd="0" parTransId="{840D83EF-A090-4226-9457-11944F622879}" sibTransId="{93DD574F-840E-4B99-9034-F21D5F752DB4}"/>
    <dgm:cxn modelId="{F04FDDE4-581C-4719-993D-9E5BFDE3FAD1}" type="presParOf" srcId="{5A6DCB46-7A7B-4569-810F-CCD2AA5FEF94}" destId="{B19A51DB-0CB6-478D-B3DC-3B42343C06C3}" srcOrd="0" destOrd="0" presId="urn:microsoft.com/office/officeart/2005/8/layout/hProcess9"/>
    <dgm:cxn modelId="{9818ED7A-6DA6-4695-8FB0-5D2AF782A88A}" type="presParOf" srcId="{5A6DCB46-7A7B-4569-810F-CCD2AA5FEF94}" destId="{BC0E2B63-473B-4B60-9C8D-C93D8D0A8249}" srcOrd="1" destOrd="0" presId="urn:microsoft.com/office/officeart/2005/8/layout/hProcess9"/>
    <dgm:cxn modelId="{FD4DA394-417D-45C0-A7BB-8FFA84EAFD63}" type="presParOf" srcId="{BC0E2B63-473B-4B60-9C8D-C93D8D0A8249}" destId="{E4DFEDAB-09E0-4C36-AFB3-CFD4C146EC55}" srcOrd="0" destOrd="0" presId="urn:microsoft.com/office/officeart/2005/8/layout/hProcess9"/>
    <dgm:cxn modelId="{ADEC8791-05C8-4E8B-B814-F20ED216D5EB}" type="presParOf" srcId="{BC0E2B63-473B-4B60-9C8D-C93D8D0A8249}" destId="{8471433C-EEB8-4D6E-841D-409FB372CF3C}" srcOrd="1" destOrd="0" presId="urn:microsoft.com/office/officeart/2005/8/layout/hProcess9"/>
    <dgm:cxn modelId="{A8706325-D1FB-4FD7-81BA-4C0376936962}" type="presParOf" srcId="{BC0E2B63-473B-4B60-9C8D-C93D8D0A8249}" destId="{2FBFF929-DCA2-42BE-91AD-A7093BE4DCAA}" srcOrd="2" destOrd="0" presId="urn:microsoft.com/office/officeart/2005/8/layout/hProcess9"/>
    <dgm:cxn modelId="{A0638E8C-E4D2-4050-962F-E82E285C497B}" type="presParOf" srcId="{BC0E2B63-473B-4B60-9C8D-C93D8D0A8249}" destId="{5FDEFB29-623C-4199-B196-5232DE26A1DC}" srcOrd="3" destOrd="0" presId="urn:microsoft.com/office/officeart/2005/8/layout/hProcess9"/>
    <dgm:cxn modelId="{16E5F7BD-FFEA-45CB-9BB7-92965D6A02DF}" type="presParOf" srcId="{BC0E2B63-473B-4B60-9C8D-C93D8D0A8249}" destId="{9CD4A79F-BB0B-4DCA-9A91-355C8280173B}"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9FE12A5-7D0E-41B3-8AC9-53D3A2732A15}" type="doc">
      <dgm:prSet loTypeId="urn:microsoft.com/office/officeart/2005/8/layout/funnel1" loCatId="relationship" qsTypeId="urn:microsoft.com/office/officeart/2005/8/quickstyle/3d1" qsCatId="3D" csTypeId="urn:microsoft.com/office/officeart/2005/8/colors/accent4_5" csCatId="accent4" phldr="1"/>
      <dgm:spPr/>
      <dgm:t>
        <a:bodyPr/>
        <a:lstStyle/>
        <a:p>
          <a:endParaRPr lang="hr-HR"/>
        </a:p>
      </dgm:t>
    </dgm:pt>
    <dgm:pt modelId="{1876D909-4B1C-4233-9009-85BD31EF093D}">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dirty="0">
              <a:latin typeface="Arial" panose="020B0604020202020204" pitchFamily="34" charset="0"/>
              <a:cs typeface="Arial" panose="020B0604020202020204" pitchFamily="34" charset="0"/>
            </a:rPr>
            <a:t>pružanje usluge poslijepodnevnog/smjenskog rada</a:t>
          </a:r>
        </a:p>
        <a:p>
          <a:endParaRPr lang="hr-HR" sz="500" dirty="0"/>
        </a:p>
      </dgm:t>
    </dgm:pt>
    <dgm:pt modelId="{71AB0E0E-CA94-4A02-93B8-C2FBE939F146}" type="parTrans" cxnId="{718FFEE9-1767-487E-A44C-22990077B7B1}">
      <dgm:prSet/>
      <dgm:spPr/>
      <dgm:t>
        <a:bodyPr/>
        <a:lstStyle/>
        <a:p>
          <a:endParaRPr lang="hr-HR"/>
        </a:p>
      </dgm:t>
    </dgm:pt>
    <dgm:pt modelId="{EC8D9340-C239-4DE2-9F2C-344F8C2047D8}" type="sibTrans" cxnId="{718FFEE9-1767-487E-A44C-22990077B7B1}">
      <dgm:prSet/>
      <dgm:spPr/>
      <dgm:t>
        <a:bodyPr/>
        <a:lstStyle/>
        <a:p>
          <a:endParaRPr lang="hr-HR"/>
        </a:p>
      </dgm:t>
    </dgm:pt>
    <dgm:pt modelId="{44B04519-DEFD-4095-8543-C37C37490D09}">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dirty="0">
              <a:latin typeface="Arial" panose="020B0604020202020204" pitchFamily="34" charset="0"/>
              <a:cs typeface="Arial" panose="020B0604020202020204" pitchFamily="34" charset="0"/>
            </a:rPr>
            <a:t>pružanje usluge produljenog boravka</a:t>
          </a:r>
        </a:p>
      </dgm:t>
    </dgm:pt>
    <dgm:pt modelId="{4A12D880-7308-4018-AE27-28FE24D4CBB5}" type="parTrans" cxnId="{1B7F469D-D7EF-4A7A-B60B-9F64635D039E}">
      <dgm:prSet/>
      <dgm:spPr/>
      <dgm:t>
        <a:bodyPr/>
        <a:lstStyle/>
        <a:p>
          <a:endParaRPr lang="hr-HR"/>
        </a:p>
      </dgm:t>
    </dgm:pt>
    <dgm:pt modelId="{138B8B36-B76A-4CB2-AA6C-8DF7AA74A8AE}" type="sibTrans" cxnId="{1B7F469D-D7EF-4A7A-B60B-9F64635D039E}">
      <dgm:prSet/>
      <dgm:spPr/>
      <dgm:t>
        <a:bodyPr/>
        <a:lstStyle/>
        <a:p>
          <a:endParaRPr lang="hr-HR"/>
        </a:p>
      </dgm:t>
    </dgm:pt>
    <dgm:pt modelId="{656B4DB1-FC13-400B-BC4B-96F38B849F6F}">
      <dgm:prSet phldrT="[Tekst]" custT="1">
        <dgm:style>
          <a:lnRef idx="1">
            <a:schemeClr val="accent4"/>
          </a:lnRef>
          <a:fillRef idx="3">
            <a:schemeClr val="accent4"/>
          </a:fillRef>
          <a:effectRef idx="2">
            <a:schemeClr val="accent4"/>
          </a:effectRef>
          <a:fontRef idx="minor">
            <a:schemeClr val="lt1"/>
          </a:fontRef>
        </dgm:style>
      </dgm:prSet>
      <dgm:spPr/>
      <dgm:t>
        <a:bodyPr/>
        <a:lstStyle/>
        <a:p>
          <a:r>
            <a:rPr lang="hr-HR" sz="900" b="0" dirty="0" smtClean="0">
              <a:latin typeface="Arial" panose="020B0604020202020204" pitchFamily="34" charset="0"/>
              <a:cs typeface="Arial" panose="020B0604020202020204" pitchFamily="34" charset="0"/>
            </a:rPr>
            <a:t>jačanje </a:t>
          </a:r>
          <a:r>
            <a:rPr lang="hr-HR" sz="900" b="0" dirty="0">
              <a:latin typeface="Arial" panose="020B0604020202020204" pitchFamily="34" charset="0"/>
              <a:cs typeface="Arial" panose="020B0604020202020204" pitchFamily="34" charset="0"/>
            </a:rPr>
            <a:t>kapaciteta odgojitelja/</a:t>
          </a:r>
          <a:r>
            <a:rPr lang="hr-HR" sz="900" b="0" dirty="0" err="1">
              <a:latin typeface="Arial" panose="020B0604020202020204" pitchFamily="34" charset="0"/>
              <a:cs typeface="Arial" panose="020B0604020202020204" pitchFamily="34" charset="0"/>
            </a:rPr>
            <a:t>ica</a:t>
          </a:r>
          <a:r>
            <a:rPr lang="hr-HR" sz="900" b="0" dirty="0">
              <a:latin typeface="Arial" panose="020B0604020202020204" pitchFamily="34" charset="0"/>
              <a:cs typeface="Arial" panose="020B0604020202020204" pitchFamily="34" charset="0"/>
            </a:rPr>
            <a:t> i stručnih suradnika/</a:t>
          </a:r>
          <a:r>
            <a:rPr lang="hr-HR" sz="900" b="0" dirty="0" err="1">
              <a:latin typeface="Arial" panose="020B0604020202020204" pitchFamily="34" charset="0"/>
              <a:cs typeface="Arial" panose="020B0604020202020204" pitchFamily="34" charset="0"/>
            </a:rPr>
            <a:t>ica</a:t>
          </a:r>
          <a:endParaRPr lang="hr-HR" sz="900" b="0" dirty="0">
            <a:latin typeface="Arial" panose="020B0604020202020204" pitchFamily="34" charset="0"/>
            <a:cs typeface="Arial" panose="020B0604020202020204" pitchFamily="34" charset="0"/>
          </a:endParaRPr>
        </a:p>
      </dgm:t>
    </dgm:pt>
    <dgm:pt modelId="{4D84738A-D428-4DC2-B92D-27891663E2D1}" type="parTrans" cxnId="{0F4DD209-6EAA-4D53-A641-089DF6CDD2B5}">
      <dgm:prSet/>
      <dgm:spPr/>
      <dgm:t>
        <a:bodyPr/>
        <a:lstStyle/>
        <a:p>
          <a:endParaRPr lang="hr-HR"/>
        </a:p>
      </dgm:t>
    </dgm:pt>
    <dgm:pt modelId="{59D9B0CD-BD2F-4B26-889B-8D2A41989FAD}" type="sibTrans" cxnId="{0F4DD209-6EAA-4D53-A641-089DF6CDD2B5}">
      <dgm:prSet/>
      <dgm:spPr/>
      <dgm:t>
        <a:bodyPr/>
        <a:lstStyle/>
        <a:p>
          <a:endParaRPr lang="hr-HR"/>
        </a:p>
      </dgm:t>
    </dgm:pt>
    <dgm:pt modelId="{2AC4BF52-65D4-48C0-BE9D-BF388B2936B9}">
      <dgm:prSet phldrT="[Tekst]" custT="1"/>
      <dgm:spPr/>
      <dgm:t>
        <a:bodyPr/>
        <a:lstStyle/>
        <a:p>
          <a:r>
            <a:rPr lang="hr-HR" sz="1200" b="1" dirty="0" smtClean="0">
              <a:solidFill>
                <a:schemeClr val="accent4"/>
              </a:solidFill>
              <a:latin typeface="Arial" panose="020B0604020202020204" pitchFamily="34" charset="0"/>
              <a:cs typeface="Arial" panose="020B0604020202020204" pitchFamily="34" charset="0"/>
            </a:rPr>
            <a:t>d</a:t>
          </a:r>
          <a:r>
            <a:rPr lang="vi-VN" sz="1200" b="1" dirty="0" smtClean="0">
              <a:solidFill>
                <a:schemeClr val="accent4"/>
              </a:solidFill>
              <a:latin typeface="Arial" panose="020B0604020202020204" pitchFamily="34" charset="0"/>
              <a:cs typeface="Arial" panose="020B0604020202020204" pitchFamily="34" charset="0"/>
            </a:rPr>
            <a:t>oprinijeti usklađivanju poslovnog i obiteljskog života obitelji s uzdržavanim članovima</a:t>
          </a:r>
          <a:endParaRPr lang="hr-HR" sz="1200" b="1" dirty="0">
            <a:solidFill>
              <a:schemeClr val="accent4"/>
            </a:solidFill>
            <a:latin typeface="Arial" panose="020B0604020202020204" pitchFamily="34" charset="0"/>
            <a:cs typeface="Arial" panose="020B0604020202020204" pitchFamily="34" charset="0"/>
          </a:endParaRPr>
        </a:p>
      </dgm:t>
    </dgm:pt>
    <dgm:pt modelId="{B15A7392-535D-464A-A986-4BFD1BD88D1B}" type="parTrans" cxnId="{5A78E2CD-F263-4CEA-B5C9-90E6B9112BAA}">
      <dgm:prSet/>
      <dgm:spPr/>
      <dgm:t>
        <a:bodyPr/>
        <a:lstStyle/>
        <a:p>
          <a:endParaRPr lang="hr-HR"/>
        </a:p>
      </dgm:t>
    </dgm:pt>
    <dgm:pt modelId="{0C62BDAB-6ED9-4CFE-98BB-EEEAB0C97CF6}" type="sibTrans" cxnId="{5A78E2CD-F263-4CEA-B5C9-90E6B9112BAA}">
      <dgm:prSet/>
      <dgm:spPr/>
      <dgm:t>
        <a:bodyPr/>
        <a:lstStyle/>
        <a:p>
          <a:endParaRPr lang="hr-HR"/>
        </a:p>
      </dgm:t>
    </dgm:pt>
    <dgm:pt modelId="{F08742B6-E6B1-4B5E-BABD-BF04CA9C47E2}">
      <dgm:prSet/>
      <dgm:spPr/>
      <dgm:t>
        <a:bodyPr/>
        <a:lstStyle/>
        <a:p>
          <a:endParaRPr lang="en-GB"/>
        </a:p>
      </dgm:t>
    </dgm:pt>
    <dgm:pt modelId="{1D79FC65-FDF4-4700-A4C8-52B792BED8C5}" type="parTrans" cxnId="{46E2C2EE-D6E3-4FCB-B3EA-5C0E0A5B9515}">
      <dgm:prSet/>
      <dgm:spPr/>
      <dgm:t>
        <a:bodyPr/>
        <a:lstStyle/>
        <a:p>
          <a:endParaRPr lang="hr-HR"/>
        </a:p>
      </dgm:t>
    </dgm:pt>
    <dgm:pt modelId="{805F9E91-263A-4E2F-8B31-641BA34CAA73}" type="sibTrans" cxnId="{46E2C2EE-D6E3-4FCB-B3EA-5C0E0A5B9515}">
      <dgm:prSet/>
      <dgm:spPr/>
      <dgm:t>
        <a:bodyPr/>
        <a:lstStyle/>
        <a:p>
          <a:endParaRPr lang="hr-HR"/>
        </a:p>
      </dgm:t>
    </dgm:pt>
    <dgm:pt modelId="{C199F82E-ED24-4F07-93BB-0EFE5B68814E}" type="pres">
      <dgm:prSet presAssocID="{49FE12A5-7D0E-41B3-8AC9-53D3A2732A15}" presName="Name0" presStyleCnt="0">
        <dgm:presLayoutVars>
          <dgm:chMax val="4"/>
          <dgm:resizeHandles val="exact"/>
        </dgm:presLayoutVars>
      </dgm:prSet>
      <dgm:spPr/>
      <dgm:t>
        <a:bodyPr/>
        <a:lstStyle/>
        <a:p>
          <a:endParaRPr lang="hr-HR"/>
        </a:p>
      </dgm:t>
    </dgm:pt>
    <dgm:pt modelId="{09F8B044-0CDF-455F-8AB2-87BC200A510E}" type="pres">
      <dgm:prSet presAssocID="{49FE12A5-7D0E-41B3-8AC9-53D3A2732A15}" presName="ellipse" presStyleLbl="trBgShp" presStyleIdx="0" presStyleCnt="1"/>
      <dgm:spPr/>
      <dgm:t>
        <a:bodyPr/>
        <a:lstStyle/>
        <a:p>
          <a:endParaRPr lang="hr-HR"/>
        </a:p>
      </dgm:t>
    </dgm:pt>
    <dgm:pt modelId="{36825432-15CF-4B33-A806-FD5F5D22C6A8}" type="pres">
      <dgm:prSet presAssocID="{49FE12A5-7D0E-41B3-8AC9-53D3A2732A15}" presName="arrow1" presStyleLbl="fgShp" presStyleIdx="0" presStyleCnt="1"/>
      <dgm:spPr>
        <a:solidFill>
          <a:schemeClr val="accent4"/>
        </a:solidFill>
      </dgm:spPr>
      <dgm:t>
        <a:bodyPr/>
        <a:lstStyle/>
        <a:p>
          <a:endParaRPr lang="hr-HR"/>
        </a:p>
      </dgm:t>
    </dgm:pt>
    <dgm:pt modelId="{293EBA6A-EE94-44C2-BDA5-617219E32649}" type="pres">
      <dgm:prSet presAssocID="{49FE12A5-7D0E-41B3-8AC9-53D3A2732A15}" presName="rectangle" presStyleLbl="revTx" presStyleIdx="0" presStyleCnt="1" custScaleX="131111">
        <dgm:presLayoutVars>
          <dgm:bulletEnabled val="1"/>
        </dgm:presLayoutVars>
      </dgm:prSet>
      <dgm:spPr/>
      <dgm:t>
        <a:bodyPr/>
        <a:lstStyle/>
        <a:p>
          <a:endParaRPr lang="hr-HR"/>
        </a:p>
      </dgm:t>
    </dgm:pt>
    <dgm:pt modelId="{AB5202D6-F065-4CC3-B0B2-85FA0C081C87}" type="pres">
      <dgm:prSet presAssocID="{44B04519-DEFD-4095-8543-C37C37490D09}" presName="item1" presStyleLbl="node1" presStyleIdx="0" presStyleCnt="3" custScaleX="114408" custScaleY="118416">
        <dgm:presLayoutVars>
          <dgm:bulletEnabled val="1"/>
        </dgm:presLayoutVars>
      </dgm:prSet>
      <dgm:spPr/>
      <dgm:t>
        <a:bodyPr/>
        <a:lstStyle/>
        <a:p>
          <a:endParaRPr lang="hr-HR"/>
        </a:p>
      </dgm:t>
    </dgm:pt>
    <dgm:pt modelId="{428799B0-CBDB-4DF1-AA7C-E3BF38A495FA}" type="pres">
      <dgm:prSet presAssocID="{656B4DB1-FC13-400B-BC4B-96F38B849F6F}" presName="item2" presStyleLbl="node1" presStyleIdx="1" presStyleCnt="3" custScaleX="134988" custScaleY="117683" custLinFactNeighborX="-13002" custLinFactNeighborY="-37825">
        <dgm:presLayoutVars>
          <dgm:bulletEnabled val="1"/>
        </dgm:presLayoutVars>
      </dgm:prSet>
      <dgm:spPr/>
      <dgm:t>
        <a:bodyPr/>
        <a:lstStyle/>
        <a:p>
          <a:endParaRPr lang="hr-HR"/>
        </a:p>
      </dgm:t>
    </dgm:pt>
    <dgm:pt modelId="{61970517-45E0-410D-8FDF-49C2C015ED77}" type="pres">
      <dgm:prSet presAssocID="{2AC4BF52-65D4-48C0-BE9D-BF388B2936B9}" presName="item3" presStyleLbl="node1" presStyleIdx="2" presStyleCnt="3" custScaleX="165108" custScaleY="120391" custLinFactNeighborX="24586" custLinFactNeighborY="-12293">
        <dgm:presLayoutVars>
          <dgm:bulletEnabled val="1"/>
        </dgm:presLayoutVars>
      </dgm:prSet>
      <dgm:spPr/>
      <dgm:t>
        <a:bodyPr/>
        <a:lstStyle/>
        <a:p>
          <a:endParaRPr lang="hr-HR"/>
        </a:p>
      </dgm:t>
    </dgm:pt>
    <dgm:pt modelId="{319C923A-79A0-44B3-BA0B-E4C077167F73}" type="pres">
      <dgm:prSet presAssocID="{49FE12A5-7D0E-41B3-8AC9-53D3A2732A15}" presName="funnel" presStyleLbl="trAlignAcc1" presStyleIdx="0" presStyleCnt="1" custLinFactNeighborX="2188" custLinFactNeighborY="-1568"/>
      <dgm:spPr/>
      <dgm:t>
        <a:bodyPr/>
        <a:lstStyle/>
        <a:p>
          <a:endParaRPr lang="hr-HR"/>
        </a:p>
      </dgm:t>
    </dgm:pt>
  </dgm:ptLst>
  <dgm:cxnLst>
    <dgm:cxn modelId="{4319C1B7-70FD-48F7-A74B-B8192A8AC724}" type="presOf" srcId="{44B04519-DEFD-4095-8543-C37C37490D09}" destId="{428799B0-CBDB-4DF1-AA7C-E3BF38A495FA}" srcOrd="0" destOrd="0" presId="urn:microsoft.com/office/officeart/2005/8/layout/funnel1"/>
    <dgm:cxn modelId="{1B7F469D-D7EF-4A7A-B60B-9F64635D039E}" srcId="{49FE12A5-7D0E-41B3-8AC9-53D3A2732A15}" destId="{44B04519-DEFD-4095-8543-C37C37490D09}" srcOrd="1" destOrd="0" parTransId="{4A12D880-7308-4018-AE27-28FE24D4CBB5}" sibTransId="{138B8B36-B76A-4CB2-AA6C-8DF7AA74A8AE}"/>
    <dgm:cxn modelId="{A7D53354-B26C-4086-95E1-A38727578F96}" type="presOf" srcId="{656B4DB1-FC13-400B-BC4B-96F38B849F6F}" destId="{AB5202D6-F065-4CC3-B0B2-85FA0C081C87}" srcOrd="0" destOrd="0" presId="urn:microsoft.com/office/officeart/2005/8/layout/funnel1"/>
    <dgm:cxn modelId="{62F06D3B-91C0-489E-948D-A6AC415F58F3}" type="presOf" srcId="{2AC4BF52-65D4-48C0-BE9D-BF388B2936B9}" destId="{293EBA6A-EE94-44C2-BDA5-617219E32649}" srcOrd="0" destOrd="0" presId="urn:microsoft.com/office/officeart/2005/8/layout/funnel1"/>
    <dgm:cxn modelId="{46E2C2EE-D6E3-4FCB-B3EA-5C0E0A5B9515}" srcId="{49FE12A5-7D0E-41B3-8AC9-53D3A2732A15}" destId="{F08742B6-E6B1-4B5E-BABD-BF04CA9C47E2}" srcOrd="4" destOrd="0" parTransId="{1D79FC65-FDF4-4700-A4C8-52B792BED8C5}" sibTransId="{805F9E91-263A-4E2F-8B31-641BA34CAA73}"/>
    <dgm:cxn modelId="{5A78E2CD-F263-4CEA-B5C9-90E6B9112BAA}" srcId="{49FE12A5-7D0E-41B3-8AC9-53D3A2732A15}" destId="{2AC4BF52-65D4-48C0-BE9D-BF388B2936B9}" srcOrd="3" destOrd="0" parTransId="{B15A7392-535D-464A-A986-4BFD1BD88D1B}" sibTransId="{0C62BDAB-6ED9-4CFE-98BB-EEEAB0C97CF6}"/>
    <dgm:cxn modelId="{4D7BB5AD-8E01-4437-BCC0-17CA1AA20153}" type="presOf" srcId="{1876D909-4B1C-4233-9009-85BD31EF093D}" destId="{61970517-45E0-410D-8FDF-49C2C015ED77}" srcOrd="0" destOrd="0" presId="urn:microsoft.com/office/officeart/2005/8/layout/funnel1"/>
    <dgm:cxn modelId="{0F4DD209-6EAA-4D53-A641-089DF6CDD2B5}" srcId="{49FE12A5-7D0E-41B3-8AC9-53D3A2732A15}" destId="{656B4DB1-FC13-400B-BC4B-96F38B849F6F}" srcOrd="2" destOrd="0" parTransId="{4D84738A-D428-4DC2-B92D-27891663E2D1}" sibTransId="{59D9B0CD-BD2F-4B26-889B-8D2A41989FAD}"/>
    <dgm:cxn modelId="{FB17B800-A930-40F1-956D-C2653EB256FD}" type="presOf" srcId="{49FE12A5-7D0E-41B3-8AC9-53D3A2732A15}" destId="{C199F82E-ED24-4F07-93BB-0EFE5B68814E}" srcOrd="0" destOrd="0" presId="urn:microsoft.com/office/officeart/2005/8/layout/funnel1"/>
    <dgm:cxn modelId="{718FFEE9-1767-487E-A44C-22990077B7B1}" srcId="{49FE12A5-7D0E-41B3-8AC9-53D3A2732A15}" destId="{1876D909-4B1C-4233-9009-85BD31EF093D}" srcOrd="0" destOrd="0" parTransId="{71AB0E0E-CA94-4A02-93B8-C2FBE939F146}" sibTransId="{EC8D9340-C239-4DE2-9F2C-344F8C2047D8}"/>
    <dgm:cxn modelId="{C2F5A579-5044-4716-97AF-DE4FA6083B1C}" type="presParOf" srcId="{C199F82E-ED24-4F07-93BB-0EFE5B68814E}" destId="{09F8B044-0CDF-455F-8AB2-87BC200A510E}" srcOrd="0" destOrd="0" presId="urn:microsoft.com/office/officeart/2005/8/layout/funnel1"/>
    <dgm:cxn modelId="{E91B81E6-F1B1-4DD3-9333-ECDD59F91A09}" type="presParOf" srcId="{C199F82E-ED24-4F07-93BB-0EFE5B68814E}" destId="{36825432-15CF-4B33-A806-FD5F5D22C6A8}" srcOrd="1" destOrd="0" presId="urn:microsoft.com/office/officeart/2005/8/layout/funnel1"/>
    <dgm:cxn modelId="{50AB769C-C13F-40A5-85C5-21253C4B84C7}" type="presParOf" srcId="{C199F82E-ED24-4F07-93BB-0EFE5B68814E}" destId="{293EBA6A-EE94-44C2-BDA5-617219E32649}" srcOrd="2" destOrd="0" presId="urn:microsoft.com/office/officeart/2005/8/layout/funnel1"/>
    <dgm:cxn modelId="{9F08E258-4F28-4D54-ACBB-C79B6027CBB6}" type="presParOf" srcId="{C199F82E-ED24-4F07-93BB-0EFE5B68814E}" destId="{AB5202D6-F065-4CC3-B0B2-85FA0C081C87}" srcOrd="3" destOrd="0" presId="urn:microsoft.com/office/officeart/2005/8/layout/funnel1"/>
    <dgm:cxn modelId="{F040EB38-5EA1-4CBA-B898-C23D51B9A2D9}" type="presParOf" srcId="{C199F82E-ED24-4F07-93BB-0EFE5B68814E}" destId="{428799B0-CBDB-4DF1-AA7C-E3BF38A495FA}" srcOrd="4" destOrd="0" presId="urn:microsoft.com/office/officeart/2005/8/layout/funnel1"/>
    <dgm:cxn modelId="{A74ADAB6-1106-4EAD-9755-3A52FFA6689D}" type="presParOf" srcId="{C199F82E-ED24-4F07-93BB-0EFE5B68814E}" destId="{61970517-45E0-410D-8FDF-49C2C015ED77}" srcOrd="5" destOrd="0" presId="urn:microsoft.com/office/officeart/2005/8/layout/funnel1"/>
    <dgm:cxn modelId="{5E513520-7B13-47BC-9066-EEFF1EF942A3}" type="presParOf" srcId="{C199F82E-ED24-4F07-93BB-0EFE5B68814E}" destId="{319C923A-79A0-44B3-BA0B-E4C077167F73}" srcOrd="6" destOrd="0" presId="urn:microsoft.com/office/officeart/2005/8/layout/funne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C55A438-9D83-4C5B-AC9E-0E4FDC16C728}" type="doc">
      <dgm:prSet loTypeId="urn:microsoft.com/office/officeart/2005/8/layout/hProcess9" loCatId="process" qsTypeId="urn:microsoft.com/office/officeart/2005/8/quickstyle/3d2" qsCatId="3D" csTypeId="urn:microsoft.com/office/officeart/2005/8/colors/accent4_5" csCatId="accent4" phldr="1"/>
      <dgm:spPr/>
    </dgm:pt>
    <dgm:pt modelId="{9D05D878-1502-485D-B4F9-EA99A89C0196}">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b="1" dirty="0" smtClean="0">
              <a:latin typeface="Arial" panose="020B0604020202020204" pitchFamily="34" charset="0"/>
              <a:cs typeface="Arial" panose="020B0604020202020204" pitchFamily="34" charset="0"/>
            </a:rPr>
            <a:t>• 155.000.000, 00 HRK</a:t>
          </a:r>
        </a:p>
        <a:p>
          <a:r>
            <a:rPr lang="hr-HR" sz="1000" b="1" dirty="0" smtClean="0">
              <a:latin typeface="Arial" panose="020B0604020202020204" pitchFamily="34" charset="0"/>
              <a:cs typeface="Arial" panose="020B0604020202020204" pitchFamily="34" charset="0"/>
            </a:rPr>
            <a:t>• </a:t>
          </a:r>
          <a:r>
            <a:rPr lang="hr-HR" sz="1000" b="0" dirty="0" smtClean="0">
              <a:latin typeface="Arial" panose="020B0604020202020204" pitchFamily="34" charset="0"/>
              <a:cs typeface="Arial" panose="020B0604020202020204" pitchFamily="34" charset="0"/>
            </a:rPr>
            <a:t>400.000,00 HRK - 2.500.000,00 HRK </a:t>
          </a:r>
        </a:p>
        <a:p>
          <a:r>
            <a:rPr lang="hr-HR" sz="1000" b="1" dirty="0" smtClean="0">
              <a:latin typeface="Arial" panose="020B0604020202020204" pitchFamily="34" charset="0"/>
              <a:cs typeface="Arial" panose="020B0604020202020204" pitchFamily="34" charset="0"/>
            </a:rPr>
            <a:t>• </a:t>
          </a:r>
          <a:r>
            <a:rPr lang="hr-HR" sz="1000" b="0" dirty="0" smtClean="0">
              <a:latin typeface="Arial" panose="020B0604020202020204" pitchFamily="34" charset="0"/>
              <a:cs typeface="Arial" panose="020B0604020202020204" pitchFamily="34" charset="0"/>
            </a:rPr>
            <a:t>intenzitet potpore 100%</a:t>
          </a:r>
          <a:endParaRPr lang="hr-HR" sz="1000" b="0" dirty="0">
            <a:latin typeface="Arial" panose="020B0604020202020204" pitchFamily="34" charset="0"/>
            <a:cs typeface="Arial" panose="020B0604020202020204" pitchFamily="34" charset="0"/>
          </a:endParaRPr>
        </a:p>
      </dgm:t>
    </dgm:pt>
    <dgm:pt modelId="{A9A7A7E7-5AE4-4429-941D-58117ADA8650}" type="parTrans" cxnId="{6304ACC4-A05B-49FE-A1D2-8A3876B6D12C}">
      <dgm:prSet/>
      <dgm:spPr/>
      <dgm:t>
        <a:bodyPr/>
        <a:lstStyle/>
        <a:p>
          <a:endParaRPr lang="hr-HR"/>
        </a:p>
      </dgm:t>
    </dgm:pt>
    <dgm:pt modelId="{44DA0FAB-C942-4B01-936A-699B3D38DD53}" type="sibTrans" cxnId="{6304ACC4-A05B-49FE-A1D2-8A3876B6D12C}">
      <dgm:prSet/>
      <dgm:spPr/>
      <dgm:t>
        <a:bodyPr/>
        <a:lstStyle/>
        <a:p>
          <a:endParaRPr lang="hr-HR"/>
        </a:p>
      </dgm:t>
    </dgm:pt>
    <dgm:pt modelId="{877A1475-8D37-4669-8B0F-77B65F4E72BE}">
      <dgm:prSet phldrT="[Tekst]" custT="1">
        <dgm:style>
          <a:lnRef idx="0">
            <a:schemeClr val="accent4"/>
          </a:lnRef>
          <a:fillRef idx="3">
            <a:schemeClr val="accent4"/>
          </a:fillRef>
          <a:effectRef idx="3">
            <a:schemeClr val="accent4"/>
          </a:effectRef>
          <a:fontRef idx="minor">
            <a:schemeClr val="lt1"/>
          </a:fontRef>
        </dgm:style>
      </dgm:prSet>
      <dgm:spPr/>
      <dgm:t>
        <a:bodyPr/>
        <a:lstStyle/>
        <a:p>
          <a:r>
            <a:rPr lang="hr-HR" sz="1000" dirty="0" smtClean="0">
              <a:latin typeface="Arial" panose="020B0604020202020204" pitchFamily="34" charset="0"/>
              <a:cs typeface="Arial" panose="020B0604020202020204" pitchFamily="34" charset="0"/>
            </a:rPr>
            <a:t>sufinanciranje troškova osobne asistencije za osobe s invaliditetom, osobe s intelektualnim  teškoćama, mentalnim oštećenjima, gluhe osobe, slijepe osobe</a:t>
          </a:r>
          <a:endParaRPr lang="hr-HR" sz="1000" dirty="0">
            <a:latin typeface="Arial" panose="020B0604020202020204" pitchFamily="34" charset="0"/>
            <a:cs typeface="Arial" panose="020B0604020202020204" pitchFamily="34" charset="0"/>
          </a:endParaRPr>
        </a:p>
      </dgm:t>
    </dgm:pt>
    <dgm:pt modelId="{840D83EF-A090-4226-9457-11944F622879}" type="parTrans" cxnId="{A2F89DBC-FEC8-44AB-A834-F87394A3F3D8}">
      <dgm:prSet/>
      <dgm:spPr/>
      <dgm:t>
        <a:bodyPr/>
        <a:lstStyle/>
        <a:p>
          <a:endParaRPr lang="hr-HR"/>
        </a:p>
      </dgm:t>
    </dgm:pt>
    <dgm:pt modelId="{93DD574F-840E-4B99-9034-F21D5F752DB4}" type="sibTrans" cxnId="{A2F89DBC-FEC8-44AB-A834-F87394A3F3D8}">
      <dgm:prSet/>
      <dgm:spPr/>
      <dgm:t>
        <a:bodyPr/>
        <a:lstStyle/>
        <a:p>
          <a:endParaRPr lang="hr-HR"/>
        </a:p>
      </dgm:t>
    </dgm:pt>
    <dgm:pt modelId="{C777B9D6-4502-4160-961E-2FDEFC88ADCD}">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900" dirty="0" smtClean="0">
              <a:latin typeface="Arial" panose="020B0604020202020204" pitchFamily="34" charset="0"/>
              <a:cs typeface="Arial" panose="020B0604020202020204" pitchFamily="34" charset="0"/>
            </a:rPr>
            <a:t>Organizacije civilnog društva - udruge / savez, zajednica, mreža, koordinacija ili drugi oblik udruživanja udruga moći će svoje prijave dostaviti po objavi poziva u travnju 2018. godine</a:t>
          </a:r>
          <a:endParaRPr lang="hr-HR" sz="900" b="1" dirty="0">
            <a:latin typeface="Arial" panose="020B0604020202020204" pitchFamily="34" charset="0"/>
            <a:cs typeface="Arial" panose="020B0604020202020204" pitchFamily="34" charset="0"/>
          </a:endParaRPr>
        </a:p>
      </dgm:t>
    </dgm:pt>
    <dgm:pt modelId="{76E62EF0-2FF8-49BE-9A16-209283763CC7}" type="parTrans" cxnId="{AA3F8098-1A89-47EE-85CB-80117835F721}">
      <dgm:prSet/>
      <dgm:spPr/>
      <dgm:t>
        <a:bodyPr/>
        <a:lstStyle/>
        <a:p>
          <a:endParaRPr lang="hr-HR"/>
        </a:p>
      </dgm:t>
    </dgm:pt>
    <dgm:pt modelId="{E57B2675-C6DF-4481-BB83-1732C6F8FF10}" type="sibTrans" cxnId="{AA3F8098-1A89-47EE-85CB-80117835F721}">
      <dgm:prSet/>
      <dgm:spPr/>
      <dgm:t>
        <a:bodyPr/>
        <a:lstStyle/>
        <a:p>
          <a:endParaRPr lang="hr-HR"/>
        </a:p>
      </dgm:t>
    </dgm:pt>
    <dgm:pt modelId="{5A6DCB46-7A7B-4569-810F-CCD2AA5FEF94}" type="pres">
      <dgm:prSet presAssocID="{CC55A438-9D83-4C5B-AC9E-0E4FDC16C728}" presName="CompostProcess" presStyleCnt="0">
        <dgm:presLayoutVars>
          <dgm:dir/>
          <dgm:resizeHandles val="exact"/>
        </dgm:presLayoutVars>
      </dgm:prSet>
      <dgm:spPr/>
    </dgm:pt>
    <dgm:pt modelId="{B19A51DB-0CB6-478D-B3DC-3B42343C06C3}" type="pres">
      <dgm:prSet presAssocID="{CC55A438-9D83-4C5B-AC9E-0E4FDC16C728}" presName="arrow" presStyleLbl="bgShp" presStyleIdx="0" presStyleCnt="1" custLinFactNeighborX="48452" custLinFactNeighborY="2670"/>
      <dgm:spPr/>
    </dgm:pt>
    <dgm:pt modelId="{BC0E2B63-473B-4B60-9C8D-C93D8D0A8249}" type="pres">
      <dgm:prSet presAssocID="{CC55A438-9D83-4C5B-AC9E-0E4FDC16C728}" presName="linearProcess" presStyleCnt="0"/>
      <dgm:spPr/>
    </dgm:pt>
    <dgm:pt modelId="{E4DFEDAB-09E0-4C36-AFB3-CFD4C146EC55}" type="pres">
      <dgm:prSet presAssocID="{9D05D878-1502-485D-B4F9-EA99A89C0196}" presName="textNode" presStyleLbl="node1" presStyleIdx="0" presStyleCnt="3" custLinFactNeighborX="-4649" custLinFactNeighborY="-11493">
        <dgm:presLayoutVars>
          <dgm:bulletEnabled val="1"/>
        </dgm:presLayoutVars>
      </dgm:prSet>
      <dgm:spPr/>
      <dgm:t>
        <a:bodyPr/>
        <a:lstStyle/>
        <a:p>
          <a:endParaRPr lang="hr-HR"/>
        </a:p>
      </dgm:t>
    </dgm:pt>
    <dgm:pt modelId="{8471433C-EEB8-4D6E-841D-409FB372CF3C}" type="pres">
      <dgm:prSet presAssocID="{44DA0FAB-C942-4B01-936A-699B3D38DD53}" presName="sibTrans" presStyleCnt="0"/>
      <dgm:spPr/>
    </dgm:pt>
    <dgm:pt modelId="{2FBFF929-DCA2-42BE-91AD-A7093BE4DCAA}" type="pres">
      <dgm:prSet presAssocID="{877A1475-8D37-4669-8B0F-77B65F4E72BE}" presName="textNode" presStyleLbl="node1" presStyleIdx="1" presStyleCnt="3" custScaleX="122164" custScaleY="129457" custLinFactNeighborX="8293" custLinFactNeighborY="-2610">
        <dgm:presLayoutVars>
          <dgm:bulletEnabled val="1"/>
        </dgm:presLayoutVars>
      </dgm:prSet>
      <dgm:spPr/>
      <dgm:t>
        <a:bodyPr/>
        <a:lstStyle/>
        <a:p>
          <a:endParaRPr lang="hr-HR"/>
        </a:p>
      </dgm:t>
    </dgm:pt>
    <dgm:pt modelId="{5FDEFB29-623C-4199-B196-5232DE26A1DC}" type="pres">
      <dgm:prSet presAssocID="{93DD574F-840E-4B99-9034-F21D5F752DB4}" presName="sibTrans" presStyleCnt="0"/>
      <dgm:spPr/>
    </dgm:pt>
    <dgm:pt modelId="{9CD4A79F-BB0B-4DCA-9A91-355C8280173B}" type="pres">
      <dgm:prSet presAssocID="{C777B9D6-4502-4160-961E-2FDEFC88ADCD}" presName="textNode" presStyleLbl="node1" presStyleIdx="2" presStyleCnt="3" custScaleY="145452" custLinFactNeighborX="813" custLinFactNeighborY="9093">
        <dgm:presLayoutVars>
          <dgm:bulletEnabled val="1"/>
        </dgm:presLayoutVars>
      </dgm:prSet>
      <dgm:spPr/>
      <dgm:t>
        <a:bodyPr/>
        <a:lstStyle/>
        <a:p>
          <a:endParaRPr lang="hr-HR"/>
        </a:p>
      </dgm:t>
    </dgm:pt>
  </dgm:ptLst>
  <dgm:cxnLst>
    <dgm:cxn modelId="{E5CD16F5-B7DF-4AFF-8177-54DE3FA10BF2}" type="presOf" srcId="{9D05D878-1502-485D-B4F9-EA99A89C0196}" destId="{E4DFEDAB-09E0-4C36-AFB3-CFD4C146EC55}" srcOrd="0" destOrd="0" presId="urn:microsoft.com/office/officeart/2005/8/layout/hProcess9"/>
    <dgm:cxn modelId="{CDB1C1FC-9962-4F42-AE9A-779524BA6AE8}" type="presOf" srcId="{C777B9D6-4502-4160-961E-2FDEFC88ADCD}" destId="{9CD4A79F-BB0B-4DCA-9A91-355C8280173B}" srcOrd="0" destOrd="0" presId="urn:microsoft.com/office/officeart/2005/8/layout/hProcess9"/>
    <dgm:cxn modelId="{3618B515-DBA9-4E16-BB65-0E99B16A90A3}" type="presOf" srcId="{877A1475-8D37-4669-8B0F-77B65F4E72BE}" destId="{2FBFF929-DCA2-42BE-91AD-A7093BE4DCAA}" srcOrd="0" destOrd="0" presId="urn:microsoft.com/office/officeart/2005/8/layout/hProcess9"/>
    <dgm:cxn modelId="{CCEF1EEC-9312-42B4-AC6E-9E94C8E404AA}" type="presOf" srcId="{CC55A438-9D83-4C5B-AC9E-0E4FDC16C728}" destId="{5A6DCB46-7A7B-4569-810F-CCD2AA5FEF94}" srcOrd="0" destOrd="0" presId="urn:microsoft.com/office/officeart/2005/8/layout/hProcess9"/>
    <dgm:cxn modelId="{AA3F8098-1A89-47EE-85CB-80117835F721}" srcId="{CC55A438-9D83-4C5B-AC9E-0E4FDC16C728}" destId="{C777B9D6-4502-4160-961E-2FDEFC88ADCD}" srcOrd="2" destOrd="0" parTransId="{76E62EF0-2FF8-49BE-9A16-209283763CC7}" sibTransId="{E57B2675-C6DF-4481-BB83-1732C6F8FF10}"/>
    <dgm:cxn modelId="{6304ACC4-A05B-49FE-A1D2-8A3876B6D12C}" srcId="{CC55A438-9D83-4C5B-AC9E-0E4FDC16C728}" destId="{9D05D878-1502-485D-B4F9-EA99A89C0196}" srcOrd="0" destOrd="0" parTransId="{A9A7A7E7-5AE4-4429-941D-58117ADA8650}" sibTransId="{44DA0FAB-C942-4B01-936A-699B3D38DD53}"/>
    <dgm:cxn modelId="{A2F89DBC-FEC8-44AB-A834-F87394A3F3D8}" srcId="{CC55A438-9D83-4C5B-AC9E-0E4FDC16C728}" destId="{877A1475-8D37-4669-8B0F-77B65F4E72BE}" srcOrd="1" destOrd="0" parTransId="{840D83EF-A090-4226-9457-11944F622879}" sibTransId="{93DD574F-840E-4B99-9034-F21D5F752DB4}"/>
    <dgm:cxn modelId="{0ADCBA36-AC2F-4717-B596-FC82F5A1202A}" type="presParOf" srcId="{5A6DCB46-7A7B-4569-810F-CCD2AA5FEF94}" destId="{B19A51DB-0CB6-478D-B3DC-3B42343C06C3}" srcOrd="0" destOrd="0" presId="urn:microsoft.com/office/officeart/2005/8/layout/hProcess9"/>
    <dgm:cxn modelId="{5CDCFF5E-7B4C-475A-9320-EDD618A4E938}" type="presParOf" srcId="{5A6DCB46-7A7B-4569-810F-CCD2AA5FEF94}" destId="{BC0E2B63-473B-4B60-9C8D-C93D8D0A8249}" srcOrd="1" destOrd="0" presId="urn:microsoft.com/office/officeart/2005/8/layout/hProcess9"/>
    <dgm:cxn modelId="{AA4D84C5-55C7-4F43-8511-E2A89A61B30F}" type="presParOf" srcId="{BC0E2B63-473B-4B60-9C8D-C93D8D0A8249}" destId="{E4DFEDAB-09E0-4C36-AFB3-CFD4C146EC55}" srcOrd="0" destOrd="0" presId="urn:microsoft.com/office/officeart/2005/8/layout/hProcess9"/>
    <dgm:cxn modelId="{BC655690-C452-44FF-B0B3-7B1442CCB075}" type="presParOf" srcId="{BC0E2B63-473B-4B60-9C8D-C93D8D0A8249}" destId="{8471433C-EEB8-4D6E-841D-409FB372CF3C}" srcOrd="1" destOrd="0" presId="urn:microsoft.com/office/officeart/2005/8/layout/hProcess9"/>
    <dgm:cxn modelId="{C949349D-0852-4C18-BCE8-8F2DEA6D81C4}" type="presParOf" srcId="{BC0E2B63-473B-4B60-9C8D-C93D8D0A8249}" destId="{2FBFF929-DCA2-42BE-91AD-A7093BE4DCAA}" srcOrd="2" destOrd="0" presId="urn:microsoft.com/office/officeart/2005/8/layout/hProcess9"/>
    <dgm:cxn modelId="{DA0EB55F-78F3-4D1A-926A-83F4AC9C3122}" type="presParOf" srcId="{BC0E2B63-473B-4B60-9C8D-C93D8D0A8249}" destId="{5FDEFB29-623C-4199-B196-5232DE26A1DC}" srcOrd="3" destOrd="0" presId="urn:microsoft.com/office/officeart/2005/8/layout/hProcess9"/>
    <dgm:cxn modelId="{D84509E8-C0C9-4405-A82A-4CED63FCA661}" type="presParOf" srcId="{BC0E2B63-473B-4B60-9C8D-C93D8D0A8249}" destId="{9CD4A79F-BB0B-4DCA-9A91-355C8280173B}"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9FE12A5-7D0E-41B3-8AC9-53D3A2732A15}" type="doc">
      <dgm:prSet loTypeId="urn:microsoft.com/office/officeart/2005/8/layout/funnel1" loCatId="relationship" qsTypeId="urn:microsoft.com/office/officeart/2005/8/quickstyle/3d1" qsCatId="3D" csTypeId="urn:microsoft.com/office/officeart/2005/8/colors/accent4_5" csCatId="accent4" phldr="1"/>
      <dgm:spPr/>
      <dgm:t>
        <a:bodyPr/>
        <a:lstStyle/>
        <a:p>
          <a:endParaRPr lang="hr-HR"/>
        </a:p>
      </dgm:t>
    </dgm:pt>
    <dgm:pt modelId="{1876D909-4B1C-4233-9009-85BD31EF093D}">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dirty="0" smtClean="0">
              <a:latin typeface="Arial" panose="020B0604020202020204" pitchFamily="34" charset="0"/>
              <a:cs typeface="Arial" panose="020B0604020202020204" pitchFamily="34" charset="0"/>
            </a:rPr>
            <a:t>3. skupina – </a:t>
          </a:r>
          <a:r>
            <a:rPr lang="hr-HR" sz="1000" b="1" dirty="0" smtClean="0">
              <a:latin typeface="Arial" panose="020B0604020202020204" pitchFamily="34" charset="0"/>
              <a:cs typeface="Arial" panose="020B0604020202020204" pitchFamily="34" charset="0"/>
            </a:rPr>
            <a:t>usluga </a:t>
          </a:r>
          <a:r>
            <a:rPr lang="hr-HR" sz="1000" b="1" dirty="0" err="1" smtClean="0">
              <a:latin typeface="Arial" panose="020B0604020202020204" pitchFamily="34" charset="0"/>
              <a:cs typeface="Arial" panose="020B0604020202020204" pitchFamily="34" charset="0"/>
            </a:rPr>
            <a:t>videćeg</a:t>
          </a:r>
          <a:r>
            <a:rPr lang="hr-HR" sz="1000" b="1" dirty="0" smtClean="0">
              <a:latin typeface="Arial" panose="020B0604020202020204" pitchFamily="34" charset="0"/>
              <a:cs typeface="Arial" panose="020B0604020202020204" pitchFamily="34" charset="0"/>
            </a:rPr>
            <a:t> pratitelja</a:t>
          </a:r>
          <a:endParaRPr lang="hr-HR" sz="1000" b="1" dirty="0">
            <a:latin typeface="Arial" panose="020B0604020202020204" pitchFamily="34" charset="0"/>
            <a:cs typeface="Arial" panose="020B0604020202020204" pitchFamily="34" charset="0"/>
          </a:endParaRPr>
        </a:p>
        <a:p>
          <a:endParaRPr lang="hr-HR" sz="500" dirty="0"/>
        </a:p>
      </dgm:t>
    </dgm:pt>
    <dgm:pt modelId="{71AB0E0E-CA94-4A02-93B8-C2FBE939F146}" type="parTrans" cxnId="{718FFEE9-1767-487E-A44C-22990077B7B1}">
      <dgm:prSet/>
      <dgm:spPr/>
      <dgm:t>
        <a:bodyPr/>
        <a:lstStyle/>
        <a:p>
          <a:endParaRPr lang="hr-HR"/>
        </a:p>
      </dgm:t>
    </dgm:pt>
    <dgm:pt modelId="{EC8D9340-C239-4DE2-9F2C-344F8C2047D8}" type="sibTrans" cxnId="{718FFEE9-1767-487E-A44C-22990077B7B1}">
      <dgm:prSet/>
      <dgm:spPr/>
      <dgm:t>
        <a:bodyPr/>
        <a:lstStyle/>
        <a:p>
          <a:endParaRPr lang="hr-HR"/>
        </a:p>
      </dgm:t>
    </dgm:pt>
    <dgm:pt modelId="{44B04519-DEFD-4095-8543-C37C37490D09}">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1000" dirty="0" smtClean="0">
              <a:latin typeface="Arial" panose="020B0604020202020204" pitchFamily="34" charset="0"/>
              <a:cs typeface="Arial" panose="020B0604020202020204" pitchFamily="34" charset="0"/>
            </a:rPr>
            <a:t>1. skupina - </a:t>
          </a:r>
          <a:r>
            <a:rPr lang="hr-HR" sz="1000" b="1" dirty="0" smtClean="0">
              <a:latin typeface="Arial" panose="020B0604020202020204" pitchFamily="34" charset="0"/>
              <a:cs typeface="Arial" panose="020B0604020202020204" pitchFamily="34" charset="0"/>
            </a:rPr>
            <a:t>usluga osobne asistencije osobama s invaliditetom </a:t>
          </a:r>
          <a:endParaRPr lang="hr-HR" sz="1000" dirty="0">
            <a:latin typeface="Arial" panose="020B0604020202020204" pitchFamily="34" charset="0"/>
            <a:cs typeface="Arial" panose="020B0604020202020204" pitchFamily="34" charset="0"/>
          </a:endParaRPr>
        </a:p>
      </dgm:t>
    </dgm:pt>
    <dgm:pt modelId="{4A12D880-7308-4018-AE27-28FE24D4CBB5}" type="parTrans" cxnId="{1B7F469D-D7EF-4A7A-B60B-9F64635D039E}">
      <dgm:prSet/>
      <dgm:spPr/>
      <dgm:t>
        <a:bodyPr/>
        <a:lstStyle/>
        <a:p>
          <a:endParaRPr lang="hr-HR"/>
        </a:p>
      </dgm:t>
    </dgm:pt>
    <dgm:pt modelId="{138B8B36-B76A-4CB2-AA6C-8DF7AA74A8AE}" type="sibTrans" cxnId="{1B7F469D-D7EF-4A7A-B60B-9F64635D039E}">
      <dgm:prSet/>
      <dgm:spPr/>
      <dgm:t>
        <a:bodyPr/>
        <a:lstStyle/>
        <a:p>
          <a:endParaRPr lang="hr-HR"/>
        </a:p>
      </dgm:t>
    </dgm:pt>
    <dgm:pt modelId="{656B4DB1-FC13-400B-BC4B-96F38B849F6F}">
      <dgm:prSet phldrT="[Tekst]" custT="1">
        <dgm:style>
          <a:lnRef idx="3">
            <a:schemeClr val="lt1"/>
          </a:lnRef>
          <a:fillRef idx="1">
            <a:schemeClr val="accent4"/>
          </a:fillRef>
          <a:effectRef idx="1">
            <a:schemeClr val="accent4"/>
          </a:effectRef>
          <a:fontRef idx="minor">
            <a:schemeClr val="lt1"/>
          </a:fontRef>
        </dgm:style>
      </dgm:prSet>
      <dgm:spPr/>
      <dgm:t>
        <a:bodyPr/>
        <a:lstStyle/>
        <a:p>
          <a:r>
            <a:rPr lang="hr-HR" sz="900" b="0" dirty="0" smtClean="0">
              <a:latin typeface="Arial" panose="020B0604020202020204" pitchFamily="34" charset="0"/>
              <a:cs typeface="Arial" panose="020B0604020202020204" pitchFamily="34" charset="0"/>
            </a:rPr>
            <a:t>2. skupina – </a:t>
          </a:r>
          <a:r>
            <a:rPr lang="hr-HR" sz="900" b="1" dirty="0" smtClean="0">
              <a:latin typeface="Arial" panose="020B0604020202020204" pitchFamily="34" charset="0"/>
              <a:cs typeface="Arial" panose="020B0604020202020204" pitchFamily="34" charset="0"/>
            </a:rPr>
            <a:t>usluga tumača/ prevoditelja hrvatskog znakovnog jezika</a:t>
          </a:r>
          <a:endParaRPr lang="hr-HR" sz="900" b="0" dirty="0">
            <a:latin typeface="Arial" panose="020B0604020202020204" pitchFamily="34" charset="0"/>
            <a:cs typeface="Arial" panose="020B0604020202020204" pitchFamily="34" charset="0"/>
          </a:endParaRPr>
        </a:p>
      </dgm:t>
    </dgm:pt>
    <dgm:pt modelId="{4D84738A-D428-4DC2-B92D-27891663E2D1}" type="parTrans" cxnId="{0F4DD209-6EAA-4D53-A641-089DF6CDD2B5}">
      <dgm:prSet/>
      <dgm:spPr/>
      <dgm:t>
        <a:bodyPr/>
        <a:lstStyle/>
        <a:p>
          <a:endParaRPr lang="hr-HR"/>
        </a:p>
      </dgm:t>
    </dgm:pt>
    <dgm:pt modelId="{59D9B0CD-BD2F-4B26-889B-8D2A41989FAD}" type="sibTrans" cxnId="{0F4DD209-6EAA-4D53-A641-089DF6CDD2B5}">
      <dgm:prSet/>
      <dgm:spPr/>
      <dgm:t>
        <a:bodyPr/>
        <a:lstStyle/>
        <a:p>
          <a:endParaRPr lang="hr-HR"/>
        </a:p>
      </dgm:t>
    </dgm:pt>
    <dgm:pt modelId="{2AC4BF52-65D4-48C0-BE9D-BF388B2936B9}">
      <dgm:prSet phldrT="[Tekst]" custT="1"/>
      <dgm:spPr/>
      <dgm:t>
        <a:bodyPr/>
        <a:lstStyle/>
        <a:p>
          <a:r>
            <a:rPr lang="hr-HR" sz="1200" b="1" dirty="0" smtClean="0">
              <a:solidFill>
                <a:schemeClr val="accent4"/>
              </a:solidFill>
              <a:latin typeface="Arial" panose="020B0604020202020204" pitchFamily="34" charset="0"/>
              <a:cs typeface="Arial" panose="020B0604020202020204" pitchFamily="34" charset="0"/>
            </a:rPr>
            <a:t>j</a:t>
          </a:r>
          <a:r>
            <a:rPr lang="pt-BR" sz="1200" b="1" dirty="0" smtClean="0">
              <a:solidFill>
                <a:schemeClr val="accent4"/>
              </a:solidFill>
              <a:latin typeface="Arial" panose="020B0604020202020204" pitchFamily="34" charset="0"/>
              <a:cs typeface="Arial" panose="020B0604020202020204" pitchFamily="34" charset="0"/>
            </a:rPr>
            <a:t>ačanje socijalnog uključivanja osoba s invaliditetom</a:t>
          </a:r>
          <a:endParaRPr lang="hr-HR" sz="1200" b="1" dirty="0">
            <a:solidFill>
              <a:schemeClr val="accent4"/>
            </a:solidFill>
            <a:latin typeface="Arial" panose="020B0604020202020204" pitchFamily="34" charset="0"/>
            <a:cs typeface="Arial" panose="020B0604020202020204" pitchFamily="34" charset="0"/>
          </a:endParaRPr>
        </a:p>
      </dgm:t>
    </dgm:pt>
    <dgm:pt modelId="{B15A7392-535D-464A-A986-4BFD1BD88D1B}" type="parTrans" cxnId="{5A78E2CD-F263-4CEA-B5C9-90E6B9112BAA}">
      <dgm:prSet/>
      <dgm:spPr/>
      <dgm:t>
        <a:bodyPr/>
        <a:lstStyle/>
        <a:p>
          <a:endParaRPr lang="hr-HR"/>
        </a:p>
      </dgm:t>
    </dgm:pt>
    <dgm:pt modelId="{0C62BDAB-6ED9-4CFE-98BB-EEEAB0C97CF6}" type="sibTrans" cxnId="{5A78E2CD-F263-4CEA-B5C9-90E6B9112BAA}">
      <dgm:prSet/>
      <dgm:spPr/>
      <dgm:t>
        <a:bodyPr/>
        <a:lstStyle/>
        <a:p>
          <a:endParaRPr lang="hr-HR"/>
        </a:p>
      </dgm:t>
    </dgm:pt>
    <dgm:pt modelId="{F08742B6-E6B1-4B5E-BABD-BF04CA9C47E2}">
      <dgm:prSet/>
      <dgm:spPr/>
      <dgm:t>
        <a:bodyPr/>
        <a:lstStyle/>
        <a:p>
          <a:endParaRPr lang="en-GB" dirty="0"/>
        </a:p>
      </dgm:t>
    </dgm:pt>
    <dgm:pt modelId="{1D79FC65-FDF4-4700-A4C8-52B792BED8C5}" type="parTrans" cxnId="{46E2C2EE-D6E3-4FCB-B3EA-5C0E0A5B9515}">
      <dgm:prSet/>
      <dgm:spPr/>
      <dgm:t>
        <a:bodyPr/>
        <a:lstStyle/>
        <a:p>
          <a:endParaRPr lang="hr-HR"/>
        </a:p>
      </dgm:t>
    </dgm:pt>
    <dgm:pt modelId="{805F9E91-263A-4E2F-8B31-641BA34CAA73}" type="sibTrans" cxnId="{46E2C2EE-D6E3-4FCB-B3EA-5C0E0A5B9515}">
      <dgm:prSet/>
      <dgm:spPr/>
      <dgm:t>
        <a:bodyPr/>
        <a:lstStyle/>
        <a:p>
          <a:endParaRPr lang="hr-HR"/>
        </a:p>
      </dgm:t>
    </dgm:pt>
    <dgm:pt modelId="{C199F82E-ED24-4F07-93BB-0EFE5B68814E}" type="pres">
      <dgm:prSet presAssocID="{49FE12A5-7D0E-41B3-8AC9-53D3A2732A15}" presName="Name0" presStyleCnt="0">
        <dgm:presLayoutVars>
          <dgm:chMax val="4"/>
          <dgm:resizeHandles val="exact"/>
        </dgm:presLayoutVars>
      </dgm:prSet>
      <dgm:spPr/>
      <dgm:t>
        <a:bodyPr/>
        <a:lstStyle/>
        <a:p>
          <a:endParaRPr lang="hr-HR"/>
        </a:p>
      </dgm:t>
    </dgm:pt>
    <dgm:pt modelId="{09F8B044-0CDF-455F-8AB2-87BC200A510E}" type="pres">
      <dgm:prSet presAssocID="{49FE12A5-7D0E-41B3-8AC9-53D3A2732A15}" presName="ellipse" presStyleLbl="trBgShp" presStyleIdx="0" presStyleCnt="1"/>
      <dgm:spPr/>
      <dgm:t>
        <a:bodyPr/>
        <a:lstStyle/>
        <a:p>
          <a:endParaRPr lang="hr-HR"/>
        </a:p>
      </dgm:t>
    </dgm:pt>
    <dgm:pt modelId="{36825432-15CF-4B33-A806-FD5F5D22C6A8}" type="pres">
      <dgm:prSet presAssocID="{49FE12A5-7D0E-41B3-8AC9-53D3A2732A15}" presName="arrow1" presStyleLbl="fgShp" presStyleIdx="0" presStyleCnt="1"/>
      <dgm:spPr>
        <a:solidFill>
          <a:schemeClr val="accent4"/>
        </a:solidFill>
      </dgm:spPr>
      <dgm:t>
        <a:bodyPr/>
        <a:lstStyle/>
        <a:p>
          <a:endParaRPr lang="hr-HR"/>
        </a:p>
      </dgm:t>
    </dgm:pt>
    <dgm:pt modelId="{293EBA6A-EE94-44C2-BDA5-617219E32649}" type="pres">
      <dgm:prSet presAssocID="{49FE12A5-7D0E-41B3-8AC9-53D3A2732A15}" presName="rectangle" presStyleLbl="revTx" presStyleIdx="0" presStyleCnt="1" custScaleX="131111">
        <dgm:presLayoutVars>
          <dgm:bulletEnabled val="1"/>
        </dgm:presLayoutVars>
      </dgm:prSet>
      <dgm:spPr/>
      <dgm:t>
        <a:bodyPr/>
        <a:lstStyle/>
        <a:p>
          <a:endParaRPr lang="hr-HR"/>
        </a:p>
      </dgm:t>
    </dgm:pt>
    <dgm:pt modelId="{AB5202D6-F065-4CC3-B0B2-85FA0C081C87}" type="pres">
      <dgm:prSet presAssocID="{44B04519-DEFD-4095-8543-C37C37490D09}" presName="item1" presStyleLbl="node1" presStyleIdx="0" presStyleCnt="3" custScaleX="114408" custScaleY="118416">
        <dgm:presLayoutVars>
          <dgm:bulletEnabled val="1"/>
        </dgm:presLayoutVars>
      </dgm:prSet>
      <dgm:spPr/>
      <dgm:t>
        <a:bodyPr/>
        <a:lstStyle/>
        <a:p>
          <a:endParaRPr lang="hr-HR"/>
        </a:p>
      </dgm:t>
    </dgm:pt>
    <dgm:pt modelId="{428799B0-CBDB-4DF1-AA7C-E3BF38A495FA}" type="pres">
      <dgm:prSet presAssocID="{656B4DB1-FC13-400B-BC4B-96F38B849F6F}" presName="item2" presStyleLbl="node1" presStyleIdx="1" presStyleCnt="3" custScaleX="177088" custScaleY="117683" custLinFactNeighborX="-13002" custLinFactNeighborY="-37825">
        <dgm:presLayoutVars>
          <dgm:bulletEnabled val="1"/>
        </dgm:presLayoutVars>
      </dgm:prSet>
      <dgm:spPr/>
      <dgm:t>
        <a:bodyPr/>
        <a:lstStyle/>
        <a:p>
          <a:endParaRPr lang="hr-HR"/>
        </a:p>
      </dgm:t>
    </dgm:pt>
    <dgm:pt modelId="{61970517-45E0-410D-8FDF-49C2C015ED77}" type="pres">
      <dgm:prSet presAssocID="{2AC4BF52-65D4-48C0-BE9D-BF388B2936B9}" presName="item3" presStyleLbl="node1" presStyleIdx="2" presStyleCnt="3" custScaleX="165108" custScaleY="120391" custLinFactNeighborX="44896" custLinFactNeighborY="-8727">
        <dgm:presLayoutVars>
          <dgm:bulletEnabled val="1"/>
        </dgm:presLayoutVars>
      </dgm:prSet>
      <dgm:spPr/>
      <dgm:t>
        <a:bodyPr/>
        <a:lstStyle/>
        <a:p>
          <a:endParaRPr lang="hr-HR"/>
        </a:p>
      </dgm:t>
    </dgm:pt>
    <dgm:pt modelId="{319C923A-79A0-44B3-BA0B-E4C077167F73}" type="pres">
      <dgm:prSet presAssocID="{49FE12A5-7D0E-41B3-8AC9-53D3A2732A15}" presName="funnel" presStyleLbl="trAlignAcc1" presStyleIdx="0" presStyleCnt="1" custScaleY="128405" custLinFactNeighborX="2188" custLinFactNeighborY="-1568"/>
      <dgm:spPr/>
      <dgm:t>
        <a:bodyPr/>
        <a:lstStyle/>
        <a:p>
          <a:endParaRPr lang="hr-HR"/>
        </a:p>
      </dgm:t>
    </dgm:pt>
  </dgm:ptLst>
  <dgm:cxnLst>
    <dgm:cxn modelId="{0504EFF6-3F34-4B15-98BA-6055139E4428}" type="presOf" srcId="{49FE12A5-7D0E-41B3-8AC9-53D3A2732A15}" destId="{C199F82E-ED24-4F07-93BB-0EFE5B68814E}" srcOrd="0" destOrd="0" presId="urn:microsoft.com/office/officeart/2005/8/layout/funnel1"/>
    <dgm:cxn modelId="{9F5CA4F6-D58C-42F6-A838-CA7E5A99550B}" type="presOf" srcId="{1876D909-4B1C-4233-9009-85BD31EF093D}" destId="{61970517-45E0-410D-8FDF-49C2C015ED77}" srcOrd="0" destOrd="0" presId="urn:microsoft.com/office/officeart/2005/8/layout/funnel1"/>
    <dgm:cxn modelId="{718FFEE9-1767-487E-A44C-22990077B7B1}" srcId="{49FE12A5-7D0E-41B3-8AC9-53D3A2732A15}" destId="{1876D909-4B1C-4233-9009-85BD31EF093D}" srcOrd="0" destOrd="0" parTransId="{71AB0E0E-CA94-4A02-93B8-C2FBE939F146}" sibTransId="{EC8D9340-C239-4DE2-9F2C-344F8C2047D8}"/>
    <dgm:cxn modelId="{1B7F469D-D7EF-4A7A-B60B-9F64635D039E}" srcId="{49FE12A5-7D0E-41B3-8AC9-53D3A2732A15}" destId="{44B04519-DEFD-4095-8543-C37C37490D09}" srcOrd="1" destOrd="0" parTransId="{4A12D880-7308-4018-AE27-28FE24D4CBB5}" sibTransId="{138B8B36-B76A-4CB2-AA6C-8DF7AA74A8AE}"/>
    <dgm:cxn modelId="{ECBDF129-C7A6-4A1F-A1B9-DC2EE82AC51E}" type="presOf" srcId="{656B4DB1-FC13-400B-BC4B-96F38B849F6F}" destId="{AB5202D6-F065-4CC3-B0B2-85FA0C081C87}" srcOrd="0" destOrd="0" presId="urn:microsoft.com/office/officeart/2005/8/layout/funnel1"/>
    <dgm:cxn modelId="{5A78E2CD-F263-4CEA-B5C9-90E6B9112BAA}" srcId="{49FE12A5-7D0E-41B3-8AC9-53D3A2732A15}" destId="{2AC4BF52-65D4-48C0-BE9D-BF388B2936B9}" srcOrd="3" destOrd="0" parTransId="{B15A7392-535D-464A-A986-4BFD1BD88D1B}" sibTransId="{0C62BDAB-6ED9-4CFE-98BB-EEEAB0C97CF6}"/>
    <dgm:cxn modelId="{0F4DD209-6EAA-4D53-A641-089DF6CDD2B5}" srcId="{49FE12A5-7D0E-41B3-8AC9-53D3A2732A15}" destId="{656B4DB1-FC13-400B-BC4B-96F38B849F6F}" srcOrd="2" destOrd="0" parTransId="{4D84738A-D428-4DC2-B92D-27891663E2D1}" sibTransId="{59D9B0CD-BD2F-4B26-889B-8D2A41989FAD}"/>
    <dgm:cxn modelId="{46E2C2EE-D6E3-4FCB-B3EA-5C0E0A5B9515}" srcId="{49FE12A5-7D0E-41B3-8AC9-53D3A2732A15}" destId="{F08742B6-E6B1-4B5E-BABD-BF04CA9C47E2}" srcOrd="4" destOrd="0" parTransId="{1D79FC65-FDF4-4700-A4C8-52B792BED8C5}" sibTransId="{805F9E91-263A-4E2F-8B31-641BA34CAA73}"/>
    <dgm:cxn modelId="{3E4FFC2A-4F0F-4C48-ADE9-550D932ACB0C}" type="presOf" srcId="{44B04519-DEFD-4095-8543-C37C37490D09}" destId="{428799B0-CBDB-4DF1-AA7C-E3BF38A495FA}" srcOrd="0" destOrd="0" presId="urn:microsoft.com/office/officeart/2005/8/layout/funnel1"/>
    <dgm:cxn modelId="{B69F28D2-9A52-42BE-AD05-C6E2301B7B04}" type="presOf" srcId="{2AC4BF52-65D4-48C0-BE9D-BF388B2936B9}" destId="{293EBA6A-EE94-44C2-BDA5-617219E32649}" srcOrd="0" destOrd="0" presId="urn:microsoft.com/office/officeart/2005/8/layout/funnel1"/>
    <dgm:cxn modelId="{2D86E47E-ABCA-4F63-B8AD-153F9E0F2909}" type="presParOf" srcId="{C199F82E-ED24-4F07-93BB-0EFE5B68814E}" destId="{09F8B044-0CDF-455F-8AB2-87BC200A510E}" srcOrd="0" destOrd="0" presId="urn:microsoft.com/office/officeart/2005/8/layout/funnel1"/>
    <dgm:cxn modelId="{1C2F0F3A-1EAC-4481-A431-731144A19B65}" type="presParOf" srcId="{C199F82E-ED24-4F07-93BB-0EFE5B68814E}" destId="{36825432-15CF-4B33-A806-FD5F5D22C6A8}" srcOrd="1" destOrd="0" presId="urn:microsoft.com/office/officeart/2005/8/layout/funnel1"/>
    <dgm:cxn modelId="{E27F904F-04E0-41D6-9B5E-61F4945A9AF9}" type="presParOf" srcId="{C199F82E-ED24-4F07-93BB-0EFE5B68814E}" destId="{293EBA6A-EE94-44C2-BDA5-617219E32649}" srcOrd="2" destOrd="0" presId="urn:microsoft.com/office/officeart/2005/8/layout/funnel1"/>
    <dgm:cxn modelId="{FAF00C89-FA3F-49AD-81A4-BFA157627F6E}" type="presParOf" srcId="{C199F82E-ED24-4F07-93BB-0EFE5B68814E}" destId="{AB5202D6-F065-4CC3-B0B2-85FA0C081C87}" srcOrd="3" destOrd="0" presId="urn:microsoft.com/office/officeart/2005/8/layout/funnel1"/>
    <dgm:cxn modelId="{174DC111-197F-4C37-B0F5-2A6D3E4A0028}" type="presParOf" srcId="{C199F82E-ED24-4F07-93BB-0EFE5B68814E}" destId="{428799B0-CBDB-4DF1-AA7C-E3BF38A495FA}" srcOrd="4" destOrd="0" presId="urn:microsoft.com/office/officeart/2005/8/layout/funnel1"/>
    <dgm:cxn modelId="{588D9F63-7563-4B1F-A690-1CCCF955683C}" type="presParOf" srcId="{C199F82E-ED24-4F07-93BB-0EFE5B68814E}" destId="{61970517-45E0-410D-8FDF-49C2C015ED77}" srcOrd="5" destOrd="0" presId="urn:microsoft.com/office/officeart/2005/8/layout/funnel1"/>
    <dgm:cxn modelId="{B9B651FA-CDFB-4AD3-8029-77EF4A785F51}" type="presParOf" srcId="{C199F82E-ED24-4F07-93BB-0EFE5B68814E}" destId="{319C923A-79A0-44B3-BA0B-E4C077167F73}" srcOrd="6" destOrd="0" presId="urn:microsoft.com/office/officeart/2005/8/layout/funne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15019-70B4-4284-A8A8-29709606B0F1}">
      <dsp:nvSpPr>
        <dsp:cNvPr id="0" name=""/>
        <dsp:cNvSpPr/>
      </dsp:nvSpPr>
      <dsp:spPr>
        <a:xfrm>
          <a:off x="155352" y="90660"/>
          <a:ext cx="4049175" cy="16223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t>Potpore za zapošljavanje </a:t>
          </a:r>
        </a:p>
        <a:p>
          <a:pPr lvl="0" algn="ctr" defTabSz="622300">
            <a:lnSpc>
              <a:spcPct val="90000"/>
            </a:lnSpc>
            <a:spcBef>
              <a:spcPct val="0"/>
            </a:spcBef>
            <a:spcAft>
              <a:spcPct val="35000"/>
            </a:spcAft>
          </a:pPr>
          <a:r>
            <a:rPr lang="hr-HR" sz="1200" b="1" kern="1200" dirty="0" smtClean="0"/>
            <a:t>-od 2018. i za stjecanje prvog radnog iskustva / pripravništvo </a:t>
          </a:r>
          <a:r>
            <a:rPr lang="hr-HR" sz="1200" kern="1200" dirty="0" smtClean="0"/>
            <a:t>(subvencionira ulazak u radni odnos, kroz dvije kategorije - u privatnom (50% bruto plaće) i javnom sektoru (zdravstvo, obrazovanje, sustav socijalne skrbi potpora 100%)</a:t>
          </a:r>
        </a:p>
        <a:p>
          <a:pPr lvl="0" algn="ctr" defTabSz="622300">
            <a:lnSpc>
              <a:spcPct val="90000"/>
            </a:lnSpc>
            <a:spcBef>
              <a:spcPct val="0"/>
            </a:spcBef>
            <a:spcAft>
              <a:spcPct val="35000"/>
            </a:spcAft>
          </a:pPr>
          <a:endParaRPr lang="hr-HR" sz="1400" kern="1200" dirty="0"/>
        </a:p>
      </dsp:txBody>
      <dsp:txXfrm>
        <a:off x="155352" y="90660"/>
        <a:ext cx="4049175" cy="1622346"/>
      </dsp:txXfrm>
    </dsp:sp>
    <dsp:sp modelId="{B2836BB8-D9C5-43F5-B92A-364B98ADB2F7}">
      <dsp:nvSpPr>
        <dsp:cNvPr id="0" name=""/>
        <dsp:cNvSpPr/>
      </dsp:nvSpPr>
      <dsp:spPr>
        <a:xfrm>
          <a:off x="2363177" y="3433565"/>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Potpore za usavršavanje</a:t>
          </a:r>
          <a:endParaRPr lang="hr-HR" sz="1800" kern="1200" dirty="0"/>
        </a:p>
      </dsp:txBody>
      <dsp:txXfrm>
        <a:off x="2363177" y="3433565"/>
        <a:ext cx="2006091" cy="1203655"/>
      </dsp:txXfrm>
    </dsp:sp>
    <dsp:sp modelId="{9DD97BA8-1437-4DF4-82DF-B21E4F6FDD25}">
      <dsp:nvSpPr>
        <dsp:cNvPr id="0" name=""/>
        <dsp:cNvSpPr/>
      </dsp:nvSpPr>
      <dsp:spPr>
        <a:xfrm>
          <a:off x="4483435" y="2026685"/>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Stručno osposobljavanje za rad bez zasnivanja radnog  odnosa</a:t>
          </a:r>
          <a:endParaRPr lang="hr-HR" sz="1800" kern="1200" dirty="0"/>
        </a:p>
      </dsp:txBody>
      <dsp:txXfrm>
        <a:off x="4483435" y="2026685"/>
        <a:ext cx="2006091" cy="1203655"/>
      </dsp:txXfrm>
    </dsp:sp>
    <dsp:sp modelId="{37BE4625-468C-400B-9EB6-231B886959C3}">
      <dsp:nvSpPr>
        <dsp:cNvPr id="0" name=""/>
        <dsp:cNvSpPr/>
      </dsp:nvSpPr>
      <dsp:spPr>
        <a:xfrm>
          <a:off x="89733" y="3434157"/>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Javni radovi</a:t>
          </a:r>
          <a:endParaRPr lang="hr-HR" sz="1800" kern="1200" dirty="0"/>
        </a:p>
      </dsp:txBody>
      <dsp:txXfrm>
        <a:off x="89733" y="3434157"/>
        <a:ext cx="2006091" cy="1203655"/>
      </dsp:txXfrm>
    </dsp:sp>
    <dsp:sp modelId="{9843D577-9779-4AEA-9EC0-8D72A793627C}">
      <dsp:nvSpPr>
        <dsp:cNvPr id="0" name=""/>
        <dsp:cNvSpPr/>
      </dsp:nvSpPr>
      <dsp:spPr>
        <a:xfrm>
          <a:off x="4562856" y="90656"/>
          <a:ext cx="3894265" cy="16036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t>Potpora za samozapošljavanje</a:t>
          </a:r>
        </a:p>
        <a:p>
          <a:pPr lvl="0" algn="ctr" defTabSz="622300">
            <a:lnSpc>
              <a:spcPct val="90000"/>
            </a:lnSpc>
            <a:spcBef>
              <a:spcPct val="0"/>
            </a:spcBef>
            <a:spcAft>
              <a:spcPct val="35000"/>
            </a:spcAft>
          </a:pPr>
          <a:r>
            <a:rPr lang="hr-HR" sz="1200" kern="1200" dirty="0" smtClean="0"/>
            <a:t>-povećanje subvencije  </a:t>
          </a:r>
          <a:r>
            <a:rPr lang="hr-HR" sz="1200" b="1" kern="1200" dirty="0" smtClean="0"/>
            <a:t>na 55.000 kuna</a:t>
          </a:r>
          <a:r>
            <a:rPr lang="hr-HR" sz="1200" kern="1200" dirty="0" smtClean="0"/>
            <a:t>, </a:t>
          </a:r>
          <a:br>
            <a:rPr lang="hr-HR" sz="1200" kern="1200" dirty="0" smtClean="0"/>
          </a:br>
          <a:r>
            <a:rPr lang="hr-HR" sz="1200" kern="1200" dirty="0" smtClean="0"/>
            <a:t>ako se kombinira sa SOR 70.000 kuna </a:t>
          </a:r>
        </a:p>
        <a:p>
          <a:pPr lvl="0" algn="ctr" defTabSz="622300">
            <a:lnSpc>
              <a:spcPct val="90000"/>
            </a:lnSpc>
            <a:spcBef>
              <a:spcPct val="0"/>
            </a:spcBef>
            <a:spcAft>
              <a:spcPct val="35000"/>
            </a:spcAft>
          </a:pPr>
          <a:r>
            <a:rPr lang="hr-HR" sz="1200" kern="1200" dirty="0" smtClean="0"/>
            <a:t>-  dvije osobe mogu dobiti 110.000 kuna, četiri 220.000 kuna, </a:t>
          </a:r>
        </a:p>
        <a:p>
          <a:pPr lvl="0" algn="ctr" defTabSz="622300">
            <a:lnSpc>
              <a:spcPct val="90000"/>
            </a:lnSpc>
            <a:spcBef>
              <a:spcPct val="0"/>
            </a:spcBef>
            <a:spcAft>
              <a:spcPct val="35000"/>
            </a:spcAft>
          </a:pPr>
          <a:r>
            <a:rPr lang="hr-HR" sz="1200" kern="1200" dirty="0" smtClean="0"/>
            <a:t> ukoliko se pet osoba udruži u zadrugu mogu dobiti 275.000 kuna), uvedena je potpora za proširenje djelatnosti</a:t>
          </a:r>
        </a:p>
      </dsp:txBody>
      <dsp:txXfrm>
        <a:off x="4562856" y="90656"/>
        <a:ext cx="3894265" cy="1603629"/>
      </dsp:txXfrm>
    </dsp:sp>
    <dsp:sp modelId="{944151BF-1FE7-4475-BE32-17323974125F}">
      <dsp:nvSpPr>
        <dsp:cNvPr id="0" name=""/>
        <dsp:cNvSpPr/>
      </dsp:nvSpPr>
      <dsp:spPr>
        <a:xfrm>
          <a:off x="6625159" y="2023076"/>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Osposobljavanje na radnom mjestu</a:t>
          </a:r>
          <a:endParaRPr lang="hr-HR" sz="1800" kern="1200" dirty="0"/>
        </a:p>
      </dsp:txBody>
      <dsp:txXfrm>
        <a:off x="6625159" y="2023076"/>
        <a:ext cx="2006091" cy="1203655"/>
      </dsp:txXfrm>
    </dsp:sp>
    <dsp:sp modelId="{5043C955-CBEE-4531-9794-0FD076C52F92}">
      <dsp:nvSpPr>
        <dsp:cNvPr id="0" name=""/>
        <dsp:cNvSpPr/>
      </dsp:nvSpPr>
      <dsp:spPr>
        <a:xfrm>
          <a:off x="2341551" y="1983700"/>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Stalni sezonac</a:t>
          </a:r>
          <a:endParaRPr lang="hr-HR" sz="1800" kern="1200" dirty="0"/>
        </a:p>
      </dsp:txBody>
      <dsp:txXfrm>
        <a:off x="2341551" y="1983700"/>
        <a:ext cx="2006091" cy="1203655"/>
      </dsp:txXfrm>
    </dsp:sp>
    <dsp:sp modelId="{2754D054-9F0C-495A-A383-790BC61F1103}">
      <dsp:nvSpPr>
        <dsp:cNvPr id="0" name=""/>
        <dsp:cNvSpPr/>
      </dsp:nvSpPr>
      <dsp:spPr>
        <a:xfrm>
          <a:off x="89733" y="1987263"/>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Potpore za očuvanje radnih mjesta</a:t>
          </a:r>
          <a:endParaRPr lang="hr-HR" sz="1800" kern="1200" dirty="0"/>
        </a:p>
      </dsp:txBody>
      <dsp:txXfrm>
        <a:off x="89733" y="1987263"/>
        <a:ext cx="2006091" cy="1203655"/>
      </dsp:txXfrm>
    </dsp:sp>
    <dsp:sp modelId="{345E4EC2-C4ED-4889-BE96-ADD444ECDF55}">
      <dsp:nvSpPr>
        <dsp:cNvPr id="0" name=""/>
        <dsp:cNvSpPr/>
      </dsp:nvSpPr>
      <dsp:spPr>
        <a:xfrm>
          <a:off x="6625160" y="3412451"/>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t>Obrazovanje nezaposlenih</a:t>
          </a:r>
          <a:endParaRPr lang="hr-HR" sz="1800" kern="1200" dirty="0"/>
        </a:p>
      </dsp:txBody>
      <dsp:txXfrm>
        <a:off x="6625160" y="3412451"/>
        <a:ext cx="2006091" cy="1203655"/>
      </dsp:txXfrm>
    </dsp:sp>
    <dsp:sp modelId="{A9457098-30AA-4B76-99E3-3A56EEA656E4}">
      <dsp:nvSpPr>
        <dsp:cNvPr id="0" name=""/>
        <dsp:cNvSpPr/>
      </dsp:nvSpPr>
      <dsp:spPr>
        <a:xfrm>
          <a:off x="4511601" y="3429013"/>
          <a:ext cx="2006091" cy="1203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b="1" kern="1200" dirty="0" smtClean="0"/>
            <a:t>www.mjere.hr</a:t>
          </a:r>
          <a:endParaRPr lang="hr-HR" sz="1800" b="1" kern="1200" dirty="0"/>
        </a:p>
      </dsp:txBody>
      <dsp:txXfrm>
        <a:off x="4511601" y="3429013"/>
        <a:ext cx="2006091" cy="12036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A51DB-0CB6-478D-B3DC-3B42343C06C3}">
      <dsp:nvSpPr>
        <dsp:cNvPr id="0" name=""/>
        <dsp:cNvSpPr/>
      </dsp:nvSpPr>
      <dsp:spPr>
        <a:xfrm>
          <a:off x="998254" y="0"/>
          <a:ext cx="5656773" cy="2174448"/>
        </a:xfrm>
        <a:prstGeom prst="rightArrow">
          <a:avLst/>
        </a:prstGeom>
        <a:gradFill rotWithShape="0">
          <a:gsLst>
            <a:gs pos="0">
              <a:schemeClr val="accent4">
                <a:tint val="40000"/>
                <a:hueOff val="0"/>
                <a:satOff val="0"/>
                <a:lumOff val="0"/>
                <a:alphaOff val="0"/>
                <a:tint val="100000"/>
                <a:shade val="100000"/>
                <a:satMod val="130000"/>
              </a:schemeClr>
            </a:gs>
            <a:gs pos="100000">
              <a:schemeClr val="accent4">
                <a:tint val="40000"/>
                <a:hueOff val="0"/>
                <a:satOff val="0"/>
                <a:lumOff val="0"/>
                <a:alphaOff val="0"/>
                <a:tint val="50000"/>
                <a:shade val="100000"/>
                <a:satMod val="350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4DFEDAB-09E0-4C36-AFB3-CFD4C146EC55}">
      <dsp:nvSpPr>
        <dsp:cNvPr id="0" name=""/>
        <dsp:cNvSpPr/>
      </dsp:nvSpPr>
      <dsp:spPr>
        <a:xfrm>
          <a:off x="162613" y="652577"/>
          <a:ext cx="1794832" cy="869779"/>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1" kern="1200" noProof="0" dirty="0" smtClean="0">
              <a:latin typeface="Arial" panose="020B0604020202020204" pitchFamily="34" charset="0"/>
              <a:cs typeface="Arial" panose="020B0604020202020204" pitchFamily="34" charset="0"/>
            </a:rPr>
            <a:t>• 27.000.000, 00 HRK</a:t>
          </a:r>
        </a:p>
        <a:p>
          <a:pPr lvl="0" algn="ctr" defTabSz="444500">
            <a:lnSpc>
              <a:spcPct val="90000"/>
            </a:lnSpc>
            <a:spcBef>
              <a:spcPct val="0"/>
            </a:spcBef>
            <a:spcAft>
              <a:spcPct val="35000"/>
            </a:spcAft>
          </a:pPr>
          <a:r>
            <a:rPr lang="hr-HR" sz="1000" b="1" kern="1200" noProof="0" dirty="0" smtClean="0">
              <a:latin typeface="Arial" panose="020B0604020202020204" pitchFamily="34" charset="0"/>
              <a:cs typeface="Arial" panose="020B0604020202020204" pitchFamily="34" charset="0"/>
            </a:rPr>
            <a:t>• </a:t>
          </a:r>
          <a:r>
            <a:rPr lang="hr-HR" sz="1000" b="0" kern="1200" noProof="0" dirty="0" smtClean="0">
              <a:latin typeface="Arial" panose="020B0604020202020204" pitchFamily="34" charset="0"/>
              <a:cs typeface="Arial" panose="020B0604020202020204" pitchFamily="34" charset="0"/>
            </a:rPr>
            <a:t>200.000,00 HRK – 1.000.000,00HRK </a:t>
          </a:r>
        </a:p>
        <a:p>
          <a:pPr lvl="0" algn="ctr" defTabSz="444500">
            <a:lnSpc>
              <a:spcPct val="90000"/>
            </a:lnSpc>
            <a:spcBef>
              <a:spcPct val="0"/>
            </a:spcBef>
            <a:spcAft>
              <a:spcPct val="35000"/>
            </a:spcAft>
          </a:pPr>
          <a:r>
            <a:rPr lang="hr-HR" sz="1000" b="1" kern="1200" noProof="0" dirty="0" smtClean="0">
              <a:latin typeface="Arial" panose="020B0604020202020204" pitchFamily="34" charset="0"/>
              <a:cs typeface="Arial" panose="020B0604020202020204" pitchFamily="34" charset="0"/>
            </a:rPr>
            <a:t>• </a:t>
          </a:r>
          <a:r>
            <a:rPr lang="hr-HR" sz="1000" b="0" kern="1200" noProof="0" dirty="0" smtClean="0">
              <a:latin typeface="Arial" panose="020B0604020202020204" pitchFamily="34" charset="0"/>
              <a:cs typeface="Arial" panose="020B0604020202020204" pitchFamily="34" charset="0"/>
            </a:rPr>
            <a:t>intenzitet potpore 100%</a:t>
          </a:r>
          <a:endParaRPr lang="hr-HR" sz="1000" b="0" kern="1200" noProof="0" dirty="0">
            <a:latin typeface="Arial" panose="020B0604020202020204" pitchFamily="34" charset="0"/>
            <a:cs typeface="Arial" panose="020B0604020202020204" pitchFamily="34" charset="0"/>
          </a:endParaRPr>
        </a:p>
      </dsp:txBody>
      <dsp:txXfrm>
        <a:off x="205072" y="695036"/>
        <a:ext cx="1709914" cy="784861"/>
      </dsp:txXfrm>
    </dsp:sp>
    <dsp:sp modelId="{2FBFF929-DCA2-42BE-91AD-A7093BE4DCAA}">
      <dsp:nvSpPr>
        <dsp:cNvPr id="0" name=""/>
        <dsp:cNvSpPr/>
      </dsp:nvSpPr>
      <dsp:spPr>
        <a:xfrm>
          <a:off x="2152681" y="552375"/>
          <a:ext cx="2192639" cy="1125990"/>
        </a:xfrm>
        <a:prstGeom prst="roundRect">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kern="1200" noProof="0" dirty="0" smtClean="0">
              <a:latin typeface="Arial" panose="020B0604020202020204" pitchFamily="34" charset="0"/>
              <a:cs typeface="Arial" panose="020B0604020202020204" pitchFamily="34" charset="0"/>
            </a:rPr>
            <a:t>sufinanciranje troškova </a:t>
          </a:r>
          <a:r>
            <a:rPr lang="hr-HR" sz="1000" b="1" kern="1200" noProof="0" dirty="0" smtClean="0">
              <a:latin typeface="Arial" panose="020B0604020202020204" pitchFamily="34" charset="0"/>
              <a:cs typeface="Arial" panose="020B0604020202020204" pitchFamily="34" charset="0"/>
            </a:rPr>
            <a:t>ustanova, udruga, zaklada i jedinica lokalne i područne samouprave </a:t>
          </a:r>
          <a:r>
            <a:rPr lang="hr-HR" sz="1000" kern="1200" noProof="0" dirty="0" smtClean="0">
              <a:latin typeface="Arial" panose="020B0604020202020204" pitchFamily="34" charset="0"/>
              <a:cs typeface="Arial" panose="020B0604020202020204" pitchFamily="34" charset="0"/>
            </a:rPr>
            <a:t>u aktivnostima promocije zdravlja i izobrazbe </a:t>
          </a:r>
          <a:r>
            <a:rPr lang="hr-HR" sz="1000" b="1" kern="1200" noProof="0" dirty="0" smtClean="0">
              <a:latin typeface="Arial" panose="020B0604020202020204" pitchFamily="34" charset="0"/>
              <a:cs typeface="Arial" panose="020B0604020202020204" pitchFamily="34" charset="0"/>
            </a:rPr>
            <a:t>zdravstvenih djelatnika i zaposlenika zdravstvenih ustanova</a:t>
          </a:r>
          <a:endParaRPr lang="hr-HR" sz="1000" b="1" kern="1200" noProof="0" dirty="0">
            <a:latin typeface="Arial" panose="020B0604020202020204" pitchFamily="34" charset="0"/>
            <a:cs typeface="Arial" panose="020B0604020202020204" pitchFamily="34" charset="0"/>
          </a:endParaRPr>
        </a:p>
      </dsp:txBody>
      <dsp:txXfrm>
        <a:off x="2207647" y="607341"/>
        <a:ext cx="2082707" cy="1016058"/>
      </dsp:txXfrm>
    </dsp:sp>
    <dsp:sp modelId="{9CD4A79F-BB0B-4DCA-9A91-355C8280173B}">
      <dsp:nvSpPr>
        <dsp:cNvPr id="0" name=""/>
        <dsp:cNvSpPr/>
      </dsp:nvSpPr>
      <dsp:spPr>
        <a:xfrm>
          <a:off x="4488981" y="0"/>
          <a:ext cx="1794832" cy="2174448"/>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0" kern="1200" noProof="0" dirty="0" smtClean="0">
              <a:latin typeface="Arial" panose="020B0604020202020204" pitchFamily="34" charset="0"/>
              <a:cs typeface="Arial" panose="020B0604020202020204" pitchFamily="34" charset="0"/>
            </a:rPr>
            <a:t>udruge, zaklade, ustanove registrirane za obavljanje djelatnosti u zdravstvu, jedinice lokalne i područne (regionalne) samouprave (JL(R)S) </a:t>
          </a:r>
          <a:r>
            <a:rPr lang="hr-HR" sz="1000" kern="1200" dirty="0" smtClean="0">
              <a:latin typeface="Arial" panose="020B0604020202020204" pitchFamily="34" charset="0"/>
              <a:cs typeface="Arial" panose="020B0604020202020204" pitchFamily="34" charset="0"/>
            </a:rPr>
            <a:t>svoje projektne prijave mogu dostaviti Hrvatskom zavodu za  zapošljavanje- Ured za financiranje i ugovaranje projekata Europske unije </a:t>
          </a:r>
          <a:r>
            <a:rPr lang="hr-HR" sz="1000" b="1" kern="1200" dirty="0" smtClean="0">
              <a:latin typeface="Arial" panose="020B0604020202020204" pitchFamily="34" charset="0"/>
              <a:cs typeface="Arial" panose="020B0604020202020204" pitchFamily="34" charset="0"/>
            </a:rPr>
            <a:t>od 30. 03.2018. godine do 31.12.2018. godine</a:t>
          </a:r>
          <a:endParaRPr lang="hr-HR" sz="1000" b="0" kern="1200" noProof="0" dirty="0">
            <a:latin typeface="Arial" panose="020B0604020202020204" pitchFamily="34" charset="0"/>
            <a:cs typeface="Arial" panose="020B0604020202020204" pitchFamily="34" charset="0"/>
          </a:endParaRPr>
        </a:p>
      </dsp:txBody>
      <dsp:txXfrm>
        <a:off x="4576597" y="87616"/>
        <a:ext cx="1619600" cy="199921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D859C8-1C18-443C-A239-64F0C791803B}">
      <dsp:nvSpPr>
        <dsp:cNvPr id="0" name=""/>
        <dsp:cNvSpPr/>
      </dsp:nvSpPr>
      <dsp:spPr>
        <a:xfrm>
          <a:off x="2751920" y="1641574"/>
          <a:ext cx="1760220" cy="1760220"/>
        </a:xfrm>
        <a:prstGeom prst="gear9">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a:latin typeface="Arial" panose="020B0604020202020204" pitchFamily="34" charset="0"/>
              <a:cs typeface="Arial" panose="020B0604020202020204" pitchFamily="34" charset="0"/>
            </a:rPr>
            <a:t>Povećanje znanja i svijesti o važnosti promocije zdravlja i prevencije bolesti na području Republike Hrvatske.</a:t>
          </a:r>
        </a:p>
      </dsp:txBody>
      <dsp:txXfrm>
        <a:off x="3105803" y="2053897"/>
        <a:ext cx="1052454" cy="904790"/>
      </dsp:txXfrm>
    </dsp:sp>
    <dsp:sp modelId="{89C44BD0-356F-49EA-835D-24C33D97F93B}">
      <dsp:nvSpPr>
        <dsp:cNvPr id="0" name=""/>
        <dsp:cNvSpPr/>
      </dsp:nvSpPr>
      <dsp:spPr>
        <a:xfrm>
          <a:off x="428570" y="826029"/>
          <a:ext cx="2135870" cy="2138878"/>
        </a:xfrm>
        <a:prstGeom prst="gear6">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a:latin typeface="Arial" panose="020B0604020202020204" pitchFamily="34" charset="0"/>
              <a:cs typeface="Arial" panose="020B0604020202020204" pitchFamily="34" charset="0"/>
            </a:rPr>
            <a:t>Komponenta 2 - aktivnosti unaprjeđenja znanja i vještina zdravstvenih djelatnika i zaposlenika zdravstvenih ustanova</a:t>
          </a:r>
        </a:p>
      </dsp:txBody>
      <dsp:txXfrm>
        <a:off x="966282" y="1367434"/>
        <a:ext cx="1060446" cy="1056068"/>
      </dsp:txXfrm>
    </dsp:sp>
    <dsp:sp modelId="{ABAA3BDD-DB2B-45B0-B4B0-19CCC04646E6}">
      <dsp:nvSpPr>
        <dsp:cNvPr id="0" name=""/>
        <dsp:cNvSpPr/>
      </dsp:nvSpPr>
      <dsp:spPr>
        <a:xfrm rot="20700000">
          <a:off x="2121885" y="15227"/>
          <a:ext cx="1925189" cy="1908526"/>
        </a:xfrm>
        <a:prstGeom prst="gear6">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a:latin typeface="Arial" panose="020B0604020202020204" pitchFamily="34" charset="0"/>
              <a:cs typeface="Arial" panose="020B0604020202020204" pitchFamily="34" charset="0"/>
            </a:rPr>
            <a:t>Komponenta 1 - aktivnosti promicanja zdravih navika i </a:t>
          </a:r>
          <a:r>
            <a:rPr lang="hr-HR" sz="1000" kern="1200" dirty="0" smtClean="0">
              <a:latin typeface="Arial" panose="020B0604020202020204" pitchFamily="34" charset="0"/>
              <a:cs typeface="Arial" panose="020B0604020202020204" pitchFamily="34" charset="0"/>
            </a:rPr>
            <a:t>povećanje  svijesti </a:t>
          </a:r>
          <a:r>
            <a:rPr lang="hr-HR" sz="1000" kern="1200" dirty="0">
              <a:latin typeface="Arial" panose="020B0604020202020204" pitchFamily="34" charset="0"/>
              <a:cs typeface="Arial" panose="020B0604020202020204" pitchFamily="34" charset="0"/>
            </a:rPr>
            <a:t>o važnosti prevencije bolesti</a:t>
          </a:r>
        </a:p>
      </dsp:txBody>
      <dsp:txXfrm rot="-20700000">
        <a:off x="2545123" y="432834"/>
        <a:ext cx="1078712" cy="1073311"/>
      </dsp:txXfrm>
    </dsp:sp>
    <dsp:sp modelId="{7AC173E8-724C-43D1-BF95-D34EF4ED70D4}">
      <dsp:nvSpPr>
        <dsp:cNvPr id="0" name=""/>
        <dsp:cNvSpPr/>
      </dsp:nvSpPr>
      <dsp:spPr>
        <a:xfrm>
          <a:off x="2862056" y="606649"/>
          <a:ext cx="2253081" cy="2253081"/>
        </a:xfrm>
        <a:prstGeom prst="circularArrow">
          <a:avLst>
            <a:gd name="adj1" fmla="val 4687"/>
            <a:gd name="adj2" fmla="val 299029"/>
            <a:gd name="adj3" fmla="val 2486671"/>
            <a:gd name="adj4" fmla="val 15926341"/>
            <a:gd name="adj5" fmla="val 5469"/>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sp>
    <dsp:sp modelId="{F7B9B7A0-93B4-4045-8CA2-6BD6D5A2E8B7}">
      <dsp:nvSpPr>
        <dsp:cNvPr id="0" name=""/>
        <dsp:cNvSpPr/>
      </dsp:nvSpPr>
      <dsp:spPr>
        <a:xfrm rot="16200000">
          <a:off x="1674224" y="1607084"/>
          <a:ext cx="1637004" cy="1637004"/>
        </a:xfrm>
        <a:prstGeom prst="leftCircularArrow">
          <a:avLst>
            <a:gd name="adj1" fmla="val 6452"/>
            <a:gd name="adj2" fmla="val 429999"/>
            <a:gd name="adj3" fmla="val 10489124"/>
            <a:gd name="adj4" fmla="val 14837806"/>
            <a:gd name="adj5" fmla="val 7527"/>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sp>
    <dsp:sp modelId="{9D4FA2BF-6F98-4E22-8686-86E3E69F6504}">
      <dsp:nvSpPr>
        <dsp:cNvPr id="0" name=""/>
        <dsp:cNvSpPr/>
      </dsp:nvSpPr>
      <dsp:spPr>
        <a:xfrm rot="8369960" flipH="1">
          <a:off x="2183591" y="908878"/>
          <a:ext cx="1356947" cy="1376680"/>
        </a:xfrm>
        <a:prstGeom prst="circularArrow">
          <a:avLst>
            <a:gd name="adj1" fmla="val 5984"/>
            <a:gd name="adj2" fmla="val 394124"/>
            <a:gd name="adj3" fmla="val 13313824"/>
            <a:gd name="adj4" fmla="val 10508221"/>
            <a:gd name="adj5" fmla="val 6981"/>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77807-061E-49D8-B725-C16E799F65C8}">
      <dsp:nvSpPr>
        <dsp:cNvPr id="0" name=""/>
        <dsp:cNvSpPr/>
      </dsp:nvSpPr>
      <dsp:spPr>
        <a:xfrm>
          <a:off x="4" y="750189"/>
          <a:ext cx="8140801" cy="1992970"/>
        </a:xfrm>
        <a:prstGeom prst="rightArrow">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z="-152400" extrusionH="63500"/>
      </dsp:spPr>
      <dsp:style>
        <a:lnRef idx="1">
          <a:schemeClr val="accent4"/>
        </a:lnRef>
        <a:fillRef idx="2">
          <a:schemeClr val="accent4"/>
        </a:fillRef>
        <a:effectRef idx="1">
          <a:schemeClr val="accent4"/>
        </a:effectRef>
        <a:fontRef idx="minor">
          <a:schemeClr val="dk1"/>
        </a:fontRef>
      </dsp:style>
    </dsp:sp>
    <dsp:sp modelId="{701E6759-AA7C-4D5A-872E-9DE35A50422D}">
      <dsp:nvSpPr>
        <dsp:cNvPr id="0" name=""/>
        <dsp:cNvSpPr/>
      </dsp:nvSpPr>
      <dsp:spPr>
        <a:xfrm>
          <a:off x="0" y="1025312"/>
          <a:ext cx="1692500" cy="1491160"/>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 </a:t>
          </a:r>
          <a:r>
            <a:rPr lang="hr-HR" sz="1100" b="1" kern="1200" dirty="0" smtClean="0">
              <a:solidFill>
                <a:schemeClr val="bg1"/>
              </a:solidFill>
              <a:latin typeface="Arial" panose="020B0604020202020204" pitchFamily="34" charset="0"/>
              <a:cs typeface="Arial" panose="020B0604020202020204" pitchFamily="34" charset="0"/>
            </a:rPr>
            <a:t>30.600.000,00 HRK</a:t>
          </a:r>
        </a:p>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 450.000,00-             1.400.000,00 HRK po projektu</a:t>
          </a:r>
        </a:p>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 intenzitet potpore100%</a:t>
          </a:r>
          <a:endParaRPr lang="hr-HR" sz="1100" b="0" kern="1200" dirty="0">
            <a:solidFill>
              <a:schemeClr val="bg1"/>
            </a:solidFill>
            <a:latin typeface="Arial" panose="020B0604020202020204" pitchFamily="34" charset="0"/>
            <a:cs typeface="Arial" panose="020B0604020202020204" pitchFamily="34" charset="0"/>
          </a:endParaRPr>
        </a:p>
      </dsp:txBody>
      <dsp:txXfrm>
        <a:off x="72792" y="1098104"/>
        <a:ext cx="1546916" cy="1345576"/>
      </dsp:txXfrm>
    </dsp:sp>
    <dsp:sp modelId="{6E263F9E-1C7A-4B9A-8CCE-8E733F66146D}">
      <dsp:nvSpPr>
        <dsp:cNvPr id="0" name=""/>
        <dsp:cNvSpPr/>
      </dsp:nvSpPr>
      <dsp:spPr>
        <a:xfrm>
          <a:off x="2056054" y="1052499"/>
          <a:ext cx="1570892" cy="1440972"/>
        </a:xfrm>
        <a:prstGeom prst="roundRect">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podržat će se unaprjeđenje kvalitete medijskog izvještavanja o ranjivim skupinama i podizanje razine javne svijesti o njihovim pravima</a:t>
          </a:r>
          <a:r>
            <a:rPr lang="hr-HR" sz="1100" b="0" kern="1200" dirty="0" smtClean="0">
              <a:solidFill>
                <a:schemeClr val="bg1">
                  <a:lumMod val="50000"/>
                </a:schemeClr>
              </a:solidFill>
              <a:latin typeface="Arial" panose="020B0604020202020204" pitchFamily="34" charset="0"/>
              <a:cs typeface="Arial" panose="020B0604020202020204" pitchFamily="34" charset="0"/>
            </a:rPr>
            <a:t>.</a:t>
          </a:r>
          <a:endParaRPr lang="hr-HR" sz="1100" b="0" kern="1200" dirty="0">
            <a:solidFill>
              <a:schemeClr val="bg1">
                <a:lumMod val="50000"/>
              </a:schemeClr>
            </a:solidFill>
            <a:latin typeface="Arial" panose="020B0604020202020204" pitchFamily="34" charset="0"/>
            <a:cs typeface="Arial" panose="020B0604020202020204" pitchFamily="34" charset="0"/>
          </a:endParaRPr>
        </a:p>
      </dsp:txBody>
      <dsp:txXfrm>
        <a:off x="2126396" y="1122841"/>
        <a:ext cx="1430208" cy="1300288"/>
      </dsp:txXfrm>
    </dsp:sp>
    <dsp:sp modelId="{39304452-1C5E-4142-AE0E-FC700D5B92C5}">
      <dsp:nvSpPr>
        <dsp:cNvPr id="0" name=""/>
        <dsp:cNvSpPr/>
      </dsp:nvSpPr>
      <dsp:spPr>
        <a:xfrm>
          <a:off x="3689291" y="1021308"/>
          <a:ext cx="1660598" cy="1499168"/>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0" kern="1200" dirty="0" smtClean="0">
              <a:solidFill>
                <a:schemeClr val="bg1"/>
              </a:solidFill>
              <a:latin typeface="Arial" panose="020B0604020202020204" pitchFamily="34" charset="0"/>
              <a:cs typeface="Arial" panose="020B0604020202020204" pitchFamily="34" charset="0"/>
            </a:rPr>
            <a:t>prihvatljivi prijavitelji: neprofitne organizacije - neprofitni nakladnik televizije i/ili radija; neprofitni pružatelj medijskih usluga iz članaka 19. i 79. ZEM-a; neprofitni pružatelj elektroničkih publikacija; neprofitni novinski nakladnik</a:t>
          </a:r>
          <a:r>
            <a:rPr lang="hr-HR" sz="1000" b="1" kern="1200" dirty="0" smtClean="0">
              <a:solidFill>
                <a:schemeClr val="bg1">
                  <a:lumMod val="50000"/>
                </a:schemeClr>
              </a:solidFill>
            </a:rPr>
            <a:t>.</a:t>
          </a:r>
        </a:p>
      </dsp:txBody>
      <dsp:txXfrm>
        <a:off x="3762474" y="1094491"/>
        <a:ext cx="1514232" cy="1352802"/>
      </dsp:txXfrm>
    </dsp:sp>
    <dsp:sp modelId="{C926B06F-EE9E-46F5-A34C-E602B3CAC61E}">
      <dsp:nvSpPr>
        <dsp:cNvPr id="0" name=""/>
        <dsp:cNvSpPr/>
      </dsp:nvSpPr>
      <dsp:spPr>
        <a:xfrm>
          <a:off x="5508699" y="1049247"/>
          <a:ext cx="1371875" cy="1500391"/>
        </a:xfrm>
        <a:prstGeom prst="roundRect">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objava poziva planirana je u travnju 2018. godine</a:t>
          </a:r>
        </a:p>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 </a:t>
          </a:r>
        </a:p>
      </dsp:txBody>
      <dsp:txXfrm>
        <a:off x="5575668" y="1116216"/>
        <a:ext cx="1237937" cy="136645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A51DB-0CB6-478D-B3DC-3B42343C06C3}">
      <dsp:nvSpPr>
        <dsp:cNvPr id="0" name=""/>
        <dsp:cNvSpPr/>
      </dsp:nvSpPr>
      <dsp:spPr>
        <a:xfrm>
          <a:off x="956757" y="0"/>
          <a:ext cx="5421626" cy="2174448"/>
        </a:xfrm>
        <a:prstGeom prst="rightArrow">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E4DFEDAB-09E0-4C36-AFB3-CFD4C146EC55}">
      <dsp:nvSpPr>
        <dsp:cNvPr id="0" name=""/>
        <dsp:cNvSpPr/>
      </dsp:nvSpPr>
      <dsp:spPr>
        <a:xfrm>
          <a:off x="0" y="645863"/>
          <a:ext cx="1940216" cy="869779"/>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1" kern="1200" dirty="0" smtClean="0">
              <a:solidFill>
                <a:schemeClr val="bg1">
                  <a:lumMod val="65000"/>
                </a:schemeClr>
              </a:solidFill>
              <a:latin typeface="Arial" panose="020B0604020202020204" pitchFamily="34" charset="0"/>
              <a:cs typeface="Arial" panose="020B0604020202020204" pitchFamily="34" charset="0"/>
            </a:rPr>
            <a:t>321.067.050,00 HRK</a:t>
          </a:r>
        </a:p>
      </dsp:txBody>
      <dsp:txXfrm>
        <a:off x="42459" y="688322"/>
        <a:ext cx="1855298" cy="784861"/>
      </dsp:txXfrm>
    </dsp:sp>
    <dsp:sp modelId="{2FBFF929-DCA2-42BE-91AD-A7093BE4DCAA}">
      <dsp:nvSpPr>
        <dsp:cNvPr id="0" name=""/>
        <dsp:cNvSpPr/>
      </dsp:nvSpPr>
      <dsp:spPr>
        <a:xfrm>
          <a:off x="2069298" y="605922"/>
          <a:ext cx="1940216" cy="869779"/>
        </a:xfrm>
        <a:prstGeom prst="round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3"/>
        </a:fillRef>
        <a:effectRef idx="1">
          <a:schemeClr val="accent3"/>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hr-HR" sz="1500" kern="1200" dirty="0" smtClean="0">
              <a:latin typeface="Arial" panose="020B0604020202020204" pitchFamily="34" charset="0"/>
              <a:cs typeface="Arial" panose="020B0604020202020204" pitchFamily="34" charset="0"/>
            </a:rPr>
            <a:t>dodjela 50.000 godišnjih državnih stipendija tijekom 5 akademskih godina   </a:t>
          </a:r>
          <a:endParaRPr lang="hr-HR" sz="1500" kern="1200" dirty="0">
            <a:latin typeface="Arial" panose="020B0604020202020204" pitchFamily="34" charset="0"/>
            <a:cs typeface="Arial" panose="020B0604020202020204" pitchFamily="34" charset="0"/>
          </a:endParaRPr>
        </a:p>
      </dsp:txBody>
      <dsp:txXfrm>
        <a:off x="2111757" y="648381"/>
        <a:ext cx="1855298" cy="784861"/>
      </dsp:txXfrm>
    </dsp:sp>
    <dsp:sp modelId="{9CD4A79F-BB0B-4DCA-9A91-355C8280173B}">
      <dsp:nvSpPr>
        <dsp:cNvPr id="0" name=""/>
        <dsp:cNvSpPr/>
      </dsp:nvSpPr>
      <dsp:spPr>
        <a:xfrm>
          <a:off x="4164643" y="12842"/>
          <a:ext cx="2019493" cy="2002396"/>
        </a:xfrm>
        <a:prstGeom prst="roundRect">
          <a:avLst/>
        </a:prstGeom>
        <a:solidFill>
          <a:schemeClr val="accent3"/>
        </a:solidFill>
        <a:ln w="254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0" kern="1200" dirty="0" smtClean="0">
              <a:solidFill>
                <a:schemeClr val="bg1"/>
              </a:solidFill>
              <a:latin typeface="Arial" panose="020B0604020202020204" pitchFamily="34" charset="0"/>
              <a:cs typeface="Arial" panose="020B0604020202020204" pitchFamily="34" charset="0"/>
            </a:rPr>
            <a:t>redovni studenti </a:t>
          </a:r>
          <a:r>
            <a:rPr lang="hr-HR" sz="1100" kern="1200" dirty="0" smtClean="0">
              <a:solidFill>
                <a:schemeClr val="bg1"/>
              </a:solidFill>
              <a:latin typeface="Arial" panose="020B0604020202020204" pitchFamily="34" charset="0"/>
              <a:cs typeface="Arial" panose="020B0604020202020204" pitchFamily="34" charset="0"/>
            </a:rPr>
            <a:t>preddiplomskih sveučilišnih studija, diplomskih sveučilišnih studija, integriranih preddiplomskih i diplomskih sveučilišnih studija te kratkih stručnih studija, preddiplomskih stručnih studija i specijalističkih diplomskih stručnih studija na visokim učilištima u Republici Hrvatskoj</a:t>
          </a:r>
          <a:r>
            <a:rPr lang="hr-HR" sz="1100" b="1" kern="1200" dirty="0" smtClean="0">
              <a:solidFill>
                <a:schemeClr val="bg1"/>
              </a:solidFill>
              <a:latin typeface="Arial" panose="020B0604020202020204" pitchFamily="34" charset="0"/>
              <a:cs typeface="Arial" panose="020B0604020202020204" pitchFamily="34" charset="0"/>
            </a:rPr>
            <a:t> </a:t>
          </a:r>
          <a:endParaRPr lang="hr-HR" sz="1100" b="1" kern="1200" dirty="0">
            <a:solidFill>
              <a:schemeClr val="bg1"/>
            </a:solidFill>
            <a:latin typeface="Arial" panose="020B0604020202020204" pitchFamily="34" charset="0"/>
            <a:cs typeface="Arial" panose="020B0604020202020204" pitchFamily="34" charset="0"/>
          </a:endParaRPr>
        </a:p>
      </dsp:txBody>
      <dsp:txXfrm>
        <a:off x="4262392" y="110591"/>
        <a:ext cx="1823995" cy="180689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F8B044-0CDF-455F-8AB2-87BC200A510E}">
      <dsp:nvSpPr>
        <dsp:cNvPr id="0" name=""/>
        <dsp:cNvSpPr/>
      </dsp:nvSpPr>
      <dsp:spPr>
        <a:xfrm>
          <a:off x="1145628" y="159205"/>
          <a:ext cx="2553060" cy="886644"/>
        </a:xfrm>
        <a:prstGeom prst="ellipse">
          <a:avLst/>
        </a:prstGeom>
        <a:solidFill>
          <a:schemeClr val="accent3">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36825432-15CF-4B33-A806-FD5F5D22C6A8}">
      <dsp:nvSpPr>
        <dsp:cNvPr id="0" name=""/>
        <dsp:cNvSpPr/>
      </dsp:nvSpPr>
      <dsp:spPr>
        <a:xfrm>
          <a:off x="2477438" y="2295984"/>
          <a:ext cx="494779" cy="316658"/>
        </a:xfrm>
        <a:prstGeom prst="downArrow">
          <a:avLst/>
        </a:prstGeom>
        <a:solidFill>
          <a:schemeClr val="accent3"/>
        </a:solidFill>
        <a:ln w="25400" cap="flat" cmpd="sng" algn="ctr">
          <a:solidFill>
            <a:schemeClr val="accent3">
              <a:shade val="50000"/>
            </a:schemeClr>
          </a:solidFill>
          <a:prstDash val="solid"/>
        </a:ln>
        <a:effectLst/>
        <a:scene3d>
          <a:camera prst="orthographicFront"/>
          <a:lightRig rig="flat" dir="t"/>
        </a:scene3d>
        <a:sp3d z="190500"/>
      </dsp:spPr>
      <dsp:style>
        <a:lnRef idx="2">
          <a:schemeClr val="accent3">
            <a:shade val="50000"/>
          </a:schemeClr>
        </a:lnRef>
        <a:fillRef idx="1">
          <a:schemeClr val="accent3"/>
        </a:fillRef>
        <a:effectRef idx="0">
          <a:schemeClr val="accent3"/>
        </a:effectRef>
        <a:fontRef idx="minor">
          <a:schemeClr val="lt1"/>
        </a:fontRef>
      </dsp:style>
    </dsp:sp>
    <dsp:sp modelId="{293EBA6A-EE94-44C2-BDA5-617219E32649}">
      <dsp:nvSpPr>
        <dsp:cNvPr id="0" name=""/>
        <dsp:cNvSpPr/>
      </dsp:nvSpPr>
      <dsp:spPr>
        <a:xfrm>
          <a:off x="1028243" y="2553060"/>
          <a:ext cx="3113807" cy="593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lumMod val="65000"/>
                </a:schemeClr>
              </a:solidFill>
              <a:latin typeface="Arial" panose="020B0604020202020204" pitchFamily="34" charset="0"/>
              <a:cs typeface="Arial" panose="020B0604020202020204" pitchFamily="34" charset="0"/>
            </a:rPr>
            <a:t>povećanje dostupnosti i završnosti visokog obrazovanja </a:t>
          </a:r>
          <a:endParaRPr lang="hr-HR" sz="1500" b="1" kern="1200" dirty="0">
            <a:solidFill>
              <a:schemeClr val="bg1">
                <a:lumMod val="65000"/>
              </a:schemeClr>
            </a:solidFill>
            <a:latin typeface="Arial" panose="020B0604020202020204" pitchFamily="34" charset="0"/>
            <a:cs typeface="Arial" panose="020B0604020202020204" pitchFamily="34" charset="0"/>
          </a:endParaRPr>
        </a:p>
      </dsp:txBody>
      <dsp:txXfrm>
        <a:off x="1028243" y="2553060"/>
        <a:ext cx="3113807" cy="593735"/>
      </dsp:txXfrm>
    </dsp:sp>
    <dsp:sp modelId="{AB5202D6-F065-4CC3-B0B2-85FA0C081C87}">
      <dsp:nvSpPr>
        <dsp:cNvPr id="0" name=""/>
        <dsp:cNvSpPr/>
      </dsp:nvSpPr>
      <dsp:spPr>
        <a:xfrm>
          <a:off x="2168705" y="1001757"/>
          <a:ext cx="1018920" cy="1054615"/>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b="1" kern="1200" dirty="0" smtClean="0">
              <a:solidFill>
                <a:schemeClr val="bg1">
                  <a:lumMod val="50000"/>
                </a:schemeClr>
              </a:solidFill>
              <a:latin typeface="Arial" panose="020B0604020202020204" pitchFamily="34" charset="0"/>
              <a:cs typeface="Arial" panose="020B0604020202020204" pitchFamily="34" charset="0"/>
            </a:rPr>
            <a:t>dodjela državnih stipendija studentima </a:t>
          </a:r>
          <a:endParaRPr lang="hr-HR" sz="1000" b="1" kern="1200" dirty="0">
            <a:solidFill>
              <a:schemeClr val="bg1">
                <a:lumMod val="50000"/>
              </a:schemeClr>
            </a:solidFill>
            <a:latin typeface="Arial" panose="020B0604020202020204" pitchFamily="34" charset="0"/>
            <a:cs typeface="Arial" panose="020B0604020202020204" pitchFamily="34" charset="0"/>
          </a:endParaRPr>
        </a:p>
      </dsp:txBody>
      <dsp:txXfrm>
        <a:off x="2317922" y="1156202"/>
        <a:ext cx="720486" cy="745725"/>
      </dsp:txXfrm>
    </dsp:sp>
    <dsp:sp modelId="{4CDED3AC-DA7D-4CCD-9847-5FF07CC2680B}">
      <dsp:nvSpPr>
        <dsp:cNvPr id="0" name=""/>
        <dsp:cNvSpPr/>
      </dsp:nvSpPr>
      <dsp:spPr>
        <a:xfrm>
          <a:off x="2134759" y="219031"/>
          <a:ext cx="890602" cy="890602"/>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b="1" kern="1200" dirty="0" smtClean="0">
              <a:solidFill>
                <a:schemeClr val="bg1">
                  <a:lumMod val="50000"/>
                </a:schemeClr>
              </a:solidFill>
              <a:latin typeface="Arial" panose="020B0604020202020204" pitchFamily="34" charset="0"/>
              <a:cs typeface="Arial" panose="020B0604020202020204" pitchFamily="34" charset="0"/>
            </a:rPr>
            <a:t>javni poziv za dodjelu državnih stipendija</a:t>
          </a:r>
          <a:endParaRPr lang="hr-HR" sz="500" b="1" kern="1200" dirty="0">
            <a:solidFill>
              <a:schemeClr val="bg1">
                <a:lumMod val="50000"/>
              </a:schemeClr>
            </a:solidFill>
          </a:endParaRPr>
        </a:p>
      </dsp:txBody>
      <dsp:txXfrm>
        <a:off x="2265185" y="349457"/>
        <a:ext cx="629750" cy="629750"/>
      </dsp:txXfrm>
    </dsp:sp>
    <dsp:sp modelId="{319C923A-79A0-44B3-BA0B-E4C077167F73}">
      <dsp:nvSpPr>
        <dsp:cNvPr id="0" name=""/>
        <dsp:cNvSpPr/>
      </dsp:nvSpPr>
      <dsp:spPr>
        <a:xfrm>
          <a:off x="1339439" y="0"/>
          <a:ext cx="2770763" cy="2216610"/>
        </a:xfrm>
        <a:prstGeom prst="funnel">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A51DB-0CB6-478D-B3DC-3B42343C06C3}">
      <dsp:nvSpPr>
        <dsp:cNvPr id="0" name=""/>
        <dsp:cNvSpPr/>
      </dsp:nvSpPr>
      <dsp:spPr>
        <a:xfrm>
          <a:off x="878854" y="0"/>
          <a:ext cx="4980177" cy="2453072"/>
        </a:xfrm>
        <a:prstGeom prst="rightArrow">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E4DFEDAB-09E0-4C36-AFB3-CFD4C146EC55}">
      <dsp:nvSpPr>
        <dsp:cNvPr id="0" name=""/>
        <dsp:cNvSpPr/>
      </dsp:nvSpPr>
      <dsp:spPr>
        <a:xfrm>
          <a:off x="0" y="728621"/>
          <a:ext cx="1768008" cy="98122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1" kern="1200" dirty="0" smtClean="0">
              <a:solidFill>
                <a:schemeClr val="bg1">
                  <a:lumMod val="65000"/>
                </a:schemeClr>
              </a:solidFill>
              <a:latin typeface="Arial" panose="020B0604020202020204" pitchFamily="34" charset="0"/>
              <a:cs typeface="Arial" panose="020B0604020202020204" pitchFamily="34" charset="0"/>
            </a:rPr>
            <a:t>186.068.250,00</a:t>
          </a:r>
          <a:r>
            <a:rPr lang="hr-HR" sz="1200" kern="1200" dirty="0" smtClean="0">
              <a:solidFill>
                <a:schemeClr val="bg1">
                  <a:lumMod val="65000"/>
                </a:schemeClr>
              </a:solidFill>
              <a:latin typeface="Arial" panose="020B0604020202020204" pitchFamily="34" charset="0"/>
              <a:cs typeface="Arial" panose="020B0604020202020204" pitchFamily="34" charset="0"/>
            </a:rPr>
            <a:t> </a:t>
          </a:r>
          <a:r>
            <a:rPr lang="hr-HR" sz="1200" b="1" kern="1200" dirty="0" smtClean="0">
              <a:solidFill>
                <a:schemeClr val="bg1">
                  <a:lumMod val="65000"/>
                </a:schemeClr>
              </a:solidFill>
              <a:latin typeface="Arial" panose="020B0604020202020204" pitchFamily="34" charset="0"/>
              <a:cs typeface="Arial" panose="020B0604020202020204" pitchFamily="34" charset="0"/>
            </a:rPr>
            <a:t> HRK</a:t>
          </a:r>
        </a:p>
      </dsp:txBody>
      <dsp:txXfrm>
        <a:off x="47900" y="776521"/>
        <a:ext cx="1672208" cy="885428"/>
      </dsp:txXfrm>
    </dsp:sp>
    <dsp:sp modelId="{2FBFF929-DCA2-42BE-91AD-A7093BE4DCAA}">
      <dsp:nvSpPr>
        <dsp:cNvPr id="0" name=""/>
        <dsp:cNvSpPr/>
      </dsp:nvSpPr>
      <dsp:spPr>
        <a:xfrm>
          <a:off x="2068287" y="710311"/>
          <a:ext cx="1768008" cy="981228"/>
        </a:xfrm>
        <a:prstGeom prst="round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3"/>
        </a:fillRef>
        <a:effectRef idx="1">
          <a:schemeClr val="accent3"/>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kern="1200" dirty="0" smtClean="0">
              <a:latin typeface="Arial" panose="020B0604020202020204" pitchFamily="34" charset="0"/>
              <a:cs typeface="Arial" panose="020B0604020202020204" pitchFamily="34" charset="0"/>
            </a:rPr>
            <a:t>dodjela 17.000 godišnjih stipendija tijekom 5 akademskih godina   </a:t>
          </a:r>
          <a:endParaRPr lang="hr-HR" sz="1200" kern="1200" dirty="0">
            <a:latin typeface="Arial" panose="020B0604020202020204" pitchFamily="34" charset="0"/>
            <a:cs typeface="Arial" panose="020B0604020202020204" pitchFamily="34" charset="0"/>
          </a:endParaRPr>
        </a:p>
      </dsp:txBody>
      <dsp:txXfrm>
        <a:off x="2116187" y="758211"/>
        <a:ext cx="1672208" cy="885428"/>
      </dsp:txXfrm>
    </dsp:sp>
    <dsp:sp modelId="{9CD4A79F-BB0B-4DCA-9A91-355C8280173B}">
      <dsp:nvSpPr>
        <dsp:cNvPr id="0" name=""/>
        <dsp:cNvSpPr/>
      </dsp:nvSpPr>
      <dsp:spPr>
        <a:xfrm>
          <a:off x="4091023" y="206494"/>
          <a:ext cx="1768008" cy="2025481"/>
        </a:xfrm>
        <a:prstGeom prst="roundRect">
          <a:avLst/>
        </a:prstGeom>
        <a:solidFill>
          <a:schemeClr val="accent3"/>
        </a:solidFill>
        <a:ln w="254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kern="1200" dirty="0" smtClean="0">
              <a:latin typeface="Arial" panose="020B0604020202020204" pitchFamily="34" charset="0"/>
              <a:cs typeface="Arial" panose="020B0604020202020204" pitchFamily="34" charset="0"/>
            </a:rPr>
            <a:t>redovni studenti koji su upisani na visoka učilišta u Republici Hrvatskoj na preddiplomske sveučilišne, integrirane preddiplomske i diplomske sveučilišne i preddiplomske stručne studije u STEM područjima znanosti.  </a:t>
          </a:r>
          <a:endParaRPr lang="hr-HR" sz="1100" b="1" kern="1200" dirty="0">
            <a:latin typeface="Arial" panose="020B0604020202020204" pitchFamily="34" charset="0"/>
            <a:cs typeface="Arial" panose="020B0604020202020204" pitchFamily="34" charset="0"/>
          </a:endParaRPr>
        </a:p>
      </dsp:txBody>
      <dsp:txXfrm>
        <a:off x="4177330" y="292801"/>
        <a:ext cx="1595394" cy="185286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F8B044-0CDF-455F-8AB2-87BC200A510E}">
      <dsp:nvSpPr>
        <dsp:cNvPr id="0" name=""/>
        <dsp:cNvSpPr/>
      </dsp:nvSpPr>
      <dsp:spPr>
        <a:xfrm>
          <a:off x="1304658" y="128642"/>
          <a:ext cx="2553060" cy="886644"/>
        </a:xfrm>
        <a:prstGeom prst="ellipse">
          <a:avLst/>
        </a:prstGeom>
        <a:solidFill>
          <a:schemeClr val="accent3">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36825432-15CF-4B33-A806-FD5F5D22C6A8}">
      <dsp:nvSpPr>
        <dsp:cNvPr id="0" name=""/>
        <dsp:cNvSpPr/>
      </dsp:nvSpPr>
      <dsp:spPr>
        <a:xfrm>
          <a:off x="2507338" y="2201640"/>
          <a:ext cx="494779" cy="383204"/>
        </a:xfrm>
        <a:prstGeom prst="downArrow">
          <a:avLst/>
        </a:prstGeom>
        <a:solidFill>
          <a:schemeClr val="accent3"/>
        </a:solidFill>
        <a:ln w="25400" cap="flat" cmpd="sng" algn="ctr">
          <a:solidFill>
            <a:schemeClr val="accent3">
              <a:shade val="50000"/>
            </a:schemeClr>
          </a:solidFill>
          <a:prstDash val="solid"/>
        </a:ln>
        <a:effectLst/>
        <a:scene3d>
          <a:camera prst="orthographicFront"/>
          <a:lightRig rig="flat" dir="t"/>
        </a:scene3d>
        <a:sp3d z="190500"/>
      </dsp:spPr>
      <dsp:style>
        <a:lnRef idx="2">
          <a:schemeClr val="accent3">
            <a:shade val="50000"/>
          </a:schemeClr>
        </a:lnRef>
        <a:fillRef idx="1">
          <a:schemeClr val="accent3"/>
        </a:fillRef>
        <a:effectRef idx="0">
          <a:schemeClr val="accent3"/>
        </a:effectRef>
        <a:fontRef idx="minor">
          <a:schemeClr val="lt1"/>
        </a:fontRef>
      </dsp:style>
    </dsp:sp>
    <dsp:sp modelId="{293EBA6A-EE94-44C2-BDA5-617219E32649}">
      <dsp:nvSpPr>
        <dsp:cNvPr id="0" name=""/>
        <dsp:cNvSpPr/>
      </dsp:nvSpPr>
      <dsp:spPr>
        <a:xfrm>
          <a:off x="743072" y="2553060"/>
          <a:ext cx="3684149" cy="593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lumMod val="65000"/>
                </a:schemeClr>
              </a:solidFill>
              <a:latin typeface="Arial" panose="020B0604020202020204" pitchFamily="34" charset="0"/>
              <a:cs typeface="Arial" panose="020B0604020202020204" pitchFamily="34" charset="0"/>
            </a:rPr>
            <a:t>povećanje dostupnosti i završnosti u visokom obrazovanju u STEM područjima</a:t>
          </a:r>
          <a:endParaRPr lang="hr-HR" sz="1500" b="1" kern="1200" dirty="0">
            <a:solidFill>
              <a:schemeClr val="bg1">
                <a:lumMod val="65000"/>
              </a:schemeClr>
            </a:solidFill>
            <a:latin typeface="Arial" panose="020B0604020202020204" pitchFamily="34" charset="0"/>
            <a:cs typeface="Arial" panose="020B0604020202020204" pitchFamily="34" charset="0"/>
          </a:endParaRPr>
        </a:p>
      </dsp:txBody>
      <dsp:txXfrm>
        <a:off x="743072" y="2553060"/>
        <a:ext cx="3684149" cy="593735"/>
      </dsp:txXfrm>
    </dsp:sp>
    <dsp:sp modelId="{2F22FF86-DF8B-4DDC-B71D-A0509EF0008E}">
      <dsp:nvSpPr>
        <dsp:cNvPr id="0" name=""/>
        <dsp:cNvSpPr/>
      </dsp:nvSpPr>
      <dsp:spPr>
        <a:xfrm>
          <a:off x="2115438" y="1032661"/>
          <a:ext cx="1125454" cy="992808"/>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b="1" kern="1200" dirty="0" smtClean="0">
              <a:solidFill>
                <a:schemeClr val="bg1">
                  <a:lumMod val="50000"/>
                </a:schemeClr>
              </a:solidFill>
              <a:latin typeface="Arial" panose="020B0604020202020204" pitchFamily="34" charset="0"/>
              <a:cs typeface="Arial" panose="020B0604020202020204" pitchFamily="34" charset="0"/>
            </a:rPr>
            <a:t>Isplata stipendija studentima u STEM područjima znanosti</a:t>
          </a:r>
          <a:endParaRPr lang="hr-HR" sz="1000" b="1" kern="1200" dirty="0">
            <a:solidFill>
              <a:schemeClr val="bg1">
                <a:lumMod val="50000"/>
              </a:schemeClr>
            </a:solidFill>
            <a:latin typeface="Arial" panose="020B0604020202020204" pitchFamily="34" charset="0"/>
            <a:cs typeface="Arial" panose="020B0604020202020204" pitchFamily="34" charset="0"/>
          </a:endParaRPr>
        </a:p>
      </dsp:txBody>
      <dsp:txXfrm>
        <a:off x="2280257" y="1178054"/>
        <a:ext cx="795816" cy="702022"/>
      </dsp:txXfrm>
    </dsp:sp>
    <dsp:sp modelId="{1B303033-F579-4974-A441-E2DFAFAD1639}">
      <dsp:nvSpPr>
        <dsp:cNvPr id="0" name=""/>
        <dsp:cNvSpPr/>
      </dsp:nvSpPr>
      <dsp:spPr>
        <a:xfrm>
          <a:off x="1954154" y="0"/>
          <a:ext cx="1125454" cy="992808"/>
        </a:xfrm>
        <a:prstGeom prst="ellipse">
          <a:avLst/>
        </a:prstGeom>
        <a:gradFill rotWithShape="1">
          <a:gsLst>
            <a:gs pos="0">
              <a:schemeClr val="accent3">
                <a:tint val="100000"/>
                <a:shade val="100000"/>
                <a:satMod val="130000"/>
              </a:schemeClr>
            </a:gs>
            <a:gs pos="100000">
              <a:schemeClr val="accent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b="1" kern="1200" dirty="0" smtClean="0">
              <a:solidFill>
                <a:schemeClr val="bg1">
                  <a:lumMod val="50000"/>
                </a:schemeClr>
              </a:solidFill>
              <a:latin typeface="Arial" panose="020B0604020202020204" pitchFamily="34" charset="0"/>
              <a:cs typeface="Arial" panose="020B0604020202020204" pitchFamily="34" charset="0"/>
            </a:rPr>
            <a:t>Priprema i provedba dodjelu  stipendija u STEM područjima</a:t>
          </a:r>
          <a:endParaRPr lang="hr-HR" sz="500" b="1" kern="1200" dirty="0">
            <a:solidFill>
              <a:schemeClr val="bg1">
                <a:lumMod val="50000"/>
              </a:schemeClr>
            </a:solidFill>
            <a:latin typeface="Arial" panose="020B0604020202020204" pitchFamily="34" charset="0"/>
            <a:cs typeface="Arial" panose="020B0604020202020204" pitchFamily="34" charset="0"/>
          </a:endParaRPr>
        </a:p>
      </dsp:txBody>
      <dsp:txXfrm>
        <a:off x="2118973" y="145393"/>
        <a:ext cx="795816" cy="702022"/>
      </dsp:txXfrm>
    </dsp:sp>
    <dsp:sp modelId="{319C923A-79A0-44B3-BA0B-E4C077167F73}">
      <dsp:nvSpPr>
        <dsp:cNvPr id="0" name=""/>
        <dsp:cNvSpPr/>
      </dsp:nvSpPr>
      <dsp:spPr>
        <a:xfrm>
          <a:off x="1339439" y="0"/>
          <a:ext cx="2770763" cy="2216610"/>
        </a:xfrm>
        <a:prstGeom prst="funnel">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A51DB-0CB6-478D-B3DC-3B42343C06C3}">
      <dsp:nvSpPr>
        <dsp:cNvPr id="0" name=""/>
        <dsp:cNvSpPr/>
      </dsp:nvSpPr>
      <dsp:spPr>
        <a:xfrm>
          <a:off x="878854" y="0"/>
          <a:ext cx="4980177" cy="2453072"/>
        </a:xfrm>
        <a:prstGeom prst="rightArrow">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E4DFEDAB-09E0-4C36-AFB3-CFD4C146EC55}">
      <dsp:nvSpPr>
        <dsp:cNvPr id="0" name=""/>
        <dsp:cNvSpPr/>
      </dsp:nvSpPr>
      <dsp:spPr>
        <a:xfrm>
          <a:off x="0" y="461663"/>
          <a:ext cx="1403498" cy="1515144"/>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0" kern="1200" dirty="0" smtClean="0">
              <a:solidFill>
                <a:schemeClr val="bg1">
                  <a:lumMod val="65000"/>
                </a:schemeClr>
              </a:solidFill>
              <a:latin typeface="Arial" panose="020B0604020202020204" pitchFamily="34" charset="0"/>
              <a:cs typeface="Arial" panose="020B0604020202020204" pitchFamily="34" charset="0"/>
            </a:rPr>
            <a:t>• </a:t>
          </a:r>
          <a:r>
            <a:rPr lang="hr-HR" sz="1000" b="1" kern="1200" dirty="0" smtClean="0">
              <a:solidFill>
                <a:schemeClr val="bg1">
                  <a:lumMod val="65000"/>
                </a:schemeClr>
              </a:solidFill>
              <a:latin typeface="Arial" panose="020B0604020202020204" pitchFamily="34" charset="0"/>
              <a:cs typeface="Arial" panose="020B0604020202020204" pitchFamily="34" charset="0"/>
            </a:rPr>
            <a:t>100.000.000,00</a:t>
          </a:r>
          <a:r>
            <a:rPr lang="hr-HR" sz="1000" kern="1200" dirty="0" smtClean="0">
              <a:solidFill>
                <a:schemeClr val="bg1">
                  <a:lumMod val="65000"/>
                </a:schemeClr>
              </a:solidFill>
              <a:latin typeface="Arial" panose="020B0604020202020204" pitchFamily="34" charset="0"/>
              <a:cs typeface="Arial" panose="020B0604020202020204" pitchFamily="34" charset="0"/>
            </a:rPr>
            <a:t> </a:t>
          </a:r>
          <a:r>
            <a:rPr lang="hr-HR" sz="1000" b="1" kern="1200" dirty="0" smtClean="0">
              <a:solidFill>
                <a:schemeClr val="bg1">
                  <a:lumMod val="65000"/>
                </a:schemeClr>
              </a:solidFill>
              <a:latin typeface="Arial" panose="020B0604020202020204" pitchFamily="34" charset="0"/>
              <a:cs typeface="Arial" panose="020B0604020202020204" pitchFamily="34" charset="0"/>
            </a:rPr>
            <a:t> HRK</a:t>
          </a:r>
        </a:p>
        <a:p>
          <a:pPr lvl="0" algn="ctr" defTabSz="444500">
            <a:lnSpc>
              <a:spcPct val="90000"/>
            </a:lnSpc>
            <a:spcBef>
              <a:spcPct val="0"/>
            </a:spcBef>
            <a:spcAft>
              <a:spcPct val="35000"/>
            </a:spcAft>
          </a:pPr>
          <a:r>
            <a:rPr lang="hr-HR" sz="1000" b="0" kern="1200" dirty="0" smtClean="0">
              <a:solidFill>
                <a:schemeClr val="bg1">
                  <a:lumMod val="65000"/>
                </a:schemeClr>
              </a:solidFill>
              <a:latin typeface="Arial" panose="020B0604020202020204" pitchFamily="34" charset="0"/>
              <a:cs typeface="Arial" panose="020B0604020202020204" pitchFamily="34" charset="0"/>
            </a:rPr>
            <a:t>• 1.000.000,00 HRK - 4.000.000,00 HRK po projektu</a:t>
          </a:r>
          <a:endParaRPr lang="en-US" sz="1000" b="0" kern="1200" dirty="0" smtClean="0">
            <a:solidFill>
              <a:schemeClr val="bg1">
                <a:lumMod val="65000"/>
              </a:schemeClr>
            </a:solidFill>
            <a:latin typeface="Arial" panose="020B0604020202020204" pitchFamily="34" charset="0"/>
            <a:cs typeface="Arial" panose="020B0604020202020204" pitchFamily="34" charset="0"/>
          </a:endParaRPr>
        </a:p>
        <a:p>
          <a:pPr lvl="0" algn="ctr" defTabSz="444500">
            <a:lnSpc>
              <a:spcPct val="90000"/>
            </a:lnSpc>
            <a:spcBef>
              <a:spcPct val="0"/>
            </a:spcBef>
            <a:spcAft>
              <a:spcPct val="35000"/>
            </a:spcAft>
          </a:pPr>
          <a:r>
            <a:rPr lang="hr-HR" sz="1000" b="0" kern="1200" dirty="0" smtClean="0">
              <a:solidFill>
                <a:schemeClr val="bg1">
                  <a:lumMod val="65000"/>
                </a:schemeClr>
              </a:solidFill>
              <a:latin typeface="Arial" panose="020B0604020202020204" pitchFamily="34" charset="0"/>
              <a:cs typeface="Arial" panose="020B0604020202020204" pitchFamily="34" charset="0"/>
            </a:rPr>
            <a:t>•  intenzitet potpore 100%</a:t>
          </a:r>
          <a:endParaRPr lang="hr-HR" sz="1000" b="1" kern="1200" dirty="0" smtClean="0">
            <a:solidFill>
              <a:schemeClr val="bg1">
                <a:lumMod val="65000"/>
              </a:schemeClr>
            </a:solidFill>
            <a:latin typeface="Arial" panose="020B0604020202020204" pitchFamily="34" charset="0"/>
            <a:cs typeface="Arial" panose="020B0604020202020204" pitchFamily="34" charset="0"/>
          </a:endParaRPr>
        </a:p>
      </dsp:txBody>
      <dsp:txXfrm>
        <a:off x="68513" y="530176"/>
        <a:ext cx="1266472" cy="1378118"/>
      </dsp:txXfrm>
    </dsp:sp>
    <dsp:sp modelId="{2FBFF929-DCA2-42BE-91AD-A7093BE4DCAA}">
      <dsp:nvSpPr>
        <dsp:cNvPr id="0" name=""/>
        <dsp:cNvSpPr/>
      </dsp:nvSpPr>
      <dsp:spPr>
        <a:xfrm>
          <a:off x="1641797" y="285954"/>
          <a:ext cx="1609795" cy="1829942"/>
        </a:xfrm>
        <a:prstGeom prst="round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3"/>
        </a:fillRef>
        <a:effectRef idx="1">
          <a:schemeClr val="accent3"/>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0" kern="1200" dirty="0" smtClean="0">
              <a:latin typeface="Arial" panose="020B0604020202020204" pitchFamily="34" charset="0"/>
              <a:cs typeface="Arial" panose="020B0604020202020204" pitchFamily="34" charset="0"/>
            </a:rPr>
            <a:t>Povećanje </a:t>
          </a:r>
          <a:r>
            <a:rPr lang="hr-HR" sz="1000" b="0" kern="1200" dirty="0" err="1" smtClean="0">
              <a:latin typeface="Arial" panose="020B0604020202020204" pitchFamily="34" charset="0"/>
              <a:cs typeface="Arial" panose="020B0604020202020204" pitchFamily="34" charset="0"/>
            </a:rPr>
            <a:t>zapošljivosti</a:t>
          </a:r>
          <a:r>
            <a:rPr lang="hr-HR" sz="1000" b="0" kern="1200" dirty="0" smtClean="0">
              <a:latin typeface="Arial" panose="020B0604020202020204" pitchFamily="34" charset="0"/>
              <a:cs typeface="Arial" panose="020B0604020202020204" pitchFamily="34" charset="0"/>
            </a:rPr>
            <a:t> studenata omogućavanjem stjecanja praktičnih vještina za rad kroz poboljšanje kvalitete i učinkovitosti tercijarnog i ekvivalentnog obrazovanja </a:t>
          </a:r>
          <a:endParaRPr lang="hr-HR" sz="1000" b="0" kern="1200" dirty="0">
            <a:latin typeface="Arial" panose="020B0604020202020204" pitchFamily="34" charset="0"/>
            <a:cs typeface="Arial" panose="020B0604020202020204" pitchFamily="34" charset="0"/>
          </a:endParaRPr>
        </a:p>
      </dsp:txBody>
      <dsp:txXfrm>
        <a:off x="1720381" y="364538"/>
        <a:ext cx="1452627" cy="1672774"/>
      </dsp:txXfrm>
    </dsp:sp>
    <dsp:sp modelId="{9CD4A79F-BB0B-4DCA-9A91-355C8280173B}">
      <dsp:nvSpPr>
        <dsp:cNvPr id="0" name=""/>
        <dsp:cNvSpPr/>
      </dsp:nvSpPr>
      <dsp:spPr>
        <a:xfrm>
          <a:off x="3466067" y="743761"/>
          <a:ext cx="1050942" cy="950948"/>
        </a:xfrm>
        <a:prstGeom prst="roundRect">
          <a:avLst/>
        </a:prstGeom>
        <a:solidFill>
          <a:schemeClr val="accent3"/>
        </a:solidFill>
        <a:ln w="254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0" kern="1200" dirty="0" smtClean="0">
              <a:latin typeface="Arial" panose="020B0604020202020204" pitchFamily="34" charset="0"/>
              <a:cs typeface="Arial" panose="020B0604020202020204" pitchFamily="34" charset="0"/>
            </a:rPr>
            <a:t>javna i privatna visoka učilišta  </a:t>
          </a:r>
          <a:endParaRPr lang="hr-HR" sz="1200" b="0" kern="1200" dirty="0">
            <a:latin typeface="Arial" panose="020B0604020202020204" pitchFamily="34" charset="0"/>
            <a:cs typeface="Arial" panose="020B0604020202020204" pitchFamily="34" charset="0"/>
          </a:endParaRPr>
        </a:p>
      </dsp:txBody>
      <dsp:txXfrm>
        <a:off x="3512488" y="790182"/>
        <a:ext cx="958100" cy="858106"/>
      </dsp:txXfrm>
    </dsp:sp>
    <dsp:sp modelId="{B15CDEC9-EE62-4A9C-B4CE-38DCC403E7CC}">
      <dsp:nvSpPr>
        <dsp:cNvPr id="0" name=""/>
        <dsp:cNvSpPr/>
      </dsp:nvSpPr>
      <dsp:spPr>
        <a:xfrm>
          <a:off x="4720493" y="892010"/>
          <a:ext cx="1136339" cy="669050"/>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kern="1200" dirty="0" smtClean="0">
              <a:solidFill>
                <a:schemeClr val="bg1">
                  <a:lumMod val="65000"/>
                </a:schemeClr>
              </a:solidFill>
              <a:latin typeface="Arial" panose="020B0604020202020204" pitchFamily="34" charset="0"/>
              <a:cs typeface="Arial" panose="020B0604020202020204" pitchFamily="34" charset="0"/>
            </a:rPr>
            <a:t>objava poziva planirana je u svibnju 2018. godine</a:t>
          </a:r>
          <a:endParaRPr lang="hr-HR" sz="1000" kern="1200" dirty="0">
            <a:solidFill>
              <a:schemeClr val="bg1">
                <a:lumMod val="65000"/>
              </a:schemeClr>
            </a:solidFill>
            <a:latin typeface="Arial" panose="020B0604020202020204" pitchFamily="34" charset="0"/>
            <a:cs typeface="Arial" panose="020B0604020202020204" pitchFamily="34" charset="0"/>
          </a:endParaRPr>
        </a:p>
      </dsp:txBody>
      <dsp:txXfrm>
        <a:off x="4753153" y="924670"/>
        <a:ext cx="1071019" cy="60373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0FB951-8505-4064-ADE2-A7BE28B5F0C2}">
      <dsp:nvSpPr>
        <dsp:cNvPr id="0" name=""/>
        <dsp:cNvSpPr/>
      </dsp:nvSpPr>
      <dsp:spPr>
        <a:xfrm>
          <a:off x="2426779" y="1108138"/>
          <a:ext cx="1741360" cy="1741360"/>
        </a:xfrm>
        <a:prstGeom prst="gear9">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b="1" kern="1200" dirty="0" smtClean="0">
              <a:solidFill>
                <a:schemeClr val="bg1">
                  <a:lumMod val="65000"/>
                </a:schemeClr>
              </a:solidFill>
              <a:latin typeface="Arial" panose="020B0604020202020204" pitchFamily="34" charset="0"/>
              <a:cs typeface="Arial" panose="020B0604020202020204" pitchFamily="34" charset="0"/>
            </a:rPr>
            <a:t>Unaprjeđenje postojećih i razvoj novih modela stručne prakse</a:t>
          </a:r>
          <a:endParaRPr lang="hr-HR" sz="1000" b="1" kern="1200" dirty="0">
            <a:solidFill>
              <a:schemeClr val="bg1">
                <a:lumMod val="65000"/>
              </a:schemeClr>
            </a:solidFill>
            <a:latin typeface="Arial" panose="020B0604020202020204" pitchFamily="34" charset="0"/>
            <a:cs typeface="Arial" panose="020B0604020202020204" pitchFamily="34" charset="0"/>
          </a:endParaRPr>
        </a:p>
      </dsp:txBody>
      <dsp:txXfrm>
        <a:off x="2776870" y="1516043"/>
        <a:ext cx="1041178" cy="895095"/>
      </dsp:txXfrm>
    </dsp:sp>
    <dsp:sp modelId="{C19923FC-2188-40BB-936B-933DBCD6F771}">
      <dsp:nvSpPr>
        <dsp:cNvPr id="0" name=""/>
        <dsp:cNvSpPr/>
      </dsp:nvSpPr>
      <dsp:spPr>
        <a:xfrm>
          <a:off x="1413624" y="696544"/>
          <a:ext cx="1266444" cy="1266444"/>
        </a:xfrm>
        <a:prstGeom prst="gear6">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b="1" kern="1200" dirty="0" smtClean="0">
              <a:solidFill>
                <a:schemeClr val="bg1">
                  <a:lumMod val="65000"/>
                </a:schemeClr>
              </a:solidFill>
              <a:latin typeface="Arial" panose="020B0604020202020204" pitchFamily="34" charset="0"/>
              <a:cs typeface="Arial" panose="020B0604020202020204" pitchFamily="34" charset="0"/>
            </a:rPr>
            <a:t>Provedba stručne prakse </a:t>
          </a:r>
          <a:endParaRPr lang="hr-HR" sz="1000" b="1" kern="1200" dirty="0">
            <a:solidFill>
              <a:schemeClr val="bg1">
                <a:lumMod val="65000"/>
              </a:schemeClr>
            </a:solidFill>
            <a:latin typeface="Arial" panose="020B0604020202020204" pitchFamily="34" charset="0"/>
            <a:cs typeface="Arial" panose="020B0604020202020204" pitchFamily="34" charset="0"/>
          </a:endParaRPr>
        </a:p>
      </dsp:txBody>
      <dsp:txXfrm>
        <a:off x="1732455" y="1017302"/>
        <a:ext cx="628782" cy="624928"/>
      </dsp:txXfrm>
    </dsp:sp>
    <dsp:sp modelId="{2D301297-B8D9-4612-BB6B-68DF3345EE85}">
      <dsp:nvSpPr>
        <dsp:cNvPr id="0" name=""/>
        <dsp:cNvSpPr/>
      </dsp:nvSpPr>
      <dsp:spPr>
        <a:xfrm>
          <a:off x="2481582" y="825394"/>
          <a:ext cx="2141873" cy="2141873"/>
        </a:xfrm>
        <a:prstGeom prst="circularArrow">
          <a:avLst>
            <a:gd name="adj1" fmla="val 4878"/>
            <a:gd name="adj2" fmla="val 312630"/>
            <a:gd name="adj3" fmla="val 3052853"/>
            <a:gd name="adj4" fmla="val 15348197"/>
            <a:gd name="adj5" fmla="val 5691"/>
          </a:avLst>
        </a:prstGeom>
        <a:gradFill rotWithShape="0">
          <a:gsLst>
            <a:gs pos="0">
              <a:schemeClr val="accent3">
                <a:tint val="60000"/>
                <a:hueOff val="0"/>
                <a:satOff val="0"/>
                <a:lumOff val="0"/>
                <a:alphaOff val="0"/>
                <a:tint val="100000"/>
                <a:shade val="100000"/>
                <a:satMod val="130000"/>
              </a:schemeClr>
            </a:gs>
            <a:gs pos="100000">
              <a:schemeClr val="accent3">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94E3183-229B-4142-BB9F-6046332A1119}">
      <dsp:nvSpPr>
        <dsp:cNvPr id="0" name=""/>
        <dsp:cNvSpPr/>
      </dsp:nvSpPr>
      <dsp:spPr>
        <a:xfrm>
          <a:off x="1189339" y="420740"/>
          <a:ext cx="1619465" cy="1619465"/>
        </a:xfrm>
        <a:prstGeom prst="leftCircularArrow">
          <a:avLst>
            <a:gd name="adj1" fmla="val 6452"/>
            <a:gd name="adj2" fmla="val 429999"/>
            <a:gd name="adj3" fmla="val 10489124"/>
            <a:gd name="adj4" fmla="val 14837806"/>
            <a:gd name="adj5" fmla="val 7527"/>
          </a:avLst>
        </a:prstGeom>
        <a:gradFill rotWithShape="0">
          <a:gsLst>
            <a:gs pos="0">
              <a:schemeClr val="accent3">
                <a:tint val="60000"/>
                <a:hueOff val="0"/>
                <a:satOff val="0"/>
                <a:lumOff val="0"/>
                <a:alphaOff val="0"/>
                <a:tint val="100000"/>
                <a:shade val="100000"/>
                <a:satMod val="130000"/>
              </a:schemeClr>
            </a:gs>
            <a:gs pos="100000">
              <a:schemeClr val="accent3">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859897-2F67-4D95-8DFA-839F59933A57}">
      <dsp:nvSpPr>
        <dsp:cNvPr id="0" name=""/>
        <dsp:cNvSpPr/>
      </dsp:nvSpPr>
      <dsp:spPr>
        <a:xfrm>
          <a:off x="2888" y="0"/>
          <a:ext cx="3909207" cy="891445"/>
        </a:xfrm>
        <a:prstGeom prst="roundRect">
          <a:avLst>
            <a:gd name="adj" fmla="val 10000"/>
          </a:avLst>
        </a:prstGeom>
        <a:solidFill>
          <a:srgbClr val="F79646"/>
        </a:solidFill>
        <a:ln w="25400" cap="flat" cmpd="sng" algn="ctr">
          <a:solidFill>
            <a:srgbClr val="F79646">
              <a:shade val="50000"/>
            </a:srgb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hr-HR" sz="2300" kern="1200" dirty="0" smtClean="0">
              <a:solidFill>
                <a:sysClr val="window" lastClr="FFFFFF"/>
              </a:solidFill>
              <a:latin typeface="Calibri"/>
              <a:ea typeface="+mn-ea"/>
              <a:cs typeface="+mn-cs"/>
            </a:rPr>
            <a:t>Ukupna alokacija: 961.200.000,00 kn</a:t>
          </a:r>
          <a:endParaRPr lang="hr-HR" sz="2300" kern="1200" dirty="0">
            <a:solidFill>
              <a:sysClr val="window" lastClr="FFFFFF"/>
            </a:solidFill>
            <a:latin typeface="Calibri"/>
            <a:ea typeface="+mn-ea"/>
            <a:cs typeface="+mn-cs"/>
          </a:endParaRPr>
        </a:p>
      </dsp:txBody>
      <dsp:txXfrm>
        <a:off x="28998" y="26110"/>
        <a:ext cx="3856987" cy="839225"/>
      </dsp:txXfrm>
    </dsp:sp>
    <dsp:sp modelId="{E129D842-AC24-4109-ABC9-0FF751D1E4DF}">
      <dsp:nvSpPr>
        <dsp:cNvPr id="0" name=""/>
        <dsp:cNvSpPr/>
      </dsp:nvSpPr>
      <dsp:spPr>
        <a:xfrm>
          <a:off x="1444" y="995712"/>
          <a:ext cx="1875819" cy="891445"/>
        </a:xfrm>
        <a:prstGeom prst="roundRect">
          <a:avLst>
            <a:gd name="adj" fmla="val 10000"/>
          </a:avLst>
        </a:prstGeom>
        <a:solidFill>
          <a:sysClr val="window" lastClr="FFFFFF"/>
        </a:solidFill>
        <a:ln w="25400" cap="flat" cmpd="sng" algn="ctr">
          <a:solidFill>
            <a:srgbClr val="F7964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hr-HR" sz="1700" kern="1200" dirty="0" smtClean="0">
              <a:solidFill>
                <a:sysClr val="windowText" lastClr="000000"/>
              </a:solidFill>
              <a:latin typeface="Calibri"/>
              <a:ea typeface="+mn-ea"/>
              <a:cs typeface="+mn-cs"/>
            </a:rPr>
            <a:t>Javna uprava 770.000.000,00 kn</a:t>
          </a:r>
          <a:endParaRPr lang="hr-HR" sz="1700" kern="1200" dirty="0">
            <a:solidFill>
              <a:sysClr val="windowText" lastClr="000000"/>
            </a:solidFill>
            <a:latin typeface="Calibri"/>
            <a:ea typeface="+mn-ea"/>
            <a:cs typeface="+mn-cs"/>
          </a:endParaRPr>
        </a:p>
      </dsp:txBody>
      <dsp:txXfrm>
        <a:off x="27554" y="1021822"/>
        <a:ext cx="1823599" cy="839225"/>
      </dsp:txXfrm>
    </dsp:sp>
    <dsp:sp modelId="{6DAC6C22-C754-48DA-BCA7-94AEB3348C5D}">
      <dsp:nvSpPr>
        <dsp:cNvPr id="0" name=""/>
        <dsp:cNvSpPr/>
      </dsp:nvSpPr>
      <dsp:spPr>
        <a:xfrm>
          <a:off x="2034832" y="995712"/>
          <a:ext cx="1875819" cy="891445"/>
        </a:xfrm>
        <a:prstGeom prst="roundRect">
          <a:avLst>
            <a:gd name="adj" fmla="val 10000"/>
          </a:avLst>
        </a:prstGeom>
        <a:solidFill>
          <a:sysClr val="window" lastClr="FFFFFF"/>
        </a:solidFill>
        <a:ln w="25400" cap="flat" cmpd="sng" algn="ctr">
          <a:solidFill>
            <a:srgbClr val="F7964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hr-HR" sz="1700" kern="1200" dirty="0" smtClean="0">
              <a:solidFill>
                <a:sysClr val="windowText" lastClr="000000"/>
              </a:solidFill>
              <a:latin typeface="Calibri"/>
              <a:ea typeface="+mn-ea"/>
              <a:cs typeface="+mn-cs"/>
            </a:rPr>
            <a:t>Pravosuđe 192.000.000,00 kn</a:t>
          </a:r>
          <a:endParaRPr lang="hr-HR" sz="1700" kern="1200" dirty="0">
            <a:solidFill>
              <a:sysClr val="windowText" lastClr="000000"/>
            </a:solidFill>
            <a:latin typeface="Calibri"/>
            <a:ea typeface="+mn-ea"/>
            <a:cs typeface="+mn-cs"/>
          </a:endParaRPr>
        </a:p>
      </dsp:txBody>
      <dsp:txXfrm>
        <a:off x="2060942" y="1021822"/>
        <a:ext cx="1823599" cy="8392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E35424-4478-4905-9B84-0D8CE7E9A327}">
      <dsp:nvSpPr>
        <dsp:cNvPr id="0" name=""/>
        <dsp:cNvSpPr/>
      </dsp:nvSpPr>
      <dsp:spPr>
        <a:xfrm>
          <a:off x="134246" y="0"/>
          <a:ext cx="5159105" cy="515910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9D1941-B138-4413-91AD-FB3F87BDAD15}">
      <dsp:nvSpPr>
        <dsp:cNvPr id="0" name=""/>
        <dsp:cNvSpPr/>
      </dsp:nvSpPr>
      <dsp:spPr>
        <a:xfrm>
          <a:off x="2550012" y="446755"/>
          <a:ext cx="5427239" cy="49387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hr-HR" sz="1600" b="1" kern="1200" dirty="0" smtClean="0"/>
            <a:t>Lokalne inicijative za poticanje zapošljavanja - faza III </a:t>
          </a:r>
        </a:p>
        <a:p>
          <a:pPr lvl="0" algn="ctr" defTabSz="711200">
            <a:lnSpc>
              <a:spcPct val="90000"/>
            </a:lnSpc>
            <a:spcBef>
              <a:spcPct val="0"/>
            </a:spcBef>
            <a:spcAft>
              <a:spcPct val="35000"/>
            </a:spcAft>
          </a:pPr>
          <a:endParaRPr lang="hr-HR" sz="1200" kern="1200" dirty="0"/>
        </a:p>
      </dsp:txBody>
      <dsp:txXfrm>
        <a:off x="2574121" y="470864"/>
        <a:ext cx="5379021" cy="445657"/>
      </dsp:txXfrm>
    </dsp:sp>
    <dsp:sp modelId="{736725F9-9FCF-46F8-8F6E-FFBF54BA6F09}">
      <dsp:nvSpPr>
        <dsp:cNvPr id="0" name=""/>
        <dsp:cNvSpPr/>
      </dsp:nvSpPr>
      <dsp:spPr>
        <a:xfrm>
          <a:off x="2527041" y="1219856"/>
          <a:ext cx="5518586" cy="50081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kern="1200" dirty="0" smtClean="0"/>
            <a:t>Otvoreni trajni Poziv objavljen </a:t>
          </a:r>
        </a:p>
        <a:p>
          <a:pPr lvl="0" algn="ctr" defTabSz="533400">
            <a:lnSpc>
              <a:spcPct val="90000"/>
            </a:lnSpc>
            <a:spcBef>
              <a:spcPct val="0"/>
            </a:spcBef>
            <a:spcAft>
              <a:spcPct val="35000"/>
            </a:spcAft>
          </a:pPr>
          <a:r>
            <a:rPr lang="hr-HR" sz="1200" kern="1200" dirty="0" smtClean="0"/>
            <a:t>10.03.2017.-17.07.2017.</a:t>
          </a:r>
          <a:endParaRPr lang="hr-HR" sz="1200" kern="1200" dirty="0"/>
        </a:p>
      </dsp:txBody>
      <dsp:txXfrm>
        <a:off x="2551489" y="1244304"/>
        <a:ext cx="5469690" cy="451915"/>
      </dsp:txXfrm>
    </dsp:sp>
    <dsp:sp modelId="{5FE119C6-D977-47E7-89E9-D6BF4A2CBD12}">
      <dsp:nvSpPr>
        <dsp:cNvPr id="0" name=""/>
        <dsp:cNvSpPr/>
      </dsp:nvSpPr>
      <dsp:spPr>
        <a:xfrm>
          <a:off x="2519282" y="1951325"/>
          <a:ext cx="5628880" cy="837906"/>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hr-HR" sz="1050" kern="1200" dirty="0" smtClean="0"/>
            <a:t>Prijavitelji: ustanove (npr. škole, Hrvatski zavod za zapošljavanje, ustanove za obrazovanje odraslih, visokoškolske ustanove i ostale ustanove) udruge, trgovačka društva i obrti, sindikati, udruge sindikata više razine, udruge poslodavaca, udruge poslodavaca više razine, Poduzetničko potporne institucije evidentirane u jedinstvenom registru poduzetničke infrastrukture, jedinice lokalne i regionalne samouprave, zadruge, komore.</a:t>
          </a:r>
          <a:endParaRPr lang="hr-HR" sz="1050" kern="1200" dirty="0"/>
        </a:p>
      </dsp:txBody>
      <dsp:txXfrm>
        <a:off x="2560185" y="1992228"/>
        <a:ext cx="5547074" cy="756100"/>
      </dsp:txXfrm>
    </dsp:sp>
    <dsp:sp modelId="{AA52C68F-A2F7-4CF9-8D44-D2BE60477044}">
      <dsp:nvSpPr>
        <dsp:cNvPr id="0" name=""/>
        <dsp:cNvSpPr/>
      </dsp:nvSpPr>
      <dsp:spPr>
        <a:xfrm>
          <a:off x="2504657" y="2875366"/>
          <a:ext cx="5515333" cy="86050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vi-VN" sz="1200" kern="1200" dirty="0" smtClean="0">
              <a:latin typeface="Calibri" panose="020F0502020204030204" pitchFamily="34" charset="0"/>
            </a:rPr>
            <a:t>Aktivnosti: predviđeno je </a:t>
          </a:r>
          <a:r>
            <a:rPr lang="vi-VN" sz="1200" b="1" kern="1200" dirty="0" smtClean="0">
              <a:latin typeface="Calibri" panose="020F0502020204030204" pitchFamily="34" charset="0"/>
            </a:rPr>
            <a:t>financiranje aktivnosti (zapošljavanja na lokalnoj razini), usmjerenih na prevladavanje regionalnih i lokalnih različitosti te poticanje partnerskog pristupa </a:t>
          </a:r>
          <a:r>
            <a:rPr lang="vi-VN" sz="1200" kern="1200" dirty="0" smtClean="0">
              <a:latin typeface="Calibri" panose="020F0502020204030204" pitchFamily="34" charset="0"/>
            </a:rPr>
            <a:t>u pripremi i donošenju politika vezanih uz razvoj ljudskih potencijala u skladu s lokalnim potrebama na tržištu rada.</a:t>
          </a:r>
          <a:endParaRPr lang="hr-HR" sz="1200" kern="1200" dirty="0">
            <a:latin typeface="Calibri" panose="020F0502020204030204" pitchFamily="34" charset="0"/>
          </a:endParaRPr>
        </a:p>
      </dsp:txBody>
      <dsp:txXfrm>
        <a:off x="2546663" y="2917372"/>
        <a:ext cx="5431321" cy="776490"/>
      </dsp:txXfrm>
    </dsp:sp>
    <dsp:sp modelId="{A5E724EB-BA68-425B-8DDF-4DBB78EC4575}">
      <dsp:nvSpPr>
        <dsp:cNvPr id="0" name=""/>
        <dsp:cNvSpPr/>
      </dsp:nvSpPr>
      <dsp:spPr>
        <a:xfrm>
          <a:off x="2495838" y="3898880"/>
          <a:ext cx="5638001" cy="110354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1" kern="1200" dirty="0" smtClean="0">
              <a:solidFill>
                <a:prstClr val="black"/>
              </a:solidFill>
              <a:latin typeface="Calibri" panose="020F0502020204030204" pitchFamily="34" charset="0"/>
            </a:rPr>
            <a:t>Alokacija: </a:t>
          </a:r>
          <a:r>
            <a:rPr lang="hr-HR" sz="1100" kern="1200" dirty="0" smtClean="0">
              <a:solidFill>
                <a:prstClr val="black"/>
              </a:solidFill>
              <a:latin typeface="Calibri" panose="020F0502020204030204" pitchFamily="34" charset="0"/>
            </a:rPr>
            <a:t>73.440.000,00 HRK </a:t>
          </a:r>
        </a:p>
        <a:p>
          <a:pPr lvl="0" algn="ctr" defTabSz="488950">
            <a:lnSpc>
              <a:spcPct val="90000"/>
            </a:lnSpc>
            <a:spcBef>
              <a:spcPct val="0"/>
            </a:spcBef>
            <a:spcAft>
              <a:spcPct val="35000"/>
            </a:spcAft>
          </a:pPr>
          <a:r>
            <a:rPr lang="hr-HR" sz="1100" kern="1200" dirty="0" smtClean="0">
              <a:solidFill>
                <a:prstClr val="black"/>
              </a:solidFill>
              <a:latin typeface="Calibri" panose="020F0502020204030204" pitchFamily="34" charset="0"/>
            </a:rPr>
            <a:t>alokacija uvećana za iznos koji će obuhvaćati svih 62 projektnih prijedloga s rezervne liste  za Komponentu 1 po okončanju postupka dodjele </a:t>
          </a:r>
        </a:p>
        <a:p>
          <a:pPr lvl="0" algn="ctr" defTabSz="488950">
            <a:lnSpc>
              <a:spcPct val="90000"/>
            </a:lnSpc>
            <a:spcBef>
              <a:spcPct val="0"/>
            </a:spcBef>
            <a:spcAft>
              <a:spcPct val="35000"/>
            </a:spcAft>
          </a:pPr>
          <a:r>
            <a:rPr lang="hr-HR" sz="1100" b="1" kern="1200" dirty="0" smtClean="0">
              <a:solidFill>
                <a:prstClr val="black"/>
              </a:solidFill>
              <a:latin typeface="Calibri" panose="020F0502020204030204" pitchFamily="34" charset="0"/>
            </a:rPr>
            <a:t>Donošenje Odluke o financiranju u postupku!</a:t>
          </a:r>
        </a:p>
      </dsp:txBody>
      <dsp:txXfrm>
        <a:off x="2549708" y="3952750"/>
        <a:ext cx="5530261" cy="99580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43EFC-B837-46D3-AB3F-1872A6FED190}">
      <dsp:nvSpPr>
        <dsp:cNvPr id="0" name=""/>
        <dsp:cNvSpPr/>
      </dsp:nvSpPr>
      <dsp:spPr>
        <a:xfrm>
          <a:off x="4983" y="0"/>
          <a:ext cx="2014817" cy="2736304"/>
        </a:xfrm>
        <a:prstGeom prst="roundRect">
          <a:avLst>
            <a:gd name="adj" fmla="val 10000"/>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kern="1200" dirty="0" smtClean="0">
              <a:solidFill>
                <a:sysClr val="windowText" lastClr="000000"/>
              </a:solidFill>
              <a:latin typeface="Calibri"/>
              <a:ea typeface="+mn-ea"/>
              <a:cs typeface="+mn-cs"/>
            </a:rPr>
            <a:t>Korisnici:</a:t>
          </a:r>
        </a:p>
        <a:p>
          <a:pPr lvl="0" algn="ctr" defTabSz="800100">
            <a:lnSpc>
              <a:spcPct val="90000"/>
            </a:lnSpc>
            <a:spcBef>
              <a:spcPct val="0"/>
            </a:spcBef>
            <a:spcAft>
              <a:spcPct val="35000"/>
            </a:spcAft>
          </a:pPr>
          <a:r>
            <a:rPr lang="hr-HR" sz="1800" kern="1200" dirty="0" smtClean="0">
              <a:solidFill>
                <a:sysClr val="windowText" lastClr="000000"/>
              </a:solidFill>
              <a:latin typeface="Calibri"/>
              <a:ea typeface="+mn-ea"/>
              <a:cs typeface="+mn-cs"/>
            </a:rPr>
            <a:t>-unaprijed određeni</a:t>
          </a:r>
        </a:p>
        <a:p>
          <a:pPr lvl="0" algn="ctr" defTabSz="800100">
            <a:lnSpc>
              <a:spcPct val="90000"/>
            </a:lnSpc>
            <a:spcBef>
              <a:spcPct val="0"/>
            </a:spcBef>
            <a:spcAft>
              <a:spcPct val="35000"/>
            </a:spcAft>
          </a:pPr>
          <a:r>
            <a:rPr lang="hr-HR" sz="1800" kern="1200" dirty="0" smtClean="0">
              <a:solidFill>
                <a:sysClr val="windowText" lastClr="000000"/>
              </a:solidFill>
              <a:latin typeface="Calibri"/>
              <a:ea typeface="+mn-ea"/>
              <a:cs typeface="+mn-cs"/>
            </a:rPr>
            <a:t>- tijela državne i javne uprave</a:t>
          </a:r>
        </a:p>
        <a:p>
          <a:pPr lvl="0" algn="ctr" defTabSz="800100">
            <a:lnSpc>
              <a:spcPct val="90000"/>
            </a:lnSpc>
            <a:spcBef>
              <a:spcPct val="0"/>
            </a:spcBef>
            <a:spcAft>
              <a:spcPct val="35000"/>
            </a:spcAft>
          </a:pPr>
          <a:r>
            <a:rPr lang="hr-HR" sz="1800" kern="1200" dirty="0" smtClean="0">
              <a:solidFill>
                <a:sysClr val="windowText" lastClr="000000"/>
              </a:solidFill>
              <a:latin typeface="Calibri"/>
              <a:ea typeface="+mn-ea"/>
              <a:cs typeface="+mn-cs"/>
            </a:rPr>
            <a:t>-pravosudna tijela</a:t>
          </a:r>
          <a:endParaRPr lang="hr-HR" sz="1800" kern="1200" dirty="0">
            <a:solidFill>
              <a:sysClr val="windowText" lastClr="000000"/>
            </a:solidFill>
            <a:latin typeface="Calibri"/>
            <a:ea typeface="+mn-ea"/>
            <a:cs typeface="+mn-cs"/>
          </a:endParaRPr>
        </a:p>
      </dsp:txBody>
      <dsp:txXfrm>
        <a:off x="63995" y="59012"/>
        <a:ext cx="1896793" cy="2618280"/>
      </dsp:txXfrm>
    </dsp:sp>
    <dsp:sp modelId="{110C090A-260A-4041-B6F2-63FFFE567F6E}">
      <dsp:nvSpPr>
        <dsp:cNvPr id="0" name=""/>
        <dsp:cNvSpPr/>
      </dsp:nvSpPr>
      <dsp:spPr>
        <a:xfrm>
          <a:off x="2221282" y="1118314"/>
          <a:ext cx="427141" cy="499674"/>
        </a:xfrm>
        <a:prstGeom prst="rightArrow">
          <a:avLst>
            <a:gd name="adj1" fmla="val 60000"/>
            <a:gd name="adj2" fmla="val 50000"/>
          </a:avLst>
        </a:prstGeom>
        <a:solidFill>
          <a:sysClr val="window" lastClr="FFFFFF"/>
        </a:solidFill>
        <a:ln w="25400" cap="flat" cmpd="sng" algn="ctr">
          <a:solidFill>
            <a:srgbClr val="F7964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hr-HR" sz="2100" kern="1200">
            <a:solidFill>
              <a:sysClr val="windowText" lastClr="000000"/>
            </a:solidFill>
            <a:latin typeface="Calibri"/>
            <a:ea typeface="+mn-ea"/>
            <a:cs typeface="+mn-cs"/>
          </a:endParaRPr>
        </a:p>
      </dsp:txBody>
      <dsp:txXfrm>
        <a:off x="2221282" y="1218249"/>
        <a:ext cx="298999" cy="299804"/>
      </dsp:txXfrm>
    </dsp:sp>
    <dsp:sp modelId="{4A354023-28C1-4FCE-89B1-A0B23749401C}">
      <dsp:nvSpPr>
        <dsp:cNvPr id="0" name=""/>
        <dsp:cNvSpPr/>
      </dsp:nvSpPr>
      <dsp:spPr>
        <a:xfrm>
          <a:off x="2825727" y="0"/>
          <a:ext cx="2014817" cy="2736304"/>
        </a:xfrm>
        <a:prstGeom prst="roundRect">
          <a:avLst>
            <a:gd name="adj" fmla="val 10000"/>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hr-HR" sz="1600" kern="1200" dirty="0" smtClean="0">
              <a:solidFill>
                <a:sysClr val="windowText" lastClr="000000"/>
              </a:solidFill>
              <a:latin typeface="Calibri"/>
              <a:ea typeface="+mn-ea"/>
              <a:cs typeface="+mn-cs"/>
            </a:rPr>
            <a:t>Aktivnosti:</a:t>
          </a:r>
        </a:p>
        <a:p>
          <a:pPr lvl="0" algn="ctr" defTabSz="711200">
            <a:lnSpc>
              <a:spcPct val="90000"/>
            </a:lnSpc>
            <a:spcBef>
              <a:spcPct val="0"/>
            </a:spcBef>
            <a:spcAft>
              <a:spcPct val="35000"/>
            </a:spcAft>
          </a:pPr>
          <a:r>
            <a:rPr lang="hr-HR" sz="1600" kern="1200" dirty="0" smtClean="0">
              <a:solidFill>
                <a:sysClr val="windowText" lastClr="000000"/>
              </a:solidFill>
              <a:latin typeface="Calibri"/>
              <a:ea typeface="+mn-ea"/>
              <a:cs typeface="+mn-cs"/>
            </a:rPr>
            <a:t>-digitalizacija</a:t>
          </a:r>
        </a:p>
        <a:p>
          <a:pPr lvl="0" algn="ctr" defTabSz="711200">
            <a:lnSpc>
              <a:spcPct val="90000"/>
            </a:lnSpc>
            <a:spcBef>
              <a:spcPct val="0"/>
            </a:spcBef>
            <a:spcAft>
              <a:spcPct val="35000"/>
            </a:spcAft>
          </a:pPr>
          <a:r>
            <a:rPr lang="hr-HR" sz="1600" kern="1200" dirty="0" smtClean="0">
              <a:solidFill>
                <a:sysClr val="windowText" lastClr="000000"/>
              </a:solidFill>
              <a:latin typeface="Calibri"/>
              <a:ea typeface="+mn-ea"/>
              <a:cs typeface="+mn-cs"/>
            </a:rPr>
            <a:t>-unaprjeđenje procesa</a:t>
          </a:r>
        </a:p>
        <a:p>
          <a:pPr lvl="0" algn="ctr" defTabSz="711200">
            <a:lnSpc>
              <a:spcPct val="90000"/>
            </a:lnSpc>
            <a:spcBef>
              <a:spcPct val="0"/>
            </a:spcBef>
            <a:spcAft>
              <a:spcPct val="35000"/>
            </a:spcAft>
          </a:pPr>
          <a:r>
            <a:rPr lang="hr-HR" sz="1600" kern="1200" dirty="0" smtClean="0">
              <a:solidFill>
                <a:sysClr val="windowText" lastClr="000000"/>
              </a:solidFill>
              <a:latin typeface="Calibri"/>
              <a:ea typeface="+mn-ea"/>
              <a:cs typeface="+mn-cs"/>
            </a:rPr>
            <a:t>-razvoj usluga</a:t>
          </a:r>
        </a:p>
        <a:p>
          <a:pPr lvl="0" algn="ctr" defTabSz="711200">
            <a:lnSpc>
              <a:spcPct val="90000"/>
            </a:lnSpc>
            <a:spcBef>
              <a:spcPct val="0"/>
            </a:spcBef>
            <a:spcAft>
              <a:spcPct val="35000"/>
            </a:spcAft>
          </a:pPr>
          <a:r>
            <a:rPr lang="hr-HR" sz="1600" kern="1200" dirty="0" smtClean="0">
              <a:solidFill>
                <a:sysClr val="windowText" lastClr="000000"/>
              </a:solidFill>
              <a:latin typeface="Calibri"/>
              <a:ea typeface="+mn-ea"/>
              <a:cs typeface="+mn-cs"/>
            </a:rPr>
            <a:t>-edukacije službenika</a:t>
          </a:r>
        </a:p>
      </dsp:txBody>
      <dsp:txXfrm>
        <a:off x="2884739" y="59012"/>
        <a:ext cx="1896793" cy="2618280"/>
      </dsp:txXfrm>
    </dsp:sp>
    <dsp:sp modelId="{CB8E8D28-CB42-4272-AC2B-1FA51DF9F668}">
      <dsp:nvSpPr>
        <dsp:cNvPr id="0" name=""/>
        <dsp:cNvSpPr/>
      </dsp:nvSpPr>
      <dsp:spPr>
        <a:xfrm>
          <a:off x="5042026" y="1118314"/>
          <a:ext cx="427141" cy="499674"/>
        </a:xfrm>
        <a:prstGeom prst="rightArrow">
          <a:avLst>
            <a:gd name="adj1" fmla="val 60000"/>
            <a:gd name="adj2" fmla="val 50000"/>
          </a:avLst>
        </a:prstGeom>
        <a:solidFill>
          <a:sysClr val="window" lastClr="FFFFFF"/>
        </a:solidFill>
        <a:ln w="25400" cap="flat" cmpd="sng" algn="ctr">
          <a:solidFill>
            <a:srgbClr val="F7964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hr-HR" sz="2100" kern="1200">
            <a:solidFill>
              <a:sysClr val="windowText" lastClr="000000"/>
            </a:solidFill>
            <a:latin typeface="Calibri"/>
            <a:ea typeface="+mn-ea"/>
            <a:cs typeface="+mn-cs"/>
          </a:endParaRPr>
        </a:p>
      </dsp:txBody>
      <dsp:txXfrm>
        <a:off x="5042026" y="1218249"/>
        <a:ext cx="298999" cy="299804"/>
      </dsp:txXfrm>
    </dsp:sp>
    <dsp:sp modelId="{FADE6548-5485-4928-AB4C-B9C0C45C962D}">
      <dsp:nvSpPr>
        <dsp:cNvPr id="0" name=""/>
        <dsp:cNvSpPr/>
      </dsp:nvSpPr>
      <dsp:spPr>
        <a:xfrm>
          <a:off x="5646471" y="0"/>
          <a:ext cx="2989504" cy="2736304"/>
        </a:xfrm>
        <a:prstGeom prst="roundRect">
          <a:avLst>
            <a:gd name="adj" fmla="val 10000"/>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Očekivani ishodi:      </a:t>
          </a:r>
        </a:p>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-razviti nove i unaprijediti postojeće usluge</a:t>
          </a:r>
        </a:p>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-poboljšati organizaciju rada u TDU i TJU</a:t>
          </a:r>
        </a:p>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-unaprijediti poslovne procese na sudovima</a:t>
          </a:r>
        </a:p>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-poboljšati profesionalne kompetencije zaposlenih</a:t>
          </a:r>
        </a:p>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-pravosudne djelatnike uključiti u osposobljavanja koja se odnose na kvalitetu i učinkovitost pravosuđa</a:t>
          </a:r>
        </a:p>
        <a:p>
          <a:pPr lvl="0" algn="ctr" defTabSz="577850">
            <a:lnSpc>
              <a:spcPct val="90000"/>
            </a:lnSpc>
            <a:spcBef>
              <a:spcPct val="0"/>
            </a:spcBef>
            <a:spcAft>
              <a:spcPct val="35000"/>
            </a:spcAft>
          </a:pPr>
          <a:r>
            <a:rPr lang="hr-HR" sz="1300" kern="1200" dirty="0" smtClean="0">
              <a:solidFill>
                <a:sysClr val="windowText" lastClr="000000"/>
              </a:solidFill>
              <a:latin typeface="Calibri"/>
              <a:ea typeface="+mn-ea"/>
              <a:cs typeface="+mn-cs"/>
            </a:rPr>
            <a:t>-razviti nove programe osposobljavanja</a:t>
          </a:r>
          <a:endParaRPr lang="hr-HR" sz="1300" kern="1200" dirty="0">
            <a:solidFill>
              <a:sysClr val="windowText" lastClr="000000"/>
            </a:solidFill>
            <a:latin typeface="Calibri"/>
            <a:ea typeface="+mn-ea"/>
            <a:cs typeface="+mn-cs"/>
          </a:endParaRPr>
        </a:p>
      </dsp:txBody>
      <dsp:txXfrm>
        <a:off x="5726615" y="80144"/>
        <a:ext cx="2829216" cy="257601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77807-061E-49D8-B725-C16E799F65C8}">
      <dsp:nvSpPr>
        <dsp:cNvPr id="0" name=""/>
        <dsp:cNvSpPr/>
      </dsp:nvSpPr>
      <dsp:spPr>
        <a:xfrm>
          <a:off x="3" y="624450"/>
          <a:ext cx="6515096" cy="1872634"/>
        </a:xfrm>
        <a:prstGeom prst="rightArrow">
          <a:avLst/>
        </a:prstGeom>
        <a:solidFill>
          <a:srgbClr val="F79646"/>
        </a:solidFill>
        <a:ln w="25400" cap="flat" cmpd="sng" algn="ctr">
          <a:solidFill>
            <a:srgbClr val="F79646">
              <a:shade val="50000"/>
            </a:srgbClr>
          </a:solidFill>
          <a:prstDash val="solid"/>
        </a:ln>
        <a:effectLst/>
        <a:scene3d>
          <a:camera prst="orthographicFront"/>
          <a:lightRig rig="threePt" dir="t">
            <a:rot lat="0" lon="0" rev="7500000"/>
          </a:lightRig>
        </a:scene3d>
        <a:sp3d z="-152400" extrusionH="63500"/>
      </dsp:spPr>
      <dsp:style>
        <a:lnRef idx="2">
          <a:schemeClr val="accent6">
            <a:shade val="50000"/>
          </a:schemeClr>
        </a:lnRef>
        <a:fillRef idx="1">
          <a:schemeClr val="accent6"/>
        </a:fillRef>
        <a:effectRef idx="0">
          <a:schemeClr val="accent6"/>
        </a:effectRef>
        <a:fontRef idx="minor">
          <a:schemeClr val="lt1"/>
        </a:fontRef>
      </dsp:style>
    </dsp:sp>
    <dsp:sp modelId="{701E6759-AA7C-4D5A-872E-9DE35A50422D}">
      <dsp:nvSpPr>
        <dsp:cNvPr id="0" name=""/>
        <dsp:cNvSpPr/>
      </dsp:nvSpPr>
      <dsp:spPr>
        <a:xfrm>
          <a:off x="0" y="910208"/>
          <a:ext cx="1214110" cy="1403775"/>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6"/>
        </a:lnRef>
        <a:fillRef idx="3">
          <a:schemeClr val="accent6"/>
        </a:fillRef>
        <a:effectRef idx="2">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0" kern="1200" dirty="0">
              <a:solidFill>
                <a:sysClr val="window" lastClr="FFFFFF"/>
              </a:solidFill>
              <a:latin typeface="+mj-lt"/>
              <a:ea typeface="+mn-ea"/>
              <a:cs typeface="Arial" panose="020B0604020202020204" pitchFamily="34" charset="0"/>
            </a:rPr>
            <a:t>40.546.000,00 HRK</a:t>
          </a:r>
        </a:p>
      </dsp:txBody>
      <dsp:txXfrm>
        <a:off x="59268" y="969476"/>
        <a:ext cx="1095574" cy="1285239"/>
      </dsp:txXfrm>
    </dsp:sp>
    <dsp:sp modelId="{6E263F9E-1C7A-4B9A-8CCE-8E733F66146D}">
      <dsp:nvSpPr>
        <dsp:cNvPr id="0" name=""/>
        <dsp:cNvSpPr/>
      </dsp:nvSpPr>
      <dsp:spPr>
        <a:xfrm>
          <a:off x="1315834" y="719707"/>
          <a:ext cx="1315448" cy="1731566"/>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0" kern="1200" dirty="0" smtClean="0">
              <a:solidFill>
                <a:sysClr val="window" lastClr="FFFFFF">
                  <a:lumMod val="50000"/>
                </a:sysClr>
              </a:solidFill>
              <a:latin typeface="+mj-lt"/>
              <a:ea typeface="+mn-ea"/>
              <a:cs typeface="Arial" panose="020B0604020202020204" pitchFamily="34" charset="0"/>
            </a:rPr>
            <a:t>Povećanje učinkovitosti javne uprave optimizacijom i standardizacijom poslovnih procesa i uvođenjem sustava upravljanja kvalitetom u javnu upravu.</a:t>
          </a:r>
          <a:endParaRPr lang="hr-HR" sz="1000" b="0" kern="1200" dirty="0">
            <a:solidFill>
              <a:sysClr val="window" lastClr="FFFFFF">
                <a:lumMod val="50000"/>
              </a:sysClr>
            </a:solidFill>
            <a:latin typeface="+mj-lt"/>
            <a:ea typeface="+mn-ea"/>
            <a:cs typeface="Arial" panose="020B0604020202020204" pitchFamily="34" charset="0"/>
          </a:endParaRPr>
        </a:p>
      </dsp:txBody>
      <dsp:txXfrm>
        <a:off x="1380049" y="783922"/>
        <a:ext cx="1187018" cy="1603136"/>
      </dsp:txXfrm>
    </dsp:sp>
    <dsp:sp modelId="{39304452-1C5E-4142-AE0E-FC700D5B92C5}">
      <dsp:nvSpPr>
        <dsp:cNvPr id="0" name=""/>
        <dsp:cNvSpPr/>
      </dsp:nvSpPr>
      <dsp:spPr>
        <a:xfrm>
          <a:off x="2724215" y="802326"/>
          <a:ext cx="1390566" cy="1562394"/>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6"/>
        </a:lnRef>
        <a:fillRef idx="3">
          <a:schemeClr val="accent6"/>
        </a:fillRef>
        <a:effectRef idx="2">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0" kern="1200" dirty="0" smtClean="0">
              <a:solidFill>
                <a:sysClr val="window" lastClr="FFFFFF">
                  <a:lumMod val="50000"/>
                </a:sysClr>
              </a:solidFill>
              <a:latin typeface="+mj-lt"/>
              <a:ea typeface="+mn-ea"/>
              <a:cs typeface="Arial" panose="020B0604020202020204" pitchFamily="34" charset="0"/>
            </a:rPr>
            <a:t>Ministarstvo uprave</a:t>
          </a:r>
        </a:p>
      </dsp:txBody>
      <dsp:txXfrm>
        <a:off x="2792097" y="870208"/>
        <a:ext cx="1254802" cy="1426630"/>
      </dsp:txXfrm>
    </dsp:sp>
    <dsp:sp modelId="{C926B06F-EE9E-46F5-A34C-E602B3CAC61E}">
      <dsp:nvSpPr>
        <dsp:cNvPr id="0" name=""/>
        <dsp:cNvSpPr/>
      </dsp:nvSpPr>
      <dsp:spPr>
        <a:xfrm>
          <a:off x="4232671" y="905451"/>
          <a:ext cx="1389111" cy="1409797"/>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0" kern="1200" dirty="0" smtClean="0">
              <a:solidFill>
                <a:schemeClr val="bg1">
                  <a:lumMod val="50000"/>
                </a:schemeClr>
              </a:solidFill>
              <a:latin typeface="+mj-lt"/>
              <a:ea typeface="+mn-ea"/>
              <a:cs typeface="Arial" panose="020B0604020202020204" pitchFamily="34" charset="0"/>
            </a:rPr>
            <a:t>Tijela javne uprave</a:t>
          </a:r>
        </a:p>
        <a:p>
          <a:pPr lvl="0" algn="ctr" defTabSz="533400">
            <a:lnSpc>
              <a:spcPct val="90000"/>
            </a:lnSpc>
            <a:spcBef>
              <a:spcPct val="0"/>
            </a:spcBef>
            <a:spcAft>
              <a:spcPct val="35000"/>
            </a:spcAft>
          </a:pPr>
          <a:r>
            <a:rPr lang="hr-HR" sz="1200" b="0" kern="1200" dirty="0" smtClean="0">
              <a:solidFill>
                <a:schemeClr val="bg1">
                  <a:lumMod val="50000"/>
                </a:schemeClr>
              </a:solidFill>
              <a:latin typeface="+mj-lt"/>
              <a:ea typeface="+mn-ea"/>
              <a:cs typeface="Arial" panose="020B0604020202020204" pitchFamily="34" charset="0"/>
            </a:rPr>
            <a:t>Zaposleni u tijelima javne uprave (uključujući rukovodeće)</a:t>
          </a:r>
        </a:p>
      </dsp:txBody>
      <dsp:txXfrm>
        <a:off x="4300482" y="973262"/>
        <a:ext cx="1253489" cy="127417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77807-061E-49D8-B725-C16E799F65C8}">
      <dsp:nvSpPr>
        <dsp:cNvPr id="0" name=""/>
        <dsp:cNvSpPr/>
      </dsp:nvSpPr>
      <dsp:spPr>
        <a:xfrm>
          <a:off x="3" y="431367"/>
          <a:ext cx="6423710" cy="2010842"/>
        </a:xfrm>
        <a:prstGeom prst="rightArrow">
          <a:avLst/>
        </a:prstGeom>
        <a:solidFill>
          <a:srgbClr val="F79646"/>
        </a:solidFill>
        <a:ln w="25400" cap="flat" cmpd="sng" algn="ctr">
          <a:solidFill>
            <a:srgbClr val="F79646">
              <a:shade val="50000"/>
            </a:srgbClr>
          </a:solidFill>
          <a:prstDash val="solid"/>
          <a:miter lim="800000"/>
        </a:ln>
        <a:effectLst/>
        <a:scene3d>
          <a:camera prst="orthographicFront"/>
          <a:lightRig rig="threePt" dir="t">
            <a:rot lat="0" lon="0" rev="7500000"/>
          </a:lightRig>
        </a:scene3d>
        <a:sp3d z="-152400" extrusionH="63500"/>
      </dsp:spPr>
      <dsp:style>
        <a:lnRef idx="2">
          <a:schemeClr val="accent6">
            <a:shade val="50000"/>
          </a:schemeClr>
        </a:lnRef>
        <a:fillRef idx="1">
          <a:schemeClr val="accent6"/>
        </a:fillRef>
        <a:effectRef idx="0">
          <a:schemeClr val="accent6"/>
        </a:effectRef>
        <a:fontRef idx="minor">
          <a:schemeClr val="lt1"/>
        </a:fontRef>
      </dsp:style>
    </dsp:sp>
    <dsp:sp modelId="{701E6759-AA7C-4D5A-872E-9DE35A50422D}">
      <dsp:nvSpPr>
        <dsp:cNvPr id="0" name=""/>
        <dsp:cNvSpPr/>
      </dsp:nvSpPr>
      <dsp:spPr>
        <a:xfrm>
          <a:off x="0" y="665726"/>
          <a:ext cx="1178530" cy="1241131"/>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miter lim="800000"/>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6"/>
        </a:lnRef>
        <a:fillRef idx="3">
          <a:schemeClr val="accent6"/>
        </a:fillRef>
        <a:effectRef idx="2">
          <a:schemeClr val="accent6"/>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0" kern="1200" dirty="0">
              <a:solidFill>
                <a:sysClr val="window" lastClr="FFFFFF"/>
              </a:solidFill>
              <a:latin typeface="Arial" panose="020B0604020202020204" pitchFamily="34" charset="0"/>
              <a:ea typeface="+mn-ea"/>
              <a:cs typeface="Arial" panose="020B0604020202020204" pitchFamily="34" charset="0"/>
            </a:rPr>
            <a:t>Optimizacija i standardizacija poslovnih procesa</a:t>
          </a:r>
        </a:p>
      </dsp:txBody>
      <dsp:txXfrm>
        <a:off x="57531" y="723257"/>
        <a:ext cx="1063468" cy="1126069"/>
      </dsp:txXfrm>
    </dsp:sp>
    <dsp:sp modelId="{6E263F9E-1C7A-4B9A-8CCE-8E733F66146D}">
      <dsp:nvSpPr>
        <dsp:cNvPr id="0" name=""/>
        <dsp:cNvSpPr/>
      </dsp:nvSpPr>
      <dsp:spPr>
        <a:xfrm>
          <a:off x="1506618" y="539777"/>
          <a:ext cx="1014918" cy="1426934"/>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miter lim="800000"/>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0" kern="1200" dirty="0" smtClean="0">
              <a:solidFill>
                <a:sysClr val="window" lastClr="FFFFFF">
                  <a:lumMod val="50000"/>
                </a:sysClr>
              </a:solidFill>
              <a:latin typeface="Arial" panose="020B0604020202020204" pitchFamily="34" charset="0"/>
              <a:ea typeface="+mn-ea"/>
              <a:cs typeface="Arial" panose="020B0604020202020204" pitchFamily="34" charset="0"/>
            </a:rPr>
            <a:t>Uvođenje sustava upravljanja kvalitetom</a:t>
          </a:r>
          <a:endParaRPr lang="hr-HR" sz="1000" b="0" kern="1200" dirty="0">
            <a:solidFill>
              <a:sysClr val="window" lastClr="FFFFFF">
                <a:lumMod val="50000"/>
              </a:sysClr>
            </a:solidFill>
            <a:latin typeface="Arial" panose="020B0604020202020204" pitchFamily="34" charset="0"/>
            <a:ea typeface="+mn-ea"/>
            <a:cs typeface="Arial" panose="020B0604020202020204" pitchFamily="34" charset="0"/>
          </a:endParaRPr>
        </a:p>
      </dsp:txBody>
      <dsp:txXfrm>
        <a:off x="1556162" y="589321"/>
        <a:ext cx="915830" cy="1327846"/>
      </dsp:txXfrm>
    </dsp:sp>
    <dsp:sp modelId="{39304452-1C5E-4142-AE0E-FC700D5B92C5}">
      <dsp:nvSpPr>
        <dsp:cNvPr id="0" name=""/>
        <dsp:cNvSpPr/>
      </dsp:nvSpPr>
      <dsp:spPr>
        <a:xfrm>
          <a:off x="2916516" y="467707"/>
          <a:ext cx="1047214" cy="1586645"/>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miter lim="800000"/>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6"/>
        </a:lnRef>
        <a:fillRef idx="3">
          <a:schemeClr val="accent6"/>
        </a:fillRef>
        <a:effectRef idx="2">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r-HR" sz="1200" b="0" kern="1200" dirty="0" smtClean="0">
              <a:solidFill>
                <a:sysClr val="window" lastClr="FFFFFF">
                  <a:lumMod val="50000"/>
                </a:sysClr>
              </a:solidFill>
              <a:latin typeface="Arial" panose="020B0604020202020204" pitchFamily="34" charset="0"/>
              <a:ea typeface="+mn-ea"/>
              <a:cs typeface="Arial" panose="020B0604020202020204" pitchFamily="34" charset="0"/>
            </a:rPr>
            <a:t>IT sustav</a:t>
          </a:r>
        </a:p>
      </dsp:txBody>
      <dsp:txXfrm>
        <a:off x="2967637" y="518828"/>
        <a:ext cx="944972" cy="1484403"/>
      </dsp:txXfrm>
    </dsp:sp>
    <dsp:sp modelId="{C926B06F-EE9E-46F5-A34C-E602B3CAC61E}">
      <dsp:nvSpPr>
        <dsp:cNvPr id="0" name=""/>
        <dsp:cNvSpPr/>
      </dsp:nvSpPr>
      <dsp:spPr>
        <a:xfrm>
          <a:off x="4128376" y="661521"/>
          <a:ext cx="1046118" cy="1246455"/>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miter lim="800000"/>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1100" b="0" kern="1200" dirty="0" smtClean="0">
              <a:solidFill>
                <a:sysClr val="window" lastClr="FFFFFF">
                  <a:lumMod val="50000"/>
                </a:sysClr>
              </a:solidFill>
              <a:latin typeface="Arial" panose="020B0604020202020204" pitchFamily="34" charset="0"/>
              <a:ea typeface="+mn-ea"/>
              <a:cs typeface="Arial" panose="020B0604020202020204" pitchFamily="34" charset="0"/>
            </a:rPr>
            <a:t>Razvoj i provedba izobrazbe (DŠJU)</a:t>
          </a:r>
        </a:p>
      </dsp:txBody>
      <dsp:txXfrm>
        <a:off x="4179443" y="712588"/>
        <a:ext cx="943984" cy="114432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43EFC-B837-46D3-AB3F-1872A6FED190}">
      <dsp:nvSpPr>
        <dsp:cNvPr id="0" name=""/>
        <dsp:cNvSpPr/>
      </dsp:nvSpPr>
      <dsp:spPr>
        <a:xfrm>
          <a:off x="6961" y="235285"/>
          <a:ext cx="2080778" cy="183368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b="1" kern="1200" dirty="0" smtClean="0"/>
            <a:t>27.000.000,00 HRK</a:t>
          </a:r>
        </a:p>
        <a:p>
          <a:pPr lvl="0" algn="ctr" defTabSz="800100">
            <a:lnSpc>
              <a:spcPct val="90000"/>
            </a:lnSpc>
            <a:spcBef>
              <a:spcPct val="0"/>
            </a:spcBef>
            <a:spcAft>
              <a:spcPct val="35000"/>
            </a:spcAft>
          </a:pPr>
          <a:r>
            <a:rPr lang="hr-HR" sz="1600" kern="1200" dirty="0" smtClean="0"/>
            <a:t>500.000-1.200.000,00</a:t>
          </a:r>
        </a:p>
        <a:p>
          <a:pPr lvl="0" algn="ctr" defTabSz="800100">
            <a:lnSpc>
              <a:spcPct val="90000"/>
            </a:lnSpc>
            <a:spcBef>
              <a:spcPct val="0"/>
            </a:spcBef>
            <a:spcAft>
              <a:spcPct val="35000"/>
            </a:spcAft>
          </a:pPr>
          <a:r>
            <a:rPr lang="hr-HR" sz="1400" kern="1200" dirty="0" smtClean="0"/>
            <a:t>Intenzitet potpore 100%</a:t>
          </a:r>
          <a:endParaRPr lang="hr-HR" sz="1400" kern="1200" dirty="0"/>
        </a:p>
      </dsp:txBody>
      <dsp:txXfrm>
        <a:off x="60668" y="288992"/>
        <a:ext cx="1973364" cy="1726271"/>
      </dsp:txXfrm>
    </dsp:sp>
    <dsp:sp modelId="{110C090A-260A-4041-B6F2-63FFFE567F6E}">
      <dsp:nvSpPr>
        <dsp:cNvPr id="0" name=""/>
        <dsp:cNvSpPr/>
      </dsp:nvSpPr>
      <dsp:spPr>
        <a:xfrm>
          <a:off x="2295817" y="894111"/>
          <a:ext cx="441124" cy="5160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hr-HR" sz="2200" kern="1200"/>
        </a:p>
      </dsp:txBody>
      <dsp:txXfrm>
        <a:off x="2295817" y="997317"/>
        <a:ext cx="308787" cy="309620"/>
      </dsp:txXfrm>
    </dsp:sp>
    <dsp:sp modelId="{4A354023-28C1-4FCE-89B1-A0B23749401C}">
      <dsp:nvSpPr>
        <dsp:cNvPr id="0" name=""/>
        <dsp:cNvSpPr/>
      </dsp:nvSpPr>
      <dsp:spPr>
        <a:xfrm>
          <a:off x="2920050" y="235285"/>
          <a:ext cx="2080778" cy="183368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hr-HR" sz="1600" kern="1200" dirty="0" smtClean="0"/>
            <a:t>Stvaranje uvjeta za učinkovitiju resocijalizaciju i reintegraciju počinitelja kaznenih djela u društvenu zajednicu</a:t>
          </a:r>
          <a:endParaRPr lang="hr-HR" sz="1600" kern="1200" dirty="0"/>
        </a:p>
      </dsp:txBody>
      <dsp:txXfrm>
        <a:off x="2973757" y="288992"/>
        <a:ext cx="1973364" cy="1726271"/>
      </dsp:txXfrm>
    </dsp:sp>
    <dsp:sp modelId="{CB8E8D28-CB42-4272-AC2B-1FA51DF9F668}">
      <dsp:nvSpPr>
        <dsp:cNvPr id="0" name=""/>
        <dsp:cNvSpPr/>
      </dsp:nvSpPr>
      <dsp:spPr>
        <a:xfrm>
          <a:off x="5208906" y="894111"/>
          <a:ext cx="441124" cy="5160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hr-HR" sz="2200" kern="1200"/>
        </a:p>
      </dsp:txBody>
      <dsp:txXfrm>
        <a:off x="5208906" y="997317"/>
        <a:ext cx="308787" cy="309620"/>
      </dsp:txXfrm>
    </dsp:sp>
    <dsp:sp modelId="{FADE6548-5485-4928-AB4C-B9C0C45C962D}">
      <dsp:nvSpPr>
        <dsp:cNvPr id="0" name=""/>
        <dsp:cNvSpPr/>
      </dsp:nvSpPr>
      <dsp:spPr>
        <a:xfrm>
          <a:off x="5833140" y="235285"/>
          <a:ext cx="2080778" cy="183368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hr-HR" sz="1600" kern="1200" dirty="0" smtClean="0"/>
            <a:t>Organizacije civilnoga društva</a:t>
          </a:r>
        </a:p>
        <a:p>
          <a:pPr lvl="0" algn="ctr" defTabSz="711200">
            <a:lnSpc>
              <a:spcPct val="90000"/>
            </a:lnSpc>
            <a:spcBef>
              <a:spcPct val="0"/>
            </a:spcBef>
            <a:spcAft>
              <a:spcPct val="35000"/>
            </a:spcAft>
          </a:pPr>
          <a:r>
            <a:rPr lang="hr-HR" sz="1600" b="1" kern="1200" dirty="0" smtClean="0"/>
            <a:t>Od 30.3.2018. do 4.6.2018.</a:t>
          </a:r>
          <a:endParaRPr lang="hr-HR" sz="1600" b="1" kern="1200" dirty="0"/>
        </a:p>
      </dsp:txBody>
      <dsp:txXfrm>
        <a:off x="5886847" y="288992"/>
        <a:ext cx="1973364" cy="172627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43EFC-B837-46D3-AB3F-1872A6FED190}">
      <dsp:nvSpPr>
        <dsp:cNvPr id="0" name=""/>
        <dsp:cNvSpPr/>
      </dsp:nvSpPr>
      <dsp:spPr>
        <a:xfrm>
          <a:off x="6961" y="469372"/>
          <a:ext cx="2080778" cy="1365510"/>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r-HR" sz="1800" b="1" kern="1200" dirty="0" smtClean="0"/>
            <a:t>6.000.000,00 HRK</a:t>
          </a:r>
        </a:p>
        <a:p>
          <a:pPr lvl="0" algn="ctr" defTabSz="800100">
            <a:lnSpc>
              <a:spcPct val="90000"/>
            </a:lnSpc>
            <a:spcBef>
              <a:spcPct val="0"/>
            </a:spcBef>
            <a:spcAft>
              <a:spcPct val="35000"/>
            </a:spcAft>
          </a:pPr>
          <a:r>
            <a:rPr lang="hr-HR" sz="1600" kern="1200" dirty="0" smtClean="0"/>
            <a:t>700.000-1.000.000,00</a:t>
          </a:r>
        </a:p>
        <a:p>
          <a:pPr lvl="0" algn="ctr" defTabSz="800100">
            <a:lnSpc>
              <a:spcPct val="90000"/>
            </a:lnSpc>
            <a:spcBef>
              <a:spcPct val="0"/>
            </a:spcBef>
            <a:spcAft>
              <a:spcPct val="35000"/>
            </a:spcAft>
          </a:pPr>
          <a:r>
            <a:rPr lang="hr-HR" sz="1400" kern="1200" dirty="0" smtClean="0"/>
            <a:t>Intenzitet potpore 100%</a:t>
          </a:r>
          <a:endParaRPr lang="hr-HR" sz="1400" kern="1200" dirty="0"/>
        </a:p>
      </dsp:txBody>
      <dsp:txXfrm>
        <a:off x="46955" y="509366"/>
        <a:ext cx="2000790" cy="1285522"/>
      </dsp:txXfrm>
    </dsp:sp>
    <dsp:sp modelId="{110C090A-260A-4041-B6F2-63FFFE567F6E}">
      <dsp:nvSpPr>
        <dsp:cNvPr id="0" name=""/>
        <dsp:cNvSpPr/>
      </dsp:nvSpPr>
      <dsp:spPr>
        <a:xfrm>
          <a:off x="2295817" y="894111"/>
          <a:ext cx="441124" cy="5160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hr-HR" sz="2200" kern="1200"/>
        </a:p>
      </dsp:txBody>
      <dsp:txXfrm>
        <a:off x="2295817" y="997317"/>
        <a:ext cx="308787" cy="309620"/>
      </dsp:txXfrm>
    </dsp:sp>
    <dsp:sp modelId="{4A354023-28C1-4FCE-89B1-A0B23749401C}">
      <dsp:nvSpPr>
        <dsp:cNvPr id="0" name=""/>
        <dsp:cNvSpPr/>
      </dsp:nvSpPr>
      <dsp:spPr>
        <a:xfrm>
          <a:off x="2920050" y="469372"/>
          <a:ext cx="2080778" cy="1365510"/>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hr-HR" sz="1600" kern="1200" dirty="0" smtClean="0"/>
            <a:t>Jačanje socijalnog dijaloga u kontekstu kreiranja boljih uvjeta rada s naglaskom na sezonske poslove</a:t>
          </a:r>
          <a:endParaRPr lang="hr-HR" sz="1600" kern="1200" dirty="0"/>
        </a:p>
      </dsp:txBody>
      <dsp:txXfrm>
        <a:off x="2960044" y="509366"/>
        <a:ext cx="2000790" cy="1285522"/>
      </dsp:txXfrm>
    </dsp:sp>
    <dsp:sp modelId="{CB8E8D28-CB42-4272-AC2B-1FA51DF9F668}">
      <dsp:nvSpPr>
        <dsp:cNvPr id="0" name=""/>
        <dsp:cNvSpPr/>
      </dsp:nvSpPr>
      <dsp:spPr>
        <a:xfrm>
          <a:off x="5208906" y="894111"/>
          <a:ext cx="441124" cy="5160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hr-HR" sz="2200" kern="1200"/>
        </a:p>
      </dsp:txBody>
      <dsp:txXfrm>
        <a:off x="5208906" y="997317"/>
        <a:ext cx="308787" cy="309620"/>
      </dsp:txXfrm>
    </dsp:sp>
    <dsp:sp modelId="{FADE6548-5485-4928-AB4C-B9C0C45C962D}">
      <dsp:nvSpPr>
        <dsp:cNvPr id="0" name=""/>
        <dsp:cNvSpPr/>
      </dsp:nvSpPr>
      <dsp:spPr>
        <a:xfrm>
          <a:off x="5833140" y="469372"/>
          <a:ext cx="2080778" cy="1365510"/>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hr-HR" sz="1600" kern="1200" dirty="0" smtClean="0"/>
            <a:t>Socijalni partneri (sindikati, poslodavci)</a:t>
          </a:r>
        </a:p>
        <a:p>
          <a:pPr lvl="0" algn="ctr" defTabSz="711200">
            <a:lnSpc>
              <a:spcPct val="90000"/>
            </a:lnSpc>
            <a:spcBef>
              <a:spcPct val="0"/>
            </a:spcBef>
            <a:spcAft>
              <a:spcPct val="35000"/>
            </a:spcAft>
          </a:pPr>
          <a:r>
            <a:rPr lang="hr-HR" sz="1600" b="1" kern="1200" dirty="0" smtClean="0"/>
            <a:t>Svibanj 2018. godine</a:t>
          </a:r>
          <a:endParaRPr lang="hr-HR" sz="1600" b="1" kern="1200" dirty="0"/>
        </a:p>
      </dsp:txBody>
      <dsp:txXfrm>
        <a:off x="5873134" y="509366"/>
        <a:ext cx="2000790" cy="128552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77807-061E-49D8-B725-C16E799F65C8}">
      <dsp:nvSpPr>
        <dsp:cNvPr id="0" name=""/>
        <dsp:cNvSpPr/>
      </dsp:nvSpPr>
      <dsp:spPr>
        <a:xfrm>
          <a:off x="1" y="424064"/>
          <a:ext cx="6515096" cy="1567962"/>
        </a:xfrm>
        <a:prstGeom prst="rightArrow">
          <a:avLst/>
        </a:prstGeom>
        <a:solidFill>
          <a:srgbClr val="F79646"/>
        </a:solidFill>
        <a:ln w="25400" cap="flat" cmpd="sng" algn="ctr">
          <a:solidFill>
            <a:srgbClr val="F79646">
              <a:shade val="50000"/>
            </a:srgbClr>
          </a:solidFill>
          <a:prstDash val="solid"/>
        </a:ln>
        <a:effectLst/>
        <a:scene3d>
          <a:camera prst="orthographicFront"/>
          <a:lightRig rig="threePt" dir="t">
            <a:rot lat="0" lon="0" rev="7500000"/>
          </a:lightRig>
        </a:scene3d>
        <a:sp3d z="-152400" extrusionH="63500"/>
      </dsp:spPr>
      <dsp:style>
        <a:lnRef idx="2">
          <a:schemeClr val="accent6">
            <a:shade val="50000"/>
          </a:schemeClr>
        </a:lnRef>
        <a:fillRef idx="1">
          <a:schemeClr val="accent6"/>
        </a:fillRef>
        <a:effectRef idx="0">
          <a:schemeClr val="accent6"/>
        </a:effectRef>
        <a:fontRef idx="minor">
          <a:schemeClr val="lt1"/>
        </a:fontRef>
      </dsp:style>
    </dsp:sp>
    <dsp:sp modelId="{701E6759-AA7C-4D5A-872E-9DE35A50422D}">
      <dsp:nvSpPr>
        <dsp:cNvPr id="0" name=""/>
        <dsp:cNvSpPr/>
      </dsp:nvSpPr>
      <dsp:spPr>
        <a:xfrm>
          <a:off x="0" y="630461"/>
          <a:ext cx="1104831" cy="1175385"/>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6"/>
        </a:lnRef>
        <a:fillRef idx="3">
          <a:schemeClr val="accent6"/>
        </a:fillRef>
        <a:effectRef idx="2">
          <a:schemeClr val="accent6"/>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hr-HR" sz="800" b="0" kern="1200" dirty="0" smtClean="0">
              <a:solidFill>
                <a:sysClr val="window" lastClr="FFFFFF"/>
              </a:solidFill>
              <a:latin typeface="+mj-lt"/>
              <a:ea typeface="+mn-ea"/>
              <a:cs typeface="Arial" panose="020B0604020202020204" pitchFamily="34" charset="0"/>
            </a:rPr>
            <a:t>60.000.000,00 HRK</a:t>
          </a:r>
          <a:endParaRPr lang="hr-HR" sz="800" b="0" kern="1200" dirty="0">
            <a:solidFill>
              <a:sysClr val="window" lastClr="FFFFFF"/>
            </a:solidFill>
            <a:latin typeface="+mj-lt"/>
            <a:ea typeface="+mn-ea"/>
            <a:cs typeface="Arial" panose="020B0604020202020204" pitchFamily="34" charset="0"/>
          </a:endParaRPr>
        </a:p>
      </dsp:txBody>
      <dsp:txXfrm>
        <a:off x="53933" y="684394"/>
        <a:ext cx="996965" cy="1067519"/>
      </dsp:txXfrm>
    </dsp:sp>
    <dsp:sp modelId="{6E263F9E-1C7A-4B9A-8CCE-8E733F66146D}">
      <dsp:nvSpPr>
        <dsp:cNvPr id="0" name=""/>
        <dsp:cNvSpPr/>
      </dsp:nvSpPr>
      <dsp:spPr>
        <a:xfrm>
          <a:off x="1169271" y="0"/>
          <a:ext cx="1408565" cy="231283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vi-VN" sz="800" b="0" kern="1200" dirty="0" smtClean="0">
              <a:solidFill>
                <a:sysClr val="window" lastClr="FFFFFF">
                  <a:lumMod val="50000"/>
                </a:sysClr>
              </a:solidFill>
              <a:latin typeface="+mj-lt"/>
              <a:ea typeface="+mn-ea"/>
              <a:cs typeface="Arial" panose="020B0604020202020204" pitchFamily="34" charset="0"/>
            </a:rPr>
            <a:t>Povećanje lepeze usluga OCD-a od općeg interesa za građane</a:t>
          </a:r>
          <a:r>
            <a:rPr lang="hr-HR" sz="800" b="0" kern="1200" dirty="0" smtClean="0">
              <a:solidFill>
                <a:sysClr val="window" lastClr="FFFFFF">
                  <a:lumMod val="50000"/>
                </a:sysClr>
              </a:solidFill>
              <a:latin typeface="+mj-lt"/>
              <a:ea typeface="+mn-ea"/>
              <a:cs typeface="Arial" panose="020B0604020202020204" pitchFamily="34" charset="0"/>
            </a:rPr>
            <a:t>.</a:t>
          </a:r>
          <a:r>
            <a:rPr lang="vi-VN" sz="800" b="0" kern="1200" dirty="0" smtClean="0">
              <a:solidFill>
                <a:sysClr val="window" lastClr="FFFFFF">
                  <a:lumMod val="50000"/>
                </a:sysClr>
              </a:solidFill>
              <a:latin typeface="+mj-lt"/>
              <a:ea typeface="+mn-ea"/>
              <a:cs typeface="Arial" panose="020B0604020202020204" pitchFamily="34" charset="0"/>
            </a:rPr>
            <a:t> Specifični ciljevi: </a:t>
          </a:r>
          <a:endParaRPr lang="hr-HR" sz="800" b="0" kern="1200" dirty="0" smtClean="0">
            <a:solidFill>
              <a:sysClr val="window" lastClr="FFFFFF">
                <a:lumMod val="50000"/>
              </a:sysClr>
            </a:solidFill>
            <a:latin typeface="+mj-lt"/>
            <a:ea typeface="+mn-ea"/>
            <a:cs typeface="Arial" panose="020B0604020202020204" pitchFamily="34" charset="0"/>
          </a:endParaRPr>
        </a:p>
        <a:p>
          <a:pPr lvl="0" algn="ctr" defTabSz="355600">
            <a:lnSpc>
              <a:spcPct val="90000"/>
            </a:lnSpc>
            <a:spcBef>
              <a:spcPct val="0"/>
            </a:spcBef>
            <a:spcAft>
              <a:spcPct val="35000"/>
            </a:spcAft>
          </a:pPr>
          <a:r>
            <a:rPr lang="hr-HR" sz="800" b="0" kern="1200" dirty="0" smtClean="0">
              <a:solidFill>
                <a:sysClr val="window" lastClr="FFFFFF">
                  <a:lumMod val="50000"/>
                </a:sysClr>
              </a:solidFill>
              <a:latin typeface="+mj-lt"/>
              <a:ea typeface="+mn-ea"/>
              <a:cs typeface="Arial" panose="020B0604020202020204" pitchFamily="34" charset="0"/>
            </a:rPr>
            <a:t>1. unaprijediti suradnju OCD-a i lokalne zajednice u korištenju javnih prostora; </a:t>
          </a:r>
        </a:p>
        <a:p>
          <a:pPr lvl="0" algn="ctr" defTabSz="355600">
            <a:lnSpc>
              <a:spcPct val="90000"/>
            </a:lnSpc>
            <a:spcBef>
              <a:spcPct val="0"/>
            </a:spcBef>
            <a:spcAft>
              <a:spcPct val="35000"/>
            </a:spcAft>
          </a:pPr>
          <a:r>
            <a:rPr lang="vi-VN" sz="800" b="0" kern="1200" dirty="0" smtClean="0">
              <a:solidFill>
                <a:sysClr val="window" lastClr="FFFFFF">
                  <a:lumMod val="50000"/>
                </a:sysClr>
              </a:solidFill>
              <a:latin typeface="+mj-lt"/>
              <a:ea typeface="+mn-ea"/>
              <a:cs typeface="Arial" panose="020B0604020202020204" pitchFamily="34" charset="0"/>
            </a:rPr>
            <a:t>2. povećati iskorištenost javnih prostora za društveni i kulturni život u gradovima kroz civilno-javna partnerstva i međusektorsku suradnju; </a:t>
          </a:r>
          <a:endParaRPr lang="hr-HR" sz="800" b="0" kern="1200" dirty="0" smtClean="0">
            <a:solidFill>
              <a:sysClr val="window" lastClr="FFFFFF">
                <a:lumMod val="50000"/>
              </a:sysClr>
            </a:solidFill>
            <a:latin typeface="+mj-lt"/>
            <a:ea typeface="+mn-ea"/>
            <a:cs typeface="Arial" panose="020B0604020202020204" pitchFamily="34" charset="0"/>
          </a:endParaRPr>
        </a:p>
        <a:p>
          <a:pPr lvl="0" algn="ctr" defTabSz="355600">
            <a:lnSpc>
              <a:spcPct val="90000"/>
            </a:lnSpc>
            <a:spcBef>
              <a:spcPct val="0"/>
            </a:spcBef>
            <a:spcAft>
              <a:spcPct val="35000"/>
            </a:spcAft>
          </a:pPr>
          <a:r>
            <a:rPr lang="vi-VN" sz="800" b="0" kern="1200" dirty="0" smtClean="0">
              <a:solidFill>
                <a:sysClr val="window" lastClr="FFFFFF">
                  <a:lumMod val="50000"/>
                </a:sysClr>
              </a:solidFill>
              <a:latin typeface="+mj-lt"/>
              <a:ea typeface="+mn-ea"/>
              <a:cs typeface="Arial" panose="020B0604020202020204" pitchFamily="34" charset="0"/>
            </a:rPr>
            <a:t>3. unaprijediti kapacitete OCD-a za razvoj vođen zajednicom.</a:t>
          </a:r>
          <a:endParaRPr lang="hr-HR" sz="800" b="0" kern="1200" dirty="0">
            <a:solidFill>
              <a:sysClr val="window" lastClr="FFFFFF">
                <a:lumMod val="50000"/>
              </a:sysClr>
            </a:solidFill>
            <a:latin typeface="+mj-lt"/>
            <a:ea typeface="+mn-ea"/>
            <a:cs typeface="Arial" panose="020B0604020202020204" pitchFamily="34" charset="0"/>
          </a:endParaRPr>
        </a:p>
      </dsp:txBody>
      <dsp:txXfrm>
        <a:off x="1238031" y="68760"/>
        <a:ext cx="1271045" cy="2175319"/>
      </dsp:txXfrm>
    </dsp:sp>
    <dsp:sp modelId="{39304452-1C5E-4142-AE0E-FC700D5B92C5}">
      <dsp:nvSpPr>
        <dsp:cNvPr id="0" name=""/>
        <dsp:cNvSpPr/>
      </dsp:nvSpPr>
      <dsp:spPr>
        <a:xfrm>
          <a:off x="2914885" y="502321"/>
          <a:ext cx="1265405" cy="1308197"/>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6"/>
        </a:lnRef>
        <a:fillRef idx="3">
          <a:schemeClr val="accent6"/>
        </a:fillRef>
        <a:effectRef idx="2">
          <a:schemeClr val="accent6"/>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hr-HR" sz="800" kern="1200" dirty="0" smtClean="0"/>
            <a:t>Organizacije civilnog društva aktivne u području pružanja usluga od općeg interesa</a:t>
          </a:r>
          <a:endParaRPr lang="hr-HR" sz="800" b="0" kern="1200" dirty="0" smtClean="0">
            <a:solidFill>
              <a:sysClr val="window" lastClr="FFFFFF">
                <a:lumMod val="50000"/>
              </a:sysClr>
            </a:solidFill>
            <a:latin typeface="+mj-lt"/>
            <a:ea typeface="+mn-ea"/>
            <a:cs typeface="Arial" panose="020B0604020202020204" pitchFamily="34" charset="0"/>
          </a:endParaRPr>
        </a:p>
      </dsp:txBody>
      <dsp:txXfrm>
        <a:off x="2976657" y="564093"/>
        <a:ext cx="1141861" cy="1184653"/>
      </dsp:txXfrm>
    </dsp:sp>
    <dsp:sp modelId="{C926B06F-EE9E-46F5-A34C-E602B3CAC61E}">
      <dsp:nvSpPr>
        <dsp:cNvPr id="0" name=""/>
        <dsp:cNvSpPr/>
      </dsp:nvSpPr>
      <dsp:spPr>
        <a:xfrm>
          <a:off x="4265322" y="626478"/>
          <a:ext cx="1264081" cy="1180427"/>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hr-HR" sz="800" kern="1200" dirty="0" smtClean="0"/>
            <a:t>Organizacije civilnoga društva</a:t>
          </a:r>
        </a:p>
        <a:p>
          <a:pPr lvl="0" algn="ctr" defTabSz="355600">
            <a:lnSpc>
              <a:spcPct val="90000"/>
            </a:lnSpc>
            <a:spcBef>
              <a:spcPct val="0"/>
            </a:spcBef>
            <a:spcAft>
              <a:spcPct val="35000"/>
            </a:spcAft>
          </a:pPr>
          <a:r>
            <a:rPr lang="hr-HR" sz="800" kern="1200" dirty="0" smtClean="0"/>
            <a:t>Zaposlenici organizacija civilnoga društva</a:t>
          </a:r>
        </a:p>
        <a:p>
          <a:pPr lvl="0" algn="ctr" defTabSz="355600">
            <a:lnSpc>
              <a:spcPct val="90000"/>
            </a:lnSpc>
            <a:spcBef>
              <a:spcPct val="0"/>
            </a:spcBef>
            <a:spcAft>
              <a:spcPct val="35000"/>
            </a:spcAft>
          </a:pPr>
          <a:r>
            <a:rPr lang="hr-HR" sz="800" kern="1200" dirty="0" smtClean="0"/>
            <a:t>Zaposlenici jedinica lokalne i područne (regionalne) samouprave</a:t>
          </a:r>
          <a:endParaRPr lang="hr-HR" sz="800" b="0" kern="1200" dirty="0" smtClean="0">
            <a:solidFill>
              <a:schemeClr val="bg1">
                <a:lumMod val="50000"/>
              </a:schemeClr>
            </a:solidFill>
            <a:latin typeface="+mj-lt"/>
            <a:ea typeface="+mn-ea"/>
            <a:cs typeface="Arial" panose="020B0604020202020204" pitchFamily="34" charset="0"/>
          </a:endParaRPr>
        </a:p>
      </dsp:txBody>
      <dsp:txXfrm>
        <a:off x="4322946" y="684102"/>
        <a:ext cx="1148833" cy="10651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DFA1DC-C703-4621-9033-D45BEA46C5DE}">
      <dsp:nvSpPr>
        <dsp:cNvPr id="0" name=""/>
        <dsp:cNvSpPr/>
      </dsp:nvSpPr>
      <dsp:spPr>
        <a:xfrm>
          <a:off x="0" y="254000"/>
          <a:ext cx="6096000" cy="3810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C3143A-5044-4AE8-A120-DD73D38C6090}">
      <dsp:nvSpPr>
        <dsp:cNvPr id="0" name=""/>
        <dsp:cNvSpPr/>
      </dsp:nvSpPr>
      <dsp:spPr>
        <a:xfrm>
          <a:off x="774192" y="2756661"/>
          <a:ext cx="158496" cy="1584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A1322B-50CF-413C-AAED-4A105FE4FBE0}">
      <dsp:nvSpPr>
        <dsp:cNvPr id="0" name=""/>
        <dsp:cNvSpPr/>
      </dsp:nvSpPr>
      <dsp:spPr>
        <a:xfrm>
          <a:off x="853440" y="2835910"/>
          <a:ext cx="1420368"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l" defTabSz="844550">
            <a:lnSpc>
              <a:spcPct val="90000"/>
            </a:lnSpc>
            <a:spcBef>
              <a:spcPct val="0"/>
            </a:spcBef>
            <a:spcAft>
              <a:spcPct val="35000"/>
            </a:spcAft>
          </a:pPr>
          <a:r>
            <a:rPr lang="hr-HR" sz="1900" kern="1200" dirty="0" smtClean="0"/>
            <a:t>220,4 mil EUR</a:t>
          </a:r>
          <a:endParaRPr lang="hr-HR" sz="1900" kern="1200" dirty="0"/>
        </a:p>
      </dsp:txBody>
      <dsp:txXfrm>
        <a:off x="853440" y="2835910"/>
        <a:ext cx="1420368" cy="1101090"/>
      </dsp:txXfrm>
    </dsp:sp>
    <dsp:sp modelId="{43BC4B80-7E22-4967-BDC6-FF25BEC5A117}">
      <dsp:nvSpPr>
        <dsp:cNvPr id="0" name=""/>
        <dsp:cNvSpPr/>
      </dsp:nvSpPr>
      <dsp:spPr>
        <a:xfrm>
          <a:off x="2173224" y="1721103"/>
          <a:ext cx="286512" cy="2865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3EFB50-AE16-4CDC-ADC9-914B0F0AA969}">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hr-HR" sz="1900" kern="1200" dirty="0" smtClean="0"/>
            <a:t>NEET 15-29 (</a:t>
          </a:r>
          <a:r>
            <a:rPr lang="hr-HR" sz="1900" b="1" kern="1200" dirty="0" smtClean="0"/>
            <a:t>NEET </a:t>
          </a:r>
          <a:r>
            <a:rPr lang="hr-HR" sz="1900" kern="1200" dirty="0" smtClean="0"/>
            <a:t>– </a:t>
          </a:r>
        </a:p>
        <a:p>
          <a:pPr marL="0" marR="0" lvl="0" indent="0" algn="l" defTabSz="914400" eaLnBrk="1" fontAlgn="auto" latinLnBrk="0" hangingPunct="1">
            <a:lnSpc>
              <a:spcPct val="100000"/>
            </a:lnSpc>
            <a:spcBef>
              <a:spcPct val="0"/>
            </a:spcBef>
            <a:spcAft>
              <a:spcPts val="0"/>
            </a:spcAft>
            <a:buClrTx/>
            <a:buSzTx/>
            <a:buFontTx/>
            <a:buNone/>
            <a:tabLst/>
            <a:defRPr/>
          </a:pPr>
          <a:r>
            <a:rPr lang="hr-HR" sz="1900" b="1" kern="1200" dirty="0" smtClean="0"/>
            <a:t>N</a:t>
          </a:r>
          <a:r>
            <a:rPr lang="hr-HR" sz="1900" kern="1200" dirty="0" smtClean="0"/>
            <a:t>ot in </a:t>
          </a:r>
          <a:r>
            <a:rPr lang="hr-HR" sz="1900" b="1" kern="1200" dirty="0" smtClean="0"/>
            <a:t>E</a:t>
          </a:r>
          <a:r>
            <a:rPr lang="hr-HR" sz="1900" kern="1200" dirty="0" smtClean="0"/>
            <a:t>mployment, </a:t>
          </a:r>
          <a:r>
            <a:rPr lang="hr-HR" sz="1900" b="1" kern="1200" dirty="0" smtClean="0"/>
            <a:t>E</a:t>
          </a:r>
          <a:r>
            <a:rPr lang="hr-HR" sz="1900" kern="1200" dirty="0" smtClean="0"/>
            <a:t>ducation or </a:t>
          </a:r>
          <a:r>
            <a:rPr lang="hr-HR" sz="1900" b="1" kern="1200" dirty="0" err="1" smtClean="0"/>
            <a:t>T</a:t>
          </a:r>
          <a:r>
            <a:rPr lang="hr-HR" sz="1900" kern="1200" dirty="0" err="1" smtClean="0"/>
            <a:t>raining</a:t>
          </a:r>
          <a:r>
            <a:rPr lang="hr-HR" sz="1900" kern="1200" dirty="0" smtClean="0"/>
            <a:t>)</a:t>
          </a:r>
        </a:p>
        <a:p>
          <a:pPr lvl="0" algn="l" defTabSz="933450">
            <a:lnSpc>
              <a:spcPct val="90000"/>
            </a:lnSpc>
            <a:spcBef>
              <a:spcPct val="0"/>
            </a:spcBef>
            <a:spcAft>
              <a:spcPct val="35000"/>
            </a:spcAft>
          </a:pPr>
          <a:endParaRPr lang="hr-HR" sz="1900" kern="1200" dirty="0"/>
        </a:p>
      </dsp:txBody>
      <dsp:txXfrm>
        <a:off x="2316480" y="1864359"/>
        <a:ext cx="1463040" cy="2072640"/>
      </dsp:txXfrm>
    </dsp:sp>
    <dsp:sp modelId="{C24C83B9-BB4A-4401-B9F4-1A9C823977A9}">
      <dsp:nvSpPr>
        <dsp:cNvPr id="0" name=""/>
        <dsp:cNvSpPr/>
      </dsp:nvSpPr>
      <dsp:spPr>
        <a:xfrm>
          <a:off x="3855720" y="1090929"/>
          <a:ext cx="396240" cy="3962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827160-7640-4890-8CF9-45FC9657ADBA}">
      <dsp:nvSpPr>
        <dsp:cNvPr id="0" name=""/>
        <dsp:cNvSpPr/>
      </dsp:nvSpPr>
      <dsp:spPr>
        <a:xfrm>
          <a:off x="4053840" y="1537255"/>
          <a:ext cx="1463040" cy="2151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l" defTabSz="844550">
            <a:lnSpc>
              <a:spcPct val="90000"/>
            </a:lnSpc>
            <a:spcBef>
              <a:spcPct val="0"/>
            </a:spcBef>
            <a:spcAft>
              <a:spcPct val="35000"/>
            </a:spcAft>
          </a:pPr>
          <a:r>
            <a:rPr lang="hr-HR" sz="1900" kern="1200" dirty="0" smtClean="0"/>
            <a:t>Aktivnosti za bržu integraciju na TR ili obrazovanje</a:t>
          </a:r>
          <a:endParaRPr lang="hr-HR" sz="1900" kern="1200" dirty="0"/>
        </a:p>
      </dsp:txBody>
      <dsp:txXfrm>
        <a:off x="4053840" y="1537255"/>
        <a:ext cx="1463040" cy="21515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7E605-413E-428E-BB65-0AD1DBF6B693}">
      <dsp:nvSpPr>
        <dsp:cNvPr id="0" name=""/>
        <dsp:cNvSpPr/>
      </dsp:nvSpPr>
      <dsp:spPr>
        <a:xfrm>
          <a:off x="3155132" y="2972900"/>
          <a:ext cx="2537593" cy="2385591"/>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hr-HR" sz="1300" b="1" kern="1200" dirty="0" smtClean="0">
            <a:latin typeface="Arial" panose="020B0604020202020204" pitchFamily="34" charset="0"/>
            <a:cs typeface="Arial" panose="020B0604020202020204" pitchFamily="34" charset="0"/>
          </a:endParaRPr>
        </a:p>
        <a:p>
          <a:pPr marL="0" lvl="0" indent="0" algn="ctr" defTabSz="577850">
            <a:lnSpc>
              <a:spcPct val="90000"/>
            </a:lnSpc>
            <a:spcBef>
              <a:spcPct val="0"/>
            </a:spcBef>
            <a:spcAft>
              <a:spcPct val="35000"/>
            </a:spcAft>
            <a:buNone/>
          </a:pPr>
          <a:r>
            <a:rPr lang="hr-HR" sz="1300" b="1" kern="1200" dirty="0" smtClean="0">
              <a:latin typeface="Arial" panose="020B0604020202020204" pitchFamily="34" charset="0"/>
              <a:cs typeface="Arial" panose="020B0604020202020204" pitchFamily="34" charset="0"/>
            </a:rPr>
            <a:t>Omogućiti pristup zapošljavanju i tržištu rada </a:t>
          </a:r>
        </a:p>
        <a:p>
          <a:pPr marL="0" lvl="0" indent="0" algn="ctr" defTabSz="577850">
            <a:lnSpc>
              <a:spcPct val="90000"/>
            </a:lnSpc>
            <a:spcBef>
              <a:spcPct val="0"/>
            </a:spcBef>
            <a:spcAft>
              <a:spcPct val="35000"/>
            </a:spcAft>
            <a:buNone/>
          </a:pPr>
          <a:r>
            <a:rPr lang="hr-HR" sz="1300" b="1" kern="1200" dirty="0" smtClean="0">
              <a:latin typeface="Arial" panose="020B0604020202020204" pitchFamily="34" charset="0"/>
              <a:cs typeface="Arial" panose="020B0604020202020204" pitchFamily="34" charset="0"/>
            </a:rPr>
            <a:t>ženama pripadnicama ranjivih skupina s naglaskom </a:t>
          </a:r>
        </a:p>
        <a:p>
          <a:pPr marL="0" lvl="0" indent="0" algn="ctr" defTabSz="577850">
            <a:lnSpc>
              <a:spcPct val="90000"/>
            </a:lnSpc>
            <a:spcBef>
              <a:spcPct val="0"/>
            </a:spcBef>
            <a:spcAft>
              <a:spcPct val="35000"/>
            </a:spcAft>
            <a:buNone/>
          </a:pPr>
          <a:r>
            <a:rPr lang="hr-HR" sz="1300" b="1" kern="1200" dirty="0" smtClean="0">
              <a:latin typeface="Arial" panose="020B0604020202020204" pitchFamily="34" charset="0"/>
              <a:cs typeface="Arial" panose="020B0604020202020204" pitchFamily="34" charset="0"/>
            </a:rPr>
            <a:t>na teško dostupna, ruralna područja i otoke</a:t>
          </a:r>
          <a:r>
            <a:rPr lang="hr-HR" sz="1300" b="1" kern="1200" dirty="0" smtClean="0"/>
            <a:t>.</a:t>
          </a:r>
        </a:p>
        <a:p>
          <a:pPr algn="ctr" defTabSz="577850">
            <a:lnSpc>
              <a:spcPct val="90000"/>
            </a:lnSpc>
            <a:spcBef>
              <a:spcPct val="0"/>
            </a:spcBef>
            <a:spcAft>
              <a:spcPct val="35000"/>
            </a:spcAft>
          </a:pPr>
          <a:endParaRPr lang="hr-HR" kern="1200" dirty="0"/>
        </a:p>
      </dsp:txBody>
      <dsp:txXfrm>
        <a:off x="3526754" y="3322262"/>
        <a:ext cx="1794349" cy="1686867"/>
      </dsp:txXfrm>
    </dsp:sp>
    <dsp:sp modelId="{E9DE852D-EE36-49E5-A17A-7D7178221F69}">
      <dsp:nvSpPr>
        <dsp:cNvPr id="0" name=""/>
        <dsp:cNvSpPr/>
      </dsp:nvSpPr>
      <dsp:spPr>
        <a:xfrm rot="10787130">
          <a:off x="2189025" y="3889719"/>
          <a:ext cx="918244" cy="669872"/>
        </a:xfrm>
        <a:prstGeom prst="leftArrow">
          <a:avLst>
            <a:gd name="adj1" fmla="val 60000"/>
            <a:gd name="adj2" fmla="val 50000"/>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22C3D30-4FCA-42DF-B039-FEB5EEF30473}">
      <dsp:nvSpPr>
        <dsp:cNvPr id="0" name=""/>
        <dsp:cNvSpPr/>
      </dsp:nvSpPr>
      <dsp:spPr>
        <a:xfrm>
          <a:off x="59836" y="3563441"/>
          <a:ext cx="2035203" cy="1229565"/>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hr-HR" sz="1300" b="0" kern="1200" dirty="0" smtClean="0">
              <a:latin typeface="Arial" panose="020B0604020202020204" pitchFamily="34" charset="0"/>
              <a:cs typeface="Arial" panose="020B0604020202020204" pitchFamily="34" charset="0"/>
            </a:rPr>
            <a:t>zapošljavanje 7.500 pripadnica ciljane skupine koje će provoditi aktivnosti za 30.000 krajnjih korisnika</a:t>
          </a:r>
          <a:endParaRPr lang="hr-HR" sz="1300" kern="1200" dirty="0">
            <a:latin typeface="Arial" panose="020B0604020202020204" pitchFamily="34" charset="0"/>
            <a:cs typeface="Arial" panose="020B0604020202020204" pitchFamily="34" charset="0"/>
          </a:endParaRPr>
        </a:p>
      </dsp:txBody>
      <dsp:txXfrm>
        <a:off x="95849" y="3599454"/>
        <a:ext cx="1963177" cy="1157539"/>
      </dsp:txXfrm>
    </dsp:sp>
    <dsp:sp modelId="{AEAEE5B0-3E20-427F-836F-828016B55A21}">
      <dsp:nvSpPr>
        <dsp:cNvPr id="0" name=""/>
        <dsp:cNvSpPr/>
      </dsp:nvSpPr>
      <dsp:spPr>
        <a:xfrm rot="12804678">
          <a:off x="2183072" y="2945247"/>
          <a:ext cx="1052362" cy="535723"/>
        </a:xfrm>
        <a:prstGeom prst="leftArrow">
          <a:avLst>
            <a:gd name="adj1" fmla="val 60000"/>
            <a:gd name="adj2" fmla="val 50000"/>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DFCFD50-9869-4192-B5D9-B46F4053805D}">
      <dsp:nvSpPr>
        <dsp:cNvPr id="0" name=""/>
        <dsp:cNvSpPr/>
      </dsp:nvSpPr>
      <dsp:spPr>
        <a:xfrm>
          <a:off x="322097" y="1158257"/>
          <a:ext cx="1853414" cy="1825861"/>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577850">
            <a:lnSpc>
              <a:spcPct val="90000"/>
            </a:lnSpc>
            <a:spcBef>
              <a:spcPct val="0"/>
            </a:spcBef>
            <a:spcAft>
              <a:spcPct val="35000"/>
            </a:spcAft>
          </a:pPr>
          <a:r>
            <a:rPr lang="hr-HR" sz="1300" kern="1200" dirty="0" smtClean="0">
              <a:latin typeface="Arial" panose="020B0604020202020204" pitchFamily="34" charset="0"/>
              <a:cs typeface="Arial" panose="020B0604020202020204" pitchFamily="34" charset="0"/>
            </a:rPr>
            <a:t>Otvoreni trajni Poziv na dostavu projektnih prijedloga</a:t>
          </a:r>
        </a:p>
        <a:p>
          <a:pPr lvl="0" algn="ctr" defTabSz="577850">
            <a:lnSpc>
              <a:spcPct val="90000"/>
            </a:lnSpc>
            <a:spcBef>
              <a:spcPct val="0"/>
            </a:spcBef>
            <a:spcAft>
              <a:spcPct val="35000"/>
            </a:spcAft>
          </a:pPr>
          <a:r>
            <a:rPr lang="hr-HR" sz="1300" kern="1200" dirty="0" smtClean="0">
              <a:latin typeface="Arial" panose="020B0604020202020204" pitchFamily="34" charset="0"/>
              <a:cs typeface="Arial" panose="020B0604020202020204" pitchFamily="34" charset="0"/>
            </a:rPr>
            <a:t>Objavljen od 30.6.2017. do 31.12.2020.  </a:t>
          </a:r>
        </a:p>
        <a:p>
          <a:pPr lvl="0" algn="ctr" defTabSz="577850">
            <a:lnSpc>
              <a:spcPct val="90000"/>
            </a:lnSpc>
            <a:spcBef>
              <a:spcPct val="0"/>
            </a:spcBef>
            <a:spcAft>
              <a:spcPct val="35000"/>
            </a:spcAft>
          </a:pPr>
          <a:r>
            <a:rPr lang="hr-HR" sz="1300" kern="1200" dirty="0" smtClean="0">
              <a:latin typeface="Arial" panose="020B0604020202020204" pitchFamily="34" charset="0"/>
              <a:cs typeface="Arial" panose="020B0604020202020204" pitchFamily="34" charset="0"/>
            </a:rPr>
            <a:t>Privremeno obustavljen do 14.07.2018.</a:t>
          </a:r>
          <a:endParaRPr lang="hr-HR" sz="1300" kern="1200" dirty="0">
            <a:latin typeface="Arial" panose="020B0604020202020204" pitchFamily="34" charset="0"/>
            <a:cs typeface="Arial" panose="020B0604020202020204" pitchFamily="34" charset="0"/>
          </a:endParaRPr>
        </a:p>
      </dsp:txBody>
      <dsp:txXfrm>
        <a:off x="375575" y="1211735"/>
        <a:ext cx="1746458" cy="1718905"/>
      </dsp:txXfrm>
    </dsp:sp>
    <dsp:sp modelId="{44EC79C2-68AA-496B-978C-A3454309670A}">
      <dsp:nvSpPr>
        <dsp:cNvPr id="0" name=""/>
        <dsp:cNvSpPr/>
      </dsp:nvSpPr>
      <dsp:spPr>
        <a:xfrm rot="15021288">
          <a:off x="3135999" y="2038690"/>
          <a:ext cx="1269048" cy="728130"/>
        </a:xfrm>
        <a:prstGeom prst="leftArrow">
          <a:avLst>
            <a:gd name="adj1" fmla="val 60000"/>
            <a:gd name="adj2" fmla="val 50000"/>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D3F0ECD-AC93-4B27-AD4F-C68CF5FF8B41}">
      <dsp:nvSpPr>
        <dsp:cNvPr id="0" name=""/>
        <dsp:cNvSpPr/>
      </dsp:nvSpPr>
      <dsp:spPr>
        <a:xfrm>
          <a:off x="2346150" y="206312"/>
          <a:ext cx="1831482" cy="1408258"/>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577850">
            <a:lnSpc>
              <a:spcPct val="90000"/>
            </a:lnSpc>
            <a:spcBef>
              <a:spcPct val="0"/>
            </a:spcBef>
            <a:spcAft>
              <a:spcPct val="35000"/>
            </a:spcAft>
          </a:pPr>
          <a:r>
            <a:rPr lang="pl-PL" sz="1300" kern="1200" dirty="0" smtClean="0">
              <a:latin typeface="Arial" panose="020B0604020202020204" pitchFamily="34" charset="0"/>
              <a:cs typeface="Arial" panose="020B0604020202020204" pitchFamily="34" charset="0"/>
            </a:rPr>
            <a:t>jedinica lokalne i područne (regionalne) samouprave, neprofitna organizacija</a:t>
          </a:r>
          <a:endParaRPr lang="hr-HR" sz="1300" kern="1200" dirty="0">
            <a:latin typeface="Arial" panose="020B0604020202020204" pitchFamily="34" charset="0"/>
            <a:cs typeface="Arial" panose="020B0604020202020204" pitchFamily="34" charset="0"/>
          </a:endParaRPr>
        </a:p>
      </dsp:txBody>
      <dsp:txXfrm>
        <a:off x="2387396" y="247558"/>
        <a:ext cx="1748990" cy="1325766"/>
      </dsp:txXfrm>
    </dsp:sp>
    <dsp:sp modelId="{2E447D91-47B2-4791-8947-E9ECD3957D02}">
      <dsp:nvSpPr>
        <dsp:cNvPr id="0" name=""/>
        <dsp:cNvSpPr/>
      </dsp:nvSpPr>
      <dsp:spPr>
        <a:xfrm rot="17350956">
          <a:off x="4576086" y="2035966"/>
          <a:ext cx="1146858" cy="669872"/>
        </a:xfrm>
        <a:prstGeom prst="leftArrow">
          <a:avLst>
            <a:gd name="adj1" fmla="val 60000"/>
            <a:gd name="adj2" fmla="val 50000"/>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80F5E03-B388-4C05-A885-FE9FBBE51DC0}">
      <dsp:nvSpPr>
        <dsp:cNvPr id="0" name=""/>
        <dsp:cNvSpPr/>
      </dsp:nvSpPr>
      <dsp:spPr>
        <a:xfrm>
          <a:off x="4638913" y="132211"/>
          <a:ext cx="1845401" cy="1526601"/>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577850">
            <a:lnSpc>
              <a:spcPct val="90000"/>
            </a:lnSpc>
            <a:spcBef>
              <a:spcPct val="0"/>
            </a:spcBef>
            <a:spcAft>
              <a:spcPct val="35000"/>
            </a:spcAft>
          </a:pPr>
          <a:r>
            <a:rPr lang="hr-HR" sz="1300" kern="1200" dirty="0" smtClean="0">
              <a:latin typeface="Arial" panose="020B0604020202020204" pitchFamily="34" charset="0"/>
              <a:cs typeface="Arial" panose="020B0604020202020204" pitchFamily="34" charset="0"/>
            </a:rPr>
            <a:t>Zapošljavanje u zajednici + mogućnost obrazovanja</a:t>
          </a:r>
          <a:endParaRPr lang="hr-HR" sz="1300" kern="1200" dirty="0">
            <a:latin typeface="Arial" panose="020B0604020202020204" pitchFamily="34" charset="0"/>
            <a:cs typeface="Arial" panose="020B0604020202020204" pitchFamily="34" charset="0"/>
          </a:endParaRPr>
        </a:p>
      </dsp:txBody>
      <dsp:txXfrm>
        <a:off x="4683626" y="176924"/>
        <a:ext cx="1755975" cy="1437175"/>
      </dsp:txXfrm>
    </dsp:sp>
    <dsp:sp modelId="{2BB3B143-3169-4278-B963-69C9A6E8D0A5}">
      <dsp:nvSpPr>
        <dsp:cNvPr id="0" name=""/>
        <dsp:cNvSpPr/>
      </dsp:nvSpPr>
      <dsp:spPr>
        <a:xfrm rot="19406016">
          <a:off x="5407729" y="2631179"/>
          <a:ext cx="1260521" cy="669872"/>
        </a:xfrm>
        <a:prstGeom prst="leftArrow">
          <a:avLst>
            <a:gd name="adj1" fmla="val 60000"/>
            <a:gd name="adj2" fmla="val 50000"/>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0344F63-C167-40E5-80EE-65A147DBC394}">
      <dsp:nvSpPr>
        <dsp:cNvPr id="0" name=""/>
        <dsp:cNvSpPr/>
      </dsp:nvSpPr>
      <dsp:spPr>
        <a:xfrm>
          <a:off x="6671251" y="1230405"/>
          <a:ext cx="1645300" cy="1316240"/>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hr-HR" sz="1200" kern="1200" dirty="0" smtClean="0">
              <a:latin typeface="Arial" panose="020B0604020202020204" pitchFamily="34" charset="0"/>
              <a:cs typeface="Arial" panose="020B0604020202020204" pitchFamily="34" charset="0"/>
            </a:rPr>
            <a:t>zaprimljeno  preko  320 projektnih prijedloga; </a:t>
          </a:r>
        </a:p>
        <a:p>
          <a:pPr marL="0" lvl="0" indent="0" algn="ctr" defTabSz="533400">
            <a:lnSpc>
              <a:spcPct val="90000"/>
            </a:lnSpc>
            <a:spcBef>
              <a:spcPct val="0"/>
            </a:spcBef>
            <a:spcAft>
              <a:spcPct val="35000"/>
            </a:spcAft>
            <a:buNone/>
          </a:pPr>
          <a:r>
            <a:rPr lang="hr-HR" sz="1200" kern="1200" dirty="0" smtClean="0">
              <a:latin typeface="Arial" panose="020B0604020202020204" pitchFamily="34" charset="0"/>
              <a:cs typeface="Arial" panose="020B0604020202020204" pitchFamily="34" charset="0"/>
            </a:rPr>
            <a:t>do sada ugovorena 105 projekta vrijednosti 403,9 </a:t>
          </a:r>
          <a:r>
            <a:rPr lang="hr-HR" sz="1200" kern="1200" dirty="0" err="1" smtClean="0">
              <a:latin typeface="Arial" panose="020B0604020202020204" pitchFamily="34" charset="0"/>
              <a:cs typeface="Arial" panose="020B0604020202020204" pitchFamily="34" charset="0"/>
            </a:rPr>
            <a:t>mil</a:t>
          </a:r>
          <a:r>
            <a:rPr lang="hr-HR" sz="1200" kern="1200" dirty="0" smtClean="0">
              <a:latin typeface="Arial" panose="020B0604020202020204" pitchFamily="34" charset="0"/>
              <a:cs typeface="Arial" panose="020B0604020202020204" pitchFamily="34" charset="0"/>
            </a:rPr>
            <a:t>  HRK</a:t>
          </a:r>
          <a:endParaRPr lang="hr-HR" sz="2400" kern="1200" dirty="0" smtClean="0">
            <a:latin typeface="Arial" panose="020B0604020202020204" pitchFamily="34" charset="0"/>
            <a:cs typeface="Arial" panose="020B0604020202020204" pitchFamily="34" charset="0"/>
          </a:endParaRPr>
        </a:p>
      </dsp:txBody>
      <dsp:txXfrm>
        <a:off x="6709802" y="1268956"/>
        <a:ext cx="1568198" cy="1239138"/>
      </dsp:txXfrm>
    </dsp:sp>
    <dsp:sp modelId="{642D7831-7783-4480-9D4F-E375126B1F93}">
      <dsp:nvSpPr>
        <dsp:cNvPr id="0" name=""/>
        <dsp:cNvSpPr/>
      </dsp:nvSpPr>
      <dsp:spPr>
        <a:xfrm rot="21498210">
          <a:off x="5746137" y="3880650"/>
          <a:ext cx="972774" cy="582112"/>
        </a:xfrm>
        <a:prstGeom prst="leftArrow">
          <a:avLst>
            <a:gd name="adj1" fmla="val 60000"/>
            <a:gd name="adj2" fmla="val 50000"/>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A25E7CF-A450-4BA2-98C0-4BBC5A3E128E}">
      <dsp:nvSpPr>
        <dsp:cNvPr id="0" name=""/>
        <dsp:cNvSpPr/>
      </dsp:nvSpPr>
      <dsp:spPr>
        <a:xfrm>
          <a:off x="6770367" y="3526079"/>
          <a:ext cx="1887159" cy="1084344"/>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hr-HR" sz="1300" b="1" kern="1200" dirty="0" smtClean="0">
              <a:latin typeface="Arial" panose="020B0604020202020204" pitchFamily="34" charset="0"/>
              <a:cs typeface="Arial" panose="020B0604020202020204" pitchFamily="34" charset="0"/>
            </a:rPr>
            <a:t>1.000.000.000,00 HRK</a:t>
          </a:r>
        </a:p>
        <a:p>
          <a:pPr>
            <a:spcBef>
              <a:spcPct val="0"/>
            </a:spcBef>
          </a:pPr>
          <a:endParaRPr lang="hr-HR" sz="1300" b="1" kern="1200" dirty="0">
            <a:latin typeface="Arial" panose="020B0604020202020204" pitchFamily="34" charset="0"/>
            <a:cs typeface="Arial" panose="020B0604020202020204" pitchFamily="34" charset="0"/>
          </a:endParaRPr>
        </a:p>
      </dsp:txBody>
      <dsp:txXfrm>
        <a:off x="6802126" y="3557838"/>
        <a:ext cx="1823641" cy="10208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C853A-1BBC-41B8-A3A1-C6012B3B8613}">
      <dsp:nvSpPr>
        <dsp:cNvPr id="0" name=""/>
        <dsp:cNvSpPr/>
      </dsp:nvSpPr>
      <dsp:spPr>
        <a:xfrm>
          <a:off x="142866" y="4"/>
          <a:ext cx="6917543" cy="1186440"/>
        </a:xfrm>
        <a:prstGeom prst="roundRect">
          <a:avLst>
            <a:gd name="adj" fmla="val 10000"/>
          </a:avLst>
        </a:prstGeom>
        <a:gradFill rotWithShape="0">
          <a:gsLst>
            <a:gs pos="0">
              <a:schemeClr val="accent4">
                <a:shade val="80000"/>
                <a:hueOff val="0"/>
                <a:satOff val="0"/>
                <a:lumOff val="0"/>
                <a:alphaOff val="0"/>
                <a:tint val="100000"/>
                <a:shade val="100000"/>
                <a:satMod val="130000"/>
              </a:schemeClr>
            </a:gs>
            <a:gs pos="100000">
              <a:schemeClr val="accent4">
                <a:shade val="8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hr-HR" sz="1500" kern="1200" dirty="0" smtClean="0">
              <a:latin typeface="Arial" panose="020B0604020202020204" pitchFamily="34" charset="0"/>
              <a:cs typeface="Arial" panose="020B0604020202020204" pitchFamily="34" charset="0"/>
            </a:rPr>
            <a:t>U sklopu OP ULJP, Specifičnog cilja 9.v.1 </a:t>
          </a:r>
          <a:r>
            <a:rPr lang="hr-HR" sz="1500" i="1" kern="1200" dirty="0" smtClean="0">
              <a:latin typeface="Arial" panose="020B0604020202020204" pitchFamily="34" charset="0"/>
              <a:cs typeface="Arial" panose="020B0604020202020204" pitchFamily="34" charset="0"/>
            </a:rPr>
            <a:t>Povećanje broja i održivosti društvenih poduzeća i njihovih zaposlenika </a:t>
          </a:r>
          <a:r>
            <a:rPr lang="hr-HR" sz="1500" kern="1200" dirty="0" smtClean="0">
              <a:latin typeface="Arial" panose="020B0604020202020204" pitchFamily="34" charset="0"/>
              <a:cs typeface="Arial" panose="020B0604020202020204" pitchFamily="34" charset="0"/>
            </a:rPr>
            <a:t>je alocirano oko 278 milijuna kuna za projekte iz područja društvenog poduzetništva.</a:t>
          </a:r>
          <a:endParaRPr lang="hr-HR" sz="1500" kern="1200" dirty="0">
            <a:latin typeface="Arial" panose="020B0604020202020204" pitchFamily="34" charset="0"/>
            <a:cs typeface="Arial" panose="020B0604020202020204" pitchFamily="34" charset="0"/>
          </a:endParaRPr>
        </a:p>
      </dsp:txBody>
      <dsp:txXfrm>
        <a:off x="177616" y="34754"/>
        <a:ext cx="5230994" cy="1116940"/>
      </dsp:txXfrm>
    </dsp:sp>
    <dsp:sp modelId="{E3CBF00F-52DB-4DDA-9EBD-5A076C290EC6}">
      <dsp:nvSpPr>
        <dsp:cNvPr id="0" name=""/>
        <dsp:cNvSpPr/>
      </dsp:nvSpPr>
      <dsp:spPr>
        <a:xfrm>
          <a:off x="660248" y="1568837"/>
          <a:ext cx="7009034" cy="1684531"/>
        </a:xfrm>
        <a:prstGeom prst="roundRect">
          <a:avLst>
            <a:gd name="adj" fmla="val 10000"/>
          </a:avLst>
        </a:prstGeom>
        <a:gradFill rotWithShape="0">
          <a:gsLst>
            <a:gs pos="0">
              <a:schemeClr val="accent4">
                <a:shade val="80000"/>
                <a:hueOff val="-88279"/>
                <a:satOff val="-2183"/>
                <a:lumOff val="12494"/>
                <a:alphaOff val="0"/>
                <a:tint val="100000"/>
                <a:shade val="100000"/>
                <a:satMod val="130000"/>
              </a:schemeClr>
            </a:gs>
            <a:gs pos="100000">
              <a:schemeClr val="accent4">
                <a:shade val="80000"/>
                <a:hueOff val="-88279"/>
                <a:satOff val="-2183"/>
                <a:lumOff val="12494"/>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hr-HR" sz="1300" kern="1200" dirty="0" smtClean="0">
              <a:latin typeface="Arial" panose="020B0604020202020204" pitchFamily="34" charset="0"/>
              <a:cs typeface="Arial" panose="020B0604020202020204" pitchFamily="34" charset="0"/>
            </a:rPr>
            <a:t>Ministarstvo rada i mirovinskoga sustava u svibnju 2018. planira objavu PDP-a </a:t>
          </a:r>
          <a:r>
            <a:rPr lang="hr-HR" sz="1300" b="1" kern="1200" dirty="0" smtClean="0">
              <a:latin typeface="Arial" panose="020B0604020202020204" pitchFamily="34" charset="0"/>
              <a:cs typeface="Arial" panose="020B0604020202020204" pitchFamily="34" charset="0"/>
            </a:rPr>
            <a:t>‘’Jačanje poslovanja društvenih poduzetnika – faza I.’’ </a:t>
          </a:r>
          <a:r>
            <a:rPr lang="hr-HR" sz="1300" kern="1200" dirty="0" smtClean="0">
              <a:latin typeface="Arial" panose="020B0604020202020204" pitchFamily="34" charset="0"/>
              <a:cs typeface="Arial" panose="020B0604020202020204" pitchFamily="34" charset="0"/>
            </a:rPr>
            <a:t>ukupne vrijednosti 40.010.000,00 HRK. </a:t>
          </a:r>
        </a:p>
        <a:p>
          <a:pPr lvl="0" algn="l" defTabSz="577850">
            <a:lnSpc>
              <a:spcPct val="90000"/>
            </a:lnSpc>
            <a:spcBef>
              <a:spcPct val="0"/>
            </a:spcBef>
            <a:spcAft>
              <a:spcPct val="35000"/>
            </a:spcAft>
          </a:pPr>
          <a:endParaRPr lang="hr-HR" sz="1300" kern="1200" dirty="0" smtClean="0">
            <a:latin typeface="Arial" panose="020B0604020202020204" pitchFamily="34" charset="0"/>
            <a:cs typeface="Arial" panose="020B0604020202020204" pitchFamily="34" charset="0"/>
          </a:endParaRPr>
        </a:p>
        <a:p>
          <a:pPr lvl="0" algn="l" defTabSz="577850">
            <a:lnSpc>
              <a:spcPct val="90000"/>
            </a:lnSpc>
            <a:spcBef>
              <a:spcPct val="0"/>
            </a:spcBef>
            <a:spcAft>
              <a:spcPct val="35000"/>
            </a:spcAft>
          </a:pPr>
          <a:r>
            <a:rPr lang="hr-HR" sz="1300" kern="1200" dirty="0" smtClean="0">
              <a:latin typeface="Arial" panose="020B0604020202020204" pitchFamily="34" charset="0"/>
              <a:cs typeface="Arial" panose="020B0604020202020204" pitchFamily="34" charset="0"/>
            </a:rPr>
            <a:t>Cilj Poziva je davanje financijske podrške postojećim društvenim poduzećima te onim pravnim entitetima koji planiraju započeti ili transferirati svoje poslovanje prema načelima društvenog poduzetništva.</a:t>
          </a:r>
          <a:endParaRPr lang="hr-HR" sz="1300" kern="1200" dirty="0">
            <a:latin typeface="Arial" panose="020B0604020202020204" pitchFamily="34" charset="0"/>
            <a:cs typeface="Arial" panose="020B0604020202020204" pitchFamily="34" charset="0"/>
          </a:endParaRPr>
        </a:p>
      </dsp:txBody>
      <dsp:txXfrm>
        <a:off x="709586" y="1618175"/>
        <a:ext cx="5248324" cy="1585855"/>
      </dsp:txXfrm>
    </dsp:sp>
    <dsp:sp modelId="{A7D52E7C-4E4A-44DE-8039-8262D1666FF7}">
      <dsp:nvSpPr>
        <dsp:cNvPr id="0" name=""/>
        <dsp:cNvSpPr/>
      </dsp:nvSpPr>
      <dsp:spPr>
        <a:xfrm>
          <a:off x="1475714" y="3552263"/>
          <a:ext cx="6714504" cy="1821398"/>
        </a:xfrm>
        <a:prstGeom prst="roundRect">
          <a:avLst>
            <a:gd name="adj" fmla="val 10000"/>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hr-HR" sz="1300" kern="1200" dirty="0" smtClean="0">
              <a:solidFill>
                <a:schemeClr val="bg1"/>
              </a:solidFill>
              <a:latin typeface="Arial" panose="020B0604020202020204" pitchFamily="34" charset="0"/>
              <a:cs typeface="Arial" panose="020B0604020202020204" pitchFamily="34" charset="0"/>
            </a:rPr>
            <a:t>U  suradnji s MRMS-om, Ministarstvo hrvatskih branitelja priprema PDP ‘</a:t>
          </a:r>
          <a:r>
            <a:rPr lang="hr-HR" sz="1300" b="1" kern="1200" dirty="0" smtClean="0">
              <a:solidFill>
                <a:schemeClr val="bg1"/>
              </a:solidFill>
              <a:latin typeface="Arial" panose="020B0604020202020204" pitchFamily="34" charset="0"/>
              <a:cs typeface="Arial" panose="020B0604020202020204" pitchFamily="34" charset="0"/>
            </a:rPr>
            <a:t>’</a:t>
          </a:r>
          <a:r>
            <a:rPr lang="vi-VN" sz="1300" b="1" kern="1200" dirty="0" smtClean="0">
              <a:solidFill>
                <a:schemeClr val="bg1"/>
              </a:solidFill>
              <a:latin typeface="Arial" panose="020B0604020202020204" pitchFamily="34" charset="0"/>
              <a:cs typeface="Arial" panose="020B0604020202020204" pitchFamily="34" charset="0"/>
            </a:rPr>
            <a:t>Društveno poduzetništvo hrvatskih branitelja, organizacija civilnog društva i zadruga braniteljske i stradalničke populacije iz Domovinskog rata - </a:t>
          </a:r>
          <a:r>
            <a:rPr lang="hr-HR" sz="1300" b="1" kern="1200" dirty="0" smtClean="0">
              <a:solidFill>
                <a:schemeClr val="bg1"/>
              </a:solidFill>
              <a:latin typeface="Arial" panose="020B0604020202020204" pitchFamily="34" charset="0"/>
              <a:cs typeface="Arial" panose="020B0604020202020204" pitchFamily="34" charset="0"/>
            </a:rPr>
            <a:t>   </a:t>
          </a:r>
          <a:r>
            <a:rPr lang="vi-VN" sz="1300" b="1" kern="1200" dirty="0" smtClean="0">
              <a:solidFill>
                <a:schemeClr val="bg1"/>
              </a:solidFill>
              <a:latin typeface="Arial" panose="020B0604020202020204" pitchFamily="34" charset="0"/>
              <a:cs typeface="Arial" panose="020B0604020202020204" pitchFamily="34" charset="0"/>
            </a:rPr>
            <a:t>Podrška i promocija</a:t>
          </a:r>
          <a:r>
            <a:rPr lang="hr-HR" sz="1300" b="1" kern="1200" dirty="0" smtClean="0">
              <a:solidFill>
                <a:schemeClr val="bg1"/>
              </a:solidFill>
              <a:latin typeface="Arial" panose="020B0604020202020204" pitchFamily="34" charset="0"/>
              <a:cs typeface="Arial" panose="020B0604020202020204" pitchFamily="34" charset="0"/>
            </a:rPr>
            <a:t>’’ </a:t>
          </a:r>
          <a:r>
            <a:rPr lang="hr-HR" sz="1300" kern="1200" dirty="0" smtClean="0">
              <a:solidFill>
                <a:schemeClr val="bg1"/>
              </a:solidFill>
              <a:latin typeface="Arial" panose="020B0604020202020204" pitchFamily="34" charset="0"/>
              <a:cs typeface="Arial" panose="020B0604020202020204" pitchFamily="34" charset="0"/>
            </a:rPr>
            <a:t>u vrijednosti 23. 669.032,72 HRK.</a:t>
          </a:r>
        </a:p>
        <a:p>
          <a:pPr lvl="0" algn="l" defTabSz="577850">
            <a:lnSpc>
              <a:spcPct val="90000"/>
            </a:lnSpc>
            <a:spcBef>
              <a:spcPct val="0"/>
            </a:spcBef>
            <a:spcAft>
              <a:spcPct val="35000"/>
            </a:spcAft>
          </a:pPr>
          <a:r>
            <a:rPr lang="hr-HR" sz="1300" kern="1200" dirty="0" smtClean="0">
              <a:solidFill>
                <a:schemeClr val="bg1"/>
              </a:solidFill>
              <a:latin typeface="Arial" panose="020B0604020202020204" pitchFamily="34" charset="0"/>
              <a:cs typeface="Arial" panose="020B0604020202020204" pitchFamily="34" charset="0"/>
            </a:rPr>
            <a:t>PDP, koji će biti objavljen u srpnju 2018</a:t>
          </a:r>
          <a:r>
            <a:rPr lang="hr-HR" sz="1300" kern="1200" smtClean="0">
              <a:solidFill>
                <a:schemeClr val="bg1"/>
              </a:solidFill>
              <a:latin typeface="Arial" panose="020B0604020202020204" pitchFamily="34" charset="0"/>
              <a:cs typeface="Arial" panose="020B0604020202020204" pitchFamily="34" charset="0"/>
            </a:rPr>
            <a:t>., usmjeren </a:t>
          </a:r>
          <a:r>
            <a:rPr lang="hr-HR" sz="1300" kern="1200" dirty="0" smtClean="0">
              <a:solidFill>
                <a:schemeClr val="bg1"/>
              </a:solidFill>
              <a:latin typeface="Arial" panose="020B0604020202020204" pitchFamily="34" charset="0"/>
              <a:cs typeface="Arial" panose="020B0604020202020204" pitchFamily="34" charset="0"/>
            </a:rPr>
            <a:t>je na  financiranje aktivnosti za  podršku i promociju društveno-poduzetničkih aktivnosti te uspostavu poslovanja prema društveno-poduzetničkim principima za braniteljske udruge i zadruge.</a:t>
          </a:r>
          <a:endParaRPr lang="hr-HR" sz="1300" b="0" kern="1200" dirty="0">
            <a:solidFill>
              <a:schemeClr val="bg1"/>
            </a:solidFill>
            <a:latin typeface="Arial" panose="020B0604020202020204" pitchFamily="34" charset="0"/>
            <a:cs typeface="Arial" panose="020B0604020202020204" pitchFamily="34" charset="0"/>
          </a:endParaRPr>
        </a:p>
      </dsp:txBody>
      <dsp:txXfrm>
        <a:off x="1529061" y="3605610"/>
        <a:ext cx="5015617" cy="1714704"/>
      </dsp:txXfrm>
    </dsp:sp>
    <dsp:sp modelId="{686C4DE7-5BF5-4690-8C49-BF772DA49C6E}">
      <dsp:nvSpPr>
        <dsp:cNvPr id="0" name=""/>
        <dsp:cNvSpPr/>
      </dsp:nvSpPr>
      <dsp:spPr>
        <a:xfrm>
          <a:off x="5989883" y="1170184"/>
          <a:ext cx="1047864" cy="1047864"/>
        </a:xfrm>
        <a:prstGeom prst="downArrow">
          <a:avLst>
            <a:gd name="adj1" fmla="val 55000"/>
            <a:gd name="adj2" fmla="val 45000"/>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hr-HR" sz="3600" kern="1200"/>
        </a:p>
      </dsp:txBody>
      <dsp:txXfrm>
        <a:off x="6225652" y="1170184"/>
        <a:ext cx="576326" cy="788518"/>
      </dsp:txXfrm>
    </dsp:sp>
    <dsp:sp modelId="{5F4BF894-3FF4-4661-B393-E060DB5D9A32}">
      <dsp:nvSpPr>
        <dsp:cNvPr id="0" name=""/>
        <dsp:cNvSpPr/>
      </dsp:nvSpPr>
      <dsp:spPr>
        <a:xfrm>
          <a:off x="6610861" y="3040220"/>
          <a:ext cx="1047864" cy="1047864"/>
        </a:xfrm>
        <a:prstGeom prst="downArrow">
          <a:avLst>
            <a:gd name="adj1" fmla="val 55000"/>
            <a:gd name="adj2" fmla="val 45000"/>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hr-HR" sz="3600" kern="1200"/>
        </a:p>
      </dsp:txBody>
      <dsp:txXfrm>
        <a:off x="6846630" y="3040220"/>
        <a:ext cx="576326" cy="7885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A51DB-0CB6-478D-B3DC-3B42343C06C3}">
      <dsp:nvSpPr>
        <dsp:cNvPr id="0" name=""/>
        <dsp:cNvSpPr/>
      </dsp:nvSpPr>
      <dsp:spPr>
        <a:xfrm>
          <a:off x="851558" y="0"/>
          <a:ext cx="4825501" cy="2174448"/>
        </a:xfrm>
        <a:prstGeom prst="rightArrow">
          <a:avLst/>
        </a:prstGeom>
        <a:gradFill rotWithShape="0">
          <a:gsLst>
            <a:gs pos="0">
              <a:schemeClr val="accent4">
                <a:tint val="40000"/>
                <a:hueOff val="0"/>
                <a:satOff val="0"/>
                <a:lumOff val="0"/>
                <a:alphaOff val="0"/>
                <a:tint val="100000"/>
                <a:shade val="100000"/>
                <a:satMod val="130000"/>
              </a:schemeClr>
            </a:gs>
            <a:gs pos="100000">
              <a:schemeClr val="accent4">
                <a:tint val="40000"/>
                <a:hueOff val="0"/>
                <a:satOff val="0"/>
                <a:lumOff val="0"/>
                <a:alphaOff val="0"/>
                <a:tint val="50000"/>
                <a:shade val="100000"/>
                <a:satMod val="350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4DFEDAB-09E0-4C36-AFB3-CFD4C146EC55}">
      <dsp:nvSpPr>
        <dsp:cNvPr id="0" name=""/>
        <dsp:cNvSpPr/>
      </dsp:nvSpPr>
      <dsp:spPr>
        <a:xfrm>
          <a:off x="0" y="645863"/>
          <a:ext cx="1623635" cy="869779"/>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1" kern="1200" dirty="0" smtClean="0">
              <a:latin typeface="Arial" panose="020B0604020202020204" pitchFamily="34" charset="0"/>
              <a:cs typeface="Arial" panose="020B0604020202020204" pitchFamily="34" charset="0"/>
            </a:rPr>
            <a:t>• 300.000.000,00 HRK</a:t>
          </a:r>
        </a:p>
        <a:p>
          <a:pPr lvl="0" algn="ctr" defTabSz="444500">
            <a:lnSpc>
              <a:spcPct val="90000"/>
            </a:lnSpc>
            <a:spcBef>
              <a:spcPct val="0"/>
            </a:spcBef>
            <a:spcAft>
              <a:spcPct val="35000"/>
            </a:spcAft>
          </a:pPr>
          <a:r>
            <a:rPr lang="hr-HR" sz="1000" b="1" kern="1200" dirty="0" smtClean="0">
              <a:latin typeface="Arial" panose="020B0604020202020204" pitchFamily="34" charset="0"/>
              <a:cs typeface="Arial" panose="020B0604020202020204" pitchFamily="34" charset="0"/>
            </a:rPr>
            <a:t>• </a:t>
          </a:r>
          <a:r>
            <a:rPr lang="hr-HR" sz="1000" b="0" kern="1200" dirty="0" smtClean="0">
              <a:latin typeface="Arial" panose="020B0604020202020204" pitchFamily="34" charset="0"/>
              <a:cs typeface="Arial" panose="020B0604020202020204" pitchFamily="34" charset="0"/>
            </a:rPr>
            <a:t>500.000,00 HRK - 15.000.000,00 HRK po projektu </a:t>
          </a:r>
        </a:p>
        <a:p>
          <a:pPr lvl="0" algn="ctr" defTabSz="444500">
            <a:lnSpc>
              <a:spcPct val="90000"/>
            </a:lnSpc>
            <a:spcBef>
              <a:spcPct val="0"/>
            </a:spcBef>
            <a:spcAft>
              <a:spcPct val="35000"/>
            </a:spcAft>
          </a:pPr>
          <a:r>
            <a:rPr lang="hr-HR" sz="1000" b="1" kern="1200" dirty="0" smtClean="0">
              <a:latin typeface="Arial" panose="020B0604020202020204" pitchFamily="34" charset="0"/>
              <a:cs typeface="Arial" panose="020B0604020202020204" pitchFamily="34" charset="0"/>
            </a:rPr>
            <a:t>• </a:t>
          </a:r>
          <a:r>
            <a:rPr lang="hr-HR" sz="1000" b="0" kern="1200" dirty="0" smtClean="0">
              <a:latin typeface="Arial" panose="020B0604020202020204" pitchFamily="34" charset="0"/>
              <a:cs typeface="Arial" panose="020B0604020202020204" pitchFamily="34" charset="0"/>
            </a:rPr>
            <a:t>intenzitet potpore 100%</a:t>
          </a:r>
          <a:endParaRPr lang="hr-HR" sz="1000" b="0" kern="1200" dirty="0">
            <a:latin typeface="Arial" panose="020B0604020202020204" pitchFamily="34" charset="0"/>
            <a:cs typeface="Arial" panose="020B0604020202020204" pitchFamily="34" charset="0"/>
          </a:endParaRPr>
        </a:p>
      </dsp:txBody>
      <dsp:txXfrm>
        <a:off x="42459" y="688322"/>
        <a:ext cx="1538717" cy="784861"/>
      </dsp:txXfrm>
    </dsp:sp>
    <dsp:sp modelId="{2FBFF929-DCA2-42BE-91AD-A7093BE4DCAA}">
      <dsp:nvSpPr>
        <dsp:cNvPr id="0" name=""/>
        <dsp:cNvSpPr/>
      </dsp:nvSpPr>
      <dsp:spPr>
        <a:xfrm>
          <a:off x="1865263" y="501527"/>
          <a:ext cx="1983497" cy="1125990"/>
        </a:xfrm>
        <a:prstGeom prst="roundRect">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kern="1200" dirty="0" smtClean="0">
              <a:latin typeface="Arial" panose="020B0604020202020204" pitchFamily="34" charset="0"/>
              <a:cs typeface="Arial" panose="020B0604020202020204" pitchFamily="34" charset="0"/>
            </a:rPr>
            <a:t>sufinanciranje troškova </a:t>
          </a:r>
          <a:r>
            <a:rPr lang="hr-HR" sz="1000" b="1" kern="1200" dirty="0" smtClean="0">
              <a:latin typeface="Arial" panose="020B0604020202020204" pitchFamily="34" charset="0"/>
              <a:cs typeface="Arial" panose="020B0604020202020204" pitchFamily="34" charset="0"/>
            </a:rPr>
            <a:t>dječjih vrtića </a:t>
          </a:r>
          <a:r>
            <a:rPr lang="hr-HR" sz="1000" kern="1200" dirty="0" smtClean="0">
              <a:latin typeface="Arial" panose="020B0604020202020204" pitchFamily="34" charset="0"/>
              <a:cs typeface="Arial" panose="020B0604020202020204" pitchFamily="34" charset="0"/>
            </a:rPr>
            <a:t>za pružanje usluge produljenog boravka i poslijepodnevnog/smjenskog rada  </a:t>
          </a:r>
          <a:endParaRPr lang="hr-HR" sz="1000" kern="1200" dirty="0">
            <a:latin typeface="Arial" panose="020B0604020202020204" pitchFamily="34" charset="0"/>
            <a:cs typeface="Arial" panose="020B0604020202020204" pitchFamily="34" charset="0"/>
          </a:endParaRPr>
        </a:p>
      </dsp:txBody>
      <dsp:txXfrm>
        <a:off x="1920229" y="556493"/>
        <a:ext cx="1873565" cy="1016058"/>
      </dsp:txXfrm>
    </dsp:sp>
    <dsp:sp modelId="{9CD4A79F-BB0B-4DCA-9A91-355C8280173B}">
      <dsp:nvSpPr>
        <dsp:cNvPr id="0" name=""/>
        <dsp:cNvSpPr/>
      </dsp:nvSpPr>
      <dsp:spPr>
        <a:xfrm>
          <a:off x="4053424" y="448197"/>
          <a:ext cx="1623635" cy="1265111"/>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hr-HR" sz="900" kern="1200" dirty="0" smtClean="0">
              <a:latin typeface="Arial" panose="020B0604020202020204" pitchFamily="34" charset="0"/>
              <a:cs typeface="Arial" panose="020B0604020202020204" pitchFamily="34" charset="0"/>
            </a:rPr>
            <a:t>dječji vrtići i jedinice lokalne samouprave  svoje projektne prijave mogu dostaviti Hrvatskom zavodu za  zapošljavanje- Ured za financiranje i ugovaranje projekata Europske unije-</a:t>
          </a:r>
        </a:p>
        <a:p>
          <a:pPr lvl="0" algn="ctr" defTabSz="400050">
            <a:lnSpc>
              <a:spcPct val="90000"/>
            </a:lnSpc>
            <a:spcBef>
              <a:spcPct val="0"/>
            </a:spcBef>
            <a:spcAft>
              <a:spcPct val="35000"/>
            </a:spcAft>
          </a:pPr>
          <a:r>
            <a:rPr lang="hr-HR" sz="900" kern="1200" dirty="0" smtClean="0">
              <a:latin typeface="Arial" panose="020B0604020202020204" pitchFamily="34" charset="0"/>
              <a:cs typeface="Arial" panose="020B0604020202020204" pitchFamily="34" charset="0"/>
            </a:rPr>
            <a:t> </a:t>
          </a:r>
          <a:r>
            <a:rPr lang="hr-HR" sz="900" b="1" kern="1200" dirty="0" smtClean="0">
              <a:latin typeface="Arial" panose="020B0604020202020204" pitchFamily="34" charset="0"/>
              <a:cs typeface="Arial" panose="020B0604020202020204" pitchFamily="34" charset="0"/>
            </a:rPr>
            <a:t>od 08. 03.2018. godine do 31.12.2019. godine</a:t>
          </a:r>
          <a:endParaRPr lang="hr-HR" sz="900" b="1" kern="1200" dirty="0">
            <a:latin typeface="Arial" panose="020B0604020202020204" pitchFamily="34" charset="0"/>
            <a:cs typeface="Arial" panose="020B0604020202020204" pitchFamily="34" charset="0"/>
          </a:endParaRPr>
        </a:p>
      </dsp:txBody>
      <dsp:txXfrm>
        <a:off x="4115182" y="509955"/>
        <a:ext cx="1500119" cy="114159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F8B044-0CDF-455F-8AB2-87BC200A510E}">
      <dsp:nvSpPr>
        <dsp:cNvPr id="0" name=""/>
        <dsp:cNvSpPr/>
      </dsp:nvSpPr>
      <dsp:spPr>
        <a:xfrm>
          <a:off x="1304658" y="128642"/>
          <a:ext cx="2553060" cy="886644"/>
        </a:xfrm>
        <a:prstGeom prst="ellipse">
          <a:avLst/>
        </a:prstGeom>
        <a:solidFill>
          <a:schemeClr val="accent4">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36825432-15CF-4B33-A806-FD5F5D22C6A8}">
      <dsp:nvSpPr>
        <dsp:cNvPr id="0" name=""/>
        <dsp:cNvSpPr/>
      </dsp:nvSpPr>
      <dsp:spPr>
        <a:xfrm>
          <a:off x="2337757" y="2299733"/>
          <a:ext cx="494779" cy="316658"/>
        </a:xfrm>
        <a:prstGeom prst="downArrow">
          <a:avLst/>
        </a:prstGeom>
        <a:solidFill>
          <a:schemeClr val="accent4"/>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293EBA6A-EE94-44C2-BDA5-617219E32649}">
      <dsp:nvSpPr>
        <dsp:cNvPr id="0" name=""/>
        <dsp:cNvSpPr/>
      </dsp:nvSpPr>
      <dsp:spPr>
        <a:xfrm>
          <a:off x="1028243" y="2553060"/>
          <a:ext cx="3113807" cy="593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hr-HR" sz="1200" b="1" kern="1200" dirty="0" smtClean="0">
              <a:solidFill>
                <a:schemeClr val="accent4"/>
              </a:solidFill>
              <a:latin typeface="Arial" panose="020B0604020202020204" pitchFamily="34" charset="0"/>
              <a:cs typeface="Arial" panose="020B0604020202020204" pitchFamily="34" charset="0"/>
            </a:rPr>
            <a:t>d</a:t>
          </a:r>
          <a:r>
            <a:rPr lang="vi-VN" sz="1200" b="1" kern="1200" dirty="0" smtClean="0">
              <a:solidFill>
                <a:schemeClr val="accent4"/>
              </a:solidFill>
              <a:latin typeface="Arial" panose="020B0604020202020204" pitchFamily="34" charset="0"/>
              <a:cs typeface="Arial" panose="020B0604020202020204" pitchFamily="34" charset="0"/>
            </a:rPr>
            <a:t>oprinijeti usklađivanju poslovnog i obiteljskog života obitelji s uzdržavanim članovima</a:t>
          </a:r>
          <a:endParaRPr lang="hr-HR" sz="1200" b="1" kern="1200" dirty="0">
            <a:solidFill>
              <a:schemeClr val="accent4"/>
            </a:solidFill>
            <a:latin typeface="Arial" panose="020B0604020202020204" pitchFamily="34" charset="0"/>
            <a:cs typeface="Arial" panose="020B0604020202020204" pitchFamily="34" charset="0"/>
          </a:endParaRPr>
        </a:p>
      </dsp:txBody>
      <dsp:txXfrm>
        <a:off x="1028243" y="2553060"/>
        <a:ext cx="3113807" cy="593735"/>
      </dsp:txXfrm>
    </dsp:sp>
    <dsp:sp modelId="{AB5202D6-F065-4CC3-B0B2-85FA0C081C87}">
      <dsp:nvSpPr>
        <dsp:cNvPr id="0" name=""/>
        <dsp:cNvSpPr/>
      </dsp:nvSpPr>
      <dsp:spPr>
        <a:xfrm>
          <a:off x="2168705" y="1001757"/>
          <a:ext cx="1018920" cy="1054615"/>
        </a:xfrm>
        <a:prstGeom prst="ellipse">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a:scene3d>
          <a:camera prst="orthographicFront"/>
          <a:lightRig rig="flat" dir="t"/>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hr-HR" sz="900" b="0" kern="1200" dirty="0" smtClean="0">
              <a:latin typeface="Arial" panose="020B0604020202020204" pitchFamily="34" charset="0"/>
              <a:cs typeface="Arial" panose="020B0604020202020204" pitchFamily="34" charset="0"/>
            </a:rPr>
            <a:t>jačanje </a:t>
          </a:r>
          <a:r>
            <a:rPr lang="hr-HR" sz="900" b="0" kern="1200" dirty="0">
              <a:latin typeface="Arial" panose="020B0604020202020204" pitchFamily="34" charset="0"/>
              <a:cs typeface="Arial" panose="020B0604020202020204" pitchFamily="34" charset="0"/>
            </a:rPr>
            <a:t>kapaciteta odgojitelja/</a:t>
          </a:r>
          <a:r>
            <a:rPr lang="hr-HR" sz="900" b="0" kern="1200" dirty="0" err="1">
              <a:latin typeface="Arial" panose="020B0604020202020204" pitchFamily="34" charset="0"/>
              <a:cs typeface="Arial" panose="020B0604020202020204" pitchFamily="34" charset="0"/>
            </a:rPr>
            <a:t>ica</a:t>
          </a:r>
          <a:r>
            <a:rPr lang="hr-HR" sz="900" b="0" kern="1200" dirty="0">
              <a:latin typeface="Arial" panose="020B0604020202020204" pitchFamily="34" charset="0"/>
              <a:cs typeface="Arial" panose="020B0604020202020204" pitchFamily="34" charset="0"/>
            </a:rPr>
            <a:t> i stručnih suradnika/</a:t>
          </a:r>
          <a:r>
            <a:rPr lang="hr-HR" sz="900" b="0" kern="1200" dirty="0" err="1">
              <a:latin typeface="Arial" panose="020B0604020202020204" pitchFamily="34" charset="0"/>
              <a:cs typeface="Arial" panose="020B0604020202020204" pitchFamily="34" charset="0"/>
            </a:rPr>
            <a:t>ica</a:t>
          </a:r>
          <a:endParaRPr lang="hr-HR" sz="900" b="0" kern="1200" dirty="0">
            <a:latin typeface="Arial" panose="020B0604020202020204" pitchFamily="34" charset="0"/>
            <a:cs typeface="Arial" panose="020B0604020202020204" pitchFamily="34" charset="0"/>
          </a:endParaRPr>
        </a:p>
      </dsp:txBody>
      <dsp:txXfrm>
        <a:off x="2317922" y="1156202"/>
        <a:ext cx="720486" cy="745725"/>
      </dsp:txXfrm>
    </dsp:sp>
    <dsp:sp modelId="{428799B0-CBDB-4DF1-AA7C-E3BF38A495FA}">
      <dsp:nvSpPr>
        <dsp:cNvPr id="0" name=""/>
        <dsp:cNvSpPr/>
      </dsp:nvSpPr>
      <dsp:spPr>
        <a:xfrm>
          <a:off x="1323990" y="1"/>
          <a:ext cx="1202206" cy="1048087"/>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a:latin typeface="Arial" panose="020B0604020202020204" pitchFamily="34" charset="0"/>
              <a:cs typeface="Arial" panose="020B0604020202020204" pitchFamily="34" charset="0"/>
            </a:rPr>
            <a:t>pružanje usluge produljenog boravka</a:t>
          </a:r>
        </a:p>
      </dsp:txBody>
      <dsp:txXfrm>
        <a:off x="1500049" y="153490"/>
        <a:ext cx="850088" cy="741109"/>
      </dsp:txXfrm>
    </dsp:sp>
    <dsp:sp modelId="{61970517-45E0-410D-8FDF-49C2C015ED77}">
      <dsp:nvSpPr>
        <dsp:cNvPr id="0" name=""/>
        <dsp:cNvSpPr/>
      </dsp:nvSpPr>
      <dsp:spPr>
        <a:xfrm>
          <a:off x="2435019" y="3"/>
          <a:ext cx="1470456" cy="1072205"/>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a:latin typeface="Arial" panose="020B0604020202020204" pitchFamily="34" charset="0"/>
              <a:cs typeface="Arial" panose="020B0604020202020204" pitchFamily="34" charset="0"/>
            </a:rPr>
            <a:t>pružanje usluge poslijepodnevnog/smjenskog rada</a:t>
          </a:r>
        </a:p>
        <a:p>
          <a:pPr lvl="0" algn="ctr" defTabSz="444500">
            <a:lnSpc>
              <a:spcPct val="90000"/>
            </a:lnSpc>
            <a:spcBef>
              <a:spcPct val="0"/>
            </a:spcBef>
            <a:spcAft>
              <a:spcPct val="35000"/>
            </a:spcAft>
          </a:pPr>
          <a:endParaRPr lang="hr-HR" sz="500" kern="1200" dirty="0"/>
        </a:p>
      </dsp:txBody>
      <dsp:txXfrm>
        <a:off x="2650362" y="157024"/>
        <a:ext cx="1039770" cy="758163"/>
      </dsp:txXfrm>
    </dsp:sp>
    <dsp:sp modelId="{319C923A-79A0-44B3-BA0B-E4C077167F73}">
      <dsp:nvSpPr>
        <dsp:cNvPr id="0" name=""/>
        <dsp:cNvSpPr/>
      </dsp:nvSpPr>
      <dsp:spPr>
        <a:xfrm>
          <a:off x="1260389" y="0"/>
          <a:ext cx="2770763" cy="2216610"/>
        </a:xfrm>
        <a:prstGeom prst="funnel">
          <a:avLst/>
        </a:prstGeom>
        <a:solidFill>
          <a:schemeClr val="lt1">
            <a:alpha val="40000"/>
            <a:hueOff val="0"/>
            <a:satOff val="0"/>
            <a:lumOff val="0"/>
            <a:alphaOff val="0"/>
          </a:schemeClr>
        </a:solidFill>
        <a:ln w="9525" cap="flat" cmpd="sng" algn="ctr">
          <a:solidFill>
            <a:schemeClr val="accent4">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A51DB-0CB6-478D-B3DC-3B42343C06C3}">
      <dsp:nvSpPr>
        <dsp:cNvPr id="0" name=""/>
        <dsp:cNvSpPr/>
      </dsp:nvSpPr>
      <dsp:spPr>
        <a:xfrm>
          <a:off x="960119" y="0"/>
          <a:ext cx="5440679" cy="2174448"/>
        </a:xfrm>
        <a:prstGeom prst="rightArrow">
          <a:avLst/>
        </a:prstGeom>
        <a:gradFill rotWithShape="0">
          <a:gsLst>
            <a:gs pos="0">
              <a:schemeClr val="accent4">
                <a:tint val="40000"/>
                <a:hueOff val="0"/>
                <a:satOff val="0"/>
                <a:lumOff val="0"/>
                <a:alphaOff val="0"/>
                <a:tint val="100000"/>
                <a:shade val="100000"/>
                <a:satMod val="130000"/>
              </a:schemeClr>
            </a:gs>
            <a:gs pos="100000">
              <a:schemeClr val="accent4">
                <a:tint val="40000"/>
                <a:hueOff val="0"/>
                <a:satOff val="0"/>
                <a:lumOff val="0"/>
                <a:alphaOff val="0"/>
                <a:tint val="50000"/>
                <a:shade val="100000"/>
                <a:satMod val="350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4DFEDAB-09E0-4C36-AFB3-CFD4C146EC55}">
      <dsp:nvSpPr>
        <dsp:cNvPr id="0" name=""/>
        <dsp:cNvSpPr/>
      </dsp:nvSpPr>
      <dsp:spPr>
        <a:xfrm>
          <a:off x="0" y="552370"/>
          <a:ext cx="1810772" cy="869779"/>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b="1" kern="1200" dirty="0" smtClean="0">
              <a:latin typeface="Arial" panose="020B0604020202020204" pitchFamily="34" charset="0"/>
              <a:cs typeface="Arial" panose="020B0604020202020204" pitchFamily="34" charset="0"/>
            </a:rPr>
            <a:t>• 155.000.000, 00 HRK</a:t>
          </a:r>
        </a:p>
        <a:p>
          <a:pPr lvl="0" algn="ctr" defTabSz="444500">
            <a:lnSpc>
              <a:spcPct val="90000"/>
            </a:lnSpc>
            <a:spcBef>
              <a:spcPct val="0"/>
            </a:spcBef>
            <a:spcAft>
              <a:spcPct val="35000"/>
            </a:spcAft>
          </a:pPr>
          <a:r>
            <a:rPr lang="hr-HR" sz="1000" b="1" kern="1200" dirty="0" smtClean="0">
              <a:latin typeface="Arial" panose="020B0604020202020204" pitchFamily="34" charset="0"/>
              <a:cs typeface="Arial" panose="020B0604020202020204" pitchFamily="34" charset="0"/>
            </a:rPr>
            <a:t>• </a:t>
          </a:r>
          <a:r>
            <a:rPr lang="hr-HR" sz="1000" b="0" kern="1200" dirty="0" smtClean="0">
              <a:latin typeface="Arial" panose="020B0604020202020204" pitchFamily="34" charset="0"/>
              <a:cs typeface="Arial" panose="020B0604020202020204" pitchFamily="34" charset="0"/>
            </a:rPr>
            <a:t>400.000,00 HRK - 2.500.000,00 HRK </a:t>
          </a:r>
        </a:p>
        <a:p>
          <a:pPr lvl="0" algn="ctr" defTabSz="444500">
            <a:lnSpc>
              <a:spcPct val="90000"/>
            </a:lnSpc>
            <a:spcBef>
              <a:spcPct val="0"/>
            </a:spcBef>
            <a:spcAft>
              <a:spcPct val="35000"/>
            </a:spcAft>
          </a:pPr>
          <a:r>
            <a:rPr lang="hr-HR" sz="1000" b="1" kern="1200" dirty="0" smtClean="0">
              <a:latin typeface="Arial" panose="020B0604020202020204" pitchFamily="34" charset="0"/>
              <a:cs typeface="Arial" panose="020B0604020202020204" pitchFamily="34" charset="0"/>
            </a:rPr>
            <a:t>• </a:t>
          </a:r>
          <a:r>
            <a:rPr lang="hr-HR" sz="1000" b="0" kern="1200" dirty="0" smtClean="0">
              <a:latin typeface="Arial" panose="020B0604020202020204" pitchFamily="34" charset="0"/>
              <a:cs typeface="Arial" panose="020B0604020202020204" pitchFamily="34" charset="0"/>
            </a:rPr>
            <a:t>intenzitet potpore 100%</a:t>
          </a:r>
          <a:endParaRPr lang="hr-HR" sz="1000" b="0" kern="1200" dirty="0">
            <a:latin typeface="Arial" panose="020B0604020202020204" pitchFamily="34" charset="0"/>
            <a:cs typeface="Arial" panose="020B0604020202020204" pitchFamily="34" charset="0"/>
          </a:endParaRPr>
        </a:p>
      </dsp:txBody>
      <dsp:txXfrm>
        <a:off x="42459" y="594829"/>
        <a:ext cx="1725854" cy="784861"/>
      </dsp:txXfrm>
    </dsp:sp>
    <dsp:sp modelId="{2FBFF929-DCA2-42BE-91AD-A7093BE4DCAA}">
      <dsp:nvSpPr>
        <dsp:cNvPr id="0" name=""/>
        <dsp:cNvSpPr/>
      </dsp:nvSpPr>
      <dsp:spPr>
        <a:xfrm>
          <a:off x="2117670" y="501527"/>
          <a:ext cx="2212112" cy="1125990"/>
        </a:xfrm>
        <a:prstGeom prst="roundRect">
          <a:avLst/>
        </a:prstGeom>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hr-HR" sz="1000" kern="1200" dirty="0" smtClean="0">
              <a:latin typeface="Arial" panose="020B0604020202020204" pitchFamily="34" charset="0"/>
              <a:cs typeface="Arial" panose="020B0604020202020204" pitchFamily="34" charset="0"/>
            </a:rPr>
            <a:t>sufinanciranje troškova osobne asistencije za osobe s invaliditetom, osobe s intelektualnim  teškoćama, mentalnim oštećenjima, gluhe osobe, slijepe osobe</a:t>
          </a:r>
          <a:endParaRPr lang="hr-HR" sz="1000" kern="1200" dirty="0">
            <a:latin typeface="Arial" panose="020B0604020202020204" pitchFamily="34" charset="0"/>
            <a:cs typeface="Arial" panose="020B0604020202020204" pitchFamily="34" charset="0"/>
          </a:endParaRPr>
        </a:p>
      </dsp:txBody>
      <dsp:txXfrm>
        <a:off x="2172636" y="556493"/>
        <a:ext cx="2102180" cy="1016058"/>
      </dsp:txXfrm>
    </dsp:sp>
    <dsp:sp modelId="{9CD4A79F-BB0B-4DCA-9A91-355C8280173B}">
      <dsp:nvSpPr>
        <dsp:cNvPr id="0" name=""/>
        <dsp:cNvSpPr/>
      </dsp:nvSpPr>
      <dsp:spPr>
        <a:xfrm>
          <a:off x="4590026" y="533757"/>
          <a:ext cx="1810772" cy="1265111"/>
        </a:xfrm>
        <a:prstGeom prst="round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hr-HR" sz="900" kern="1200" dirty="0" smtClean="0">
              <a:latin typeface="Arial" panose="020B0604020202020204" pitchFamily="34" charset="0"/>
              <a:cs typeface="Arial" panose="020B0604020202020204" pitchFamily="34" charset="0"/>
            </a:rPr>
            <a:t>Organizacije civilnog društva - udruge / savez, zajednica, mreža, koordinacija ili drugi oblik udruživanja udruga moći će svoje prijave dostaviti po objavi poziva u travnju 2018. godine</a:t>
          </a:r>
          <a:endParaRPr lang="hr-HR" sz="900" b="1" kern="1200" dirty="0">
            <a:latin typeface="Arial" panose="020B0604020202020204" pitchFamily="34" charset="0"/>
            <a:cs typeface="Arial" panose="020B0604020202020204" pitchFamily="34" charset="0"/>
          </a:endParaRPr>
        </a:p>
      </dsp:txBody>
      <dsp:txXfrm>
        <a:off x="4651784" y="595515"/>
        <a:ext cx="1687256" cy="114159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F8B044-0CDF-455F-8AB2-87BC200A510E}">
      <dsp:nvSpPr>
        <dsp:cNvPr id="0" name=""/>
        <dsp:cNvSpPr/>
      </dsp:nvSpPr>
      <dsp:spPr>
        <a:xfrm>
          <a:off x="1304658" y="286049"/>
          <a:ext cx="2553060" cy="886644"/>
        </a:xfrm>
        <a:prstGeom prst="ellipse">
          <a:avLst/>
        </a:prstGeom>
        <a:solidFill>
          <a:schemeClr val="accent4">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36825432-15CF-4B33-A806-FD5F5D22C6A8}">
      <dsp:nvSpPr>
        <dsp:cNvPr id="0" name=""/>
        <dsp:cNvSpPr/>
      </dsp:nvSpPr>
      <dsp:spPr>
        <a:xfrm>
          <a:off x="2337757" y="2457140"/>
          <a:ext cx="494779" cy="316658"/>
        </a:xfrm>
        <a:prstGeom prst="downArrow">
          <a:avLst/>
        </a:prstGeom>
        <a:solidFill>
          <a:schemeClr val="accent4"/>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293EBA6A-EE94-44C2-BDA5-617219E32649}">
      <dsp:nvSpPr>
        <dsp:cNvPr id="0" name=""/>
        <dsp:cNvSpPr/>
      </dsp:nvSpPr>
      <dsp:spPr>
        <a:xfrm>
          <a:off x="1028243" y="2710467"/>
          <a:ext cx="3113807" cy="593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hr-HR" sz="1200" b="1" kern="1200" dirty="0" smtClean="0">
              <a:solidFill>
                <a:schemeClr val="accent4"/>
              </a:solidFill>
              <a:latin typeface="Arial" panose="020B0604020202020204" pitchFamily="34" charset="0"/>
              <a:cs typeface="Arial" panose="020B0604020202020204" pitchFamily="34" charset="0"/>
            </a:rPr>
            <a:t>j</a:t>
          </a:r>
          <a:r>
            <a:rPr lang="pt-BR" sz="1200" b="1" kern="1200" dirty="0" smtClean="0">
              <a:solidFill>
                <a:schemeClr val="accent4"/>
              </a:solidFill>
              <a:latin typeface="Arial" panose="020B0604020202020204" pitchFamily="34" charset="0"/>
              <a:cs typeface="Arial" panose="020B0604020202020204" pitchFamily="34" charset="0"/>
            </a:rPr>
            <a:t>ačanje socijalnog uključivanja osoba s invaliditetom</a:t>
          </a:r>
          <a:endParaRPr lang="hr-HR" sz="1200" b="1" kern="1200" dirty="0">
            <a:solidFill>
              <a:schemeClr val="accent4"/>
            </a:solidFill>
            <a:latin typeface="Arial" panose="020B0604020202020204" pitchFamily="34" charset="0"/>
            <a:cs typeface="Arial" panose="020B0604020202020204" pitchFamily="34" charset="0"/>
          </a:endParaRPr>
        </a:p>
      </dsp:txBody>
      <dsp:txXfrm>
        <a:off x="1028243" y="2710467"/>
        <a:ext cx="3113807" cy="593735"/>
      </dsp:txXfrm>
    </dsp:sp>
    <dsp:sp modelId="{AB5202D6-F065-4CC3-B0B2-85FA0C081C87}">
      <dsp:nvSpPr>
        <dsp:cNvPr id="0" name=""/>
        <dsp:cNvSpPr/>
      </dsp:nvSpPr>
      <dsp:spPr>
        <a:xfrm>
          <a:off x="2168705" y="1159164"/>
          <a:ext cx="1018920" cy="1054615"/>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hr-HR" sz="900" b="0" kern="1200" dirty="0" smtClean="0">
              <a:latin typeface="Arial" panose="020B0604020202020204" pitchFamily="34" charset="0"/>
              <a:cs typeface="Arial" panose="020B0604020202020204" pitchFamily="34" charset="0"/>
            </a:rPr>
            <a:t>2. skupina – </a:t>
          </a:r>
          <a:r>
            <a:rPr lang="hr-HR" sz="900" b="1" kern="1200" dirty="0" smtClean="0">
              <a:latin typeface="Arial" panose="020B0604020202020204" pitchFamily="34" charset="0"/>
              <a:cs typeface="Arial" panose="020B0604020202020204" pitchFamily="34" charset="0"/>
            </a:rPr>
            <a:t>usluga tumača/ prevoditelja hrvatskog znakovnog jezika</a:t>
          </a:r>
          <a:endParaRPr lang="hr-HR" sz="900" b="0" kern="1200" dirty="0">
            <a:latin typeface="Arial" panose="020B0604020202020204" pitchFamily="34" charset="0"/>
            <a:cs typeface="Arial" panose="020B0604020202020204" pitchFamily="34" charset="0"/>
          </a:endParaRPr>
        </a:p>
      </dsp:txBody>
      <dsp:txXfrm>
        <a:off x="2317922" y="1313609"/>
        <a:ext cx="720486" cy="745725"/>
      </dsp:txXfrm>
    </dsp:sp>
    <dsp:sp modelId="{428799B0-CBDB-4DF1-AA7C-E3BF38A495FA}">
      <dsp:nvSpPr>
        <dsp:cNvPr id="0" name=""/>
        <dsp:cNvSpPr/>
      </dsp:nvSpPr>
      <dsp:spPr>
        <a:xfrm>
          <a:off x="1136518" y="157408"/>
          <a:ext cx="1577150" cy="1048087"/>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smtClean="0">
              <a:latin typeface="Arial" panose="020B0604020202020204" pitchFamily="34" charset="0"/>
              <a:cs typeface="Arial" panose="020B0604020202020204" pitchFamily="34" charset="0"/>
            </a:rPr>
            <a:t>1. skupina - </a:t>
          </a:r>
          <a:r>
            <a:rPr lang="hr-HR" sz="1000" b="1" kern="1200" dirty="0" smtClean="0">
              <a:latin typeface="Arial" panose="020B0604020202020204" pitchFamily="34" charset="0"/>
              <a:cs typeface="Arial" panose="020B0604020202020204" pitchFamily="34" charset="0"/>
            </a:rPr>
            <a:t>usluga osobne asistencije osobama s invaliditetom </a:t>
          </a:r>
          <a:endParaRPr lang="hr-HR" sz="1000" kern="1200" dirty="0">
            <a:latin typeface="Arial" panose="020B0604020202020204" pitchFamily="34" charset="0"/>
            <a:cs typeface="Arial" panose="020B0604020202020204" pitchFamily="34" charset="0"/>
          </a:endParaRPr>
        </a:p>
      </dsp:txBody>
      <dsp:txXfrm>
        <a:off x="1367486" y="310897"/>
        <a:ext cx="1115214" cy="741109"/>
      </dsp:txXfrm>
    </dsp:sp>
    <dsp:sp modelId="{61970517-45E0-410D-8FDF-49C2C015ED77}">
      <dsp:nvSpPr>
        <dsp:cNvPr id="0" name=""/>
        <dsp:cNvSpPr/>
      </dsp:nvSpPr>
      <dsp:spPr>
        <a:xfrm>
          <a:off x="2615900" y="189169"/>
          <a:ext cx="1470456" cy="1072205"/>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hr-HR" sz="1000" kern="1200" dirty="0" smtClean="0">
              <a:latin typeface="Arial" panose="020B0604020202020204" pitchFamily="34" charset="0"/>
              <a:cs typeface="Arial" panose="020B0604020202020204" pitchFamily="34" charset="0"/>
            </a:rPr>
            <a:t>3. skupina – </a:t>
          </a:r>
          <a:r>
            <a:rPr lang="hr-HR" sz="1000" b="1" kern="1200" dirty="0" smtClean="0">
              <a:latin typeface="Arial" panose="020B0604020202020204" pitchFamily="34" charset="0"/>
              <a:cs typeface="Arial" panose="020B0604020202020204" pitchFamily="34" charset="0"/>
            </a:rPr>
            <a:t>usluga </a:t>
          </a:r>
          <a:r>
            <a:rPr lang="hr-HR" sz="1000" b="1" kern="1200" dirty="0" err="1" smtClean="0">
              <a:latin typeface="Arial" panose="020B0604020202020204" pitchFamily="34" charset="0"/>
              <a:cs typeface="Arial" panose="020B0604020202020204" pitchFamily="34" charset="0"/>
            </a:rPr>
            <a:t>videćeg</a:t>
          </a:r>
          <a:r>
            <a:rPr lang="hr-HR" sz="1000" b="1" kern="1200" dirty="0" smtClean="0">
              <a:latin typeface="Arial" panose="020B0604020202020204" pitchFamily="34" charset="0"/>
              <a:cs typeface="Arial" panose="020B0604020202020204" pitchFamily="34" charset="0"/>
            </a:rPr>
            <a:t> pratitelja</a:t>
          </a:r>
          <a:endParaRPr lang="hr-HR" sz="1000" b="1" kern="1200" dirty="0">
            <a:latin typeface="Arial" panose="020B0604020202020204" pitchFamily="34" charset="0"/>
            <a:cs typeface="Arial" panose="020B0604020202020204" pitchFamily="34" charset="0"/>
          </a:endParaRPr>
        </a:p>
        <a:p>
          <a:pPr lvl="0" algn="ctr" defTabSz="444500">
            <a:lnSpc>
              <a:spcPct val="90000"/>
            </a:lnSpc>
            <a:spcBef>
              <a:spcPct val="0"/>
            </a:spcBef>
            <a:spcAft>
              <a:spcPct val="35000"/>
            </a:spcAft>
          </a:pPr>
          <a:endParaRPr lang="hr-HR" sz="500" kern="1200" dirty="0"/>
        </a:p>
      </dsp:txBody>
      <dsp:txXfrm>
        <a:off x="2831243" y="346190"/>
        <a:ext cx="1039770" cy="758163"/>
      </dsp:txXfrm>
    </dsp:sp>
    <dsp:sp modelId="{319C923A-79A0-44B3-BA0B-E4C077167F73}">
      <dsp:nvSpPr>
        <dsp:cNvPr id="0" name=""/>
        <dsp:cNvSpPr/>
      </dsp:nvSpPr>
      <dsp:spPr>
        <a:xfrm>
          <a:off x="1260389" y="-137615"/>
          <a:ext cx="2770763" cy="2846239"/>
        </a:xfrm>
        <a:prstGeom prst="funnel">
          <a:avLst/>
        </a:prstGeom>
        <a:solidFill>
          <a:schemeClr val="lt1">
            <a:alpha val="40000"/>
            <a:hueOff val="0"/>
            <a:satOff val="0"/>
            <a:lumOff val="0"/>
            <a:alphaOff val="0"/>
          </a:schemeClr>
        </a:solidFill>
        <a:ln w="9525" cap="flat" cmpd="sng" algn="ctr">
          <a:solidFill>
            <a:schemeClr val="accent4">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1EFD98-1B19-408C-8896-48BEFBCEEC9B}" type="datetimeFigureOut">
              <a:rPr lang="hr-HR" smtClean="0"/>
              <a:t>23.4.2018.</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3F3AEC-29EB-49AD-89B5-754939B0A09C}" type="slidenum">
              <a:rPr lang="hr-HR" smtClean="0"/>
              <a:t>‹#›</a:t>
            </a:fld>
            <a:endParaRPr lang="hr-HR"/>
          </a:p>
        </p:txBody>
      </p:sp>
    </p:spTree>
    <p:extLst>
      <p:ext uri="{BB962C8B-B14F-4D97-AF65-F5344CB8AC3E}">
        <p14:creationId xmlns:p14="http://schemas.microsoft.com/office/powerpoint/2010/main" val="702262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Top-</a:t>
            </a:r>
            <a:r>
              <a:rPr lang="hr-HR" dirty="0" err="1" smtClean="0"/>
              <a:t>down</a:t>
            </a:r>
            <a:r>
              <a:rPr lang="hr-HR" baseline="0" dirty="0" smtClean="0"/>
              <a:t> </a:t>
            </a:r>
            <a:r>
              <a:rPr lang="hr-HR" baseline="0" dirty="0" err="1" smtClean="0"/>
              <a:t>approach</a:t>
            </a:r>
            <a:endParaRPr lang="hr-HR" dirty="0"/>
          </a:p>
        </p:txBody>
      </p:sp>
      <p:sp>
        <p:nvSpPr>
          <p:cNvPr id="4" name="Rezervirano mjesto broja slajda 3"/>
          <p:cNvSpPr>
            <a:spLocks noGrp="1"/>
          </p:cNvSpPr>
          <p:nvPr>
            <p:ph type="sldNum" sz="quarter" idx="10"/>
          </p:nvPr>
        </p:nvSpPr>
        <p:spPr/>
        <p:txBody>
          <a:bodyPr/>
          <a:lstStyle/>
          <a:p>
            <a:fld id="{CC3F3AEC-29EB-49AD-89B5-754939B0A09C}" type="slidenum">
              <a:rPr lang="hr-HR" smtClean="0"/>
              <a:t>4</a:t>
            </a:fld>
            <a:endParaRPr lang="hr-HR"/>
          </a:p>
        </p:txBody>
      </p:sp>
    </p:spTree>
    <p:extLst>
      <p:ext uri="{BB962C8B-B14F-4D97-AF65-F5344CB8AC3E}">
        <p14:creationId xmlns:p14="http://schemas.microsoft.com/office/powerpoint/2010/main" val="3390231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dirty="0" smtClean="0"/>
              <a:t>Cilj Poziva: provedba aktivnosti dosega neaktivnih NEET osoba (15-29 godina), studeni 2018</a:t>
            </a:r>
          </a:p>
          <a:p>
            <a:endParaRPr lang="hr-HR" dirty="0" smtClean="0"/>
          </a:p>
          <a:p>
            <a:r>
              <a:rPr lang="hr-HR" dirty="0" smtClean="0"/>
              <a:t>Opis aktivnosti: </a:t>
            </a:r>
          </a:p>
          <a:p>
            <a:r>
              <a:rPr lang="hr-HR" dirty="0" smtClean="0"/>
              <a:t>Aktivnosti privlačenja (neaktivnih) osoba u NEET statusu u sustav registracije nezaposlenih s ciljem uključivanja na tržište rada; </a:t>
            </a:r>
          </a:p>
          <a:p>
            <a:r>
              <a:rPr lang="hr-HR" dirty="0" smtClean="0"/>
              <a:t>2. Aktivnosti privlačenja osoba u NEET statusu u obrazovne aktivnosti; 3. Aktivnosti podrške u osiguravanju  osnovnih životnih/ socijalnih prava i potreba marginaliziranih osoba u NEET statusu</a:t>
            </a:r>
          </a:p>
          <a:p>
            <a:endParaRPr lang="hr-HR" dirty="0" smtClean="0"/>
          </a:p>
          <a:p>
            <a:r>
              <a:rPr lang="hr-HR" dirty="0" smtClean="0"/>
              <a:t>Prihvatljivi prijavitelji: neprofitne organizacije upisane u Registar neprofitnih organizacija</a:t>
            </a:r>
          </a:p>
          <a:p>
            <a:endParaRPr lang="hr-HR" dirty="0" smtClean="0"/>
          </a:p>
          <a:p>
            <a:endParaRPr lang="hr-HR" dirty="0"/>
          </a:p>
        </p:txBody>
      </p:sp>
      <p:sp>
        <p:nvSpPr>
          <p:cNvPr id="4" name="Slide Number Placeholder 3"/>
          <p:cNvSpPr>
            <a:spLocks noGrp="1"/>
          </p:cNvSpPr>
          <p:nvPr>
            <p:ph type="sldNum" sz="quarter" idx="10"/>
          </p:nvPr>
        </p:nvSpPr>
        <p:spPr/>
        <p:txBody>
          <a:bodyPr/>
          <a:lstStyle/>
          <a:p>
            <a:fld id="{CC3F3AEC-29EB-49AD-89B5-754939B0A09C}" type="slidenum">
              <a:rPr lang="hr-HR" smtClean="0"/>
              <a:t>6</a:t>
            </a:fld>
            <a:endParaRPr lang="hr-HR"/>
          </a:p>
        </p:txBody>
      </p:sp>
    </p:spTree>
    <p:extLst>
      <p:ext uri="{BB962C8B-B14F-4D97-AF65-F5344CB8AC3E}">
        <p14:creationId xmlns:p14="http://schemas.microsoft.com/office/powerpoint/2010/main" val="3567886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fontAlgn="base"/>
            <a:r>
              <a:rPr lang="hr-HR" dirty="0" smtClean="0"/>
              <a:t>P</a:t>
            </a:r>
            <a:r>
              <a:rPr lang="hr-HR" b="1" dirty="0" smtClean="0"/>
              <a:t>rihvatljivi prijavitelji za Jačanje poslovanja</a:t>
            </a:r>
            <a:r>
              <a:rPr lang="hr-HR" b="1" baseline="0" dirty="0" smtClean="0"/>
              <a:t> društvenih poduzetnika i ostale info o PDP-u:</a:t>
            </a:r>
          </a:p>
          <a:p>
            <a:pPr fontAlgn="base"/>
            <a:endParaRPr lang="hr-HR" baseline="0" dirty="0" smtClean="0"/>
          </a:p>
          <a:p>
            <a:pPr fontAlgn="base"/>
            <a:r>
              <a:rPr lang="hr-HR" sz="1200" kern="1200" dirty="0" smtClean="0">
                <a:solidFill>
                  <a:schemeClr val="tx1"/>
                </a:solidFill>
                <a:effectLst/>
                <a:latin typeface="+mn-lt"/>
                <a:ea typeface="+mn-ea"/>
                <a:cs typeface="+mn-cs"/>
              </a:rPr>
              <a:t>1. društvena poduzeća koja ispunjavaju uvjete iz definicije poduzeća  iz Uredbe EK 651/2014 (Prilog I., čl. 1) te ispunjavaju 4 kriterija definirana Strategijom  razvoja društvenog poduzetništva u Republici Hrvatskoj za razdoblje 2015. do 2020.-kriterij br. 2, 3,4 i 6.</a:t>
            </a:r>
          </a:p>
          <a:p>
            <a:pPr fontAlgn="base"/>
            <a:r>
              <a:rPr lang="hr-HR" sz="1200" kern="1200" dirty="0" smtClean="0">
                <a:solidFill>
                  <a:schemeClr val="tx1"/>
                </a:solidFill>
                <a:effectLst/>
                <a:latin typeface="+mn-lt"/>
                <a:ea typeface="+mn-ea"/>
                <a:cs typeface="+mn-cs"/>
              </a:rPr>
              <a:t>2. pravni entiteti koji svoje poslovanje žele ili transferirati na društveno poduzetništvo ili započeti poslovanje prema društveno poduzetničkim principima (mikro, mala, srednja poduzeća, udruge ili zadruge), odnosno provedbom projekta planiraju obavljati gospodarsku djelatnost i postati društveni poduzetnici </a:t>
            </a:r>
          </a:p>
          <a:p>
            <a:pPr marL="0" lvl="0" indent="0">
              <a:buNone/>
            </a:pPr>
            <a:r>
              <a:rPr lang="hr-HR" sz="1200" b="1" dirty="0" smtClean="0">
                <a:solidFill>
                  <a:prstClr val="black"/>
                </a:solidFill>
                <a:latin typeface="Calibri" panose="020F0502020204030204" pitchFamily="34" charset="0"/>
              </a:rPr>
              <a:t>Cilj Poziva:  </a:t>
            </a:r>
            <a:r>
              <a:rPr lang="hr-HR" sz="1200" dirty="0" smtClean="0">
                <a:solidFill>
                  <a:prstClr val="black"/>
                </a:solidFill>
                <a:latin typeface="Calibri" panose="020F0502020204030204" pitchFamily="34" charset="0"/>
              </a:rPr>
              <a:t/>
            </a:r>
            <a:br>
              <a:rPr lang="hr-HR" sz="1200" dirty="0" smtClean="0">
                <a:solidFill>
                  <a:prstClr val="black"/>
                </a:solidFill>
                <a:latin typeface="Calibri" panose="020F0502020204030204" pitchFamily="34" charset="0"/>
              </a:rPr>
            </a:br>
            <a:r>
              <a:rPr lang="hr-HR" sz="1200" dirty="0" smtClean="0">
                <a:solidFill>
                  <a:prstClr val="black"/>
                </a:solidFill>
                <a:latin typeface="Calibri" panose="020F0502020204030204" pitchFamily="34" charset="0"/>
              </a:rPr>
              <a:t>1. Unaprijediti znanja i vještine zaposlenika i članova novih i postojećih društvenih poduzeća putem</a:t>
            </a:r>
            <a:br>
              <a:rPr lang="hr-HR" sz="1200" dirty="0" smtClean="0">
                <a:solidFill>
                  <a:prstClr val="black"/>
                </a:solidFill>
                <a:latin typeface="Calibri" panose="020F0502020204030204" pitchFamily="34" charset="0"/>
              </a:rPr>
            </a:br>
            <a:r>
              <a:rPr lang="hr-HR" sz="1200" dirty="0" smtClean="0">
                <a:solidFill>
                  <a:prstClr val="black"/>
                </a:solidFill>
                <a:latin typeface="Calibri" panose="020F0502020204030204" pitchFamily="34" charset="0"/>
              </a:rPr>
              <a:t>     specijaliziranih oblika osposobljavanja i obrazovanja;</a:t>
            </a:r>
          </a:p>
          <a:p>
            <a:pPr marL="0" lvl="0" indent="0">
              <a:buNone/>
            </a:pPr>
            <a:r>
              <a:rPr lang="hr-HR" sz="1200" dirty="0" smtClean="0">
                <a:solidFill>
                  <a:prstClr val="black"/>
                </a:solidFill>
                <a:latin typeface="Calibri" panose="020F0502020204030204" pitchFamily="34" charset="0"/>
              </a:rPr>
              <a:t>2. Podupirati poslovanje novih i postojećih društvenih poduzeća;</a:t>
            </a:r>
          </a:p>
          <a:p>
            <a:pPr marL="0" lvl="0" indent="0">
              <a:buNone/>
            </a:pPr>
            <a:r>
              <a:rPr lang="hr-HR" sz="1200" dirty="0" smtClean="0">
                <a:solidFill>
                  <a:prstClr val="black"/>
                </a:solidFill>
                <a:latin typeface="Calibri" panose="020F0502020204030204" pitchFamily="34" charset="0"/>
              </a:rPr>
              <a:t>3. Stvoriti nova radna mjesta u društvenim poduzećima;</a:t>
            </a:r>
          </a:p>
          <a:p>
            <a:pPr marL="0" lvl="0" indent="0">
              <a:buNone/>
            </a:pPr>
            <a:r>
              <a:rPr lang="hr-HR" sz="1200" dirty="0" smtClean="0">
                <a:solidFill>
                  <a:prstClr val="black"/>
                </a:solidFill>
                <a:latin typeface="Calibri" panose="020F0502020204030204" pitchFamily="34" charset="0"/>
              </a:rPr>
              <a:t>4. Povećati vidljivost društvenog poduzetništva putem informiranja javnosti i umrežavanja dionika.</a:t>
            </a:r>
          </a:p>
          <a:p>
            <a:pPr marL="0" lvl="0" indent="0">
              <a:buNone/>
            </a:pPr>
            <a:endParaRPr lang="hr-HR" sz="1200" b="1" dirty="0" smtClean="0">
              <a:solidFill>
                <a:prstClr val="black"/>
              </a:solidFill>
              <a:latin typeface="Calibri" panose="020F0502020204030204" pitchFamily="34" charset="0"/>
            </a:endParaRPr>
          </a:p>
          <a:p>
            <a:pPr marL="0" lvl="0" indent="0">
              <a:buNone/>
            </a:pPr>
            <a:r>
              <a:rPr lang="hr-HR" sz="1200" b="1" dirty="0" smtClean="0">
                <a:solidFill>
                  <a:prstClr val="black"/>
                </a:solidFill>
                <a:latin typeface="Calibri" panose="020F0502020204030204" pitchFamily="34" charset="0"/>
              </a:rPr>
              <a:t>Opis aktivnosti:</a:t>
            </a:r>
          </a:p>
          <a:p>
            <a:pPr marL="0" lvl="0" indent="0" algn="just">
              <a:buNone/>
            </a:pPr>
            <a:r>
              <a:rPr lang="hr-HR" sz="1200" dirty="0" smtClean="0">
                <a:solidFill>
                  <a:prstClr val="black"/>
                </a:solidFill>
                <a:latin typeface="Calibri" panose="020F0502020204030204" pitchFamily="34" charset="0"/>
              </a:rPr>
              <a:t>Dodjela državnih potpora postojećim društvenim poduzetnicima (potpore za savjetodavne usluge u korist MSP-ova, potpore MSP-ovima za sudjelovanje na sajmovima, potpore za usavršavanje, potpore za zapošljavanje radnika u nepovoljnom položaju te radnika s invaliditetom, potpore za nadoknadu dodatnih troškova zapošljavanja radnika s invaliditetom) sukladno Uredbi EK 651/2014;</a:t>
            </a:r>
          </a:p>
          <a:p>
            <a:pPr marL="0" lvl="0" indent="0" algn="just">
              <a:buNone/>
            </a:pPr>
            <a:r>
              <a:rPr lang="hr-HR" sz="1200" dirty="0" smtClean="0">
                <a:solidFill>
                  <a:prstClr val="black"/>
                </a:solidFill>
                <a:latin typeface="Calibri" panose="020F0502020204030204" pitchFamily="34" charset="0"/>
              </a:rPr>
              <a:t>Dodjela potpora male vrijednosti za postojeće i nove društvene poduzetnike (za aktivnosti upravljanje projektom i administracija); izrada poslovnih ideja, planova i drugih pravnih akata; obrazovne aktivnosti; informativne aktivnosti u području društvenog poduzetništva;  promidžba i vidljivost.</a:t>
            </a:r>
          </a:p>
          <a:p>
            <a:endParaRPr lang="hr-HR" dirty="0"/>
          </a:p>
        </p:txBody>
      </p:sp>
      <p:sp>
        <p:nvSpPr>
          <p:cNvPr id="4" name="Rezervirano mjesto broja slajda 3"/>
          <p:cNvSpPr>
            <a:spLocks noGrp="1"/>
          </p:cNvSpPr>
          <p:nvPr>
            <p:ph type="sldNum" sz="quarter" idx="10"/>
          </p:nvPr>
        </p:nvSpPr>
        <p:spPr/>
        <p:txBody>
          <a:bodyPr/>
          <a:lstStyle/>
          <a:p>
            <a:fld id="{CC3F3AEC-29EB-49AD-89B5-754939B0A09C}" type="slidenum">
              <a:rPr lang="hr-HR" smtClean="0"/>
              <a:t>8</a:t>
            </a:fld>
            <a:endParaRPr lang="hr-HR"/>
          </a:p>
        </p:txBody>
      </p:sp>
    </p:spTree>
    <p:extLst>
      <p:ext uri="{BB962C8B-B14F-4D97-AF65-F5344CB8AC3E}">
        <p14:creationId xmlns:p14="http://schemas.microsoft.com/office/powerpoint/2010/main" val="2667048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smtClean="0">
                <a:solidFill>
                  <a:schemeClr val="tx1"/>
                </a:solidFill>
                <a:effectLst/>
                <a:latin typeface="+mn-lt"/>
                <a:ea typeface="+mn-ea"/>
                <a:cs typeface="+mn-cs"/>
              </a:rPr>
              <a:t>Grafički prikaz (pita): od ukupne alokacije trenutno je ugovoreno 104.076.977 kn, a vrijednost trenutno otvorenih poziva je 142.962.275 kn.</a:t>
            </a:r>
          </a:p>
          <a:p>
            <a:endParaRPr lang="hr-HR"/>
          </a:p>
        </p:txBody>
      </p:sp>
      <p:sp>
        <p:nvSpPr>
          <p:cNvPr id="4" name="Rezervirano mjesto broja slajda 3"/>
          <p:cNvSpPr>
            <a:spLocks noGrp="1"/>
          </p:cNvSpPr>
          <p:nvPr>
            <p:ph type="sldNum" sz="quarter" idx="10"/>
          </p:nvPr>
        </p:nvSpPr>
        <p:spPr/>
        <p:txBody>
          <a:bodyPr/>
          <a:lstStyle/>
          <a:p>
            <a:fld id="{CC3F3AEC-29EB-49AD-89B5-754939B0A09C}" type="slidenum">
              <a:rPr lang="hr-HR" smtClean="0"/>
              <a:t>17</a:t>
            </a:fld>
            <a:endParaRPr lang="hr-HR"/>
          </a:p>
        </p:txBody>
      </p:sp>
    </p:spTree>
    <p:extLst>
      <p:ext uri="{BB962C8B-B14F-4D97-AF65-F5344CB8AC3E}">
        <p14:creationId xmlns:p14="http://schemas.microsoft.com/office/powerpoint/2010/main" val="3213962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smtClean="0">
                <a:solidFill>
                  <a:schemeClr val="tx1"/>
                </a:solidFill>
                <a:effectLst/>
                <a:latin typeface="+mn-lt"/>
                <a:ea typeface="+mn-ea"/>
                <a:cs typeface="+mn-cs"/>
              </a:rPr>
              <a:t>Grafički prikaz (pita): od ukupne alokacije trenutno je ugovoreno 104.076.977 kn, a vrijednost trenutno otvorenih poziva je 142.962.275 kn.</a:t>
            </a:r>
          </a:p>
          <a:p>
            <a:endParaRPr lang="hr-HR"/>
          </a:p>
        </p:txBody>
      </p:sp>
      <p:sp>
        <p:nvSpPr>
          <p:cNvPr id="4" name="Rezervirano mjesto broja slajda 3"/>
          <p:cNvSpPr>
            <a:spLocks noGrp="1"/>
          </p:cNvSpPr>
          <p:nvPr>
            <p:ph type="sldNum" sz="quarter" idx="10"/>
          </p:nvPr>
        </p:nvSpPr>
        <p:spPr/>
        <p:txBody>
          <a:bodyPr/>
          <a:lstStyle/>
          <a:p>
            <a:fld id="{CC3F3AEC-29EB-49AD-89B5-754939B0A09C}" type="slidenum">
              <a:rPr lang="hr-HR" smtClean="0"/>
              <a:t>18</a:t>
            </a:fld>
            <a:endParaRPr lang="hr-HR"/>
          </a:p>
        </p:txBody>
      </p:sp>
    </p:spTree>
    <p:extLst>
      <p:ext uri="{BB962C8B-B14F-4D97-AF65-F5344CB8AC3E}">
        <p14:creationId xmlns:p14="http://schemas.microsoft.com/office/powerpoint/2010/main" val="2843804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Grafički prikaz (pita): od ukupne alokacije trenutno je ugovoreno 104.076.977 kn, a vrijednost trenutno otvorenih poziva je 142.962.275 kn.</a:t>
            </a:r>
          </a:p>
          <a:p>
            <a:endParaRPr lang="hr-HR" dirty="0"/>
          </a:p>
        </p:txBody>
      </p:sp>
      <p:sp>
        <p:nvSpPr>
          <p:cNvPr id="4" name="Rezervirano mjesto broja slajda 3"/>
          <p:cNvSpPr>
            <a:spLocks noGrp="1"/>
          </p:cNvSpPr>
          <p:nvPr>
            <p:ph type="sldNum" sz="quarter" idx="10"/>
          </p:nvPr>
        </p:nvSpPr>
        <p:spPr/>
        <p:txBody>
          <a:bodyPr/>
          <a:lstStyle/>
          <a:p>
            <a:fld id="{CC3F3AEC-29EB-49AD-89B5-754939B0A09C}" type="slidenum">
              <a:rPr lang="hr-HR" smtClean="0"/>
              <a:t>20</a:t>
            </a:fld>
            <a:endParaRPr lang="hr-HR"/>
          </a:p>
        </p:txBody>
      </p:sp>
    </p:spTree>
    <p:extLst>
      <p:ext uri="{BB962C8B-B14F-4D97-AF65-F5344CB8AC3E}">
        <p14:creationId xmlns:p14="http://schemas.microsoft.com/office/powerpoint/2010/main" val="412432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107113"/>
            <a:ext cx="2133600" cy="365125"/>
          </a:xfrm>
        </p:spPr>
        <p:txBody>
          <a:bodyPr/>
          <a:lstStyle>
            <a:lvl1pPr>
              <a:defRPr/>
            </a:lvl1pPr>
          </a:lstStyle>
          <a:p>
            <a:pPr>
              <a:defRPr/>
            </a:pPr>
            <a:fld id="{1E06F505-945E-1340-8C6E-075965925092}" type="datetimeFigureOut">
              <a:rPr lang="en-US"/>
              <a:pPr>
                <a:defRPr/>
              </a:pPr>
              <a:t>4/23/2018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3189FE-4D72-B14D-B108-82D2BC9F056A}" type="slidenum">
              <a:rPr lang="en-US"/>
              <a:pPr>
                <a:defRPr/>
              </a:pPr>
              <a:t>‹#›</a:t>
            </a:fld>
            <a:endParaRPr lang="en-US"/>
          </a:p>
        </p:txBody>
      </p:sp>
    </p:spTree>
    <p:extLst>
      <p:ext uri="{BB962C8B-B14F-4D97-AF65-F5344CB8AC3E}">
        <p14:creationId xmlns:p14="http://schemas.microsoft.com/office/powerpoint/2010/main" val="12017731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3C90B84-9B9A-E444-A55F-3692B6194E41}" type="datetimeFigureOut">
              <a:rPr lang="en-US"/>
              <a:pPr>
                <a:defRPr/>
              </a:pPr>
              <a:t>4/23/2018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4D5C58-1EE0-AF42-8F42-66B6CA9F4404}" type="slidenum">
              <a:rPr lang="en-US"/>
              <a:pPr>
                <a:defRPr/>
              </a:pPr>
              <a:t>‹#›</a:t>
            </a:fld>
            <a:endParaRPr lang="en-US"/>
          </a:p>
        </p:txBody>
      </p:sp>
    </p:spTree>
    <p:extLst>
      <p:ext uri="{BB962C8B-B14F-4D97-AF65-F5344CB8AC3E}">
        <p14:creationId xmlns:p14="http://schemas.microsoft.com/office/powerpoint/2010/main" val="369949824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B75FF04-3375-6248-BCCA-DC50FA269FDC}" type="datetimeFigureOut">
              <a:rPr lang="en-US"/>
              <a:pPr>
                <a:defRPr/>
              </a:pPr>
              <a:t>4/23/2018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B28F80-A2C5-6444-8C20-3416AE241474}" type="slidenum">
              <a:rPr lang="en-US"/>
              <a:pPr>
                <a:defRPr/>
              </a:pPr>
              <a:t>‹#›</a:t>
            </a:fld>
            <a:endParaRPr lang="en-US"/>
          </a:p>
        </p:txBody>
      </p:sp>
    </p:spTree>
    <p:extLst>
      <p:ext uri="{BB962C8B-B14F-4D97-AF65-F5344CB8AC3E}">
        <p14:creationId xmlns:p14="http://schemas.microsoft.com/office/powerpoint/2010/main" val="29419509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8E705D4-9437-6C4E-B0E7-4BEC39E6AE7B}" type="datetimeFigureOut">
              <a:rPr lang="en-US"/>
              <a:pPr>
                <a:defRPr/>
              </a:pPr>
              <a:t>4/23/2018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660FB7-28DF-BD40-8AA6-BA2DC5A8A075}" type="slidenum">
              <a:rPr lang="en-US"/>
              <a:pPr>
                <a:defRPr/>
              </a:pPr>
              <a:t>‹#›</a:t>
            </a:fld>
            <a:endParaRPr lang="en-US"/>
          </a:p>
        </p:txBody>
      </p:sp>
    </p:spTree>
    <p:extLst>
      <p:ext uri="{BB962C8B-B14F-4D97-AF65-F5344CB8AC3E}">
        <p14:creationId xmlns:p14="http://schemas.microsoft.com/office/powerpoint/2010/main" val="1436638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43938C8-44A3-E044-A417-FA1DE24B5A1B}" type="datetimeFigureOut">
              <a:rPr lang="en-US"/>
              <a:pPr>
                <a:defRPr/>
              </a:pPr>
              <a:t>4/23/2018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766A8A-0715-664A-A9E8-E9BD2B9FE8D2}" type="slidenum">
              <a:rPr lang="en-US"/>
              <a:pPr>
                <a:defRPr/>
              </a:pPr>
              <a:t>‹#›</a:t>
            </a:fld>
            <a:endParaRPr lang="en-US"/>
          </a:p>
        </p:txBody>
      </p:sp>
    </p:spTree>
    <p:extLst>
      <p:ext uri="{BB962C8B-B14F-4D97-AF65-F5344CB8AC3E}">
        <p14:creationId xmlns:p14="http://schemas.microsoft.com/office/powerpoint/2010/main" val="29980549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26AC4D6-16C1-CB44-9A13-5C12B890ED59}" type="datetimeFigureOut">
              <a:rPr lang="en-US"/>
              <a:pPr>
                <a:defRPr/>
              </a:pPr>
              <a:t>4/23/2018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131CC9-1563-1E4A-B7DF-AD4D962400AD}" type="slidenum">
              <a:rPr lang="en-US"/>
              <a:pPr>
                <a:defRPr/>
              </a:pPr>
              <a:t>‹#›</a:t>
            </a:fld>
            <a:endParaRPr lang="en-US"/>
          </a:p>
        </p:txBody>
      </p:sp>
    </p:spTree>
    <p:extLst>
      <p:ext uri="{BB962C8B-B14F-4D97-AF65-F5344CB8AC3E}">
        <p14:creationId xmlns:p14="http://schemas.microsoft.com/office/powerpoint/2010/main" val="289495708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36D20B4-8306-E84F-B9E9-B0079BD50CC9}" type="datetimeFigureOut">
              <a:rPr lang="en-US"/>
              <a:pPr>
                <a:defRPr/>
              </a:pPr>
              <a:t>4/23/2018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A89B8E4-9785-5542-A2CC-E3EFD9AF074D}" type="slidenum">
              <a:rPr lang="en-US"/>
              <a:pPr>
                <a:defRPr/>
              </a:pPr>
              <a:t>‹#›</a:t>
            </a:fld>
            <a:endParaRPr lang="en-US"/>
          </a:p>
        </p:txBody>
      </p:sp>
    </p:spTree>
    <p:extLst>
      <p:ext uri="{BB962C8B-B14F-4D97-AF65-F5344CB8AC3E}">
        <p14:creationId xmlns:p14="http://schemas.microsoft.com/office/powerpoint/2010/main" val="36616247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82DFEE9-576F-5E45-8621-364A5537E477}" type="datetimeFigureOut">
              <a:rPr lang="en-US"/>
              <a:pPr>
                <a:defRPr/>
              </a:pPr>
              <a:t>4/23/2018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763ED7B-F1CE-404E-B6C6-A6F40C47A9C7}" type="slidenum">
              <a:rPr lang="en-US"/>
              <a:pPr>
                <a:defRPr/>
              </a:pPr>
              <a:t>‹#›</a:t>
            </a:fld>
            <a:endParaRPr lang="en-US"/>
          </a:p>
        </p:txBody>
      </p:sp>
    </p:spTree>
    <p:extLst>
      <p:ext uri="{BB962C8B-B14F-4D97-AF65-F5344CB8AC3E}">
        <p14:creationId xmlns:p14="http://schemas.microsoft.com/office/powerpoint/2010/main" val="37209196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6DC6922-B274-1743-A281-13DD15E8BB52}" type="datetimeFigureOut">
              <a:rPr lang="en-US"/>
              <a:pPr>
                <a:defRPr/>
              </a:pPr>
              <a:t>4/23/2018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894F2D7-2B5A-E84B-ACF2-17EC346B5B23}" type="slidenum">
              <a:rPr lang="en-US"/>
              <a:pPr>
                <a:defRPr/>
              </a:pPr>
              <a:t>‹#›</a:t>
            </a:fld>
            <a:endParaRPr lang="en-US"/>
          </a:p>
        </p:txBody>
      </p:sp>
    </p:spTree>
    <p:extLst>
      <p:ext uri="{BB962C8B-B14F-4D97-AF65-F5344CB8AC3E}">
        <p14:creationId xmlns:p14="http://schemas.microsoft.com/office/powerpoint/2010/main" val="390449987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85CF65-2596-834F-A5D8-67057DBC0AA1}" type="datetimeFigureOut">
              <a:rPr lang="en-US"/>
              <a:pPr>
                <a:defRPr/>
              </a:pPr>
              <a:t>4/23/2018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26BB5F-A257-FC43-92A4-C378033C3B9A}" type="slidenum">
              <a:rPr lang="en-US"/>
              <a:pPr>
                <a:defRPr/>
              </a:pPr>
              <a:t>‹#›</a:t>
            </a:fld>
            <a:endParaRPr lang="en-US"/>
          </a:p>
        </p:txBody>
      </p:sp>
    </p:spTree>
    <p:extLst>
      <p:ext uri="{BB962C8B-B14F-4D97-AF65-F5344CB8AC3E}">
        <p14:creationId xmlns:p14="http://schemas.microsoft.com/office/powerpoint/2010/main" val="131745116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3FB7FD-D324-5D49-9915-200C3D5C7D72}" type="datetimeFigureOut">
              <a:rPr lang="en-US"/>
              <a:pPr>
                <a:defRPr/>
              </a:pPr>
              <a:t>4/23/2018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F214F0B-DC76-F446-AE64-469189A38A8E}" type="slidenum">
              <a:rPr lang="en-US"/>
              <a:pPr>
                <a:defRPr/>
              </a:pPr>
              <a:t>‹#›</a:t>
            </a:fld>
            <a:endParaRPr lang="en-US"/>
          </a:p>
        </p:txBody>
      </p:sp>
    </p:spTree>
    <p:extLst>
      <p:ext uri="{BB962C8B-B14F-4D97-AF65-F5344CB8AC3E}">
        <p14:creationId xmlns:p14="http://schemas.microsoft.com/office/powerpoint/2010/main" val="251851570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8FDD4EA0-941F-274C-B2B2-AF78876049DE}" type="datetimeFigureOut">
              <a:rPr lang="en-US"/>
              <a:pPr>
                <a:defRPr/>
              </a:pPr>
              <a:t>4/23/2018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7296F69E-54AF-244F-916A-3E30C0821918}" type="slidenum">
              <a:rPr lang="en-US"/>
              <a:pPr>
                <a:defRPr/>
              </a:pPr>
              <a:t>‹#›</a:t>
            </a:fld>
            <a:endParaRPr lang="en-US"/>
          </a:p>
        </p:txBody>
      </p:sp>
      <p:pic>
        <p:nvPicPr>
          <p:cNvPr id="1031" name="Picture 11" descr="unutarnja.pd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61913" y="-7938"/>
            <a:ext cx="9217026"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Date Placeholder 3"/>
          <p:cNvSpPr txBox="1">
            <a:spLocks/>
          </p:cNvSpPr>
          <p:nvPr/>
        </p:nvSpPr>
        <p:spPr>
          <a:xfrm>
            <a:off x="457200" y="6384925"/>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A7CF87D7-4170-F241-849B-560067D2E352}" type="datetimeFigureOut">
              <a:rPr lang="en-US" sz="1200" smtClean="0">
                <a:solidFill>
                  <a:srgbClr val="777877"/>
                </a:solidFill>
                <a:latin typeface="Myriad Pro Bold SemiCond"/>
                <a:cs typeface="Myriad Pro Bold SemiCond"/>
              </a:rPr>
              <a:pPr fontAlgn="auto">
                <a:spcBef>
                  <a:spcPts val="0"/>
                </a:spcBef>
                <a:spcAft>
                  <a:spcPts val="0"/>
                </a:spcAft>
                <a:defRPr/>
              </a:pPr>
              <a:t>4/23/2018</a:t>
            </a:fld>
            <a:endParaRPr lang="en-US" sz="1200" dirty="0">
              <a:solidFill>
                <a:srgbClr val="777877"/>
              </a:solidFill>
              <a:latin typeface="Myriad Pro Bold SemiCond"/>
              <a:cs typeface="Myriad Pro Bold SemiCond"/>
            </a:endParaRPr>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12" Type="http://schemas.openxmlformats.org/officeDocument/2006/relationships/image" Target="../media/image6.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12" Type="http://schemas.openxmlformats.org/officeDocument/2006/relationships/image" Target="../media/image8.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9.jpeg"/><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12" Type="http://schemas.openxmlformats.org/officeDocument/2006/relationships/image" Target="../media/image10.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12" Type="http://schemas.openxmlformats.org/officeDocument/2006/relationships/image" Target="../media/image10.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18.xml"/><Relationship Id="rId3" Type="http://schemas.openxmlformats.org/officeDocument/2006/relationships/diagramLayout" Target="../diagrams/layout17.xml"/><Relationship Id="rId7" Type="http://schemas.openxmlformats.org/officeDocument/2006/relationships/image" Target="../media/image11.png"/><Relationship Id="rId12" Type="http://schemas.microsoft.com/office/2007/relationships/diagramDrawing" Target="../diagrams/drawing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11" Type="http://schemas.openxmlformats.org/officeDocument/2006/relationships/diagramColors" Target="../diagrams/colors18.xml"/><Relationship Id="rId5" Type="http://schemas.openxmlformats.org/officeDocument/2006/relationships/diagramColors" Target="../diagrams/colors17.xml"/><Relationship Id="rId10" Type="http://schemas.openxmlformats.org/officeDocument/2006/relationships/diagramQuickStyle" Target="../diagrams/quickStyle18.xml"/><Relationship Id="rId4" Type="http://schemas.openxmlformats.org/officeDocument/2006/relationships/diagramQuickStyle" Target="../diagrams/quickStyle17.xml"/><Relationship Id="rId9" Type="http://schemas.openxmlformats.org/officeDocument/2006/relationships/diagramLayout" Target="../diagrams/layout18.xml"/></Relationships>
</file>

<file path=ppt/slides/_rels/slide17.xml.rels><?xml version="1.0" encoding="UTF-8" standalone="yes"?>
<Relationships xmlns="http://schemas.openxmlformats.org/package/2006/relationships"><Relationship Id="rId8" Type="http://schemas.microsoft.com/office/2007/relationships/diagramDrawing" Target="../diagrams/drawing19.xml"/><Relationship Id="rId13" Type="http://schemas.microsoft.com/office/2007/relationships/diagramDrawing" Target="../diagrams/drawing20.xml"/><Relationship Id="rId3" Type="http://schemas.openxmlformats.org/officeDocument/2006/relationships/chart" Target="../charts/chart1.xml"/><Relationship Id="rId7" Type="http://schemas.openxmlformats.org/officeDocument/2006/relationships/diagramColors" Target="../diagrams/colors19.xml"/><Relationship Id="rId12" Type="http://schemas.openxmlformats.org/officeDocument/2006/relationships/diagramColors" Target="../diagrams/colors2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9.xml"/><Relationship Id="rId11" Type="http://schemas.openxmlformats.org/officeDocument/2006/relationships/diagramQuickStyle" Target="../diagrams/quickStyle20.xml"/><Relationship Id="rId5" Type="http://schemas.openxmlformats.org/officeDocument/2006/relationships/diagramLayout" Target="../diagrams/layout19.xml"/><Relationship Id="rId10" Type="http://schemas.openxmlformats.org/officeDocument/2006/relationships/diagramLayout" Target="../diagrams/layout20.xml"/><Relationship Id="rId4" Type="http://schemas.openxmlformats.org/officeDocument/2006/relationships/diagramData" Target="../diagrams/data19.xml"/><Relationship Id="rId9" Type="http://schemas.openxmlformats.org/officeDocument/2006/relationships/diagramData" Target="../diagrams/data20.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22.xml"/><Relationship Id="rId3" Type="http://schemas.openxmlformats.org/officeDocument/2006/relationships/diagramData" Target="../diagrams/data21.xml"/><Relationship Id="rId7" Type="http://schemas.microsoft.com/office/2007/relationships/diagramDrawing" Target="../diagrams/drawing21.xml"/><Relationship Id="rId12" Type="http://schemas.microsoft.com/office/2007/relationships/diagramDrawing" Target="../diagrams/drawing2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1.xml"/><Relationship Id="rId11" Type="http://schemas.openxmlformats.org/officeDocument/2006/relationships/diagramColors" Target="../diagrams/colors22.xml"/><Relationship Id="rId5" Type="http://schemas.openxmlformats.org/officeDocument/2006/relationships/diagramQuickStyle" Target="../diagrams/quickStyle21.xml"/><Relationship Id="rId10" Type="http://schemas.openxmlformats.org/officeDocument/2006/relationships/diagramQuickStyle" Target="../diagrams/quickStyle22.xml"/><Relationship Id="rId4" Type="http://schemas.openxmlformats.org/officeDocument/2006/relationships/diagramLayout" Target="../diagrams/layout21.xml"/><Relationship Id="rId9" Type="http://schemas.openxmlformats.org/officeDocument/2006/relationships/diagramLayout" Target="../diagrams/layout22.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hyperlink" Target="http://mjere.hr/index.php" TargetMode="Externa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image" Target="../media/image5.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descr="naslovn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8" y="-9525"/>
            <a:ext cx="9209088" cy="690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Title 7"/>
          <p:cNvSpPr>
            <a:spLocks noGrp="1"/>
          </p:cNvSpPr>
          <p:nvPr>
            <p:ph type="ctrTitle" idx="4294967295"/>
          </p:nvPr>
        </p:nvSpPr>
        <p:spPr>
          <a:xfrm>
            <a:off x="330199" y="512763"/>
            <a:ext cx="5824795" cy="517525"/>
          </a:xfrm>
        </p:spPr>
        <p:txBody>
          <a:bodyPr/>
          <a:lstStyle/>
          <a:p>
            <a:pPr algn="l" eaLnBrk="1" hangingPunct="1"/>
            <a:r>
              <a:rPr lang="ta-IN" sz="1700" dirty="0">
                <a:solidFill>
                  <a:srgbClr val="777877"/>
                </a:solidFill>
                <a:latin typeface="Myriad Pro Bold SemiExt" charset="0"/>
                <a:cs typeface="Myriad Pro Bold SemiExt" charset="0"/>
              </a:rPr>
              <a:t>OPERATIVNI </a:t>
            </a:r>
            <a:r>
              <a:rPr lang="ta-IN" sz="1700" dirty="0" smtClean="0">
                <a:solidFill>
                  <a:srgbClr val="777877"/>
                </a:solidFill>
                <a:latin typeface="Myriad Pro Bold SemiExt" charset="0"/>
                <a:cs typeface="Myriad Pro Bold SemiExt" charset="0"/>
              </a:rPr>
              <a:t>PROGRAM</a:t>
            </a:r>
            <a:r>
              <a:rPr lang="hr-HR" sz="1700" dirty="0" smtClean="0">
                <a:solidFill>
                  <a:srgbClr val="777877"/>
                </a:solidFill>
                <a:latin typeface="Myriad Pro Bold SemiExt" charset="0"/>
                <a:cs typeface="Myriad Pro Bold SemiExt" charset="0"/>
              </a:rPr>
              <a:t>                                  UČINKOVITI LJUDSKI POTENCIJALI 2014. – 2020.</a:t>
            </a:r>
            <a:endParaRPr lang="en-US" sz="1700" dirty="0">
              <a:solidFill>
                <a:srgbClr val="777877"/>
              </a:solidFill>
              <a:latin typeface="Myriad Pro Bold SemiExt" charset="0"/>
              <a:cs typeface="Myriad Pro Bold SemiExt" charset="0"/>
            </a:endParaRPr>
          </a:p>
        </p:txBody>
      </p:sp>
      <p:sp>
        <p:nvSpPr>
          <p:cNvPr id="13315" name="Title 7"/>
          <p:cNvSpPr txBox="1">
            <a:spLocks/>
          </p:cNvSpPr>
          <p:nvPr/>
        </p:nvSpPr>
        <p:spPr bwMode="auto">
          <a:xfrm>
            <a:off x="330199" y="1923173"/>
            <a:ext cx="4631123" cy="152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hr-HR" sz="3200" b="1" dirty="0" smtClean="0">
                <a:latin typeface="Myriad Pro Light SemiExt" charset="0"/>
                <a:cs typeface="Myriad Pro Light SemiExt" charset="0"/>
              </a:rPr>
              <a:t>Ministarstvo rada i mirovinskoga sustava</a:t>
            </a:r>
            <a:endParaRPr lang="en-US" sz="3200" b="1" dirty="0">
              <a:latin typeface="Myriad Pro Light SemiExt" charset="0"/>
              <a:cs typeface="Myriad Pro Light SemiExt" charset="0"/>
            </a:endParaRPr>
          </a:p>
        </p:txBody>
      </p:sp>
    </p:spTree>
    <p:extLst>
      <p:ext uri="{BB962C8B-B14F-4D97-AF65-F5344CB8AC3E}">
        <p14:creationId xmlns:p14="http://schemas.microsoft.com/office/powerpoint/2010/main" val="304161007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541628" y="181197"/>
            <a:ext cx="7237413" cy="938880"/>
          </a:xfrm>
        </p:spPr>
        <p:txBody>
          <a:bodyPr/>
          <a:lstStyle/>
          <a:p>
            <a:pPr eaLnBrk="1" hangingPunct="1"/>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Socijalna uključenost</a:t>
            </a:r>
            <a:endParaRPr lang="en-US"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633994" y="853926"/>
            <a:ext cx="7612698" cy="1061829"/>
          </a:xfrm>
          <a:prstGeom prst="rect">
            <a:avLst/>
          </a:prstGeom>
        </p:spPr>
        <p:txBody>
          <a:bodyPr wrap="square">
            <a:spAutoFit/>
          </a:bodyPr>
          <a:lstStyle/>
          <a:p>
            <a:pPr algn="ctr"/>
            <a:endParaRPr lang="hr-HR" sz="1500" b="1" dirty="0" smtClean="0">
              <a:solidFill>
                <a:srgbClr val="FF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Otvoreni trajni poziv „Razvoj </a:t>
            </a:r>
            <a:r>
              <a:rPr lang="hr-HR" sz="15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usluge osobne asistencije za osobe s invaliditetom - faza </a:t>
            </a: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endPar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hr-HR" dirty="0">
              <a:solidFill>
                <a:schemeClr val="bg1">
                  <a:lumMod val="65000"/>
                </a:schemeClr>
              </a:solidFill>
              <a:effectLst/>
              <a:latin typeface="+mn-lt"/>
            </a:endParaRPr>
          </a:p>
        </p:txBody>
      </p:sp>
      <p:graphicFrame>
        <p:nvGraphicFramePr>
          <p:cNvPr id="26" name="Dijagram 25"/>
          <p:cNvGraphicFramePr/>
          <p:nvPr>
            <p:extLst>
              <p:ext uri="{D42A27DB-BD31-4B8C-83A1-F6EECF244321}">
                <p14:modId xmlns:p14="http://schemas.microsoft.com/office/powerpoint/2010/main" val="484937038"/>
              </p:ext>
            </p:extLst>
          </p:nvPr>
        </p:nvGraphicFramePr>
        <p:xfrm>
          <a:off x="1845893" y="1671159"/>
          <a:ext cx="6400799" cy="2174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9" name="Dijagram 28"/>
          <p:cNvGraphicFramePr/>
          <p:nvPr>
            <p:extLst>
              <p:ext uri="{D42A27DB-BD31-4B8C-83A1-F6EECF244321}">
                <p14:modId xmlns:p14="http://schemas.microsoft.com/office/powerpoint/2010/main" val="569223071"/>
              </p:ext>
            </p:extLst>
          </p:nvPr>
        </p:nvGraphicFramePr>
        <p:xfrm>
          <a:off x="2082671" y="3656438"/>
          <a:ext cx="5170294" cy="31665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TekstniOkvir 19"/>
          <p:cNvSpPr txBox="1"/>
          <p:nvPr/>
        </p:nvSpPr>
        <p:spPr>
          <a:xfrm>
            <a:off x="384561" y="2223532"/>
            <a:ext cx="1486923" cy="124649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1. Alokacija, ciljane skupine, korisnici i objava</a:t>
            </a:r>
            <a:endParaRPr lang="hr-HR" sz="1500" b="1" dirty="0">
              <a:solidFill>
                <a:schemeClr val="bg1">
                  <a:lumMod val="65000"/>
                </a:schemeClr>
              </a:solidFill>
              <a:latin typeface="Arial" panose="020B0604020202020204" pitchFamily="34" charset="0"/>
              <a:cs typeface="Arial" panose="020B0604020202020204" pitchFamily="34" charset="0"/>
            </a:endParaRPr>
          </a:p>
        </p:txBody>
      </p:sp>
      <p:sp>
        <p:nvSpPr>
          <p:cNvPr id="21" name="TekstniOkvir 20"/>
          <p:cNvSpPr txBox="1"/>
          <p:nvPr/>
        </p:nvSpPr>
        <p:spPr>
          <a:xfrm>
            <a:off x="281836" y="3905428"/>
            <a:ext cx="2080447" cy="32316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2. Aktivnosti i ciljevi</a:t>
            </a:r>
            <a:endParaRPr lang="hr-HR" sz="1500" b="1" dirty="0">
              <a:solidFill>
                <a:schemeClr val="bg1">
                  <a:lumMod val="65000"/>
                </a:schemeClr>
              </a:solidFill>
              <a:latin typeface="Arial" panose="020B0604020202020204" pitchFamily="34" charset="0"/>
              <a:cs typeface="Arial" panose="020B0604020202020204" pitchFamily="34" charset="0"/>
            </a:endParaRPr>
          </a:p>
        </p:txBody>
      </p:sp>
      <p:pic>
        <p:nvPicPr>
          <p:cNvPr id="11" name="Slika 10" descr="Slikovni rezultat za razvoj usluge osobne asistencije za osobe s invaliditetom"/>
          <p:cNvPicPr/>
          <p:nvPr/>
        </p:nvPicPr>
        <p:blipFill>
          <a:blip r:embed="rId12">
            <a:extLst>
              <a:ext uri="{28A0092B-C50C-407E-A947-70E740481C1C}">
                <a14:useLocalDpi xmlns:a14="http://schemas.microsoft.com/office/drawing/2010/main" val="0"/>
              </a:ext>
            </a:extLst>
          </a:blip>
          <a:srcRect/>
          <a:stretch>
            <a:fillRect/>
          </a:stretch>
        </p:blipFill>
        <p:spPr bwMode="auto">
          <a:xfrm>
            <a:off x="6169025" y="4316050"/>
            <a:ext cx="2543175" cy="1524000"/>
          </a:xfrm>
          <a:prstGeom prst="rect">
            <a:avLst/>
          </a:prstGeom>
          <a:noFill/>
          <a:ln>
            <a:noFill/>
          </a:ln>
        </p:spPr>
      </p:pic>
      <p:cxnSp>
        <p:nvCxnSpPr>
          <p:cNvPr id="12" name="Straight Connector 13"/>
          <p:cNvCxnSpPr/>
          <p:nvPr/>
        </p:nvCxnSpPr>
        <p:spPr>
          <a:xfrm>
            <a:off x="1162736" y="847807"/>
            <a:ext cx="6277876"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67138453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arn(inVertic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Graphic spid="29" grpId="0">
        <p:bldAsOne/>
      </p:bldGraphic>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541628" y="181197"/>
            <a:ext cx="7237413" cy="938880"/>
          </a:xfrm>
        </p:spPr>
        <p:txBody>
          <a:bodyPr/>
          <a:lstStyle/>
          <a:p>
            <a:pPr eaLnBrk="1" hangingPunct="1"/>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hr-HR" sz="2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 Socijalna uključenost</a:t>
            </a:r>
            <a:endParaRPr lang="en-US" sz="25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8" name="Subtitle 5"/>
          <p:cNvSpPr>
            <a:spLocks noGrp="1"/>
          </p:cNvSpPr>
          <p:nvPr>
            <p:ph idx="1"/>
          </p:nvPr>
        </p:nvSpPr>
        <p:spPr>
          <a:xfrm>
            <a:off x="457200" y="1392535"/>
            <a:ext cx="8255000" cy="4495503"/>
          </a:xfrm>
        </p:spPr>
        <p:txBody>
          <a:bodyPr/>
          <a:lstStyle/>
          <a:p>
            <a:pPr marL="0" indent="0">
              <a:buNone/>
            </a:pPr>
            <a:endParaRPr lang="hr-HR" sz="1600" dirty="0" smtClean="0">
              <a:solidFill>
                <a:schemeClr val="tx2">
                  <a:lumMod val="60000"/>
                  <a:lumOff val="40000"/>
                </a:schemeClr>
              </a:solidFill>
              <a:effectLst>
                <a:outerShdw blurRad="38100" dist="38100" dir="2700000" algn="tl">
                  <a:srgbClr val="000000">
                    <a:alpha val="43137"/>
                  </a:srgbClr>
                </a:outerShdw>
              </a:effectLst>
              <a:cs typeface="Myriad Pro Light SemiExt" charset="0"/>
            </a:endParaRPr>
          </a:p>
          <a:p>
            <a:pPr marL="0" indent="0">
              <a:buNone/>
            </a:pPr>
            <a:endParaRPr lang="en-US" sz="1600" dirty="0">
              <a:solidFill>
                <a:schemeClr val="tx2">
                  <a:lumMod val="60000"/>
                  <a:lumOff val="40000"/>
                </a:schemeClr>
              </a:solidFill>
              <a:cs typeface="Myriad Pro Light SemiExt"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633994" y="853926"/>
            <a:ext cx="7612698" cy="1246495"/>
          </a:xfrm>
          <a:prstGeom prst="rect">
            <a:avLst/>
          </a:prstGeom>
        </p:spPr>
        <p:txBody>
          <a:bodyPr wrap="square">
            <a:spAutoFit/>
          </a:bodyPr>
          <a:lstStyle/>
          <a:p>
            <a:pPr algn="ctr"/>
            <a:endParaRPr lang="hr-HR" sz="1500" b="1" dirty="0">
              <a:solidFill>
                <a:srgbClr val="FF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Ograničeni trajni poziv „</a:t>
            </a:r>
            <a:r>
              <a:rPr lang="vi-VN"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Specijalističko </a:t>
            </a:r>
            <a:r>
              <a:rPr lang="vi-VN"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usavršavanje doktora </a:t>
            </a:r>
            <a:r>
              <a:rPr lang="vi-VN"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medicine</a:t>
            </a: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hr-HR" sz="2000" dirty="0">
              <a:solidFill>
                <a:schemeClr val="tx2">
                  <a:lumMod val="60000"/>
                  <a:lumOff val="40000"/>
                </a:schemeClr>
              </a:solidFill>
              <a:effectLst/>
              <a:latin typeface="+mn-lt"/>
            </a:endParaRPr>
          </a:p>
        </p:txBody>
      </p:sp>
      <p:pic>
        <p:nvPicPr>
          <p:cNvPr id="2" name="Slika 1"/>
          <p:cNvPicPr>
            <a:picLocks noChangeAspect="1"/>
          </p:cNvPicPr>
          <p:nvPr/>
        </p:nvPicPr>
        <p:blipFill>
          <a:blip r:embed="rId2"/>
          <a:stretch>
            <a:fillRect/>
          </a:stretch>
        </p:blipFill>
        <p:spPr>
          <a:xfrm>
            <a:off x="3550395" y="4978097"/>
            <a:ext cx="1993106" cy="1494830"/>
          </a:xfrm>
          <a:prstGeom prst="rect">
            <a:avLst/>
          </a:prstGeom>
          <a:ln>
            <a:noFill/>
          </a:ln>
          <a:effectLst>
            <a:softEdge rad="112500"/>
          </a:effectLst>
        </p:spPr>
      </p:pic>
      <p:sp>
        <p:nvSpPr>
          <p:cNvPr id="6" name="Strelica udesno 5"/>
          <p:cNvSpPr/>
          <p:nvPr/>
        </p:nvSpPr>
        <p:spPr>
          <a:xfrm rot="1367062">
            <a:off x="248847" y="2094908"/>
            <a:ext cx="3056350" cy="258001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hr-HR" sz="1300" dirty="0" smtClean="0">
                <a:latin typeface="Arial" panose="020B0604020202020204" pitchFamily="34" charset="0"/>
                <a:cs typeface="Arial" panose="020B0604020202020204" pitchFamily="34" charset="0"/>
              </a:rPr>
              <a:t>Ukupna vrijednost zaprimljenih projektnih prijava u razdoblju od 04.08.2017. do 31.03.2018.  </a:t>
            </a:r>
            <a:r>
              <a:rPr lang="hr-HR" sz="1300" dirty="0">
                <a:latin typeface="Arial" panose="020B0604020202020204" pitchFamily="34" charset="0"/>
                <a:cs typeface="Arial" panose="020B0604020202020204" pitchFamily="34" charset="0"/>
              </a:rPr>
              <a:t>iznosila je 223.011.729,77 HRK </a:t>
            </a:r>
          </a:p>
          <a:p>
            <a:pPr algn="ctr"/>
            <a:r>
              <a:rPr lang="hr-HR" sz="1300" dirty="0" smtClean="0">
                <a:latin typeface="Arial" panose="020B0604020202020204" pitchFamily="34" charset="0"/>
                <a:cs typeface="Arial" panose="020B0604020202020204" pitchFamily="34" charset="0"/>
              </a:rPr>
              <a:t> </a:t>
            </a:r>
            <a:endParaRPr lang="en-GB" sz="1300" dirty="0">
              <a:latin typeface="Arial" panose="020B0604020202020204" pitchFamily="34" charset="0"/>
              <a:cs typeface="Arial" panose="020B0604020202020204" pitchFamily="34" charset="0"/>
            </a:endParaRPr>
          </a:p>
        </p:txBody>
      </p:sp>
      <p:sp>
        <p:nvSpPr>
          <p:cNvPr id="9" name="Strelica ulijevo 8"/>
          <p:cNvSpPr/>
          <p:nvPr/>
        </p:nvSpPr>
        <p:spPr>
          <a:xfrm rot="19803162">
            <a:off x="5786327" y="2302867"/>
            <a:ext cx="3049292" cy="2051044"/>
          </a:xfrm>
          <a:prstGeom prst="lef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hr-HR" sz="1500" dirty="0" smtClean="0">
                <a:latin typeface="Arial" panose="020B0604020202020204" pitchFamily="34" charset="0"/>
                <a:cs typeface="Arial" panose="020B0604020202020204" pitchFamily="34" charset="0"/>
              </a:rPr>
              <a:t>Osigurano je sufinanciranje troškova 213 specijalizacija</a:t>
            </a:r>
            <a:endParaRPr lang="en-GB" sz="1500" dirty="0">
              <a:latin typeface="Arial" panose="020B0604020202020204" pitchFamily="34" charset="0"/>
              <a:cs typeface="Arial" panose="020B0604020202020204" pitchFamily="34" charset="0"/>
            </a:endParaRPr>
          </a:p>
        </p:txBody>
      </p:sp>
      <p:sp>
        <p:nvSpPr>
          <p:cNvPr id="11" name="Zaobljeni pravokutnik 10"/>
          <p:cNvSpPr/>
          <p:nvPr/>
        </p:nvSpPr>
        <p:spPr>
          <a:xfrm>
            <a:off x="3432132" y="2223532"/>
            <a:ext cx="2229632" cy="2322771"/>
          </a:xfrm>
          <a:prstGeom prst="roundRect">
            <a:avLst/>
          </a:prstGeom>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hr-HR" sz="1500" dirty="0" smtClean="0">
                <a:latin typeface="Arial" panose="020B0604020202020204" pitchFamily="34" charset="0"/>
                <a:cs typeface="Arial" panose="020B0604020202020204" pitchFamily="34" charset="0"/>
              </a:rPr>
              <a:t>Cilj poziva: Povećati broj specijalizacija iz hitne, obiteljske medicine, pedijatrije, ginekologije te kliničke radiologije na manje atraktivnim i depriviranim područjima</a:t>
            </a:r>
            <a:endParaRPr lang="hr-HR" sz="1500" dirty="0">
              <a:latin typeface="Arial" panose="020B0604020202020204" pitchFamily="34" charset="0"/>
              <a:cs typeface="Arial" panose="020B0604020202020204" pitchFamily="34" charset="0"/>
            </a:endParaRPr>
          </a:p>
        </p:txBody>
      </p:sp>
      <p:cxnSp>
        <p:nvCxnSpPr>
          <p:cNvPr id="22" name="Straight Connector 13"/>
          <p:cNvCxnSpPr/>
          <p:nvPr/>
        </p:nvCxnSpPr>
        <p:spPr>
          <a:xfrm>
            <a:off x="1301405" y="824911"/>
            <a:ext cx="6277876"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6980993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821636" y="181197"/>
            <a:ext cx="7237413" cy="938880"/>
          </a:xfrm>
        </p:spPr>
        <p:txBody>
          <a:bodyPr/>
          <a:lstStyle/>
          <a:p>
            <a:pPr eaLnBrk="1" hangingPunct="1"/>
            <a:r>
              <a:rPr lang="hr-HR" sz="2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Socijalna uključenost</a:t>
            </a:r>
            <a:endParaRPr lang="en-US" sz="25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633994" y="853926"/>
            <a:ext cx="7612698" cy="907941"/>
          </a:xfrm>
          <a:prstGeom prst="rect">
            <a:avLst/>
          </a:prstGeom>
        </p:spPr>
        <p:txBody>
          <a:bodyPr wrap="square">
            <a:spAutoFit/>
          </a:bodyPr>
          <a:lstStyle/>
          <a:p>
            <a:pPr algn="ctr"/>
            <a:endParaRPr lang="hr-HR" sz="1500" b="1" u="sng" dirty="0" smtClean="0">
              <a:solidFill>
                <a:srgbClr val="FF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Promocija zdravlja i prevencija bolesti – faza 1</a:t>
            </a:r>
          </a:p>
          <a:p>
            <a:pPr algn="ctr"/>
            <a:endParaRPr lang="hr-HR" dirty="0">
              <a:solidFill>
                <a:schemeClr val="bg1">
                  <a:lumMod val="65000"/>
                </a:schemeClr>
              </a:solidFill>
              <a:effectLst/>
              <a:latin typeface="+mn-lt"/>
            </a:endParaRPr>
          </a:p>
        </p:txBody>
      </p:sp>
      <p:graphicFrame>
        <p:nvGraphicFramePr>
          <p:cNvPr id="26" name="Dijagram 25"/>
          <p:cNvGraphicFramePr/>
          <p:nvPr>
            <p:extLst>
              <p:ext uri="{D42A27DB-BD31-4B8C-83A1-F6EECF244321}">
                <p14:modId xmlns:p14="http://schemas.microsoft.com/office/powerpoint/2010/main" val="2870913153"/>
              </p:ext>
            </p:extLst>
          </p:nvPr>
        </p:nvGraphicFramePr>
        <p:xfrm>
          <a:off x="1962879" y="1671159"/>
          <a:ext cx="6655028" cy="2174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kstniOkvir 19"/>
          <p:cNvSpPr txBox="1"/>
          <p:nvPr/>
        </p:nvSpPr>
        <p:spPr>
          <a:xfrm>
            <a:off x="384561" y="2223532"/>
            <a:ext cx="1486923" cy="124649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1. Alokacija, ciljane skupine, korisnici i objava</a:t>
            </a:r>
            <a:endParaRPr lang="hr-HR" sz="1500" b="1" dirty="0">
              <a:solidFill>
                <a:schemeClr val="bg1">
                  <a:lumMod val="65000"/>
                </a:schemeClr>
              </a:solidFill>
              <a:latin typeface="Arial" panose="020B0604020202020204" pitchFamily="34" charset="0"/>
              <a:cs typeface="Arial" panose="020B0604020202020204" pitchFamily="34" charset="0"/>
            </a:endParaRPr>
          </a:p>
        </p:txBody>
      </p:sp>
      <p:sp>
        <p:nvSpPr>
          <p:cNvPr id="21" name="TekstniOkvir 20"/>
          <p:cNvSpPr txBox="1"/>
          <p:nvPr/>
        </p:nvSpPr>
        <p:spPr>
          <a:xfrm>
            <a:off x="281836" y="3905428"/>
            <a:ext cx="2080447" cy="32316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2. Aktivnosti i ciljevi</a:t>
            </a:r>
            <a:endParaRPr lang="hr-HR" sz="1500" b="1" dirty="0">
              <a:solidFill>
                <a:schemeClr val="bg1">
                  <a:lumMod val="65000"/>
                </a:schemeClr>
              </a:solidFill>
              <a:latin typeface="Arial" panose="020B0604020202020204" pitchFamily="34" charset="0"/>
              <a:cs typeface="Arial" panose="020B0604020202020204" pitchFamily="34" charset="0"/>
            </a:endParaRPr>
          </a:p>
        </p:txBody>
      </p:sp>
      <p:graphicFrame>
        <p:nvGraphicFramePr>
          <p:cNvPr id="10" name="Dijagram 9"/>
          <p:cNvGraphicFramePr/>
          <p:nvPr>
            <p:extLst>
              <p:ext uri="{D42A27DB-BD31-4B8C-83A1-F6EECF244321}">
                <p14:modId xmlns:p14="http://schemas.microsoft.com/office/powerpoint/2010/main" val="2822843441"/>
              </p:ext>
            </p:extLst>
          </p:nvPr>
        </p:nvGraphicFramePr>
        <p:xfrm>
          <a:off x="1578278" y="3492417"/>
          <a:ext cx="5812077" cy="3200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3" name="Picture 2" descr="Slikovni rezultat za health"/>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24625" y="5114924"/>
            <a:ext cx="2619375" cy="174307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cxnSp>
        <p:nvCxnSpPr>
          <p:cNvPr id="15" name="Straight Connector 13"/>
          <p:cNvCxnSpPr/>
          <p:nvPr/>
        </p:nvCxnSpPr>
        <p:spPr>
          <a:xfrm>
            <a:off x="1301405" y="843844"/>
            <a:ext cx="6277876"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8076232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P spid="20" grpId="0"/>
      <p:bldP spid="21" grpId="0"/>
      <p:bldGraphic spid="10"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itle 9"/>
          <p:cNvSpPr>
            <a:spLocks noGrp="1"/>
          </p:cNvSpPr>
          <p:nvPr>
            <p:ph type="title"/>
          </p:nvPr>
        </p:nvSpPr>
        <p:spPr>
          <a:xfrm>
            <a:off x="368300" y="341833"/>
            <a:ext cx="7570743" cy="1333144"/>
          </a:xfrm>
        </p:spPr>
        <p:txBody>
          <a:bodyPr/>
          <a:lstStyle/>
          <a:p>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 Socijalna uključenost</a:t>
            </a:r>
            <a:b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Otvoreni trajni poziv „Mediji zajednice-potpora socijalnom uključivanju putem medija”</a:t>
            </a:r>
            <a:endParaRPr lang="en-US"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3" name="Diagram 2"/>
          <p:cNvGraphicFramePr/>
          <p:nvPr>
            <p:extLst>
              <p:ext uri="{D42A27DB-BD31-4B8C-83A1-F6EECF244321}">
                <p14:modId xmlns:p14="http://schemas.microsoft.com/office/powerpoint/2010/main" val="2089533377"/>
              </p:ext>
            </p:extLst>
          </p:nvPr>
        </p:nvGraphicFramePr>
        <p:xfrm>
          <a:off x="644271" y="1546788"/>
          <a:ext cx="8140806" cy="2939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3556" name="Picture 4" descr="C:\Users\bpapo\Desktop\razlic48ditia-ist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4498" y="4996873"/>
            <a:ext cx="3369501" cy="188519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68301" y="4606184"/>
            <a:ext cx="5075370" cy="353943"/>
          </a:xfrm>
          <a:prstGeom prst="rect">
            <a:avLst/>
          </a:prstGeom>
          <a:noFill/>
        </p:spPr>
        <p:txBody>
          <a:bodyPr wrap="square" rtlCol="0">
            <a:spAutoFit/>
          </a:bodyPr>
          <a:lstStyle/>
          <a:p>
            <a:r>
              <a:rPr lang="hr-HR" sz="1700" b="1" dirty="0" smtClean="0">
                <a:solidFill>
                  <a:schemeClr val="bg1">
                    <a:lumMod val="65000"/>
                  </a:schemeClr>
                </a:solidFill>
                <a:latin typeface="Arial" panose="020B0604020202020204" pitchFamily="34" charset="0"/>
                <a:cs typeface="Arial" panose="020B0604020202020204" pitchFamily="34" charset="0"/>
              </a:rPr>
              <a:t>2. Aktivnosti</a:t>
            </a:r>
            <a:endParaRPr lang="hr-HR" sz="1700" b="1" dirty="0">
              <a:solidFill>
                <a:schemeClr val="bg1">
                  <a:lumMod val="65000"/>
                </a:schemeClr>
              </a:solidFill>
              <a:latin typeface="Arial" panose="020B0604020202020204" pitchFamily="34" charset="0"/>
              <a:cs typeface="Arial" panose="020B0604020202020204" pitchFamily="34" charset="0"/>
            </a:endParaRPr>
          </a:p>
        </p:txBody>
      </p:sp>
      <p:sp>
        <p:nvSpPr>
          <p:cNvPr id="8" name="Strelica udesno 7"/>
          <p:cNvSpPr/>
          <p:nvPr/>
        </p:nvSpPr>
        <p:spPr>
          <a:xfrm>
            <a:off x="622356" y="4922394"/>
            <a:ext cx="2684516" cy="1927860"/>
          </a:xfrm>
          <a:prstGeom prst="rightArrow">
            <a:avLst/>
          </a:prstGeom>
        </p:spPr>
        <p:style>
          <a:lnRef idx="0">
            <a:schemeClr val="accent4"/>
          </a:lnRef>
          <a:fillRef idx="3">
            <a:schemeClr val="accent4"/>
          </a:fillRef>
          <a:effectRef idx="3">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342900" lvl="0" indent="-342900" algn="ctr" fontAlgn="base">
              <a:spcAft>
                <a:spcPts val="0"/>
              </a:spcAft>
              <a:buFont typeface="Symbol"/>
              <a:buChar char=""/>
            </a:pPr>
            <a:r>
              <a:rPr lang="hr-HR" sz="1200" dirty="0">
                <a:solidFill>
                  <a:srgbClr val="FFFFFF"/>
                </a:solidFill>
                <a:effectLst/>
                <a:latin typeface="Arial"/>
                <a:ea typeface="Times New Roman"/>
              </a:rPr>
              <a:t>jačanje kapaciteta medijskih djelatnika (novinara)</a:t>
            </a:r>
            <a:endParaRPr lang="hr-HR" sz="1200" dirty="0">
              <a:effectLst/>
              <a:latin typeface="Times New Roman"/>
              <a:ea typeface="Times New Roman"/>
            </a:endParaRPr>
          </a:p>
        </p:txBody>
      </p:sp>
      <p:sp>
        <p:nvSpPr>
          <p:cNvPr id="4" name="TekstniOkvir 3"/>
          <p:cNvSpPr txBox="1"/>
          <p:nvPr/>
        </p:nvSpPr>
        <p:spPr>
          <a:xfrm>
            <a:off x="368300" y="2004164"/>
            <a:ext cx="4729793" cy="353943"/>
          </a:xfrm>
          <a:prstGeom prst="rect">
            <a:avLst/>
          </a:prstGeom>
          <a:noFill/>
        </p:spPr>
        <p:txBody>
          <a:bodyPr wrap="square" rtlCol="0">
            <a:spAutoFit/>
          </a:bodyPr>
          <a:lstStyle/>
          <a:p>
            <a:r>
              <a:rPr lang="hr-HR" sz="1700" b="1" dirty="0" smtClean="0">
                <a:solidFill>
                  <a:schemeClr val="bg1">
                    <a:lumMod val="65000"/>
                  </a:schemeClr>
                </a:solidFill>
                <a:latin typeface="Arial" panose="020B0604020202020204" pitchFamily="34" charset="0"/>
                <a:cs typeface="Arial" panose="020B0604020202020204" pitchFamily="34" charset="0"/>
              </a:rPr>
              <a:t>1. Alokacija, ciljevi, korisnici i objava</a:t>
            </a:r>
            <a:endParaRPr lang="en-GB" sz="1700" b="1" dirty="0">
              <a:solidFill>
                <a:schemeClr val="bg1">
                  <a:lumMod val="65000"/>
                </a:schemeClr>
              </a:solidFill>
              <a:latin typeface="Arial" panose="020B0604020202020204" pitchFamily="34" charset="0"/>
              <a:cs typeface="Arial" panose="020B0604020202020204" pitchFamily="34" charset="0"/>
            </a:endParaRPr>
          </a:p>
        </p:txBody>
      </p:sp>
      <p:sp>
        <p:nvSpPr>
          <p:cNvPr id="11" name="Strelica udesno 10"/>
          <p:cNvSpPr/>
          <p:nvPr/>
        </p:nvSpPr>
        <p:spPr>
          <a:xfrm>
            <a:off x="3056399" y="4894939"/>
            <a:ext cx="2718100" cy="1927860"/>
          </a:xfrm>
          <a:prstGeom prst="rightArrow">
            <a:avLst/>
          </a:prstGeom>
        </p:spPr>
        <p:style>
          <a:lnRef idx="0">
            <a:schemeClr val="accent4"/>
          </a:lnRef>
          <a:fillRef idx="3">
            <a:schemeClr val="accent4"/>
          </a:fillRef>
          <a:effectRef idx="3">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85750" lvl="0" indent="-285750">
              <a:buFont typeface="Arial" panose="020B0604020202020204" pitchFamily="34" charset="0"/>
              <a:buChar char="•"/>
            </a:pPr>
            <a:r>
              <a:rPr lang="hr-HR" sz="1200" dirty="0">
                <a:solidFill>
                  <a:schemeClr val="bg1"/>
                </a:solidFill>
                <a:latin typeface="Arial" panose="020B0604020202020204" pitchFamily="34" charset="0"/>
                <a:cs typeface="Arial" panose="020B0604020202020204" pitchFamily="34" charset="0"/>
              </a:rPr>
              <a:t>proizvodnja i objava programskih sadržaja medija namijenjenih povećanju vidljivosti ranjivih skupina </a:t>
            </a:r>
          </a:p>
        </p:txBody>
      </p:sp>
      <p:cxnSp>
        <p:nvCxnSpPr>
          <p:cNvPr id="12" name="Straight Connector 13"/>
          <p:cNvCxnSpPr/>
          <p:nvPr/>
        </p:nvCxnSpPr>
        <p:spPr>
          <a:xfrm>
            <a:off x="1162736" y="710021"/>
            <a:ext cx="6277876"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2121581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6" grpId="0"/>
      <p:bldP spid="8" grpId="0" animBg="1"/>
      <p:bldP spid="4"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792244" y="120723"/>
            <a:ext cx="7237413" cy="672729"/>
          </a:xfrm>
        </p:spPr>
        <p:txBody>
          <a:bodyPr/>
          <a:lstStyle/>
          <a:p>
            <a:pPr eaLnBrk="1" hangingPunct="1"/>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3 - </a:t>
            </a:r>
            <a:r>
              <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brazovanje i cjeloživotno učenje</a:t>
            </a:r>
            <a:b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8" name="Subtitle 5"/>
          <p:cNvSpPr>
            <a:spLocks noGrp="1"/>
          </p:cNvSpPr>
          <p:nvPr>
            <p:ph idx="1"/>
          </p:nvPr>
        </p:nvSpPr>
        <p:spPr>
          <a:xfrm>
            <a:off x="457200" y="1392535"/>
            <a:ext cx="8255000" cy="4495503"/>
          </a:xfrm>
        </p:spPr>
        <p:txBody>
          <a:bodyPr/>
          <a:lstStyle/>
          <a:p>
            <a:pPr marL="0" indent="0">
              <a:buNone/>
            </a:pPr>
            <a:endParaRPr lang="hr-HR" sz="1600" dirty="0" smtClean="0">
              <a:solidFill>
                <a:schemeClr val="tx2">
                  <a:lumMod val="60000"/>
                  <a:lumOff val="40000"/>
                </a:schemeClr>
              </a:solidFill>
              <a:effectLst>
                <a:outerShdw blurRad="38100" dist="38100" dir="2700000" algn="tl">
                  <a:srgbClr val="000000">
                    <a:alpha val="43137"/>
                  </a:srgbClr>
                </a:outerShdw>
              </a:effectLst>
              <a:cs typeface="Myriad Pro Light SemiExt" charset="0"/>
            </a:endParaRPr>
          </a:p>
          <a:p>
            <a:pPr marL="0" indent="0">
              <a:buNone/>
            </a:pPr>
            <a:endParaRPr lang="en-US" sz="1600" dirty="0">
              <a:solidFill>
                <a:schemeClr val="tx2">
                  <a:lumMod val="60000"/>
                  <a:lumOff val="40000"/>
                </a:schemeClr>
              </a:solidFill>
              <a:cs typeface="Myriad Pro Light SemiExt"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865848" y="853926"/>
            <a:ext cx="7307108" cy="984885"/>
          </a:xfrm>
          <a:prstGeom prst="rect">
            <a:avLst/>
          </a:prstGeom>
        </p:spPr>
        <p:txBody>
          <a:bodyPr wrap="square">
            <a:spAutoFit/>
          </a:bodyPr>
          <a:lstStyle/>
          <a:p>
            <a:pPr algn="ctr"/>
            <a:r>
              <a:rPr lang="hr-HR" sz="2000"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Izravna dodjela bespovratnih sredstva „Dodjela </a:t>
            </a:r>
            <a:r>
              <a:rPr lang="hr-HR" sz="2000"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stipendija studentima u nepovoljnom </a:t>
            </a:r>
            <a:r>
              <a:rPr lang="hr-HR" sz="2000" dirty="0" err="1">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socio</a:t>
            </a:r>
            <a:r>
              <a:rPr lang="hr-HR" sz="2000"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-ekonomskom </a:t>
            </a:r>
            <a:r>
              <a:rPr lang="hr-HR" sz="2000"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položaju”</a:t>
            </a:r>
            <a:endParaRPr lang="hr-HR" sz="2000"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hr-HR" dirty="0">
              <a:solidFill>
                <a:schemeClr val="tx2">
                  <a:lumMod val="60000"/>
                  <a:lumOff val="40000"/>
                </a:schemeClr>
              </a:solidFill>
              <a:effectLst/>
              <a:latin typeface="+mn-lt"/>
            </a:endParaRPr>
          </a:p>
        </p:txBody>
      </p:sp>
      <p:graphicFrame>
        <p:nvGraphicFramePr>
          <p:cNvPr id="26" name="Dijagram 25"/>
          <p:cNvGraphicFramePr/>
          <p:nvPr>
            <p:extLst>
              <p:ext uri="{D42A27DB-BD31-4B8C-83A1-F6EECF244321}">
                <p14:modId xmlns:p14="http://schemas.microsoft.com/office/powerpoint/2010/main" val="1024097672"/>
              </p:ext>
            </p:extLst>
          </p:nvPr>
        </p:nvGraphicFramePr>
        <p:xfrm>
          <a:off x="1794572" y="1671159"/>
          <a:ext cx="6378384" cy="2174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9" name="Dijagram 28"/>
          <p:cNvGraphicFramePr/>
          <p:nvPr>
            <p:extLst>
              <p:ext uri="{D42A27DB-BD31-4B8C-83A1-F6EECF244321}">
                <p14:modId xmlns:p14="http://schemas.microsoft.com/office/powerpoint/2010/main" val="2193394418"/>
              </p:ext>
            </p:extLst>
          </p:nvPr>
        </p:nvGraphicFramePr>
        <p:xfrm>
          <a:off x="1463036" y="3678869"/>
          <a:ext cx="5170294" cy="31665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TekstniOkvir 19"/>
          <p:cNvSpPr txBox="1"/>
          <p:nvPr/>
        </p:nvSpPr>
        <p:spPr>
          <a:xfrm>
            <a:off x="384561" y="2223531"/>
            <a:ext cx="1486923" cy="124649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1. Alokacija, rezultat provedbe, ciljane skupine </a:t>
            </a:r>
            <a:endParaRPr lang="hr-HR" sz="1500" b="1" dirty="0">
              <a:solidFill>
                <a:schemeClr val="bg1">
                  <a:lumMod val="65000"/>
                </a:schemeClr>
              </a:solidFill>
              <a:latin typeface="Arial" panose="020B0604020202020204" pitchFamily="34" charset="0"/>
              <a:cs typeface="Arial" panose="020B0604020202020204" pitchFamily="34" charset="0"/>
            </a:endParaRPr>
          </a:p>
        </p:txBody>
      </p:sp>
      <p:sp>
        <p:nvSpPr>
          <p:cNvPr id="21" name="TekstniOkvir 20"/>
          <p:cNvSpPr txBox="1"/>
          <p:nvPr/>
        </p:nvSpPr>
        <p:spPr>
          <a:xfrm>
            <a:off x="457200" y="3905428"/>
            <a:ext cx="2080447" cy="32316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2. Aktivnosti i ciljevi</a:t>
            </a:r>
            <a:endParaRPr lang="hr-HR" sz="1500" b="1" dirty="0">
              <a:solidFill>
                <a:schemeClr val="bg1">
                  <a:lumMod val="65000"/>
                </a:schemeClr>
              </a:solidFill>
              <a:latin typeface="Arial" panose="020B0604020202020204" pitchFamily="34" charset="0"/>
              <a:cs typeface="Arial" panose="020B0604020202020204" pitchFamily="34" charset="0"/>
            </a:endParaRPr>
          </a:p>
        </p:txBody>
      </p:sp>
      <p:cxnSp>
        <p:nvCxnSpPr>
          <p:cNvPr id="13" name="Straight Connector 13"/>
          <p:cNvCxnSpPr/>
          <p:nvPr/>
        </p:nvCxnSpPr>
        <p:spPr>
          <a:xfrm>
            <a:off x="1320435" y="551433"/>
            <a:ext cx="6277876" cy="0"/>
          </a:xfrm>
          <a:prstGeom prst="line">
            <a:avLst/>
          </a:prstGeom>
          <a:ln/>
        </p:spPr>
        <p:style>
          <a:lnRef idx="2">
            <a:schemeClr val="accent3"/>
          </a:lnRef>
          <a:fillRef idx="0">
            <a:schemeClr val="accent3"/>
          </a:fillRef>
          <a:effectRef idx="1">
            <a:schemeClr val="accent3"/>
          </a:effectRef>
          <a:fontRef idx="minor">
            <a:schemeClr val="tx1"/>
          </a:fontRef>
        </p:style>
      </p:cxnSp>
      <p:pic>
        <p:nvPicPr>
          <p:cNvPr id="15" name="Slika 14" descr="Slikovni rezultat za graduation"/>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5378608" y="4936768"/>
            <a:ext cx="3302000" cy="1337310"/>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
          </a:effectLst>
        </p:spPr>
      </p:pic>
    </p:spTree>
    <p:extLst>
      <p:ext uri="{BB962C8B-B14F-4D97-AF65-F5344CB8AC3E}">
        <p14:creationId xmlns:p14="http://schemas.microsoft.com/office/powerpoint/2010/main" val="21362524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Graphic spid="29" grpId="0">
        <p:bldAsOne/>
      </p:bldGraphic>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541628" y="181197"/>
            <a:ext cx="7237413" cy="672729"/>
          </a:xfrm>
        </p:spPr>
        <p:txBody>
          <a:bodyPr/>
          <a:lstStyle/>
          <a:p>
            <a:pPr eaLnBrk="1" hangingPunct="1"/>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3 - </a:t>
            </a:r>
            <a:r>
              <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brazovanje i cjeloživotno učenje</a:t>
            </a:r>
            <a:b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8" name="Subtitle 5"/>
          <p:cNvSpPr>
            <a:spLocks noGrp="1"/>
          </p:cNvSpPr>
          <p:nvPr>
            <p:ph idx="1"/>
          </p:nvPr>
        </p:nvSpPr>
        <p:spPr>
          <a:xfrm>
            <a:off x="457200" y="1392535"/>
            <a:ext cx="8255000" cy="4495503"/>
          </a:xfrm>
        </p:spPr>
        <p:txBody>
          <a:bodyPr/>
          <a:lstStyle/>
          <a:p>
            <a:pPr marL="0" indent="0">
              <a:buNone/>
            </a:pPr>
            <a:endParaRPr lang="hr-HR" sz="1600" dirty="0" smtClean="0">
              <a:solidFill>
                <a:schemeClr val="tx2">
                  <a:lumMod val="60000"/>
                  <a:lumOff val="40000"/>
                </a:schemeClr>
              </a:solidFill>
              <a:effectLst>
                <a:outerShdw blurRad="38100" dist="38100" dir="2700000" algn="tl">
                  <a:srgbClr val="000000">
                    <a:alpha val="43137"/>
                  </a:srgbClr>
                </a:outerShdw>
              </a:effectLst>
              <a:cs typeface="Myriad Pro Light SemiExt" charset="0"/>
            </a:endParaRPr>
          </a:p>
          <a:p>
            <a:pPr marL="0" indent="0">
              <a:buNone/>
            </a:pPr>
            <a:endParaRPr lang="en-US" sz="1600" dirty="0">
              <a:solidFill>
                <a:schemeClr val="tx2">
                  <a:lumMod val="60000"/>
                  <a:lumOff val="40000"/>
                </a:schemeClr>
              </a:solidFill>
              <a:cs typeface="Myriad Pro Light SemiExt"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865848" y="853926"/>
            <a:ext cx="7307108" cy="646331"/>
          </a:xfrm>
          <a:prstGeom prst="rect">
            <a:avLst/>
          </a:prstGeom>
        </p:spPr>
        <p:txBody>
          <a:bodyPr wrap="square">
            <a:spAutoFit/>
          </a:bodyPr>
          <a:lstStyle/>
          <a:p>
            <a:pPr algn="ctr"/>
            <a:r>
              <a:rPr lang="hr-HR"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Izravna dodjela bespovratnih sredstava „Dodjela </a:t>
            </a:r>
            <a:r>
              <a:rPr lang="hr-HR"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stipendija studentima u prioritetnim područjima (STEM</a:t>
            </a:r>
            <a:r>
              <a:rPr lang="hr-HR"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hr-HR"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26" name="Dijagram 25"/>
          <p:cNvGraphicFramePr/>
          <p:nvPr>
            <p:extLst>
              <p:ext uri="{D42A27DB-BD31-4B8C-83A1-F6EECF244321}">
                <p14:modId xmlns:p14="http://schemas.microsoft.com/office/powerpoint/2010/main" val="859954121"/>
              </p:ext>
            </p:extLst>
          </p:nvPr>
        </p:nvGraphicFramePr>
        <p:xfrm>
          <a:off x="1794572" y="1392535"/>
          <a:ext cx="5859032" cy="2453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9" name="Dijagram 28"/>
          <p:cNvGraphicFramePr/>
          <p:nvPr>
            <p:extLst>
              <p:ext uri="{D42A27DB-BD31-4B8C-83A1-F6EECF244321}">
                <p14:modId xmlns:p14="http://schemas.microsoft.com/office/powerpoint/2010/main" val="3025318982"/>
              </p:ext>
            </p:extLst>
          </p:nvPr>
        </p:nvGraphicFramePr>
        <p:xfrm>
          <a:off x="1794572" y="3686399"/>
          <a:ext cx="5170294" cy="31665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TekstniOkvir 19"/>
          <p:cNvSpPr txBox="1"/>
          <p:nvPr/>
        </p:nvSpPr>
        <p:spPr>
          <a:xfrm>
            <a:off x="384561" y="2223532"/>
            <a:ext cx="1486923" cy="1246495"/>
          </a:xfrm>
          <a:prstGeom prst="rect">
            <a:avLst/>
          </a:prstGeom>
          <a:noFill/>
        </p:spPr>
        <p:txBody>
          <a:bodyPr wrap="square" rtlCol="0">
            <a:spAutoFit/>
          </a:bodyPr>
          <a:lstStyle/>
          <a:p>
            <a:r>
              <a:rPr lang="hr-HR" sz="1500" b="1" dirty="0">
                <a:solidFill>
                  <a:schemeClr val="bg1">
                    <a:lumMod val="65000"/>
                  </a:schemeClr>
                </a:solidFill>
                <a:latin typeface="Arial" panose="020B0604020202020204" pitchFamily="34" charset="0"/>
                <a:cs typeface="Arial" panose="020B0604020202020204" pitchFamily="34" charset="0"/>
              </a:rPr>
              <a:t>1. Alokacija, rezultat provedbe, ciljane skupine </a:t>
            </a:r>
          </a:p>
        </p:txBody>
      </p:sp>
      <p:sp>
        <p:nvSpPr>
          <p:cNvPr id="21" name="TekstniOkvir 20"/>
          <p:cNvSpPr txBox="1"/>
          <p:nvPr/>
        </p:nvSpPr>
        <p:spPr>
          <a:xfrm>
            <a:off x="457200" y="3877268"/>
            <a:ext cx="2080447" cy="32316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2. Aktivnosti i ciljevi</a:t>
            </a:r>
            <a:endParaRPr lang="hr-HR" sz="1500" b="1" dirty="0">
              <a:solidFill>
                <a:schemeClr val="bg1">
                  <a:lumMod val="65000"/>
                </a:schemeClr>
              </a:solidFill>
              <a:latin typeface="Arial" panose="020B0604020202020204" pitchFamily="34" charset="0"/>
              <a:cs typeface="Arial" panose="020B0604020202020204" pitchFamily="34" charset="0"/>
            </a:endParaRPr>
          </a:p>
        </p:txBody>
      </p:sp>
      <p:cxnSp>
        <p:nvCxnSpPr>
          <p:cNvPr id="13" name="Straight Connector 13"/>
          <p:cNvCxnSpPr/>
          <p:nvPr/>
        </p:nvCxnSpPr>
        <p:spPr>
          <a:xfrm>
            <a:off x="1077784" y="595130"/>
            <a:ext cx="6277876" cy="0"/>
          </a:xfrm>
          <a:prstGeom prst="line">
            <a:avLst/>
          </a:prstGeom>
          <a:ln/>
        </p:spPr>
        <p:style>
          <a:lnRef idx="2">
            <a:schemeClr val="accent3"/>
          </a:lnRef>
          <a:fillRef idx="0">
            <a:schemeClr val="accent3"/>
          </a:fillRef>
          <a:effectRef idx="1">
            <a:schemeClr val="accent3"/>
          </a:effectRef>
          <a:fontRef idx="minor">
            <a:schemeClr val="tx1"/>
          </a:fontRef>
        </p:style>
      </p:cxnSp>
      <p:pic>
        <p:nvPicPr>
          <p:cNvPr id="14" name="Slika 13" descr="Slikovni rezultat za graduation"/>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5604077" y="4736352"/>
            <a:ext cx="3302000" cy="1337310"/>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
          </a:effectLst>
        </p:spPr>
      </p:pic>
    </p:spTree>
    <p:extLst>
      <p:ext uri="{BB962C8B-B14F-4D97-AF65-F5344CB8AC3E}">
        <p14:creationId xmlns:p14="http://schemas.microsoft.com/office/powerpoint/2010/main" val="39082756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arn(inVertic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Graphic spid="29" grpId="0">
        <p:bldAsOne/>
      </p:bldGraphic>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633994" y="224608"/>
            <a:ext cx="7237413" cy="672729"/>
          </a:xfrm>
        </p:spPr>
        <p:txBody>
          <a:bodyPr/>
          <a:lstStyle/>
          <a:p>
            <a:pPr eaLnBrk="1" hangingPunct="1"/>
            <a:r>
              <a:rPr lang="hr-HR" sz="2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3 - </a:t>
            </a:r>
            <a:r>
              <a:rPr lang="hr-HR" sz="25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r>
              <a:rPr lang="hr-HR" sz="2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brazovanje i cjeloživotno učenje</a:t>
            </a: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8" name="Subtitle 5"/>
          <p:cNvSpPr>
            <a:spLocks noGrp="1"/>
          </p:cNvSpPr>
          <p:nvPr>
            <p:ph idx="1"/>
          </p:nvPr>
        </p:nvSpPr>
        <p:spPr>
          <a:xfrm>
            <a:off x="457200" y="1392535"/>
            <a:ext cx="8255000" cy="4495503"/>
          </a:xfrm>
        </p:spPr>
        <p:txBody>
          <a:bodyPr/>
          <a:lstStyle/>
          <a:p>
            <a:pPr marL="0" indent="0">
              <a:buNone/>
            </a:pPr>
            <a:endParaRPr lang="hr-HR" sz="1600" dirty="0" smtClean="0">
              <a:solidFill>
                <a:schemeClr val="tx2">
                  <a:lumMod val="60000"/>
                  <a:lumOff val="40000"/>
                </a:schemeClr>
              </a:solidFill>
              <a:effectLst>
                <a:outerShdw blurRad="38100" dist="38100" dir="2700000" algn="tl">
                  <a:srgbClr val="000000">
                    <a:alpha val="43137"/>
                  </a:srgbClr>
                </a:outerShdw>
              </a:effectLst>
              <a:cs typeface="Myriad Pro Light SemiExt" charset="0"/>
            </a:endParaRPr>
          </a:p>
          <a:p>
            <a:pPr marL="0" indent="0">
              <a:buNone/>
            </a:pPr>
            <a:endParaRPr lang="en-US" sz="1600" dirty="0">
              <a:solidFill>
                <a:schemeClr val="tx2">
                  <a:lumMod val="60000"/>
                  <a:lumOff val="40000"/>
                </a:schemeClr>
              </a:solidFill>
              <a:cs typeface="Myriad Pro Light SemiExt"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865848" y="853926"/>
            <a:ext cx="7307108" cy="707886"/>
          </a:xfrm>
          <a:prstGeom prst="rect">
            <a:avLst/>
          </a:prstGeom>
        </p:spPr>
        <p:txBody>
          <a:bodyPr wrap="square">
            <a:spAutoFit/>
          </a:bodyPr>
          <a:lstStyle/>
          <a:p>
            <a:pPr algn="ctr"/>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Otvoreni privremeni poziv „Razvoj, unaprjeđenje i provedba stručne prakse u visokom obrazovanju”</a:t>
            </a:r>
            <a:endPar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26" name="Dijagram 25"/>
          <p:cNvGraphicFramePr/>
          <p:nvPr>
            <p:extLst>
              <p:ext uri="{D42A27DB-BD31-4B8C-83A1-F6EECF244321}">
                <p14:modId xmlns:p14="http://schemas.microsoft.com/office/powerpoint/2010/main" val="323697448"/>
              </p:ext>
            </p:extLst>
          </p:nvPr>
        </p:nvGraphicFramePr>
        <p:xfrm>
          <a:off x="1794572" y="1392535"/>
          <a:ext cx="5859032" cy="2453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kstniOkvir 19"/>
          <p:cNvSpPr txBox="1"/>
          <p:nvPr/>
        </p:nvSpPr>
        <p:spPr>
          <a:xfrm>
            <a:off x="334322" y="2223532"/>
            <a:ext cx="1486923" cy="784830"/>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1. Alokacija, cilj, korisnici i objava</a:t>
            </a:r>
            <a:endParaRPr lang="hr-HR" sz="1500" b="1" dirty="0">
              <a:solidFill>
                <a:schemeClr val="bg1">
                  <a:lumMod val="65000"/>
                </a:schemeClr>
              </a:solidFill>
              <a:latin typeface="Arial" panose="020B0604020202020204" pitchFamily="34" charset="0"/>
              <a:cs typeface="Arial" panose="020B0604020202020204" pitchFamily="34" charset="0"/>
            </a:endParaRPr>
          </a:p>
        </p:txBody>
      </p:sp>
      <p:sp>
        <p:nvSpPr>
          <p:cNvPr id="21" name="TekstniOkvir 20"/>
          <p:cNvSpPr txBox="1"/>
          <p:nvPr/>
        </p:nvSpPr>
        <p:spPr>
          <a:xfrm>
            <a:off x="334322" y="3905428"/>
            <a:ext cx="2080447" cy="32316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2. Aktivnosti</a:t>
            </a:r>
            <a:endParaRPr lang="hr-HR" sz="1500" b="1" dirty="0">
              <a:solidFill>
                <a:schemeClr val="bg1">
                  <a:lumMod val="65000"/>
                </a:schemeClr>
              </a:solidFill>
              <a:latin typeface="Arial" panose="020B0604020202020204" pitchFamily="34" charset="0"/>
              <a:cs typeface="Arial" panose="020B0604020202020204" pitchFamily="34" charset="0"/>
            </a:endParaRPr>
          </a:p>
        </p:txBody>
      </p:sp>
      <p:cxnSp>
        <p:nvCxnSpPr>
          <p:cNvPr id="13" name="Straight Connector 13"/>
          <p:cNvCxnSpPr/>
          <p:nvPr/>
        </p:nvCxnSpPr>
        <p:spPr>
          <a:xfrm>
            <a:off x="1077784" y="853926"/>
            <a:ext cx="6277876" cy="0"/>
          </a:xfrm>
          <a:prstGeom prst="line">
            <a:avLst/>
          </a:prstGeom>
          <a:ln/>
        </p:spPr>
        <p:style>
          <a:lnRef idx="2">
            <a:schemeClr val="accent3"/>
          </a:lnRef>
          <a:fillRef idx="0">
            <a:schemeClr val="accent3"/>
          </a:fillRef>
          <a:effectRef idx="1">
            <a:schemeClr val="accent3"/>
          </a:effectRef>
          <a:fontRef idx="minor">
            <a:schemeClr val="tx1"/>
          </a:fontRef>
        </p:style>
      </p:cxnSp>
      <p:pic>
        <p:nvPicPr>
          <p:cNvPr id="2" name="Picture 2" descr="C:\Users\nzenko\AppData\Local\Microsoft\Windows\Temporary Internet Files\Content.Outlook\XV26NUS0\fp (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18173" y="4199766"/>
            <a:ext cx="3087831" cy="18252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12" name="Dijagram 11"/>
          <p:cNvGraphicFramePr/>
          <p:nvPr>
            <p:extLst>
              <p:ext uri="{D42A27DB-BD31-4B8C-83A1-F6EECF244321}">
                <p14:modId xmlns:p14="http://schemas.microsoft.com/office/powerpoint/2010/main" val="2291616465"/>
              </p:ext>
            </p:extLst>
          </p:nvPr>
        </p:nvGraphicFramePr>
        <p:xfrm>
          <a:off x="865848" y="3661634"/>
          <a:ext cx="5170170" cy="31661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780248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P spid="20" grpId="0"/>
      <p:bldP spid="21" grpId="0"/>
      <p:bldGraphic spid="1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18058"/>
          </a:xfrm>
        </p:spPr>
        <p:txBody>
          <a:bodyPr/>
          <a:lstStyle/>
          <a:p>
            <a:r>
              <a:rPr lang="hr-HR" sz="4000" dirty="0">
                <a:solidFill>
                  <a:prstClr val="black"/>
                </a:solidFill>
                <a:ea typeface="+mj-ea"/>
                <a:cs typeface="+mj-cs"/>
              </a:rPr>
              <a:t>Prioritetna os 4</a:t>
            </a:r>
            <a:r>
              <a:rPr lang="hr-HR" sz="4000" dirty="0" smtClean="0">
                <a:solidFill>
                  <a:prstClr val="black"/>
                </a:solidFill>
                <a:ea typeface="+mj-ea"/>
                <a:cs typeface="+mj-cs"/>
              </a:rPr>
              <a:t>. Dobro upravljanje</a:t>
            </a:r>
            <a:endParaRPr lang="hr-HR" dirty="0"/>
          </a:p>
        </p:txBody>
      </p:sp>
      <p:graphicFrame>
        <p:nvGraphicFramePr>
          <p:cNvPr id="4" name="Rezervirano mjesto sadržaja 3"/>
          <p:cNvGraphicFramePr>
            <a:graphicFrameLocks/>
          </p:cNvGraphicFramePr>
          <p:nvPr>
            <p:extLst>
              <p:ext uri="{D42A27DB-BD31-4B8C-83A1-F6EECF244321}">
                <p14:modId xmlns:p14="http://schemas.microsoft.com/office/powerpoint/2010/main" val="3751753415"/>
              </p:ext>
            </p:extLst>
          </p:nvPr>
        </p:nvGraphicFramePr>
        <p:xfrm>
          <a:off x="467544" y="836712"/>
          <a:ext cx="4176464" cy="33123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Dijagram 4"/>
          <p:cNvGraphicFramePr/>
          <p:nvPr>
            <p:extLst>
              <p:ext uri="{D42A27DB-BD31-4B8C-83A1-F6EECF244321}">
                <p14:modId xmlns:p14="http://schemas.microsoft.com/office/powerpoint/2010/main" val="1264803695"/>
              </p:ext>
            </p:extLst>
          </p:nvPr>
        </p:nvGraphicFramePr>
        <p:xfrm>
          <a:off x="4932040" y="1268760"/>
          <a:ext cx="3912096" cy="18879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Dijagram 5"/>
          <p:cNvGraphicFramePr/>
          <p:nvPr>
            <p:extLst>
              <p:ext uri="{D42A27DB-BD31-4B8C-83A1-F6EECF244321}">
                <p14:modId xmlns:p14="http://schemas.microsoft.com/office/powerpoint/2010/main" val="3060357988"/>
              </p:ext>
            </p:extLst>
          </p:nvPr>
        </p:nvGraphicFramePr>
        <p:xfrm>
          <a:off x="395536" y="3861048"/>
          <a:ext cx="8640960" cy="273630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cxnSp>
        <p:nvCxnSpPr>
          <p:cNvPr id="7" name="Ravni poveznik 6"/>
          <p:cNvCxnSpPr/>
          <p:nvPr/>
        </p:nvCxnSpPr>
        <p:spPr>
          <a:xfrm>
            <a:off x="776614" y="836712"/>
            <a:ext cx="7578246" cy="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867905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18058"/>
          </a:xfrm>
        </p:spPr>
        <p:txBody>
          <a:bodyPr/>
          <a:lstStyle/>
          <a:p>
            <a:r>
              <a:rPr lang="hr-HR" sz="4000" dirty="0">
                <a:solidFill>
                  <a:prstClr val="black"/>
                </a:solidFill>
                <a:ea typeface="+mj-ea"/>
                <a:cs typeface="+mj-cs"/>
              </a:rPr>
              <a:t>Prioritetna os 4</a:t>
            </a:r>
            <a:r>
              <a:rPr lang="hr-HR" sz="4000" dirty="0" smtClean="0">
                <a:solidFill>
                  <a:prstClr val="black"/>
                </a:solidFill>
                <a:ea typeface="+mj-ea"/>
                <a:cs typeface="+mj-cs"/>
              </a:rPr>
              <a:t>. Dobro upravljanje</a:t>
            </a:r>
            <a:endParaRPr lang="hr-HR" dirty="0"/>
          </a:p>
        </p:txBody>
      </p:sp>
      <p:cxnSp>
        <p:nvCxnSpPr>
          <p:cNvPr id="7" name="Ravni poveznik 6"/>
          <p:cNvCxnSpPr/>
          <p:nvPr/>
        </p:nvCxnSpPr>
        <p:spPr>
          <a:xfrm>
            <a:off x="776614" y="836712"/>
            <a:ext cx="7578246" cy="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38" name="TekstniOkvir 37"/>
          <p:cNvSpPr txBox="1"/>
          <p:nvPr/>
        </p:nvSpPr>
        <p:spPr>
          <a:xfrm>
            <a:off x="254000" y="4347767"/>
            <a:ext cx="2080447" cy="369332"/>
          </a:xfrm>
          <a:prstGeom prst="rect">
            <a:avLst/>
          </a:prstGeom>
          <a:noFill/>
        </p:spPr>
        <p:txBody>
          <a:bodyPr wrap="square" rtlCol="0">
            <a:spAutoFit/>
          </a:bodyPr>
          <a:lstStyle/>
          <a:p>
            <a:r>
              <a:rPr lang="hr-HR" dirty="0" smtClean="0">
                <a:cs typeface="Arial" panose="020B0604020202020204" pitchFamily="34" charset="0"/>
              </a:rPr>
              <a:t>2.</a:t>
            </a:r>
            <a:r>
              <a:rPr lang="hr-HR" sz="1500" b="1" dirty="0" smtClean="0">
                <a:solidFill>
                  <a:schemeClr val="tx1">
                    <a:lumMod val="65000"/>
                    <a:lumOff val="35000"/>
                  </a:schemeClr>
                </a:solidFill>
                <a:latin typeface="+mn-lt"/>
                <a:cs typeface="Arial" panose="020B0604020202020204" pitchFamily="34" charset="0"/>
              </a:rPr>
              <a:t> </a:t>
            </a:r>
            <a:r>
              <a:rPr lang="hr-HR" dirty="0"/>
              <a:t>Aktivnosti</a:t>
            </a:r>
          </a:p>
        </p:txBody>
      </p:sp>
      <p:sp>
        <p:nvSpPr>
          <p:cNvPr id="39" name="Pravokutnik 38"/>
          <p:cNvSpPr/>
          <p:nvPr/>
        </p:nvSpPr>
        <p:spPr>
          <a:xfrm>
            <a:off x="442237" y="965245"/>
            <a:ext cx="8375714" cy="369332"/>
          </a:xfrm>
          <a:prstGeom prst="rect">
            <a:avLst/>
          </a:prstGeom>
        </p:spPr>
        <p:txBody>
          <a:bodyPr wrap="square">
            <a:spAutoFit/>
          </a:bodyPr>
          <a:lstStyle/>
          <a:p>
            <a:pPr algn="ctr"/>
            <a:r>
              <a:rPr lang="hr-HR" dirty="0" smtClean="0"/>
              <a:t>Uvođenje </a:t>
            </a:r>
            <a:r>
              <a:rPr lang="hr-HR" dirty="0"/>
              <a:t>sustava upravljanja kvalitetom u javnu upravu RH </a:t>
            </a:r>
            <a:r>
              <a:rPr lang="hr-HR" dirty="0" smtClean="0">
                <a:solidFill>
                  <a:prstClr val="black"/>
                </a:solidFill>
                <a:latin typeface="+mj-lt"/>
                <a:ea typeface="+mj-ea"/>
                <a:cs typeface="+mj-cs"/>
              </a:rPr>
              <a:t> </a:t>
            </a:r>
            <a:endParaRPr lang="hr-HR" dirty="0">
              <a:solidFill>
                <a:prstClr val="black"/>
              </a:solidFill>
              <a:latin typeface="+mj-lt"/>
              <a:ea typeface="+mj-ea"/>
              <a:cs typeface="+mj-cs"/>
            </a:endParaRPr>
          </a:p>
        </p:txBody>
      </p:sp>
      <p:sp>
        <p:nvSpPr>
          <p:cNvPr id="3" name="TekstniOkvir 2"/>
          <p:cNvSpPr txBox="1"/>
          <p:nvPr/>
        </p:nvSpPr>
        <p:spPr>
          <a:xfrm>
            <a:off x="254000" y="1950720"/>
            <a:ext cx="2052033" cy="923330"/>
          </a:xfrm>
          <a:prstGeom prst="rect">
            <a:avLst/>
          </a:prstGeom>
          <a:noFill/>
        </p:spPr>
        <p:txBody>
          <a:bodyPr wrap="square" rtlCol="0">
            <a:spAutoFit/>
          </a:bodyPr>
          <a:lstStyle/>
          <a:p>
            <a:r>
              <a:rPr lang="hr-HR" dirty="0" smtClean="0"/>
              <a:t>1. Alokacija, cilj, korisnik, ciljana skupina</a:t>
            </a:r>
            <a:endParaRPr lang="hr-HR" dirty="0"/>
          </a:p>
        </p:txBody>
      </p:sp>
      <p:graphicFrame>
        <p:nvGraphicFramePr>
          <p:cNvPr id="68" name="Dijagram 67"/>
          <p:cNvGraphicFramePr/>
          <p:nvPr/>
        </p:nvGraphicFramePr>
        <p:xfrm>
          <a:off x="2081308" y="970960"/>
          <a:ext cx="6515100" cy="276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4" name="Dijagram 73"/>
          <p:cNvGraphicFramePr/>
          <p:nvPr/>
        </p:nvGraphicFramePr>
        <p:xfrm>
          <a:off x="2081308" y="3495994"/>
          <a:ext cx="6423714" cy="24422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5496991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barn(inVertical)">
                                      <p:cBhvr>
                                        <p:cTn id="12" dur="5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arn(inVertic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barn(inVertical)">
                                      <p:cBhvr>
                                        <p:cTn id="2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 grpId="0"/>
      <p:bldGraphic spid="68" grpId="0">
        <p:bldAsOne/>
      </p:bldGraphic>
      <p:bldGraphic spid="7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jagram 10"/>
          <p:cNvGraphicFramePr/>
          <p:nvPr>
            <p:extLst>
              <p:ext uri="{D42A27DB-BD31-4B8C-83A1-F6EECF244321}">
                <p14:modId xmlns:p14="http://schemas.microsoft.com/office/powerpoint/2010/main" val="3446215239"/>
              </p:ext>
            </p:extLst>
          </p:nvPr>
        </p:nvGraphicFramePr>
        <p:xfrm>
          <a:off x="611560" y="2204864"/>
          <a:ext cx="7920880" cy="230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niOkvir 4"/>
          <p:cNvSpPr txBox="1"/>
          <p:nvPr/>
        </p:nvSpPr>
        <p:spPr>
          <a:xfrm>
            <a:off x="1979712" y="1484784"/>
            <a:ext cx="184731" cy="369332"/>
          </a:xfrm>
          <a:prstGeom prst="rect">
            <a:avLst/>
          </a:prstGeom>
          <a:noFill/>
        </p:spPr>
        <p:txBody>
          <a:bodyPr wrap="none" rtlCol="0">
            <a:spAutoFit/>
          </a:bodyPr>
          <a:lstStyle/>
          <a:p>
            <a:endParaRPr lang="hr-HR" dirty="0"/>
          </a:p>
        </p:txBody>
      </p:sp>
      <p:sp>
        <p:nvSpPr>
          <p:cNvPr id="6" name="Naslov 5"/>
          <p:cNvSpPr>
            <a:spLocks noGrp="1"/>
          </p:cNvSpPr>
          <p:nvPr>
            <p:ph type="title"/>
          </p:nvPr>
        </p:nvSpPr>
        <p:spPr>
          <a:xfrm>
            <a:off x="395536" y="116632"/>
            <a:ext cx="8229600" cy="1143000"/>
          </a:xfrm>
        </p:spPr>
        <p:txBody>
          <a:bodyPr>
            <a:normAutofit fontScale="90000"/>
          </a:bodyPr>
          <a:lstStyle/>
          <a:p>
            <a:r>
              <a:rPr lang="hr-HR" dirty="0"/>
              <a:t>Prioritetna os 4</a:t>
            </a:r>
            <a:r>
              <a:rPr lang="hr-HR" dirty="0" smtClean="0"/>
              <a:t>.</a:t>
            </a:r>
            <a:r>
              <a:rPr lang="hr-HR" dirty="0">
                <a:solidFill>
                  <a:prstClr val="black"/>
                </a:solidFill>
              </a:rPr>
              <a:t> Dobro upravljanje</a:t>
            </a:r>
            <a:r>
              <a:rPr lang="hr-HR" dirty="0" smtClean="0"/>
              <a:t/>
            </a:r>
            <a:br>
              <a:rPr lang="hr-HR" dirty="0" smtClean="0"/>
            </a:br>
            <a:r>
              <a:rPr lang="hr-HR" sz="1500" dirty="0">
                <a:solidFill>
                  <a:prstClr val="black"/>
                </a:solidFill>
                <a:latin typeface="Myriad Pro Bold SemiCond"/>
                <a:ea typeface="ＭＳ Ｐゴシック" charset="0"/>
              </a:rPr>
              <a:t>Razvijanje kapaciteta organizacija civilnog društva, osobito NVO-a i socijalnih partnera, te jačanje civilnog i socijalnog dijaloga radi boljeg upravljanja</a:t>
            </a:r>
            <a:endParaRPr lang="hr-HR" dirty="0"/>
          </a:p>
        </p:txBody>
      </p:sp>
      <p:sp>
        <p:nvSpPr>
          <p:cNvPr id="7" name="TekstniOkvir 6"/>
          <p:cNvSpPr txBox="1"/>
          <p:nvPr/>
        </p:nvSpPr>
        <p:spPr>
          <a:xfrm>
            <a:off x="1043608" y="1412776"/>
            <a:ext cx="756084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hr-HR" b="1" dirty="0">
                <a:solidFill>
                  <a:schemeClr val="tx1">
                    <a:lumMod val="75000"/>
                    <a:lumOff val="25000"/>
                  </a:schemeClr>
                </a:solidFill>
              </a:rPr>
              <a:t>Jačanje kapaciteta organizacija civilnoga društva za podršku učinkovitoj resocijalizaciji i reintegraciji počinitelja kaznenih djela u društvenu zajednicu</a:t>
            </a:r>
            <a:endParaRPr lang="hr-HR" dirty="0"/>
          </a:p>
        </p:txBody>
      </p:sp>
      <p:sp>
        <p:nvSpPr>
          <p:cNvPr id="12" name="TekstniOkvir 11"/>
          <p:cNvSpPr txBox="1"/>
          <p:nvPr/>
        </p:nvSpPr>
        <p:spPr>
          <a:xfrm>
            <a:off x="879857" y="4624574"/>
            <a:ext cx="756084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hr-HR" b="1" dirty="0" smtClean="0">
                <a:solidFill>
                  <a:schemeClr val="tx1">
                    <a:lumMod val="75000"/>
                    <a:lumOff val="25000"/>
                  </a:schemeClr>
                </a:solidFill>
              </a:rPr>
              <a:t>Promicanje socijalnog dijalog u kontekstu unaprjeđivanja uvjeta rada</a:t>
            </a:r>
            <a:endParaRPr lang="hr-HR" dirty="0"/>
          </a:p>
        </p:txBody>
      </p:sp>
      <p:graphicFrame>
        <p:nvGraphicFramePr>
          <p:cNvPr id="14" name="Dijagram 13"/>
          <p:cNvGraphicFramePr/>
          <p:nvPr>
            <p:extLst>
              <p:ext uri="{D42A27DB-BD31-4B8C-83A1-F6EECF244321}">
                <p14:modId xmlns:p14="http://schemas.microsoft.com/office/powerpoint/2010/main" val="2339206873"/>
              </p:ext>
            </p:extLst>
          </p:nvPr>
        </p:nvGraphicFramePr>
        <p:xfrm>
          <a:off x="395536" y="4859960"/>
          <a:ext cx="7920880" cy="23042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8" name="Ravni poveznik 7"/>
          <p:cNvCxnSpPr/>
          <p:nvPr/>
        </p:nvCxnSpPr>
        <p:spPr>
          <a:xfrm>
            <a:off x="776614" y="749030"/>
            <a:ext cx="7578246" cy="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327712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7" grpId="0" animBg="1"/>
      <p:bldP spid="12" grpId="0" animBg="1"/>
      <p:bldGraphic spid="14"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841468"/>
          </a:xfrm>
        </p:spPr>
        <p:txBody>
          <a:bodyPr/>
          <a:lstStyle/>
          <a:p>
            <a:r>
              <a:rPr lang="hr-HR" sz="3400" dirty="0"/>
              <a:t>Prioritetna os </a:t>
            </a:r>
            <a:r>
              <a:rPr lang="hr-HR" sz="3400" dirty="0" smtClean="0"/>
              <a:t>1. Zapošljavanje</a:t>
            </a:r>
            <a:endParaRPr lang="hr-HR" sz="3400" dirty="0"/>
          </a:p>
        </p:txBody>
      </p:sp>
      <p:sp>
        <p:nvSpPr>
          <p:cNvPr id="3" name="Rezervirano mjesto sadržaja 2"/>
          <p:cNvSpPr>
            <a:spLocks noGrp="1"/>
          </p:cNvSpPr>
          <p:nvPr>
            <p:ph idx="1"/>
          </p:nvPr>
        </p:nvSpPr>
        <p:spPr>
          <a:xfrm>
            <a:off x="309282" y="1116105"/>
            <a:ext cx="8498542" cy="5741895"/>
          </a:xfrm>
        </p:spPr>
        <p:txBody>
          <a:bodyPr/>
          <a:lstStyle/>
          <a:p>
            <a:r>
              <a:rPr lang="hr-HR" sz="1800" dirty="0" smtClean="0"/>
              <a:t>Prve operacije ugovorene s ciljem kontinuiranog financiranja mjera APZ-a u nadležnosti Hrvatskog zavoda za zapošljavanje</a:t>
            </a:r>
          </a:p>
          <a:p>
            <a:r>
              <a:rPr lang="hr-HR" sz="1800" dirty="0" smtClean="0"/>
              <a:t>Od 2015</a:t>
            </a:r>
            <a:r>
              <a:rPr lang="hr-HR" sz="1800" dirty="0"/>
              <a:t>. </a:t>
            </a:r>
            <a:r>
              <a:rPr lang="hr-HR" sz="1800" dirty="0" smtClean="0"/>
              <a:t>godine u provedbi 7 operacija kojima </a:t>
            </a:r>
            <a:r>
              <a:rPr lang="hr-HR" sz="1800" dirty="0"/>
              <a:t>se </a:t>
            </a:r>
            <a:r>
              <a:rPr lang="hr-HR" sz="1800" dirty="0" smtClean="0"/>
              <a:t>financira </a:t>
            </a:r>
            <a:r>
              <a:rPr lang="hr-HR" sz="1800" dirty="0"/>
              <a:t>provedba mjera </a:t>
            </a:r>
            <a:endParaRPr lang="hr-HR" sz="1800" dirty="0" smtClean="0"/>
          </a:p>
          <a:p>
            <a:pPr marL="0" indent="0">
              <a:buNone/>
            </a:pPr>
            <a:r>
              <a:rPr lang="hr-HR" sz="1800" dirty="0" smtClean="0"/>
              <a:t>       APZ-a (uključujući </a:t>
            </a:r>
            <a:r>
              <a:rPr lang="hr-HR" sz="1800" dirty="0" err="1" smtClean="0"/>
              <a:t>GzM</a:t>
            </a:r>
            <a:r>
              <a:rPr lang="hr-HR" sz="1800" dirty="0" smtClean="0"/>
              <a:t>)  </a:t>
            </a:r>
            <a:r>
              <a:rPr lang="pl-PL" sz="1800" dirty="0" smtClean="0"/>
              <a:t>   </a:t>
            </a:r>
            <a:endParaRPr lang="hr-HR" sz="1800" dirty="0"/>
          </a:p>
          <a:p>
            <a:pPr marL="0" indent="0">
              <a:buNone/>
            </a:pPr>
            <a:r>
              <a:rPr lang="hr-HR" sz="1800" dirty="0" smtClean="0"/>
              <a:t> </a:t>
            </a:r>
          </a:p>
        </p:txBody>
      </p:sp>
      <p:graphicFrame>
        <p:nvGraphicFramePr>
          <p:cNvPr id="4" name="Tablica 3"/>
          <p:cNvGraphicFramePr>
            <a:graphicFrameLocks noGrp="1"/>
          </p:cNvGraphicFramePr>
          <p:nvPr>
            <p:extLst>
              <p:ext uri="{D42A27DB-BD31-4B8C-83A1-F6EECF244321}">
                <p14:modId xmlns:p14="http://schemas.microsoft.com/office/powerpoint/2010/main" val="3513609468"/>
              </p:ext>
            </p:extLst>
          </p:nvPr>
        </p:nvGraphicFramePr>
        <p:xfrm>
          <a:off x="430306" y="2455096"/>
          <a:ext cx="8377518" cy="4320855"/>
        </p:xfrm>
        <a:graphic>
          <a:graphicData uri="http://schemas.openxmlformats.org/drawingml/2006/table">
            <a:tbl>
              <a:tblPr firstRow="1" firstCol="1" bandRow="1">
                <a:tableStyleId>{5C22544A-7EE6-4342-B048-85BDC9FD1C3A}</a:tableStyleId>
              </a:tblPr>
              <a:tblGrid>
                <a:gridCol w="2445414">
                  <a:extLst>
                    <a:ext uri="{9D8B030D-6E8A-4147-A177-3AD203B41FA5}">
                      <a16:colId xmlns:a16="http://schemas.microsoft.com/office/drawing/2014/main" xmlns="" val="20000"/>
                    </a:ext>
                  </a:extLst>
                </a:gridCol>
                <a:gridCol w="1271351">
                  <a:extLst>
                    <a:ext uri="{9D8B030D-6E8A-4147-A177-3AD203B41FA5}">
                      <a16:colId xmlns:a16="http://schemas.microsoft.com/office/drawing/2014/main" xmlns="" val="20001"/>
                    </a:ext>
                  </a:extLst>
                </a:gridCol>
                <a:gridCol w="1147480">
                  <a:extLst>
                    <a:ext uri="{9D8B030D-6E8A-4147-A177-3AD203B41FA5}">
                      <a16:colId xmlns:a16="http://schemas.microsoft.com/office/drawing/2014/main" xmlns="" val="20002"/>
                    </a:ext>
                  </a:extLst>
                </a:gridCol>
                <a:gridCol w="1744094">
                  <a:extLst>
                    <a:ext uri="{9D8B030D-6E8A-4147-A177-3AD203B41FA5}">
                      <a16:colId xmlns:a16="http://schemas.microsoft.com/office/drawing/2014/main" xmlns="" val="20003"/>
                    </a:ext>
                  </a:extLst>
                </a:gridCol>
                <a:gridCol w="1769179">
                  <a:extLst>
                    <a:ext uri="{9D8B030D-6E8A-4147-A177-3AD203B41FA5}">
                      <a16:colId xmlns:a16="http://schemas.microsoft.com/office/drawing/2014/main" xmlns="" val="20004"/>
                    </a:ext>
                  </a:extLst>
                </a:gridCol>
              </a:tblGrid>
              <a:tr h="701463">
                <a:tc>
                  <a:txBody>
                    <a:bodyPr/>
                    <a:lstStyle/>
                    <a:p>
                      <a:pPr algn="ctr" fontAlgn="ctr"/>
                      <a:r>
                        <a:rPr lang="hr-HR" sz="1100" u="none" strike="noStrike" dirty="0">
                          <a:effectLst/>
                        </a:rPr>
                        <a:t>Operacija</a:t>
                      </a:r>
                      <a:endParaRPr lang="hr-HR" sz="1100" b="0" i="0" u="none" strike="noStrike" dirty="0">
                        <a:solidFill>
                          <a:srgbClr val="000000"/>
                        </a:solidFill>
                        <a:effectLst/>
                        <a:latin typeface="Calibri"/>
                      </a:endParaRPr>
                    </a:p>
                  </a:txBody>
                  <a:tcPr marL="9525" marR="9525" marT="9525" marB="0" anchor="ctr"/>
                </a:tc>
                <a:tc>
                  <a:txBody>
                    <a:bodyPr/>
                    <a:lstStyle/>
                    <a:p>
                      <a:pPr algn="ctr" fontAlgn="ctr"/>
                      <a:r>
                        <a:rPr lang="hr-HR" sz="1100" u="none" strike="noStrike" dirty="0">
                          <a:effectLst/>
                        </a:rPr>
                        <a:t>Broj uključenih </a:t>
                      </a:r>
                      <a:r>
                        <a:rPr lang="hr-HR" sz="1100" u="none" strike="noStrike" dirty="0" smtClean="0">
                          <a:effectLst/>
                        </a:rPr>
                        <a:t>osoba – provedba 31.12.2017.</a:t>
                      </a:r>
                      <a:endParaRPr lang="hr-HR" sz="1100" b="0" i="0" u="none" strike="noStrike" dirty="0">
                        <a:solidFill>
                          <a:srgbClr val="000000"/>
                        </a:solidFill>
                        <a:effectLst/>
                        <a:latin typeface="Calibri"/>
                      </a:endParaRPr>
                    </a:p>
                  </a:txBody>
                  <a:tcPr marL="9525" marR="9525" marT="9525" marB="0" anchor="ctr"/>
                </a:tc>
                <a:tc>
                  <a:txBody>
                    <a:bodyPr/>
                    <a:lstStyle/>
                    <a:p>
                      <a:pPr algn="ctr" fontAlgn="ctr"/>
                      <a:r>
                        <a:rPr lang="hr-HR" sz="1100" u="none" strike="noStrike" dirty="0">
                          <a:effectLst/>
                        </a:rPr>
                        <a:t>Panirani obuhvat – broj </a:t>
                      </a:r>
                      <a:r>
                        <a:rPr lang="hr-HR" sz="1100" u="none" strike="noStrike" dirty="0" smtClean="0">
                          <a:effectLst/>
                        </a:rPr>
                        <a:t>osoba</a:t>
                      </a:r>
                      <a:endParaRPr lang="hr-HR" sz="1100" b="0" i="0" u="none" strike="noStrike" dirty="0">
                        <a:solidFill>
                          <a:srgbClr val="000000"/>
                        </a:solidFill>
                        <a:effectLst/>
                        <a:latin typeface="Calibri"/>
                      </a:endParaRPr>
                    </a:p>
                  </a:txBody>
                  <a:tcPr marL="9525" marR="9525" marT="9525" marB="0" anchor="ctr"/>
                </a:tc>
                <a:tc>
                  <a:txBody>
                    <a:bodyPr/>
                    <a:lstStyle/>
                    <a:p>
                      <a:pPr algn="ctr" fontAlgn="ctr"/>
                      <a:r>
                        <a:rPr lang="hr-HR" sz="1100" u="none" strike="noStrike" dirty="0">
                          <a:effectLst/>
                        </a:rPr>
                        <a:t>Ugovorena </a:t>
                      </a:r>
                      <a:r>
                        <a:rPr lang="hr-HR" sz="1100" u="none" strike="noStrike" dirty="0" smtClean="0">
                          <a:effectLst/>
                        </a:rPr>
                        <a:t>sredstva</a:t>
                      </a:r>
                      <a:endParaRPr lang="hr-HR" sz="1100" b="0" i="0" u="none" strike="noStrike" dirty="0">
                        <a:solidFill>
                          <a:srgbClr val="000000"/>
                        </a:solidFill>
                        <a:effectLst/>
                        <a:latin typeface="Calibri"/>
                      </a:endParaRPr>
                    </a:p>
                  </a:txBody>
                  <a:tcPr marL="9525" marR="9525" marT="9525" marB="0" anchor="ctr"/>
                </a:tc>
                <a:tc>
                  <a:txBody>
                    <a:bodyPr/>
                    <a:lstStyle/>
                    <a:p>
                      <a:pPr algn="ctr" fontAlgn="ctr"/>
                      <a:r>
                        <a:rPr lang="hr-HR" sz="1100" u="none" strike="noStrike" dirty="0">
                          <a:effectLst/>
                        </a:rPr>
                        <a:t>Isplaćena </a:t>
                      </a:r>
                      <a:r>
                        <a:rPr lang="hr-HR" sz="1100" u="none" strike="noStrike" dirty="0" smtClean="0">
                          <a:effectLst/>
                        </a:rPr>
                        <a:t>sredstva</a:t>
                      </a:r>
                      <a:br>
                        <a:rPr lang="hr-HR" sz="1100" u="none" strike="noStrike" dirty="0" smtClean="0">
                          <a:effectLst/>
                        </a:rPr>
                      </a:br>
                      <a:r>
                        <a:rPr lang="hr-HR" sz="1100" u="none" strike="noStrike" dirty="0" smtClean="0">
                          <a:effectLst/>
                        </a:rPr>
                        <a:t>31.12.2017</a:t>
                      </a:r>
                      <a:endParaRPr lang="hr-HR" sz="11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xmlns="" val="10000"/>
                  </a:ext>
                </a:extLst>
              </a:tr>
              <a:tr h="534392">
                <a:tc>
                  <a:txBody>
                    <a:bodyPr/>
                    <a:lstStyle/>
                    <a:p>
                      <a:pPr algn="l" fontAlgn="b"/>
                      <a:r>
                        <a:rPr lang="hr-HR" sz="1100" u="none" strike="noStrike">
                          <a:effectLst/>
                        </a:rPr>
                        <a:t>Obrazovanje osposobljavanje i prekvalifikacija nezaposlenih osoba</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3.120</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5000</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76.500.000,00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dirty="0">
                          <a:effectLst/>
                        </a:rPr>
                        <a:t>19.715.467,45 kn</a:t>
                      </a:r>
                      <a:endParaRPr lang="hr-HR"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1"/>
                  </a:ext>
                </a:extLst>
              </a:tr>
              <a:tr h="534392">
                <a:tc>
                  <a:txBody>
                    <a:bodyPr/>
                    <a:lstStyle/>
                    <a:p>
                      <a:pPr algn="l" fontAlgn="b"/>
                      <a:r>
                        <a:rPr lang="hr-HR" sz="1100" u="none" strike="noStrike">
                          <a:effectLst/>
                        </a:rPr>
                        <a:t>Potpore za zapošljavanje teže zapošljivih skupina</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2.206</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6.276</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191.250.000,00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50.517.531,72 kn</a:t>
                      </a:r>
                      <a:endParaRPr lang="hr-HR"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xmlns="" val="10002"/>
                  </a:ext>
                </a:extLst>
              </a:tr>
              <a:tr h="295245">
                <a:tc>
                  <a:txBody>
                    <a:bodyPr/>
                    <a:lstStyle/>
                    <a:p>
                      <a:pPr algn="l" fontAlgn="b"/>
                      <a:r>
                        <a:rPr lang="hr-HR" sz="1100" u="none" strike="noStrike">
                          <a:effectLst/>
                        </a:rPr>
                        <a:t>Potpore za samozapošljavanje</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3.199</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4.989</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175.950.000,00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100.045.391,70 kn</a:t>
                      </a:r>
                      <a:endParaRPr lang="hr-HR"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xmlns="" val="10003"/>
                  </a:ext>
                </a:extLst>
              </a:tr>
              <a:tr h="295245">
                <a:tc>
                  <a:txBody>
                    <a:bodyPr/>
                    <a:lstStyle/>
                    <a:p>
                      <a:pPr algn="l" fontAlgn="b"/>
                      <a:r>
                        <a:rPr lang="hr-HR" sz="1100" u="none" strike="noStrike">
                          <a:effectLst/>
                        </a:rPr>
                        <a:t>Zadržavanje radnika u zaposlenosti</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1.306</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3.020</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66.555.000,00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12.557.205,06 kn</a:t>
                      </a:r>
                      <a:endParaRPr lang="hr-HR"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xmlns="" val="10004"/>
                  </a:ext>
                </a:extLst>
              </a:tr>
              <a:tr h="505513">
                <a:tc>
                  <a:txBody>
                    <a:bodyPr/>
                    <a:lstStyle/>
                    <a:p>
                      <a:pPr algn="l" fontAlgn="b"/>
                      <a:r>
                        <a:rPr lang="hr-HR" sz="1100" u="none" strike="noStrike">
                          <a:effectLst/>
                        </a:rPr>
                        <a:t>Provedba mjera aktivne politike zapošljavanja za dugotrajno nezaposlene mlade</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2.844</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3.767</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111.285.651,60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68.058.502,69 kn</a:t>
                      </a:r>
                      <a:endParaRPr lang="hr-HR"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xmlns="" val="10005"/>
                  </a:ext>
                </a:extLst>
              </a:tr>
              <a:tr h="534392">
                <a:tc>
                  <a:txBody>
                    <a:bodyPr/>
                    <a:lstStyle/>
                    <a:p>
                      <a:pPr algn="l" fontAlgn="b"/>
                      <a:r>
                        <a:rPr lang="hr-HR" sz="1100" u="none" strike="noStrike">
                          <a:effectLst/>
                        </a:rPr>
                        <a:t>Provedba mjera aktivne politike zapošljavanja za mlade (IZM)</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15.321</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22.761</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757.656.000,00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490.536.568,26 kn</a:t>
                      </a:r>
                      <a:endParaRPr lang="hr-HR"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xmlns="" val="10006"/>
                  </a:ext>
                </a:extLst>
              </a:tr>
              <a:tr h="400836">
                <a:tc>
                  <a:txBody>
                    <a:bodyPr/>
                    <a:lstStyle/>
                    <a:p>
                      <a:pPr algn="l" fontAlgn="b"/>
                      <a:r>
                        <a:rPr lang="hr-HR" sz="1100" u="none" strike="noStrike">
                          <a:effectLst/>
                        </a:rPr>
                        <a:t>Provedba javnih radova za teže zapošljive skupine</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4.989</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5.664</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91.800.000,00 kn</a:t>
                      </a:r>
                      <a:endParaRPr lang="hr-HR" sz="1100" b="0" i="0" u="none" strike="noStrike">
                        <a:solidFill>
                          <a:srgbClr val="000000"/>
                        </a:solidFill>
                        <a:effectLst/>
                        <a:latin typeface="Calibri"/>
                      </a:endParaRPr>
                    </a:p>
                  </a:txBody>
                  <a:tcPr marL="9525" marR="9525" marT="9525" marB="0" anchor="b"/>
                </a:tc>
                <a:tc>
                  <a:txBody>
                    <a:bodyPr/>
                    <a:lstStyle/>
                    <a:p>
                      <a:pPr algn="r" fontAlgn="b"/>
                      <a:r>
                        <a:rPr lang="hr-HR" sz="1100" u="none" strike="noStrike">
                          <a:effectLst/>
                        </a:rPr>
                        <a:t>85.274.283,91 kn</a:t>
                      </a:r>
                      <a:endParaRPr lang="hr-HR"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xmlns="" val="10007"/>
                  </a:ext>
                </a:extLst>
              </a:tr>
              <a:tr h="295245">
                <a:tc>
                  <a:txBody>
                    <a:bodyPr/>
                    <a:lstStyle/>
                    <a:p>
                      <a:pPr algn="l" fontAlgn="b"/>
                      <a:endParaRPr lang="hr-HR" sz="1100" b="1" u="none" strike="noStrike" dirty="0" smtClean="0">
                        <a:effectLst/>
                      </a:endParaRPr>
                    </a:p>
                    <a:p>
                      <a:pPr algn="l" fontAlgn="b"/>
                      <a:endParaRPr lang="hr-HR" sz="1100" b="1" u="none" strike="noStrike" dirty="0" smtClean="0">
                        <a:effectLst/>
                      </a:endParaRPr>
                    </a:p>
                    <a:p>
                      <a:pPr algn="l" fontAlgn="b"/>
                      <a:r>
                        <a:rPr lang="hr-HR" sz="1100" b="1" u="none" strike="noStrike" dirty="0" smtClean="0">
                          <a:effectLst/>
                        </a:rPr>
                        <a:t>UKUPNO</a:t>
                      </a:r>
                      <a:r>
                        <a:rPr lang="hr-HR" sz="1100" b="1" u="none" strike="noStrike" dirty="0">
                          <a:effectLst/>
                        </a:rPr>
                        <a:t>:</a:t>
                      </a:r>
                      <a:endParaRPr lang="hr-HR" sz="1100" b="1" i="0" u="none" strike="noStrike" dirty="0">
                        <a:solidFill>
                          <a:srgbClr val="000000"/>
                        </a:solidFill>
                        <a:effectLst/>
                        <a:latin typeface="Calibri"/>
                      </a:endParaRPr>
                    </a:p>
                  </a:txBody>
                  <a:tcPr marL="9525" marR="9525" marT="9525" marB="0" anchor="b"/>
                </a:tc>
                <a:tc>
                  <a:txBody>
                    <a:bodyPr/>
                    <a:lstStyle/>
                    <a:p>
                      <a:pPr algn="r" fontAlgn="b"/>
                      <a:r>
                        <a:rPr lang="hr-HR" sz="1100" b="1" u="none" strike="noStrike" dirty="0">
                          <a:effectLst/>
                        </a:rPr>
                        <a:t>32.985</a:t>
                      </a:r>
                      <a:endParaRPr lang="hr-HR" sz="1100" b="1" i="0" u="none" strike="noStrike" dirty="0">
                        <a:solidFill>
                          <a:srgbClr val="000000"/>
                        </a:solidFill>
                        <a:effectLst/>
                        <a:latin typeface="Calibri"/>
                      </a:endParaRPr>
                    </a:p>
                  </a:txBody>
                  <a:tcPr marL="9525" marR="9525" marT="9525" marB="0" anchor="b"/>
                </a:tc>
                <a:tc>
                  <a:txBody>
                    <a:bodyPr/>
                    <a:lstStyle/>
                    <a:p>
                      <a:pPr algn="r" fontAlgn="b"/>
                      <a:r>
                        <a:rPr lang="hr-HR" sz="1100" b="1" u="none" strike="noStrike" dirty="0">
                          <a:effectLst/>
                        </a:rPr>
                        <a:t>51.477</a:t>
                      </a:r>
                      <a:endParaRPr lang="hr-HR" sz="1100" b="1" i="0" u="none" strike="noStrike" dirty="0">
                        <a:solidFill>
                          <a:srgbClr val="000000"/>
                        </a:solidFill>
                        <a:effectLst/>
                        <a:latin typeface="Calibri"/>
                      </a:endParaRPr>
                    </a:p>
                  </a:txBody>
                  <a:tcPr marL="9525" marR="9525" marT="9525" marB="0" anchor="b"/>
                </a:tc>
                <a:tc>
                  <a:txBody>
                    <a:bodyPr/>
                    <a:lstStyle/>
                    <a:p>
                      <a:pPr algn="r" fontAlgn="b"/>
                      <a:r>
                        <a:rPr lang="hr-HR" sz="1100" b="1" u="none" strike="noStrike" dirty="0">
                          <a:effectLst/>
                        </a:rPr>
                        <a:t>1.470.996.651,60 kn</a:t>
                      </a:r>
                      <a:endParaRPr lang="hr-HR" sz="1100" b="1" i="0" u="none" strike="noStrike" dirty="0">
                        <a:solidFill>
                          <a:srgbClr val="000000"/>
                        </a:solidFill>
                        <a:effectLst/>
                        <a:latin typeface="Calibri"/>
                      </a:endParaRPr>
                    </a:p>
                  </a:txBody>
                  <a:tcPr marL="9525" marR="9525" marT="9525" marB="0" anchor="b"/>
                </a:tc>
                <a:tc>
                  <a:txBody>
                    <a:bodyPr/>
                    <a:lstStyle/>
                    <a:p>
                      <a:pPr algn="r" fontAlgn="b"/>
                      <a:r>
                        <a:rPr lang="hr-HR" sz="1100" b="1" u="none" strike="noStrike" dirty="0">
                          <a:effectLst/>
                        </a:rPr>
                        <a:t>826.704.950,78 kn</a:t>
                      </a:r>
                      <a:endParaRPr lang="hr-HR"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28148630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18058"/>
          </a:xfrm>
        </p:spPr>
        <p:txBody>
          <a:bodyPr/>
          <a:lstStyle/>
          <a:p>
            <a:r>
              <a:rPr lang="hr-HR" sz="4000" dirty="0">
                <a:solidFill>
                  <a:prstClr val="black"/>
                </a:solidFill>
                <a:ea typeface="+mj-ea"/>
                <a:cs typeface="+mj-cs"/>
              </a:rPr>
              <a:t>Prioritetna os 4</a:t>
            </a:r>
            <a:r>
              <a:rPr lang="hr-HR" sz="4000" dirty="0" smtClean="0">
                <a:solidFill>
                  <a:prstClr val="black"/>
                </a:solidFill>
                <a:ea typeface="+mj-ea"/>
                <a:cs typeface="+mj-cs"/>
              </a:rPr>
              <a:t>. Dobro upravljanje</a:t>
            </a:r>
            <a:endParaRPr lang="hr-HR" dirty="0"/>
          </a:p>
        </p:txBody>
      </p:sp>
      <p:cxnSp>
        <p:nvCxnSpPr>
          <p:cNvPr id="7" name="Ravni poveznik 6"/>
          <p:cNvCxnSpPr/>
          <p:nvPr/>
        </p:nvCxnSpPr>
        <p:spPr>
          <a:xfrm>
            <a:off x="776614" y="836712"/>
            <a:ext cx="7578246" cy="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38" name="TekstniOkvir 37"/>
          <p:cNvSpPr txBox="1"/>
          <p:nvPr/>
        </p:nvSpPr>
        <p:spPr>
          <a:xfrm>
            <a:off x="101077" y="4287809"/>
            <a:ext cx="2080447" cy="369332"/>
          </a:xfrm>
          <a:prstGeom prst="rect">
            <a:avLst/>
          </a:prstGeom>
          <a:noFill/>
        </p:spPr>
        <p:txBody>
          <a:bodyPr wrap="square" rtlCol="0">
            <a:spAutoFit/>
          </a:bodyPr>
          <a:lstStyle>
            <a:defPPr>
              <a:defRPr lang="en-US"/>
            </a:defPPr>
          </a:lstStyle>
          <a:p>
            <a:r>
              <a:rPr lang="hr-HR" dirty="0"/>
              <a:t>2. Aktivnosti</a:t>
            </a:r>
          </a:p>
        </p:txBody>
      </p:sp>
      <p:sp>
        <p:nvSpPr>
          <p:cNvPr id="39" name="Pravokutnik 38"/>
          <p:cNvSpPr/>
          <p:nvPr/>
        </p:nvSpPr>
        <p:spPr>
          <a:xfrm>
            <a:off x="442237" y="965245"/>
            <a:ext cx="8375714"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hr-HR" dirty="0">
                <a:solidFill>
                  <a:prstClr val="black"/>
                </a:solidFill>
                <a:latin typeface="+mj-lt"/>
                <a:ea typeface="+mj-ea"/>
                <a:cs typeface="+mj-cs"/>
              </a:rPr>
              <a:t>Prostori sudjelovanja - razvoj programa revitalizacije prostora u javnom vlasništvu kroz partnerstvo OCD-a </a:t>
            </a:r>
            <a:r>
              <a:rPr lang="hr-HR" dirty="0" smtClean="0">
                <a:solidFill>
                  <a:prstClr val="black"/>
                </a:solidFill>
                <a:latin typeface="+mj-lt"/>
                <a:ea typeface="+mj-ea"/>
                <a:cs typeface="+mj-cs"/>
              </a:rPr>
              <a:t>i lokalne </a:t>
            </a:r>
            <a:r>
              <a:rPr lang="hr-HR" dirty="0">
                <a:solidFill>
                  <a:prstClr val="black"/>
                </a:solidFill>
                <a:latin typeface="+mj-lt"/>
                <a:ea typeface="+mj-ea"/>
                <a:cs typeface="+mj-cs"/>
              </a:rPr>
              <a:t>zajednice </a:t>
            </a:r>
            <a:endParaRPr lang="hr-HR" dirty="0">
              <a:solidFill>
                <a:prstClr val="black"/>
              </a:solidFill>
              <a:latin typeface="+mj-lt"/>
              <a:ea typeface="+mj-ea"/>
              <a:cs typeface="+mj-cs"/>
            </a:endParaRPr>
          </a:p>
        </p:txBody>
      </p:sp>
      <p:graphicFrame>
        <p:nvGraphicFramePr>
          <p:cNvPr id="30" name="Dijagram 29"/>
          <p:cNvGraphicFramePr/>
          <p:nvPr>
            <p:extLst>
              <p:ext uri="{D42A27DB-BD31-4B8C-83A1-F6EECF244321}">
                <p14:modId xmlns:p14="http://schemas.microsoft.com/office/powerpoint/2010/main" val="4216035885"/>
              </p:ext>
            </p:extLst>
          </p:nvPr>
        </p:nvGraphicFramePr>
        <p:xfrm>
          <a:off x="1674386" y="1939182"/>
          <a:ext cx="6515100" cy="2312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7" name="Grupa 36"/>
          <p:cNvGrpSpPr/>
          <p:nvPr/>
        </p:nvGrpSpPr>
        <p:grpSpPr>
          <a:xfrm>
            <a:off x="2695783" y="5032937"/>
            <a:ext cx="3956027" cy="1241233"/>
            <a:chOff x="330610" y="665781"/>
            <a:chExt cx="1514936" cy="1241233"/>
          </a:xfrm>
          <a:scene3d>
            <a:camera prst="orthographicFront"/>
            <a:lightRig rig="threePt" dir="t">
              <a:rot lat="0" lon="0" rev="7500000"/>
            </a:lightRig>
          </a:scene3d>
        </p:grpSpPr>
        <p:sp>
          <p:nvSpPr>
            <p:cNvPr id="42" name="Zaobljeni pravokutnik 41"/>
            <p:cNvSpPr/>
            <p:nvPr/>
          </p:nvSpPr>
          <p:spPr>
            <a:xfrm>
              <a:off x="330610" y="665781"/>
              <a:ext cx="1514936" cy="1241233"/>
            </a:xfrm>
            <a:prstGeom prst="round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miter lim="800000"/>
            </a:ln>
            <a:effectLst>
              <a:outerShdw blurRad="40000" dist="23000" dir="5400000" rotWithShape="0">
                <a:srgbClr val="000000">
                  <a:alpha val="35000"/>
                </a:srgbClr>
              </a:outerShdw>
            </a:effectLst>
            <a:sp3d/>
          </p:spPr>
          <p:style>
            <a:lnRef idx="1">
              <a:schemeClr val="accent6"/>
            </a:lnRef>
            <a:fillRef idx="3">
              <a:schemeClr val="accent6"/>
            </a:fillRef>
            <a:effectRef idx="2">
              <a:schemeClr val="accent6"/>
            </a:effectRef>
            <a:fontRef idx="minor">
              <a:schemeClr val="lt1"/>
            </a:fontRef>
          </p:style>
        </p:sp>
        <p:sp>
          <p:nvSpPr>
            <p:cNvPr id="43" name="Zaobljeni pravokutnik 4"/>
            <p:cNvSpPr txBox="1"/>
            <p:nvPr/>
          </p:nvSpPr>
          <p:spPr>
            <a:xfrm>
              <a:off x="391202" y="726373"/>
              <a:ext cx="1393752" cy="112004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r-HR" sz="800" b="0" kern="1200" dirty="0" smtClean="0">
                  <a:solidFill>
                    <a:sysClr val="window" lastClr="FFFFFF"/>
                  </a:solidFill>
                  <a:latin typeface="Arial" panose="020B0604020202020204" pitchFamily="34" charset="0"/>
                  <a:ea typeface="+mn-ea"/>
                  <a:cs typeface="Arial" panose="020B0604020202020204" pitchFamily="34" charset="0"/>
                </a:rPr>
                <a:t>Osnivanje i umrežavanje društveno kulturnih centara koji provode društvene aktivnosti</a:t>
              </a:r>
            </a:p>
            <a:p>
              <a:pPr lvl="0" algn="ctr" defTabSz="488950">
                <a:lnSpc>
                  <a:spcPct val="90000"/>
                </a:lnSpc>
                <a:spcBef>
                  <a:spcPct val="0"/>
                </a:spcBef>
                <a:spcAft>
                  <a:spcPct val="35000"/>
                </a:spcAft>
              </a:pPr>
              <a:r>
                <a:rPr lang="hr-HR" sz="800" dirty="0" smtClean="0">
                  <a:solidFill>
                    <a:sysClr val="window" lastClr="FFFFFF"/>
                  </a:solidFill>
                  <a:latin typeface="Arial" panose="020B0604020202020204" pitchFamily="34" charset="0"/>
                  <a:cs typeface="Arial" panose="020B0604020202020204" pitchFamily="34" charset="0"/>
                </a:rPr>
                <a:t>Razvoj i provedba programa društvenih centara u zajednici</a:t>
              </a:r>
            </a:p>
            <a:p>
              <a:pPr lvl="0" algn="ctr" defTabSz="488950">
                <a:lnSpc>
                  <a:spcPct val="90000"/>
                </a:lnSpc>
                <a:spcBef>
                  <a:spcPct val="0"/>
                </a:spcBef>
                <a:spcAft>
                  <a:spcPct val="35000"/>
                </a:spcAft>
              </a:pPr>
              <a:r>
                <a:rPr lang="hr-HR" sz="800" b="0" kern="1200" dirty="0" smtClean="0">
                  <a:solidFill>
                    <a:sysClr val="window" lastClr="FFFFFF"/>
                  </a:solidFill>
                  <a:latin typeface="Arial" panose="020B0604020202020204" pitchFamily="34" charset="0"/>
                  <a:ea typeface="+mn-ea"/>
                  <a:cs typeface="Arial" panose="020B0604020202020204" pitchFamily="34" charset="0"/>
                </a:rPr>
                <a:t>Zagovaračke aktivnosti i programi u svrhu promicanja javno-civilnog partnerstva</a:t>
              </a:r>
              <a:endParaRPr lang="hr-HR" sz="800" b="0" kern="1200" dirty="0">
                <a:solidFill>
                  <a:sysClr val="window" lastClr="FFFFFF"/>
                </a:solidFill>
                <a:latin typeface="Arial" panose="020B0604020202020204" pitchFamily="34" charset="0"/>
                <a:ea typeface="+mn-ea"/>
                <a:cs typeface="Arial" panose="020B0604020202020204" pitchFamily="34" charset="0"/>
              </a:endParaRPr>
            </a:p>
          </p:txBody>
        </p:sp>
      </p:grpSp>
      <p:sp>
        <p:nvSpPr>
          <p:cNvPr id="50" name="TekstniOkvir 49"/>
          <p:cNvSpPr txBox="1"/>
          <p:nvPr/>
        </p:nvSpPr>
        <p:spPr>
          <a:xfrm>
            <a:off x="0" y="2172272"/>
            <a:ext cx="2052033" cy="923330"/>
          </a:xfrm>
          <a:prstGeom prst="rect">
            <a:avLst/>
          </a:prstGeom>
          <a:noFill/>
        </p:spPr>
        <p:txBody>
          <a:bodyPr wrap="square" rtlCol="0">
            <a:spAutoFit/>
          </a:bodyPr>
          <a:lstStyle/>
          <a:p>
            <a:r>
              <a:rPr lang="hr-HR" dirty="0" smtClean="0"/>
              <a:t>1. Alokacija, cilj, </a:t>
            </a:r>
            <a:r>
              <a:rPr lang="hr-HR" dirty="0" smtClean="0"/>
              <a:t>korisnici, ciljane skupine</a:t>
            </a:r>
            <a:endParaRPr lang="hr-HR" dirty="0"/>
          </a:p>
        </p:txBody>
      </p:sp>
    </p:spTree>
    <p:extLst>
      <p:ext uri="{BB962C8B-B14F-4D97-AF65-F5344CB8AC3E}">
        <p14:creationId xmlns:p14="http://schemas.microsoft.com/office/powerpoint/2010/main" val="73482178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inVertical)">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arn(inVertic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inVertical)">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30" grpId="0">
        <p:bldAsOne/>
      </p:bldGraphic>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371600" y="1469876"/>
            <a:ext cx="6400800" cy="4168923"/>
          </a:xfrm>
        </p:spPr>
        <p:txBody>
          <a:bodyPr/>
          <a:lstStyle/>
          <a:p>
            <a:r>
              <a:rPr lang="hr-HR" sz="2400" b="1" dirty="0" smtClean="0">
                <a:solidFill>
                  <a:schemeClr val="tx1"/>
                </a:solidFill>
              </a:rPr>
              <a:t>DODATNE INFORMACIJE</a:t>
            </a:r>
          </a:p>
          <a:p>
            <a:endParaRPr lang="hr-HR" dirty="0"/>
          </a:p>
          <a:p>
            <a:pPr algn="l"/>
            <a:r>
              <a:rPr lang="hr-HR" sz="2400" b="1" dirty="0" smtClean="0">
                <a:solidFill>
                  <a:schemeClr val="tx1"/>
                </a:solidFill>
              </a:rPr>
              <a:t>		www.esf.hr</a:t>
            </a:r>
          </a:p>
          <a:p>
            <a:r>
              <a:rPr lang="hr-HR" sz="2400" b="1" dirty="0" smtClean="0">
                <a:solidFill>
                  <a:schemeClr val="tx1"/>
                </a:solidFill>
              </a:rPr>
              <a:t> www.strukturnifondovi.hr</a:t>
            </a:r>
            <a:endParaRPr lang="hr-HR" sz="2400" b="1" dirty="0">
              <a:solidFill>
                <a:schemeClr val="tx1"/>
              </a:solidFill>
            </a:endParaRPr>
          </a:p>
          <a:p>
            <a:r>
              <a:rPr lang="hr-HR" sz="2400" b="1" dirty="0" smtClean="0">
                <a:solidFill>
                  <a:schemeClr val="tx1"/>
                </a:solidFill>
              </a:rPr>
              <a:t>www.mrms.hr</a:t>
            </a:r>
          </a:p>
          <a:p>
            <a:pPr algn="l"/>
            <a:endParaRPr lang="hr-HR" sz="2400" b="1" dirty="0" smtClean="0">
              <a:solidFill>
                <a:schemeClr val="tx1"/>
              </a:solidFill>
            </a:endParaRPr>
          </a:p>
          <a:p>
            <a:pPr algn="l"/>
            <a:r>
              <a:rPr lang="hr-HR" sz="2400" b="1" i="1" dirty="0" smtClean="0">
                <a:solidFill>
                  <a:schemeClr val="tx1"/>
                </a:solidFill>
              </a:rPr>
              <a:t>Hvala na pažnji!</a:t>
            </a:r>
          </a:p>
        </p:txBody>
      </p:sp>
    </p:spTree>
    <p:extLst>
      <p:ext uri="{BB962C8B-B14F-4D97-AF65-F5344CB8AC3E}">
        <p14:creationId xmlns:p14="http://schemas.microsoft.com/office/powerpoint/2010/main" val="6851715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58726"/>
            <a:ext cx="8229600" cy="779929"/>
          </a:xfrm>
        </p:spPr>
        <p:txBody>
          <a:bodyPr/>
          <a:lstStyle/>
          <a:p>
            <a:r>
              <a:rPr lang="hr-HR" sz="3200" dirty="0"/>
              <a:t>Mjere aktivne politike zapošljavanja HZZ-a </a:t>
            </a:r>
            <a:r>
              <a:rPr lang="hr-HR" sz="3200" dirty="0" smtClean="0"/>
              <a:t/>
            </a:r>
            <a:br>
              <a:rPr lang="hr-HR" sz="3200" dirty="0" smtClean="0"/>
            </a:br>
            <a:r>
              <a:rPr lang="hr-HR" sz="3200" dirty="0" smtClean="0"/>
              <a:t>u 2018</a:t>
            </a:r>
            <a:r>
              <a:rPr lang="hr-HR" sz="3200" dirty="0"/>
              <a:t>. godini</a:t>
            </a:r>
          </a:p>
        </p:txBody>
      </p:sp>
      <p:sp>
        <p:nvSpPr>
          <p:cNvPr id="4" name="Pravokutnik 3"/>
          <p:cNvSpPr/>
          <p:nvPr/>
        </p:nvSpPr>
        <p:spPr>
          <a:xfrm>
            <a:off x="658885" y="1110221"/>
            <a:ext cx="3323456" cy="369332"/>
          </a:xfrm>
          <a:prstGeom prst="rect">
            <a:avLst/>
          </a:prstGeom>
        </p:spPr>
        <p:txBody>
          <a:bodyPr wrap="square">
            <a:spAutoFit/>
          </a:bodyPr>
          <a:lstStyle/>
          <a:p>
            <a:r>
              <a:rPr lang="hr-HR" dirty="0"/>
              <a:t> </a:t>
            </a:r>
          </a:p>
        </p:txBody>
      </p:sp>
      <p:sp>
        <p:nvSpPr>
          <p:cNvPr id="6" name="Rectangle 1">
            <a:hlinkClick r:id="rId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r-Latn-RS" altLang="sr-Latn-R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Dijagram 8"/>
          <p:cNvGraphicFramePr/>
          <p:nvPr>
            <p:extLst>
              <p:ext uri="{D42A27DB-BD31-4B8C-83A1-F6EECF244321}">
                <p14:modId xmlns:p14="http://schemas.microsoft.com/office/powerpoint/2010/main" val="1257643547"/>
              </p:ext>
            </p:extLst>
          </p:nvPr>
        </p:nvGraphicFramePr>
        <p:xfrm>
          <a:off x="367469" y="1204225"/>
          <a:ext cx="8631252" cy="5410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7502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378" y="167062"/>
            <a:ext cx="8229600" cy="1143000"/>
          </a:xfrm>
        </p:spPr>
        <p:txBody>
          <a:bodyPr/>
          <a:lstStyle/>
          <a:p>
            <a:r>
              <a:rPr lang="hr-HR" sz="3600" b="1" dirty="0">
                <a:solidFill>
                  <a:prstClr val="black"/>
                </a:solidFill>
                <a:cs typeface="Times New Roman" panose="02020603050405020304" pitchFamily="18" charset="0"/>
              </a:rPr>
              <a:t>ZAPOŠLJAVANJE                                  </a:t>
            </a:r>
            <a:br>
              <a:rPr lang="hr-HR" sz="3600" b="1" dirty="0">
                <a:solidFill>
                  <a:prstClr val="black"/>
                </a:solidFill>
                <a:cs typeface="Times New Roman" panose="02020603050405020304" pitchFamily="18" charset="0"/>
              </a:rPr>
            </a:br>
            <a:r>
              <a:rPr lang="hr-HR" sz="1600" b="1" dirty="0">
                <a:solidFill>
                  <a:prstClr val="black"/>
                </a:solidFill>
                <a:effectLst>
                  <a:outerShdw blurRad="38100" dist="38100" dir="2700000" algn="tl">
                    <a:srgbClr val="000000">
                      <a:alpha val="43137"/>
                    </a:srgbClr>
                  </a:outerShdw>
                </a:effectLst>
              </a:rPr>
              <a:t/>
            </a:r>
            <a:br>
              <a:rPr lang="hr-HR" sz="1600" b="1" dirty="0">
                <a:solidFill>
                  <a:prstClr val="black"/>
                </a:solidFill>
                <a:effectLst>
                  <a:outerShdw blurRad="38100" dist="38100" dir="2700000" algn="tl">
                    <a:srgbClr val="000000">
                      <a:alpha val="43137"/>
                    </a:srgbClr>
                  </a:outerShdw>
                </a:effectLst>
              </a:rPr>
            </a:br>
            <a:r>
              <a:rPr lang="hr-HR" sz="1600" b="1" dirty="0" smtClean="0">
                <a:solidFill>
                  <a:prstClr val="black"/>
                </a:solidFill>
                <a:effectLst>
                  <a:outerShdw blurRad="38100" dist="38100" dir="2700000" algn="tl">
                    <a:srgbClr val="000000">
                      <a:alpha val="43137"/>
                    </a:srgbClr>
                  </a:outerShdw>
                </a:effectLst>
              </a:rPr>
              <a:t>Poziv namijenjen poticanju zapošljavanj</a:t>
            </a:r>
            <a:r>
              <a:rPr lang="hr-HR" sz="1600" b="1" dirty="0">
                <a:solidFill>
                  <a:prstClr val="black"/>
                </a:solidFill>
                <a:effectLst>
                  <a:outerShdw blurRad="38100" dist="38100" dir="2700000" algn="tl">
                    <a:srgbClr val="000000">
                      <a:alpha val="43137"/>
                    </a:srgbClr>
                  </a:outerShdw>
                </a:effectLst>
              </a:rPr>
              <a:t>a</a:t>
            </a:r>
            <a:r>
              <a:rPr lang="hr-HR" sz="1600" b="1" dirty="0" smtClean="0">
                <a:solidFill>
                  <a:prstClr val="black"/>
                </a:solidFill>
                <a:effectLst>
                  <a:outerShdw blurRad="38100" dist="38100" dir="2700000" algn="tl">
                    <a:srgbClr val="000000">
                      <a:alpha val="43137"/>
                    </a:srgbClr>
                  </a:outerShdw>
                </a:effectLst>
              </a:rPr>
              <a:t> na lokalnoj razini</a:t>
            </a:r>
            <a:endParaRPr lang="hr-HR" sz="2000" b="1" dirty="0">
              <a:solidFill>
                <a:prstClr val="black"/>
              </a:solidFill>
              <a:effectLst>
                <a:outerShdw blurRad="38100" dist="38100" dir="2700000" algn="tl">
                  <a:srgbClr val="000000">
                    <a:alpha val="43137"/>
                  </a:srgbClr>
                </a:outerShdw>
              </a:effectLst>
            </a:endParaRPr>
          </a:p>
        </p:txBody>
      </p:sp>
      <p:graphicFrame>
        <p:nvGraphicFramePr>
          <p:cNvPr id="4" name="Dijagram 3"/>
          <p:cNvGraphicFramePr/>
          <p:nvPr>
            <p:extLst>
              <p:ext uri="{D42A27DB-BD31-4B8C-83A1-F6EECF244321}">
                <p14:modId xmlns:p14="http://schemas.microsoft.com/office/powerpoint/2010/main" val="4060088389"/>
              </p:ext>
            </p:extLst>
          </p:nvPr>
        </p:nvGraphicFramePr>
        <p:xfrm>
          <a:off x="350378" y="1335699"/>
          <a:ext cx="8148163" cy="5159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698777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15489" y="2333001"/>
            <a:ext cx="8371311" cy="4995017"/>
          </a:xfrm>
        </p:spPr>
        <p:txBody>
          <a:bodyPr/>
          <a:lstStyle/>
          <a:p>
            <a:endParaRPr lang="pl-PL" sz="1800" dirty="0" smtClean="0"/>
          </a:p>
          <a:p>
            <a:endParaRPr lang="pl-PL" sz="1800" dirty="0" smtClean="0"/>
          </a:p>
          <a:p>
            <a:endParaRPr lang="hr-HR" dirty="0"/>
          </a:p>
        </p:txBody>
      </p:sp>
      <p:sp>
        <p:nvSpPr>
          <p:cNvPr id="6" name="Pravokutnik 5"/>
          <p:cNvSpPr/>
          <p:nvPr/>
        </p:nvSpPr>
        <p:spPr>
          <a:xfrm>
            <a:off x="407095" y="4859751"/>
            <a:ext cx="8754035" cy="2400657"/>
          </a:xfrm>
          <a:prstGeom prst="rect">
            <a:avLst/>
          </a:prstGeom>
        </p:spPr>
        <p:txBody>
          <a:bodyPr wrap="square">
            <a:spAutoFit/>
          </a:bodyPr>
          <a:lstStyle/>
          <a:p>
            <a:endParaRPr lang="hr-HR" sz="1600" dirty="0" smtClean="0"/>
          </a:p>
          <a:p>
            <a:pPr marL="285750" indent="-285750">
              <a:buFont typeface="Wingdings" panose="05000000000000000000" pitchFamily="2" charset="2"/>
              <a:buChar char="Ø"/>
            </a:pPr>
            <a:r>
              <a:rPr lang="hr-HR" sz="1600" dirty="0" smtClean="0"/>
              <a:t>Od 2015. godine operacija u vrijednosti 100 mil EUR za provedbu mjera za nezaposlene mlalde </a:t>
            </a:r>
          </a:p>
          <a:p>
            <a:r>
              <a:rPr lang="hr-HR" sz="1600" dirty="0"/>
              <a:t> </a:t>
            </a:r>
            <a:r>
              <a:rPr lang="hr-HR" sz="1600" dirty="0" smtClean="0"/>
              <a:t>     0-4 mjeseca u evidenciji HZZ-a</a:t>
            </a:r>
          </a:p>
          <a:p>
            <a:pPr marL="285750" indent="-285750">
              <a:buFont typeface="Wingdings" panose="05000000000000000000" pitchFamily="2" charset="2"/>
              <a:buChar char="Ø"/>
            </a:pPr>
            <a:r>
              <a:rPr lang="hr-HR" sz="1600" dirty="0" smtClean="0"/>
              <a:t>u 2017. RH dodijeljeno dodatnih 35 mil EUR – sada ukupno 220,4 </a:t>
            </a:r>
            <a:r>
              <a:rPr lang="hr-HR" sz="1600" dirty="0" err="1" smtClean="0"/>
              <a:t>mil</a:t>
            </a:r>
            <a:r>
              <a:rPr lang="hr-HR" sz="1600" dirty="0" smtClean="0"/>
              <a:t> EUR</a:t>
            </a:r>
          </a:p>
          <a:p>
            <a:pPr marL="285750" indent="-285750">
              <a:buFont typeface="Wingdings" panose="05000000000000000000" pitchFamily="2" charset="2"/>
              <a:buChar char="Ø"/>
            </a:pPr>
            <a:r>
              <a:rPr lang="hr-HR" sz="1600" b="1" dirty="0" smtClean="0"/>
              <a:t>nužno intenzivirati provedbu daljnjih aktivnosti!!</a:t>
            </a:r>
          </a:p>
          <a:p>
            <a:r>
              <a:rPr lang="hr-HR" sz="1600" dirty="0"/>
              <a:t> </a:t>
            </a:r>
            <a:endParaRPr lang="hr-HR" dirty="0"/>
          </a:p>
          <a:p>
            <a:endParaRPr lang="hr-HR" dirty="0"/>
          </a:p>
          <a:p>
            <a:endParaRPr lang="hr-HR" dirty="0" smtClean="0"/>
          </a:p>
          <a:p>
            <a:endParaRPr lang="hr-HR" dirty="0"/>
          </a:p>
        </p:txBody>
      </p:sp>
      <p:graphicFrame>
        <p:nvGraphicFramePr>
          <p:cNvPr id="7" name="Diagram 6"/>
          <p:cNvGraphicFramePr/>
          <p:nvPr>
            <p:extLst>
              <p:ext uri="{D42A27DB-BD31-4B8C-83A1-F6EECF244321}">
                <p14:modId xmlns:p14="http://schemas.microsoft.com/office/powerpoint/2010/main" val="1648225580"/>
              </p:ext>
            </p:extLst>
          </p:nvPr>
        </p:nvGraphicFramePr>
        <p:xfrm>
          <a:off x="1361163" y="79575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Naslov 1"/>
          <p:cNvSpPr>
            <a:spLocks noGrp="1"/>
          </p:cNvSpPr>
          <p:nvPr>
            <p:ph type="title"/>
          </p:nvPr>
        </p:nvSpPr>
        <p:spPr>
          <a:xfrm>
            <a:off x="457200" y="274638"/>
            <a:ext cx="8229600" cy="1143000"/>
          </a:xfrm>
        </p:spPr>
        <p:txBody>
          <a:bodyPr/>
          <a:lstStyle/>
          <a:p>
            <a:r>
              <a:rPr lang="hr-HR" sz="4000" dirty="0" smtClean="0"/>
              <a:t>Inicijativa za zapošljavanje mladih u RH</a:t>
            </a:r>
            <a:endParaRPr lang="hr-HR" sz="4000" dirty="0"/>
          </a:p>
        </p:txBody>
      </p:sp>
    </p:spTree>
    <p:extLst>
      <p:ext uri="{BB962C8B-B14F-4D97-AF65-F5344CB8AC3E}">
        <p14:creationId xmlns:p14="http://schemas.microsoft.com/office/powerpoint/2010/main" val="23588147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z="3200" dirty="0" smtClean="0"/>
              <a:t>Inicijativa za zapošljavanje mladih (IZM) u 2018.</a:t>
            </a:r>
            <a:br>
              <a:rPr lang="hr-HR" sz="3200" dirty="0" smtClean="0"/>
            </a:br>
            <a:r>
              <a:rPr lang="hr-HR" sz="2000" dirty="0"/>
              <a:t>(</a:t>
            </a:r>
            <a:r>
              <a:rPr lang="hr-HR" sz="2000" dirty="0" smtClean="0"/>
              <a:t>jedan od primjera planiranih aktivnosti)</a:t>
            </a:r>
            <a:endParaRPr lang="hr-HR" sz="2000" dirty="0"/>
          </a:p>
        </p:txBody>
      </p:sp>
      <p:sp>
        <p:nvSpPr>
          <p:cNvPr id="5" name="Rounded Rectangle 4"/>
          <p:cNvSpPr/>
          <p:nvPr/>
        </p:nvSpPr>
        <p:spPr>
          <a:xfrm>
            <a:off x="3468952" y="5899757"/>
            <a:ext cx="2004165" cy="78913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hr-HR" b="1" dirty="0"/>
              <a:t>Pronađi </a:t>
            </a:r>
            <a:r>
              <a:rPr lang="hr-HR" b="1" dirty="0" smtClean="0"/>
              <a:t>me!</a:t>
            </a:r>
            <a:endParaRPr lang="hr-HR" b="1" dirty="0"/>
          </a:p>
          <a:p>
            <a:pPr algn="ctr"/>
            <a:endParaRPr lang="hr-HR" dirty="0"/>
          </a:p>
        </p:txBody>
      </p:sp>
      <p:sp>
        <p:nvSpPr>
          <p:cNvPr id="6" name="Right Arrow 5"/>
          <p:cNvSpPr/>
          <p:nvPr/>
        </p:nvSpPr>
        <p:spPr>
          <a:xfrm>
            <a:off x="2511465" y="2012354"/>
            <a:ext cx="513567" cy="42588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7" name="Rounded Rectangle 6"/>
          <p:cNvSpPr/>
          <p:nvPr/>
        </p:nvSpPr>
        <p:spPr>
          <a:xfrm>
            <a:off x="3388576" y="3782814"/>
            <a:ext cx="2166715" cy="1565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dirty="0"/>
          </a:p>
          <a:p>
            <a:pPr algn="ctr"/>
            <a:r>
              <a:rPr lang="hr-HR" dirty="0" smtClean="0"/>
              <a:t>Otvoreni </a:t>
            </a:r>
            <a:r>
              <a:rPr lang="hr-HR" dirty="0"/>
              <a:t>trajni Poziv na dostavu projektnih </a:t>
            </a:r>
            <a:r>
              <a:rPr lang="hr-HR" dirty="0" smtClean="0"/>
              <a:t>prijedloga, objava listopad 2018</a:t>
            </a:r>
            <a:endParaRPr lang="hr-HR" dirty="0"/>
          </a:p>
          <a:p>
            <a:pPr algn="ctr"/>
            <a:endParaRPr lang="hr-HR" dirty="0"/>
          </a:p>
          <a:p>
            <a:pPr algn="ctr"/>
            <a:endParaRPr lang="hr-HR" dirty="0"/>
          </a:p>
        </p:txBody>
      </p:sp>
      <p:sp>
        <p:nvSpPr>
          <p:cNvPr id="9" name="Rounded Rectangle 8"/>
          <p:cNvSpPr/>
          <p:nvPr/>
        </p:nvSpPr>
        <p:spPr>
          <a:xfrm>
            <a:off x="6682635" y="1761437"/>
            <a:ext cx="2004165" cy="11273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hr-HR" dirty="0" smtClean="0"/>
              <a:t>50.000.000,00 </a:t>
            </a:r>
            <a:r>
              <a:rPr lang="hr-HR" dirty="0"/>
              <a:t>HRK </a:t>
            </a:r>
          </a:p>
          <a:p>
            <a:pPr algn="ctr"/>
            <a:endParaRPr lang="hr-HR" dirty="0"/>
          </a:p>
        </p:txBody>
      </p:sp>
      <p:sp>
        <p:nvSpPr>
          <p:cNvPr id="10" name="Rounded Rectangle 9"/>
          <p:cNvSpPr/>
          <p:nvPr/>
        </p:nvSpPr>
        <p:spPr>
          <a:xfrm>
            <a:off x="3294343" y="1535446"/>
            <a:ext cx="2260948" cy="157932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hr-HR" dirty="0"/>
              <a:t>P</a:t>
            </a:r>
            <a:r>
              <a:rPr lang="hr-HR" dirty="0" smtClean="0"/>
              <a:t>rovedba aktivnosti za NEET osobe </a:t>
            </a:r>
          </a:p>
          <a:p>
            <a:pPr algn="ctr"/>
            <a:r>
              <a:rPr lang="hr-HR" dirty="0" smtClean="0"/>
              <a:t>15-29 godina</a:t>
            </a:r>
            <a:endParaRPr lang="hr-HR" dirty="0"/>
          </a:p>
          <a:p>
            <a:pPr algn="ctr"/>
            <a:endParaRPr lang="hr-HR" dirty="0"/>
          </a:p>
        </p:txBody>
      </p:sp>
      <p:sp>
        <p:nvSpPr>
          <p:cNvPr id="11" name="Rounded Rectangle 10"/>
          <p:cNvSpPr/>
          <p:nvPr/>
        </p:nvSpPr>
        <p:spPr>
          <a:xfrm>
            <a:off x="219205" y="1664386"/>
            <a:ext cx="2127338" cy="11273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l-PL" dirty="0" smtClean="0"/>
              <a:t>Neprofitne organizacije</a:t>
            </a:r>
            <a:endParaRPr lang="pl-PL" dirty="0"/>
          </a:p>
        </p:txBody>
      </p:sp>
      <p:sp>
        <p:nvSpPr>
          <p:cNvPr id="13" name="Down Arrow 12"/>
          <p:cNvSpPr/>
          <p:nvPr/>
        </p:nvSpPr>
        <p:spPr>
          <a:xfrm>
            <a:off x="4182501" y="3267149"/>
            <a:ext cx="484632" cy="40083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14" name="Down Arrow 13"/>
          <p:cNvSpPr/>
          <p:nvPr/>
        </p:nvSpPr>
        <p:spPr>
          <a:xfrm>
            <a:off x="4182501" y="5473848"/>
            <a:ext cx="484632" cy="40083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17" name="Right Arrow 16"/>
          <p:cNvSpPr/>
          <p:nvPr/>
        </p:nvSpPr>
        <p:spPr>
          <a:xfrm flipH="1">
            <a:off x="5835209" y="2015114"/>
            <a:ext cx="468917" cy="42588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69822887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460" y="136733"/>
            <a:ext cx="8844897" cy="1366390"/>
          </a:xfrm>
        </p:spPr>
        <p:txBody>
          <a:bodyPr/>
          <a:lstStyle/>
          <a:p>
            <a:r>
              <a:rPr lang="hr-HR"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Socijalna uključenost</a:t>
            </a:r>
            <a:r>
              <a:rPr lang="hr-HR" sz="2500" b="1" dirty="0" smtClean="0">
                <a:solidFill>
                  <a:schemeClr val="bg1">
                    <a:lumMod val="65000"/>
                  </a:schemeClr>
                </a:solidFill>
                <a:effectLst>
                  <a:outerShdw blurRad="38100" dist="38100" dir="2700000" algn="tl">
                    <a:srgbClr val="000000">
                      <a:alpha val="43137"/>
                    </a:srgbClr>
                  </a:outerShdw>
                </a:effectLst>
                <a:latin typeface="Myriad Pro Bold SemiCond"/>
              </a:rPr>
              <a:t/>
            </a:r>
            <a:br>
              <a:rPr lang="hr-HR" sz="2500" b="1" dirty="0" smtClean="0">
                <a:solidFill>
                  <a:schemeClr val="bg1">
                    <a:lumMod val="65000"/>
                  </a:schemeClr>
                </a:solidFill>
                <a:effectLst>
                  <a:outerShdw blurRad="38100" dist="38100" dir="2700000" algn="tl">
                    <a:srgbClr val="000000">
                      <a:alpha val="43137"/>
                    </a:srgbClr>
                  </a:outerShdw>
                </a:effectLst>
                <a:latin typeface="Myriad Pro Bold SemiCond"/>
              </a:rPr>
            </a:br>
            <a:r>
              <a:rPr lang="hr-HR" sz="2500" b="1" dirty="0" smtClean="0">
                <a:solidFill>
                  <a:schemeClr val="bg1">
                    <a:lumMod val="65000"/>
                  </a:schemeClr>
                </a:solidFill>
                <a:effectLst>
                  <a:outerShdw blurRad="38100" dist="38100" dir="2700000" algn="tl">
                    <a:srgbClr val="000000">
                      <a:alpha val="43137"/>
                    </a:srgbClr>
                  </a:outerShdw>
                </a:effectLst>
                <a:latin typeface="Myriad Pro Bold SemiCond"/>
              </a:rPr>
              <a:t/>
            </a:r>
            <a:br>
              <a:rPr lang="hr-HR" sz="2500" b="1" dirty="0" smtClean="0">
                <a:solidFill>
                  <a:schemeClr val="bg1">
                    <a:lumMod val="65000"/>
                  </a:schemeClr>
                </a:solidFill>
                <a:effectLst>
                  <a:outerShdw blurRad="38100" dist="38100" dir="2700000" algn="tl">
                    <a:srgbClr val="000000">
                      <a:alpha val="43137"/>
                    </a:srgbClr>
                  </a:outerShdw>
                </a:effectLst>
                <a:latin typeface="Myriad Pro Bold SemiCond"/>
              </a:rPr>
            </a:b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Otvoreni trajni poziv „Zaželi - Program </a:t>
            </a:r>
            <a:r>
              <a:rPr lang="hr-HR" sz="15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zapošljavanja </a:t>
            </a: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žena”</a:t>
            </a:r>
            <a:endParaRPr lang="hr-HR" sz="15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25677" y="1390388"/>
            <a:ext cx="8698681" cy="5326605"/>
          </a:xfrm>
        </p:spPr>
        <p:txBody>
          <a:bodyPr/>
          <a:lstStyle/>
          <a:p>
            <a:pPr marL="0" lvl="0" indent="0" algn="just">
              <a:buNone/>
            </a:pPr>
            <a:endParaRPr lang="hr-HR" sz="1200" b="1" dirty="0" smtClean="0">
              <a:solidFill>
                <a:prstClr val="black">
                  <a:lumMod val="75000"/>
                  <a:lumOff val="25000"/>
                </a:prstClr>
              </a:solidFill>
            </a:endParaRPr>
          </a:p>
          <a:p>
            <a:pPr marL="0" lvl="0" indent="0" algn="just">
              <a:buNone/>
            </a:pPr>
            <a:r>
              <a:rPr lang="hr-HR" sz="1400" b="1" dirty="0"/>
              <a:t>	</a:t>
            </a:r>
            <a:endParaRPr lang="hr-HR" dirty="0"/>
          </a:p>
        </p:txBody>
      </p:sp>
      <p:graphicFrame>
        <p:nvGraphicFramePr>
          <p:cNvPr id="6" name="Diagram 5"/>
          <p:cNvGraphicFramePr/>
          <p:nvPr>
            <p:extLst>
              <p:ext uri="{D42A27DB-BD31-4B8C-83A1-F6EECF244321}">
                <p14:modId xmlns:p14="http://schemas.microsoft.com/office/powerpoint/2010/main" val="33339578"/>
              </p:ext>
            </p:extLst>
          </p:nvPr>
        </p:nvGraphicFramePr>
        <p:xfrm>
          <a:off x="119642" y="1224625"/>
          <a:ext cx="8773837" cy="5371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796" y="1187046"/>
            <a:ext cx="1767184" cy="133812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13"/>
          <p:cNvCxnSpPr/>
          <p:nvPr/>
        </p:nvCxnSpPr>
        <p:spPr>
          <a:xfrm>
            <a:off x="1128022" y="853926"/>
            <a:ext cx="6277876"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45136668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312"/>
            <a:ext cx="8229600" cy="1002083"/>
          </a:xfrm>
        </p:spPr>
        <p:txBody>
          <a:bodyPr/>
          <a:lstStyle/>
          <a:p>
            <a:r>
              <a:rPr lang="hr-HR" sz="2500" b="1" dirty="0">
                <a:solidFill>
                  <a:prstClr val="white">
                    <a:lumMod val="65000"/>
                  </a:prstClr>
                </a:solidFill>
                <a:effectLst>
                  <a:outerShdw blurRad="38100" dist="38100" dir="2700000" algn="tl">
                    <a:srgbClr val="000000">
                      <a:alpha val="43137"/>
                    </a:srgbClr>
                  </a:outerShdw>
                </a:effectLst>
                <a:latin typeface="Myriad Pro Bold SemiCond"/>
              </a:rPr>
              <a:t/>
            </a:r>
            <a:br>
              <a:rPr lang="hr-HR" sz="2500" b="1" dirty="0">
                <a:solidFill>
                  <a:prstClr val="white">
                    <a:lumMod val="65000"/>
                  </a:prstClr>
                </a:solidFill>
                <a:effectLst>
                  <a:outerShdw blurRad="38100" dist="38100" dir="2700000" algn="tl">
                    <a:srgbClr val="000000">
                      <a:alpha val="43137"/>
                    </a:srgbClr>
                  </a:outerShdw>
                </a:effectLst>
                <a:latin typeface="Myriad Pro Bold SemiCond"/>
              </a:rPr>
            </a:br>
            <a:r>
              <a:rPr lang="hr-HR" sz="2000" b="1" dirty="0">
                <a:solidFill>
                  <a:prstClr val="white">
                    <a:lumMod val="65000"/>
                  </a:prst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Socijalna uključenost</a:t>
            </a:r>
            <a:r>
              <a:rPr lang="hr-HR" sz="2000" b="1" dirty="0">
                <a:solidFill>
                  <a:prstClr val="white">
                    <a:lumMod val="65000"/>
                  </a:prstClr>
                </a:solidFill>
                <a:effectLst>
                  <a:outerShdw blurRad="38100" dist="38100" dir="2700000" algn="tl">
                    <a:srgbClr val="000000">
                      <a:alpha val="43137"/>
                    </a:srgbClr>
                  </a:outerShdw>
                </a:effectLst>
                <a:latin typeface="Myriad Pro Bold SemiCond"/>
              </a:rPr>
              <a:t/>
            </a:r>
            <a:br>
              <a:rPr lang="hr-HR" sz="2000" b="1" dirty="0">
                <a:solidFill>
                  <a:prstClr val="white">
                    <a:lumMod val="65000"/>
                  </a:prstClr>
                </a:solidFill>
                <a:effectLst>
                  <a:outerShdw blurRad="38100" dist="38100" dir="2700000" algn="tl">
                    <a:srgbClr val="000000">
                      <a:alpha val="43137"/>
                    </a:srgbClr>
                  </a:outerShdw>
                </a:effectLst>
                <a:latin typeface="Myriad Pro Bold SemiCond"/>
              </a:rPr>
            </a:br>
            <a:r>
              <a:rPr lang="hr-HR" sz="2000" b="1" dirty="0" smtClean="0">
                <a:solidFill>
                  <a:prstClr val="white">
                    <a:lumMod val="65000"/>
                  </a:prstClr>
                </a:solidFill>
                <a:effectLst>
                  <a:outerShdw blurRad="38100" dist="38100" dir="2700000" algn="tl">
                    <a:srgbClr val="000000">
                      <a:alpha val="43137"/>
                    </a:srgbClr>
                  </a:outerShdw>
                </a:effectLst>
                <a:latin typeface="Myriad Pro Bold SemiCond"/>
              </a:rPr>
              <a:t/>
            </a:r>
            <a:br>
              <a:rPr lang="hr-HR" sz="2000" b="1" dirty="0" smtClean="0">
                <a:solidFill>
                  <a:prstClr val="white">
                    <a:lumMod val="65000"/>
                  </a:prstClr>
                </a:solidFill>
                <a:effectLst>
                  <a:outerShdw blurRad="38100" dist="38100" dir="2700000" algn="tl">
                    <a:srgbClr val="000000">
                      <a:alpha val="43137"/>
                    </a:srgbClr>
                  </a:outerShdw>
                </a:effectLst>
                <a:latin typeface="Myriad Pro Bold SemiCond"/>
              </a:rPr>
            </a:br>
            <a:r>
              <a:rPr lang="hr-HR" sz="1500" b="1" dirty="0" smtClean="0">
                <a:solidFill>
                  <a:prstClr val="white">
                    <a:lumMod val="65000"/>
                  </a:prstClr>
                </a:solidFill>
                <a:effectLst>
                  <a:outerShdw blurRad="38100" dist="38100" dir="2700000" algn="tl">
                    <a:srgbClr val="000000">
                      <a:alpha val="43137"/>
                    </a:srgbClr>
                  </a:outerShdw>
                </a:effectLst>
                <a:latin typeface="Myriad Pro Bold SemiCond"/>
              </a:rPr>
              <a:t>Društveno poduzetništvo</a:t>
            </a:r>
            <a:r>
              <a:rPr lang="vi-VN" sz="1500" b="1" dirty="0" smtClean="0">
                <a:effectLst>
                  <a:outerShdw blurRad="38100" dist="38100" dir="2700000" algn="tl">
                    <a:srgbClr val="000000">
                      <a:alpha val="43137"/>
                    </a:srgbClr>
                  </a:outerShdw>
                </a:effectLst>
                <a:latin typeface="Myriad Pro Bold SemiCond"/>
              </a:rPr>
              <a:t/>
            </a:r>
            <a:br>
              <a:rPr lang="vi-VN" sz="1500" b="1" dirty="0" smtClean="0">
                <a:effectLst>
                  <a:outerShdw blurRad="38100" dist="38100" dir="2700000" algn="tl">
                    <a:srgbClr val="000000">
                      <a:alpha val="43137"/>
                    </a:srgbClr>
                  </a:outerShdw>
                </a:effectLst>
                <a:latin typeface="Myriad Pro Bold SemiCond"/>
              </a:rPr>
            </a:br>
            <a:endParaRPr lang="hr-HR" sz="1500" b="1" dirty="0">
              <a:solidFill>
                <a:prstClr val="black"/>
              </a:solidFill>
              <a:effectLst>
                <a:outerShdw blurRad="38100" dist="38100" dir="2700000" algn="tl">
                  <a:srgbClr val="000000">
                    <a:alpha val="43137"/>
                  </a:srgbClr>
                </a:outerShdw>
              </a:effectLst>
            </a:endParaRPr>
          </a:p>
        </p:txBody>
      </p:sp>
      <p:graphicFrame>
        <p:nvGraphicFramePr>
          <p:cNvPr id="4" name="Dijagram 3"/>
          <p:cNvGraphicFramePr/>
          <p:nvPr>
            <p:extLst>
              <p:ext uri="{D42A27DB-BD31-4B8C-83A1-F6EECF244321}">
                <p14:modId xmlns:p14="http://schemas.microsoft.com/office/powerpoint/2010/main" val="718016229"/>
              </p:ext>
            </p:extLst>
          </p:nvPr>
        </p:nvGraphicFramePr>
        <p:xfrm>
          <a:off x="588723" y="1402915"/>
          <a:ext cx="8279704" cy="53736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3428" y="5137498"/>
            <a:ext cx="1760740" cy="11004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cxnSp>
        <p:nvCxnSpPr>
          <p:cNvPr id="5" name="Straight Connector 13"/>
          <p:cNvCxnSpPr/>
          <p:nvPr/>
        </p:nvCxnSpPr>
        <p:spPr>
          <a:xfrm>
            <a:off x="1328439" y="703614"/>
            <a:ext cx="6512854"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236404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9"/>
          <p:cNvSpPr>
            <a:spLocks noGrp="1"/>
          </p:cNvSpPr>
          <p:nvPr>
            <p:ph type="title"/>
          </p:nvPr>
        </p:nvSpPr>
        <p:spPr>
          <a:xfrm>
            <a:off x="541628" y="181197"/>
            <a:ext cx="7237413" cy="938880"/>
          </a:xfrm>
        </p:spPr>
        <p:txBody>
          <a:bodyPr/>
          <a:lstStyle/>
          <a:p>
            <a:pPr eaLnBrk="1" hangingPunct="1"/>
            <a:r>
              <a:rPr lang="hr-HR" sz="20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Prioritetna os 2- Socijalna uključenost</a:t>
            </a:r>
            <a:endParaRPr lang="en-US" sz="2000" b="1" dirty="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338" name="Subtitle 5"/>
          <p:cNvSpPr>
            <a:spLocks noGrp="1"/>
          </p:cNvSpPr>
          <p:nvPr>
            <p:ph idx="1"/>
          </p:nvPr>
        </p:nvSpPr>
        <p:spPr>
          <a:xfrm>
            <a:off x="457200" y="1392535"/>
            <a:ext cx="8255000" cy="4495503"/>
          </a:xfrm>
        </p:spPr>
        <p:txBody>
          <a:bodyPr/>
          <a:lstStyle/>
          <a:p>
            <a:pPr marL="0" indent="0">
              <a:buNone/>
            </a:pPr>
            <a:endParaRPr lang="hr-HR" sz="1600" dirty="0" smtClean="0">
              <a:solidFill>
                <a:schemeClr val="tx2">
                  <a:lumMod val="60000"/>
                  <a:lumOff val="40000"/>
                </a:schemeClr>
              </a:solidFill>
              <a:effectLst>
                <a:outerShdw blurRad="38100" dist="38100" dir="2700000" algn="tl">
                  <a:srgbClr val="000000">
                    <a:alpha val="43137"/>
                  </a:srgbClr>
                </a:outerShdw>
              </a:effectLst>
              <a:cs typeface="Myriad Pro Light SemiExt" charset="0"/>
            </a:endParaRPr>
          </a:p>
          <a:p>
            <a:pPr marL="0" indent="0">
              <a:buNone/>
            </a:pPr>
            <a:endParaRPr lang="en-US" sz="1600" dirty="0">
              <a:solidFill>
                <a:schemeClr val="tx2">
                  <a:lumMod val="60000"/>
                  <a:lumOff val="40000"/>
                </a:schemeClr>
              </a:solidFill>
              <a:cs typeface="Myriad Pro Light SemiExt" charset="0"/>
            </a:endParaRPr>
          </a:p>
        </p:txBody>
      </p:sp>
      <p:sp>
        <p:nvSpPr>
          <p:cNvPr id="14339" name="Rectangle 12"/>
          <p:cNvSpPr>
            <a:spLocks noChangeArrowheads="1"/>
          </p:cNvSpPr>
          <p:nvPr/>
        </p:nvSpPr>
        <p:spPr bwMode="auto">
          <a:xfrm>
            <a:off x="449263" y="18542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7" name="Pravokutnik 6"/>
          <p:cNvSpPr/>
          <p:nvPr/>
        </p:nvSpPr>
        <p:spPr>
          <a:xfrm>
            <a:off x="633994" y="853926"/>
            <a:ext cx="7612698" cy="1369606"/>
          </a:xfrm>
          <a:prstGeom prst="rect">
            <a:avLst/>
          </a:prstGeom>
        </p:spPr>
        <p:txBody>
          <a:bodyPr wrap="square">
            <a:spAutoFit/>
          </a:bodyPr>
          <a:lstStyle/>
          <a:p>
            <a:pPr algn="ctr"/>
            <a:endParaRPr lang="hr-HR" sz="1500" b="1" dirty="0" smtClean="0">
              <a:solidFill>
                <a:srgbClr val="FF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Otvoreni trajni poziv „</a:t>
            </a:r>
            <a:r>
              <a:rPr lang="vi-VN"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Unaprjeđenje usluga za djecu u sustavu</a:t>
            </a: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vi-VN"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ranog i predškolskog odgoja i obrazovanja</a:t>
            </a:r>
            <a:r>
              <a:rPr lang="hr-HR" sz="1500" b="1" dirty="0" smtClean="0">
                <a:solidFill>
                  <a:schemeClr val="bg1">
                    <a:lumMod val="6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hr-HR" sz="2000" b="1" u="sng" dirty="0">
              <a:solidFill>
                <a:schemeClr val="tx2">
                  <a:lumMod val="40000"/>
                  <a:lumOff val="6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hr-HR" dirty="0">
              <a:solidFill>
                <a:schemeClr val="tx2">
                  <a:lumMod val="60000"/>
                  <a:lumOff val="40000"/>
                </a:schemeClr>
              </a:solidFill>
              <a:effectLst/>
              <a:latin typeface="+mn-lt"/>
            </a:endParaRPr>
          </a:p>
        </p:txBody>
      </p:sp>
      <p:graphicFrame>
        <p:nvGraphicFramePr>
          <p:cNvPr id="26" name="Dijagram 25"/>
          <p:cNvGraphicFramePr/>
          <p:nvPr>
            <p:extLst>
              <p:ext uri="{D42A27DB-BD31-4B8C-83A1-F6EECF244321}">
                <p14:modId xmlns:p14="http://schemas.microsoft.com/office/powerpoint/2010/main" val="1243404165"/>
              </p:ext>
            </p:extLst>
          </p:nvPr>
        </p:nvGraphicFramePr>
        <p:xfrm>
          <a:off x="1962880" y="1671159"/>
          <a:ext cx="5677060" cy="2174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9" name="Dijagram 28"/>
          <p:cNvGraphicFramePr/>
          <p:nvPr>
            <p:extLst>
              <p:ext uri="{D42A27DB-BD31-4B8C-83A1-F6EECF244321}">
                <p14:modId xmlns:p14="http://schemas.microsoft.com/office/powerpoint/2010/main" val="4161358634"/>
              </p:ext>
            </p:extLst>
          </p:nvPr>
        </p:nvGraphicFramePr>
        <p:xfrm>
          <a:off x="1794572" y="3686399"/>
          <a:ext cx="5170294" cy="31665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0" name="Slika 29" descr="&lt;a href=&quot;/UserDocsImages//Vijesti/2018/03 oÅ¾ujak/8 oÅ¾ujka/Pressica/Untitled.png&quot; target=&quot;_blank&quot;&gt;Spremi sliku (u kvaliteti za tisak)&lt;/a&gt;"/>
          <p:cNvPicPr/>
          <p:nvPr/>
        </p:nvPicPr>
        <p:blipFill>
          <a:blip r:embed="rId12">
            <a:extLst>
              <a:ext uri="{28A0092B-C50C-407E-A947-70E740481C1C}">
                <a14:useLocalDpi xmlns:a14="http://schemas.microsoft.com/office/drawing/2010/main" val="0"/>
              </a:ext>
            </a:extLst>
          </a:blip>
          <a:srcRect/>
          <a:stretch>
            <a:fillRect/>
          </a:stretch>
        </p:blipFill>
        <p:spPr bwMode="auto">
          <a:xfrm>
            <a:off x="6206515" y="4132589"/>
            <a:ext cx="2200275" cy="1661459"/>
          </a:xfrm>
          <a:prstGeom prst="ellipse">
            <a:avLst/>
          </a:prstGeom>
          <a:ln>
            <a:noFill/>
          </a:ln>
          <a:effectLst>
            <a:softEdge rad="112500"/>
          </a:effectLst>
        </p:spPr>
      </p:pic>
      <p:sp>
        <p:nvSpPr>
          <p:cNvPr id="20" name="TekstniOkvir 19"/>
          <p:cNvSpPr txBox="1"/>
          <p:nvPr/>
        </p:nvSpPr>
        <p:spPr>
          <a:xfrm>
            <a:off x="384561" y="2223532"/>
            <a:ext cx="1486923" cy="124649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1. Alokacija, ciljana skupina, korisnici, objava</a:t>
            </a:r>
            <a:endParaRPr lang="hr-HR" sz="1500" b="1" dirty="0">
              <a:solidFill>
                <a:schemeClr val="bg1">
                  <a:lumMod val="65000"/>
                </a:schemeClr>
              </a:solidFill>
              <a:latin typeface="Arial" panose="020B0604020202020204" pitchFamily="34" charset="0"/>
              <a:cs typeface="Arial" panose="020B0604020202020204" pitchFamily="34" charset="0"/>
            </a:endParaRPr>
          </a:p>
        </p:txBody>
      </p:sp>
      <p:sp>
        <p:nvSpPr>
          <p:cNvPr id="21" name="TekstniOkvir 20"/>
          <p:cNvSpPr txBox="1"/>
          <p:nvPr/>
        </p:nvSpPr>
        <p:spPr>
          <a:xfrm>
            <a:off x="384561" y="3904428"/>
            <a:ext cx="2080447" cy="323165"/>
          </a:xfrm>
          <a:prstGeom prst="rect">
            <a:avLst/>
          </a:prstGeom>
          <a:noFill/>
        </p:spPr>
        <p:txBody>
          <a:bodyPr wrap="square" rtlCol="0">
            <a:spAutoFit/>
          </a:bodyPr>
          <a:lstStyle/>
          <a:p>
            <a:r>
              <a:rPr lang="hr-HR" sz="1500" b="1" dirty="0" smtClean="0">
                <a:solidFill>
                  <a:schemeClr val="bg1">
                    <a:lumMod val="65000"/>
                  </a:schemeClr>
                </a:solidFill>
                <a:latin typeface="Arial" panose="020B0604020202020204" pitchFamily="34" charset="0"/>
                <a:cs typeface="Arial" panose="020B0604020202020204" pitchFamily="34" charset="0"/>
              </a:rPr>
              <a:t>2. Aktivnosti i ciljevi</a:t>
            </a:r>
            <a:endParaRPr lang="hr-HR" sz="1500" b="1" dirty="0">
              <a:solidFill>
                <a:schemeClr val="bg1">
                  <a:lumMod val="65000"/>
                </a:schemeClr>
              </a:solidFill>
              <a:latin typeface="Arial" panose="020B0604020202020204" pitchFamily="34" charset="0"/>
              <a:cs typeface="Arial" panose="020B0604020202020204" pitchFamily="34" charset="0"/>
            </a:endParaRPr>
          </a:p>
        </p:txBody>
      </p:sp>
      <p:cxnSp>
        <p:nvCxnSpPr>
          <p:cNvPr id="11" name="Straight Connector 13"/>
          <p:cNvCxnSpPr/>
          <p:nvPr/>
        </p:nvCxnSpPr>
        <p:spPr>
          <a:xfrm>
            <a:off x="1128022" y="853926"/>
            <a:ext cx="6277876" cy="0"/>
          </a:xfrm>
          <a:prstGeom prst="line">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0883033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Graphic spid="29" grpId="0">
        <p:bldAsOne/>
      </p:bldGraphic>
      <p:bldP spid="20" grpId="0"/>
      <p:bldP spid="21" grpId="0"/>
    </p:bldLst>
  </p:timing>
</p:sld>
</file>

<file path=ppt/theme/theme1.xml><?xml version="1.0" encoding="utf-8"?>
<a:theme xmlns:a="http://schemas.openxmlformats.org/drawingml/2006/main" name="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powerpoint</Template>
  <TotalTime>641</TotalTime>
  <Words>2351</Words>
  <Application>Microsoft Office PowerPoint</Application>
  <PresentationFormat>Prikaz na zaslonu (4:3)</PresentationFormat>
  <Paragraphs>319</Paragraphs>
  <Slides>21</Slides>
  <Notes>6</Notes>
  <HiddenSlides>0</HiddenSlides>
  <MMClips>0</MMClips>
  <ScaleCrop>false</ScaleCrop>
  <HeadingPairs>
    <vt:vector size="4" baseType="variant">
      <vt:variant>
        <vt:lpstr>Tema</vt:lpstr>
      </vt:variant>
      <vt:variant>
        <vt:i4>1</vt:i4>
      </vt:variant>
      <vt:variant>
        <vt:lpstr>Naslovi slajdova</vt:lpstr>
      </vt:variant>
      <vt:variant>
        <vt:i4>21</vt:i4>
      </vt:variant>
    </vt:vector>
  </HeadingPairs>
  <TitlesOfParts>
    <vt:vector size="22" baseType="lpstr">
      <vt:lpstr>powerpoint</vt:lpstr>
      <vt:lpstr>OPERATIVNI PROGRAM                                  UČINKOVITI LJUDSKI POTENCIJALI 2014. – 2020.</vt:lpstr>
      <vt:lpstr>Prioritetna os 1. Zapošljavanje</vt:lpstr>
      <vt:lpstr>Mjere aktivne politike zapošljavanja HZZ-a  u 2018. godini</vt:lpstr>
      <vt:lpstr>ZAPOŠLJAVANJE                                    Poziv namijenjen poticanju zapošljavanja na lokalnoj razini</vt:lpstr>
      <vt:lpstr>Inicijativa za zapošljavanje mladih u RH</vt:lpstr>
      <vt:lpstr>Inicijativa za zapošljavanje mladih (IZM) u 2018. (jedan od primjera planiranih aktivnosti)</vt:lpstr>
      <vt:lpstr>Prioritetna os 2- Socijalna uključenost  Otvoreni trajni poziv „Zaželi - Program zapošljavanja žena”</vt:lpstr>
      <vt:lpstr> Prioritetna os 2- Socijalna uključenost  Društveno poduzetništvo </vt:lpstr>
      <vt:lpstr>Prioritetna os 2- Socijalna uključenost</vt:lpstr>
      <vt:lpstr>Prioritetna os 2- Socijalna uključenost</vt:lpstr>
      <vt:lpstr>         Prioritetna os 2 - Socijalna uključenost</vt:lpstr>
      <vt:lpstr>Prioritetna os 2- Socijalna uključenost</vt:lpstr>
      <vt:lpstr>Prioritetna os 2 – Socijalna uključenost  Otvoreni trajni poziv „Mediji zajednice-potpora socijalnom uključivanju putem medija”</vt:lpstr>
      <vt:lpstr>Prioritetna os 3 - Obrazovanje i cjeloživotno učenje </vt:lpstr>
      <vt:lpstr>Prioritetna os 3 - Obrazovanje i cjeloživotno učenje </vt:lpstr>
      <vt:lpstr>Prioritetna os 3 - Obrazovanje i cjeloživotno učenje </vt:lpstr>
      <vt:lpstr>Prioritetna os 4. Dobro upravljanje</vt:lpstr>
      <vt:lpstr>Prioritetna os 4. Dobro upravljanje</vt:lpstr>
      <vt:lpstr>Prioritetna os 4. Dobro upravljanje Razvijanje kapaciteta organizacija civilnog društva, osobito NVO-a i socijalnih partnera, te jačanje civilnog i socijalnog dijaloga radi boljeg upravljanja</vt:lpstr>
      <vt:lpstr>Prioritetna os 4. Dobro upravljanje</vt:lpstr>
      <vt:lpstr>PowerPointova prezentacija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OPERATIVNI PROGRAM                                  UČINKOVITI LJUDSKI POTENCIJALI 2014. – 2020.</dc:title>
  <dc:creator>MRMS</dc:creator>
  <cp:lastModifiedBy>Gordana Dragičević</cp:lastModifiedBy>
  <cp:revision>108</cp:revision>
  <dcterms:created xsi:type="dcterms:W3CDTF">2018-04-12T15:53:19Z</dcterms:created>
  <dcterms:modified xsi:type="dcterms:W3CDTF">2018-04-23T15:51:04Z</dcterms:modified>
</cp:coreProperties>
</file>