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6"/>
  </p:notesMasterIdLst>
  <p:handoutMasterIdLst>
    <p:handoutMasterId r:id="rId37"/>
  </p:handoutMasterIdLst>
  <p:sldIdLst>
    <p:sldId id="257" r:id="rId5"/>
    <p:sldId id="539" r:id="rId6"/>
    <p:sldId id="540" r:id="rId7"/>
    <p:sldId id="541" r:id="rId8"/>
    <p:sldId id="542" r:id="rId9"/>
    <p:sldId id="562" r:id="rId10"/>
    <p:sldId id="563" r:id="rId11"/>
    <p:sldId id="494" r:id="rId12"/>
    <p:sldId id="577" r:id="rId13"/>
    <p:sldId id="578" r:id="rId14"/>
    <p:sldId id="560" r:id="rId15"/>
    <p:sldId id="559" r:id="rId16"/>
    <p:sldId id="531" r:id="rId17"/>
    <p:sldId id="579" r:id="rId18"/>
    <p:sldId id="580" r:id="rId19"/>
    <p:sldId id="581" r:id="rId20"/>
    <p:sldId id="561" r:id="rId21"/>
    <p:sldId id="537" r:id="rId22"/>
    <p:sldId id="538" r:id="rId23"/>
    <p:sldId id="543" r:id="rId24"/>
    <p:sldId id="544" r:id="rId25"/>
    <p:sldId id="564" r:id="rId26"/>
    <p:sldId id="565" r:id="rId27"/>
    <p:sldId id="566" r:id="rId28"/>
    <p:sldId id="567" r:id="rId29"/>
    <p:sldId id="568" r:id="rId30"/>
    <p:sldId id="569" r:id="rId31"/>
    <p:sldId id="570" r:id="rId32"/>
    <p:sldId id="571" r:id="rId33"/>
    <p:sldId id="572" r:id="rId34"/>
    <p:sldId id="576" r:id="rId35"/>
  </p:sldIdLst>
  <p:sldSz cx="12192000" cy="6858000"/>
  <p:notesSz cx="6735763" cy="9866313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a Raljević" initials="MR" lastIdx="1" clrIdx="0">
    <p:extLst>
      <p:ext uri="{19B8F6BF-5375-455C-9EA6-DF929625EA0E}">
        <p15:presenceInfo xmlns:p15="http://schemas.microsoft.com/office/powerpoint/2012/main" userId="S-1-5-21-770633012-169110031-1155432073-29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9EF"/>
    <a:srgbClr val="05051D"/>
    <a:srgbClr val="548DAB"/>
    <a:srgbClr val="2491CF"/>
    <a:srgbClr val="2490CF"/>
    <a:srgbClr val="809ABB"/>
    <a:srgbClr val="C3C2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1" autoAdjust="0"/>
    <p:restoredTop sz="91854" autoAdjust="0"/>
  </p:normalViewPr>
  <p:slideViewPr>
    <p:cSldViewPr snapToGrid="0">
      <p:cViewPr varScale="1">
        <p:scale>
          <a:sx n="104" d="100"/>
          <a:sy n="104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2"/>
                </a:gs>
                <a:gs pos="50000">
                  <a:srgbClr val="66008F"/>
                </a:gs>
                <a:gs pos="56000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Sheet1!$B$6:$B$33</c:f>
              <c:strCache>
                <c:ptCount val="28"/>
                <c:pt idx="0">
                  <c:v>Poljska</c:v>
                </c:pt>
                <c:pt idx="1">
                  <c:v>Italija</c:v>
                </c:pt>
                <c:pt idx="2">
                  <c:v>Španjolska</c:v>
                </c:pt>
                <c:pt idx="3">
                  <c:v>Rumunjska</c:v>
                </c:pt>
                <c:pt idx="4">
                  <c:v>Češka</c:v>
                </c:pt>
                <c:pt idx="5">
                  <c:v>Mađarska</c:v>
                </c:pt>
                <c:pt idx="6">
                  <c:v>Portugal</c:v>
                </c:pt>
                <c:pt idx="7">
                  <c:v>Njemačka</c:v>
                </c:pt>
                <c:pt idx="8">
                  <c:v>Francuska</c:v>
                </c:pt>
                <c:pt idx="9">
                  <c:v>Grčka</c:v>
                </c:pt>
                <c:pt idx="10">
                  <c:v>Slovačka</c:v>
                </c:pt>
                <c:pt idx="11">
                  <c:v>V. Britanija</c:v>
                </c:pt>
                <c:pt idx="12">
                  <c:v>HRVATSKA</c:v>
                </c:pt>
                <c:pt idx="13">
                  <c:v>Bugarska</c:v>
                </c:pt>
                <c:pt idx="14">
                  <c:v>Litva</c:v>
                </c:pt>
                <c:pt idx="15">
                  <c:v>Latvija</c:v>
                </c:pt>
                <c:pt idx="16">
                  <c:v>Estonija</c:v>
                </c:pt>
                <c:pt idx="17">
                  <c:v>Slovenija</c:v>
                </c:pt>
                <c:pt idx="18">
                  <c:v>Belgija</c:v>
                </c:pt>
                <c:pt idx="19">
                  <c:v>Švedska</c:v>
                </c:pt>
                <c:pt idx="20">
                  <c:v>Finska</c:v>
                </c:pt>
                <c:pt idx="21">
                  <c:v>Nizozemska</c:v>
                </c:pt>
                <c:pt idx="22">
                  <c:v>Austrija</c:v>
                </c:pt>
                <c:pt idx="23">
                  <c:v>Irska</c:v>
                </c:pt>
                <c:pt idx="24">
                  <c:v>Cipar</c:v>
                </c:pt>
                <c:pt idx="25">
                  <c:v>Malta</c:v>
                </c:pt>
                <c:pt idx="26">
                  <c:v>Danska</c:v>
                </c:pt>
                <c:pt idx="27">
                  <c:v>Luksemburg</c:v>
                </c:pt>
              </c:strCache>
            </c:strRef>
          </c:cat>
          <c:val>
            <c:numRef>
              <c:f>Sheet1!$L$6:$L$33</c:f>
              <c:numCache>
                <c:formatCode>_-* #,##0.0\ _k_n_-;\-* #,##0.0\ _k_n_-;_-* "-"?\ _k_n_-;_-@_-</c:formatCode>
                <c:ptCount val="28"/>
                <c:pt idx="0">
                  <c:v>77.566981620999996</c:v>
                </c:pt>
                <c:pt idx="1">
                  <c:v>32.823030360000004</c:v>
                </c:pt>
                <c:pt idx="2">
                  <c:v>28.559497382</c:v>
                </c:pt>
                <c:pt idx="3">
                  <c:v>22.993795581999994</c:v>
                </c:pt>
                <c:pt idx="4">
                  <c:v>21.982886842999999</c:v>
                </c:pt>
                <c:pt idx="5">
                  <c:v>21.905904307</c:v>
                </c:pt>
                <c:pt idx="6">
                  <c:v>21.465003158999995</c:v>
                </c:pt>
                <c:pt idx="7">
                  <c:v>19.234850948999998</c:v>
                </c:pt>
                <c:pt idx="8">
                  <c:v>15.852516494</c:v>
                </c:pt>
                <c:pt idx="9">
                  <c:v>15.521881721</c:v>
                </c:pt>
                <c:pt idx="10">
                  <c:v>13.99168442</c:v>
                </c:pt>
                <c:pt idx="11">
                  <c:v>11.839884864</c:v>
                </c:pt>
                <c:pt idx="12">
                  <c:v>8.6093566790000011</c:v>
                </c:pt>
                <c:pt idx="13">
                  <c:v>7.5884102229999995</c:v>
                </c:pt>
                <c:pt idx="14">
                  <c:v>6.8231222489999999</c:v>
                </c:pt>
                <c:pt idx="15">
                  <c:v>4.5118342910000004</c:v>
                </c:pt>
                <c:pt idx="16">
                  <c:v>3.5899704199999998</c:v>
                </c:pt>
                <c:pt idx="17">
                  <c:v>3.074786815</c:v>
                </c:pt>
                <c:pt idx="18">
                  <c:v>2.2839185649999996</c:v>
                </c:pt>
                <c:pt idx="19">
                  <c:v>2.105772178</c:v>
                </c:pt>
                <c:pt idx="20">
                  <c:v>1.4658065450000002</c:v>
                </c:pt>
                <c:pt idx="21">
                  <c:v>1.404312373</c:v>
                </c:pt>
                <c:pt idx="22">
                  <c:v>1.2356495759999999</c:v>
                </c:pt>
                <c:pt idx="23">
                  <c:v>1.1885576229999999</c:v>
                </c:pt>
                <c:pt idx="24">
                  <c:v>0.73563799100000005</c:v>
                </c:pt>
                <c:pt idx="25">
                  <c:v>0.72499860000000005</c:v>
                </c:pt>
                <c:pt idx="26">
                  <c:v>0.55336837900000002</c:v>
                </c:pt>
                <c:pt idx="27">
                  <c:v>5.9735806999999995E-2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205-4E28-AC72-9C24E8A194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39977568"/>
        <c:axId val="1939981920"/>
      </c:barChart>
      <c:catAx>
        <c:axId val="1939977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39981920"/>
        <c:crosses val="autoZero"/>
        <c:auto val="1"/>
        <c:lblAlgn val="ctr"/>
        <c:lblOffset val="100"/>
        <c:noMultiLvlLbl val="0"/>
      </c:catAx>
      <c:valAx>
        <c:axId val="1939981920"/>
        <c:scaling>
          <c:orientation val="minMax"/>
          <c:max val="80"/>
          <c:min val="0"/>
        </c:scaling>
        <c:delete val="0"/>
        <c:axPos val="l"/>
        <c:majorGridlines>
          <c:spPr>
            <a:ln>
              <a:prstDash val="sysDash"/>
            </a:ln>
          </c:spPr>
        </c:majorGridlines>
        <c:numFmt formatCode="_(* #,##0_);_(* \(#,##0\);_(* &quot;-&quot;_);_(@_)" sourceLinked="0"/>
        <c:majorTickMark val="out"/>
        <c:minorTickMark val="none"/>
        <c:tickLblPos val="nextTo"/>
        <c:spPr>
          <a:ln>
            <a:prstDash val="sysDot"/>
          </a:ln>
        </c:spPr>
        <c:crossAx val="1939977568"/>
        <c:crosses val="autoZero"/>
        <c:crossBetween val="between"/>
        <c:majorUnit val="5"/>
      </c:valAx>
      <c:spPr>
        <a:noFill/>
        <a:ln w="25395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196"/>
      </a:pPr>
      <a:endParaRPr lang="sr-Latn-R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r-HR" sz="2000" b="1" baseline="0">
                <a:solidFill>
                  <a:schemeClr val="tx2"/>
                </a:solidFill>
                <a:latin typeface="+mn-lt"/>
              </a:rPr>
              <a:t>BROJ PRIGOVORA </a:t>
            </a:r>
            <a:r>
              <a:rPr lang="hr-HR" sz="2000" b="1" baseline="0" dirty="0">
                <a:solidFill>
                  <a:schemeClr val="tx2"/>
                </a:solidFill>
                <a:latin typeface="+mn-lt"/>
              </a:rPr>
              <a:t>U ODNOSU NA PT</a:t>
            </a:r>
          </a:p>
        </c:rich>
      </c:tx>
      <c:layout>
        <c:manualLayout>
          <c:xMode val="edge"/>
          <c:yMode val="edge"/>
          <c:x val="0.23966869839920735"/>
          <c:y val="1.08974383726263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279-4CE9-A6ED-EA77B56539B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279-4CE9-A6ED-EA77B56539B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279-4CE9-A6ED-EA77B56539B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279-4CE9-A6ED-EA77B56539B8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410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279-4CE9-A6ED-EA77B56539B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419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279-4CE9-A6ED-EA77B56539B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119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C279-4CE9-A6ED-EA77B56539B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40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0DE3-4CB4-ABBC-7FABEC34DE9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0227800803503427E-2"/>
                  <c:y val="1.61955669735539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9B03-4265-93B1-7621C0E3DFA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MGPO</c:v>
                </c:pt>
                <c:pt idx="1">
                  <c:v>HAMAG</c:v>
                </c:pt>
                <c:pt idx="2">
                  <c:v>FZOEU</c:v>
                </c:pt>
                <c:pt idx="3">
                  <c:v>SAFU</c:v>
                </c:pt>
                <c:pt idx="4">
                  <c:v>MZO</c:v>
                </c:pt>
                <c:pt idx="5">
                  <c:v>MZOEU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410</c:v>
                </c:pt>
                <c:pt idx="1">
                  <c:v>419</c:v>
                </c:pt>
                <c:pt idx="2">
                  <c:v>119</c:v>
                </c:pt>
                <c:pt idx="3">
                  <c:v>39</c:v>
                </c:pt>
                <c:pt idx="4">
                  <c:v>40</c:v>
                </c:pt>
                <c:pt idx="5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279-4CE9-A6ED-EA77B56539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19911840"/>
        <c:axId val="2019903136"/>
      </c:barChart>
      <c:valAx>
        <c:axId val="2019903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2019911840"/>
        <c:crosses val="autoZero"/>
        <c:crossBetween val="between"/>
      </c:valAx>
      <c:catAx>
        <c:axId val="20199118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20199031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hr-HR" dirty="0"/>
              <a:t>BROJ</a:t>
            </a:r>
            <a:r>
              <a:rPr lang="hr-HR" baseline="0" dirty="0"/>
              <a:t> PRIGOVORA U ODNOSU NA POZIV</a:t>
            </a:r>
            <a:endParaRPr lang="hr-HR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Sheet1!$A$2:$A$30</c:f>
              <c:strCache>
                <c:ptCount val="29"/>
                <c:pt idx="0">
                  <c:v>Proizvodni kapaciteti MSP</c:v>
                </c:pt>
                <c:pt idx="1">
                  <c:v>Ulaganje u proizvodnu tehnologiju MSP</c:v>
                </c:pt>
                <c:pt idx="2">
                  <c:v>IKT</c:v>
                </c:pt>
                <c:pt idx="3">
                  <c:v>Podrška razvoju MSP u turizmu </c:v>
                </c:pt>
                <c:pt idx="4">
                  <c:v>Kompetetnost i razvoj MSP</c:v>
                </c:pt>
                <c:pt idx="5">
                  <c:v>Inovacije novoosnovanih MSP</c:v>
                </c:pt>
                <c:pt idx="6">
                  <c:v>Pilot projekt - Energetska obnova zgrada koje obavljaju djelatnost odgoja i obrazovanja</c:v>
                </c:pt>
                <c:pt idx="7">
                  <c:v>Pilot projekt - Izrada projektne dokumentacije za energetsku obnovu zgrada  u javnim ustanovama koje obavljaju djelatnost odgoja i obrazovanja</c:v>
                </c:pt>
                <c:pt idx="8">
                  <c:v>Modernizacija studentskog smještaja</c:v>
                </c:pt>
                <c:pt idx="9">
                  <c:v>IRI</c:v>
                </c:pt>
                <c:pt idx="10">
                  <c:v>E-impuls</c:v>
                </c:pt>
                <c:pt idx="11">
                  <c:v>Energetska obnova zgrada javnog sektora</c:v>
                </c:pt>
                <c:pt idx="12">
                  <c:v>Energetska obnova višestambenih zgrada</c:v>
                </c:pt>
                <c:pt idx="13">
                  <c:v>Energetska obnova zgrada za odgoj i obrazovanje</c:v>
                </c:pt>
                <c:pt idx="14">
                  <c:v>Građenje reciklažnih dvorišta</c:v>
                </c:pt>
                <c:pt idx="15">
                  <c:v>Internacionalizacija poslovanja MSP-ova</c:v>
                </c:pt>
                <c:pt idx="16">
                  <c:v>Komercijalizacija inovacija u poduzetništvu</c:v>
                </c:pt>
                <c:pt idx="17">
                  <c:v>Poboljšanje pristupa zdravstvenoj zaštiti</c:v>
                </c:pt>
                <c:pt idx="18">
                  <c:v>Podrška razvoju Centara kompetencija</c:v>
                </c:pt>
                <c:pt idx="19">
                  <c:v>Programi za obnovu kulturne baštine </c:v>
                </c:pt>
                <c:pt idx="20">
                  <c:v>Prirodna baština u nacionalnim parkovima i parkovima prirode</c:v>
                </c:pt>
                <c:pt idx="21">
                  <c:v>Promicanje održivog razvoja prirodne baštine</c:v>
                </c:pt>
                <c:pt idx="22">
                  <c:v>Razvoj poslovne infrastrukture</c:v>
                </c:pt>
                <c:pt idx="23">
                  <c:v>Ulaganje u sektoru IRI</c:v>
                </c:pt>
                <c:pt idx="24">
                  <c:v>Ulaganje u znanost i inovacije</c:v>
                </c:pt>
                <c:pt idx="25">
                  <c:v>Certifikacijom proizvoda do tržišta</c:v>
                </c:pt>
                <c:pt idx="26">
                  <c:v>Povećanje energetske učinkovitosti i korištenja obnovljivih izvora energije u proizvodnim industrijama</c:v>
                </c:pt>
                <c:pt idx="27">
                  <c:v>Priprema IRI infrastrukturnih projekata</c:v>
                </c:pt>
                <c:pt idx="28">
                  <c:v>PPI</c:v>
                </c:pt>
              </c:strCache>
            </c:strRef>
          </c:cat>
          <c:val>
            <c:numRef>
              <c:f>Sheet1!$B$2:$B$30</c:f>
              <c:numCache>
                <c:formatCode>General</c:formatCode>
                <c:ptCount val="29"/>
                <c:pt idx="0">
                  <c:v>14</c:v>
                </c:pt>
                <c:pt idx="1">
                  <c:v>27</c:v>
                </c:pt>
                <c:pt idx="2">
                  <c:v>91</c:v>
                </c:pt>
                <c:pt idx="3">
                  <c:v>36</c:v>
                </c:pt>
                <c:pt idx="4">
                  <c:v>104</c:v>
                </c:pt>
                <c:pt idx="5">
                  <c:v>79</c:v>
                </c:pt>
                <c:pt idx="6">
                  <c:v>18</c:v>
                </c:pt>
                <c:pt idx="7">
                  <c:v>19</c:v>
                </c:pt>
                <c:pt idx="8">
                  <c:v>1</c:v>
                </c:pt>
                <c:pt idx="9">
                  <c:v>27</c:v>
                </c:pt>
                <c:pt idx="10">
                  <c:v>410</c:v>
                </c:pt>
                <c:pt idx="11">
                  <c:v>8</c:v>
                </c:pt>
                <c:pt idx="12">
                  <c:v>49</c:v>
                </c:pt>
                <c:pt idx="13">
                  <c:v>9</c:v>
                </c:pt>
                <c:pt idx="14">
                  <c:v>1</c:v>
                </c:pt>
                <c:pt idx="15">
                  <c:v>5</c:v>
                </c:pt>
                <c:pt idx="16">
                  <c:v>5</c:v>
                </c:pt>
                <c:pt idx="17">
                  <c:v>1</c:v>
                </c:pt>
                <c:pt idx="18">
                  <c:v>1</c:v>
                </c:pt>
                <c:pt idx="19">
                  <c:v>12</c:v>
                </c:pt>
                <c:pt idx="20">
                  <c:v>6</c:v>
                </c:pt>
                <c:pt idx="21">
                  <c:v>18</c:v>
                </c:pt>
                <c:pt idx="22">
                  <c:v>22</c:v>
                </c:pt>
                <c:pt idx="23">
                  <c:v>13</c:v>
                </c:pt>
                <c:pt idx="24">
                  <c:v>2</c:v>
                </c:pt>
                <c:pt idx="25">
                  <c:v>1</c:v>
                </c:pt>
                <c:pt idx="26">
                  <c:v>16</c:v>
                </c:pt>
                <c:pt idx="27">
                  <c:v>25</c:v>
                </c:pt>
                <c:pt idx="28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E15-4EA5-B54C-F6773E2BC8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19899328"/>
        <c:axId val="2019899872"/>
      </c:barChart>
      <c:catAx>
        <c:axId val="201989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2019899872"/>
        <c:crosses val="autoZero"/>
        <c:auto val="1"/>
        <c:lblAlgn val="ctr"/>
        <c:lblOffset val="100"/>
        <c:noMultiLvlLbl val="0"/>
      </c:catAx>
      <c:valAx>
        <c:axId val="2019899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2019899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4745510483059653E-2"/>
          <c:y val="0.10454303288100773"/>
          <c:w val="0.51417833187518225"/>
          <c:h val="0.8016666666666666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PODJELA U ODNOSU NA FAZU POSTUPKA U KOJOJ JE PRIGOVOR IZJAVLJEN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F95-408C-8695-6D7B21FDCB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F95-408C-8695-6D7B21FDCB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F95-408C-8695-6D7B21FDCB1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F95-408C-8695-6D7B21FDCB1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F95-408C-8695-6D7B21FDCB1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F95-408C-8695-6D7B21FDCB10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r-Latn-R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F95-408C-8695-6D7B21FDCB10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r-Latn-R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F95-408C-8695-6D7B21FDCB10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2"/>
              <c:layout>
                <c:manualLayout>
                  <c:x val="7.6121325682164148E-2"/>
                  <c:y val="-0.2376599723038018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FF95-408C-8695-6D7B21FDCB1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Sheet1!$A$2:$A$7</c:f>
              <c:strCache>
                <c:ptCount val="6"/>
                <c:pt idx="0">
                  <c:v>ZAPRIMANJE I REGISTRACIJA</c:v>
                </c:pt>
                <c:pt idx="1">
                  <c:v>ADMINISTRATIVNA PROVJERA</c:v>
                </c:pt>
                <c:pt idx="2">
                  <c:v>PROVJERA PRIHVATLJIVOSTI PRIJAVITELJA, PROJEKTA I AKTIVNOSTI I OCJENJIVANJE KVALITETE</c:v>
                </c:pt>
                <c:pt idx="4">
                  <c:v>PROVJERA PRIHVATLJIVOSTI TROŠKOVA</c:v>
                </c:pt>
                <c:pt idx="5">
                  <c:v>FAZA DONOŠENJA ODLUKE O FINANCIRANJU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16</c:v>
                </c:pt>
                <c:pt idx="1">
                  <c:v>101</c:v>
                </c:pt>
                <c:pt idx="2">
                  <c:v>755</c:v>
                </c:pt>
                <c:pt idx="4">
                  <c:v>20</c:v>
                </c:pt>
                <c:pt idx="5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FF95-408C-8695-6D7B21FDCB1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54077173651473776"/>
          <c:y val="0.14171051174974852"/>
          <c:w val="0.44904329338195237"/>
          <c:h val="0.801392038674199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2"/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r-HR"/>
              <a:t>PRIGOVORI PREMA VRSTI ODLUKE</a:t>
            </a:r>
          </a:p>
        </c:rich>
      </c:tx>
      <c:layout>
        <c:manualLayout>
          <c:xMode val="edge"/>
          <c:yMode val="edge"/>
          <c:x val="0.34858123791529833"/>
          <c:y val="1.46988222886922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Prigovor neosnovan</c:v>
                </c:pt>
                <c:pt idx="1">
                  <c:v>Prigovor osnovan</c:v>
                </c:pt>
                <c:pt idx="2">
                  <c:v>Prigovor odbačen</c:v>
                </c:pt>
                <c:pt idx="3">
                  <c:v>postupak obustavljen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0.72399999999999998</c:v>
                </c:pt>
                <c:pt idx="1">
                  <c:v>0.23269999999999999</c:v>
                </c:pt>
                <c:pt idx="2">
                  <c:v>2.1000000000000001E-2</c:v>
                </c:pt>
                <c:pt idx="3">
                  <c:v>1.7299999999999999E-2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24E-49DD-A4A9-9BB1A6285E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Prigovor neosnovan</c:v>
                </c:pt>
                <c:pt idx="1">
                  <c:v>Prigovor osnovan</c:v>
                </c:pt>
                <c:pt idx="2">
                  <c:v>Prigovor odbačen</c:v>
                </c:pt>
                <c:pt idx="3">
                  <c:v>postupak obustavljen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24E-49DD-A4A9-9BB1A6285E1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019904768"/>
        <c:axId val="2019897696"/>
        <c:axId val="0"/>
      </c:bar3DChart>
      <c:catAx>
        <c:axId val="201990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2019897696"/>
        <c:crosses val="autoZero"/>
        <c:auto val="1"/>
        <c:lblAlgn val="ctr"/>
        <c:lblOffset val="100"/>
        <c:noMultiLvlLbl val="0"/>
      </c:catAx>
      <c:valAx>
        <c:axId val="2019897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201990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050660-2DAA-418F-999C-8354DA161A11}" type="doc">
      <dgm:prSet loTypeId="urn:microsoft.com/office/officeart/2005/8/layout/hierarchy4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hr-HR"/>
        </a:p>
      </dgm:t>
    </dgm:pt>
    <dgm:pt modelId="{879E4BA3-A6CA-4285-BD70-890E5DFF1EE3}">
      <dgm:prSet phldrT="[Text]" custT="1"/>
      <dgm:spPr>
        <a:xfrm>
          <a:off x="36" y="93838"/>
          <a:ext cx="8218185" cy="1144653"/>
        </a:xfrm>
        <a:gradFill rotWithShape="0">
          <a:gsLst>
            <a:gs pos="0">
              <a:schemeClr val="tx2">
                <a:lumMod val="60000"/>
                <a:lumOff val="40000"/>
              </a:schemeClr>
            </a:gs>
            <a:gs pos="39999">
              <a:schemeClr val="tx2">
                <a:lumMod val="40000"/>
                <a:lumOff val="60000"/>
              </a:schemeClr>
            </a:gs>
            <a:gs pos="70000">
              <a:schemeClr val="tx2">
                <a:lumMod val="20000"/>
                <a:lumOff val="80000"/>
              </a:schemeClr>
            </a:gs>
            <a:gs pos="100000">
              <a:schemeClr val="bg1"/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hr-HR" sz="2800" b="1" dirty="0">
              <a:solidFill>
                <a:srgbClr val="000000">
                  <a:lumMod val="75000"/>
                </a:srgbClr>
              </a:solidFill>
              <a:latin typeface="Arial"/>
              <a:ea typeface="+mn-ea"/>
              <a:cs typeface="+mn-cs"/>
            </a:rPr>
            <a:t>K O H E Z I J S K A     P O L I T I K A</a:t>
          </a:r>
        </a:p>
      </dgm:t>
    </dgm:pt>
    <dgm:pt modelId="{FC36D480-F3E8-417C-91B4-0821EBC00353}" type="parTrans" cxnId="{A02DEC65-538F-403F-AABD-67C1E8189DB1}">
      <dgm:prSet/>
      <dgm:spPr/>
      <dgm:t>
        <a:bodyPr/>
        <a:lstStyle/>
        <a:p>
          <a:endParaRPr lang="hr-HR"/>
        </a:p>
      </dgm:t>
    </dgm:pt>
    <dgm:pt modelId="{01938BC1-8870-461C-A4DA-5E0F9E9B60BD}" type="sibTrans" cxnId="{A02DEC65-538F-403F-AABD-67C1E8189DB1}">
      <dgm:prSet/>
      <dgm:spPr/>
      <dgm:t>
        <a:bodyPr/>
        <a:lstStyle/>
        <a:p>
          <a:endParaRPr lang="hr-HR"/>
        </a:p>
      </dgm:t>
    </dgm:pt>
    <dgm:pt modelId="{5A1B28F1-B395-4B8D-A1E4-B9A6BF518222}">
      <dgm:prSet phldrT="[Text]" custT="1"/>
      <dgm:spPr>
        <a:xfrm>
          <a:off x="3086135" y="1429476"/>
          <a:ext cx="5128317" cy="2489223"/>
        </a:xfrm>
        <a:gradFill rotWithShape="0">
          <a:gsLst>
            <a:gs pos="36000">
              <a:schemeClr val="tx2">
                <a:lumMod val="40000"/>
                <a:lumOff val="60000"/>
              </a:schemeClr>
            </a:gs>
            <a:gs pos="0">
              <a:schemeClr val="tx2">
                <a:lumMod val="60000"/>
                <a:lumOff val="40000"/>
              </a:schemeClr>
            </a:gs>
            <a:gs pos="67000">
              <a:schemeClr val="tx2">
                <a:lumMod val="20000"/>
                <a:lumOff val="80000"/>
              </a:schemeClr>
            </a:gs>
            <a:gs pos="100000">
              <a:srgbClr val="333399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anchor="t" anchorCtr="0"/>
        <a:lstStyle/>
        <a:p>
          <a:r>
            <a:rPr lang="hr-HR" sz="2200" b="1" dirty="0">
              <a:solidFill>
                <a:srgbClr val="000000">
                  <a:lumMod val="75000"/>
                </a:srgbClr>
              </a:solidFill>
              <a:latin typeface="Arial"/>
              <a:ea typeface="+mn-ea"/>
              <a:cs typeface="+mn-cs"/>
            </a:rPr>
            <a:t>Strukturni fondovi</a:t>
          </a:r>
        </a:p>
        <a:p>
          <a:endParaRPr lang="hr-HR" sz="2200" dirty="0">
            <a:solidFill>
              <a:srgbClr val="000000"/>
            </a:solidFill>
            <a:latin typeface="Arial"/>
            <a:ea typeface="+mn-ea"/>
            <a:cs typeface="+mn-cs"/>
          </a:endParaRPr>
        </a:p>
        <a:p>
          <a:endParaRPr lang="hr-HR" sz="2800" dirty="0">
            <a:solidFill>
              <a:srgbClr val="000000"/>
            </a:solidFill>
            <a:latin typeface="Arial"/>
            <a:ea typeface="+mn-ea"/>
            <a:cs typeface="+mn-cs"/>
          </a:endParaRPr>
        </a:p>
      </dgm:t>
    </dgm:pt>
    <dgm:pt modelId="{AD2D6BE8-DBAE-414E-8F49-346054B86DC9}" type="parTrans" cxnId="{A3F41EF6-A442-473A-8592-11D7BAE1E209}">
      <dgm:prSet/>
      <dgm:spPr/>
      <dgm:t>
        <a:bodyPr/>
        <a:lstStyle/>
        <a:p>
          <a:endParaRPr lang="hr-HR"/>
        </a:p>
      </dgm:t>
    </dgm:pt>
    <dgm:pt modelId="{0E2D1D9D-CB99-4784-8B17-27A58F4F8438}" type="sibTrans" cxnId="{A3F41EF6-A442-473A-8592-11D7BAE1E209}">
      <dgm:prSet/>
      <dgm:spPr/>
      <dgm:t>
        <a:bodyPr/>
        <a:lstStyle/>
        <a:p>
          <a:endParaRPr lang="hr-HR"/>
        </a:p>
      </dgm:t>
    </dgm:pt>
    <dgm:pt modelId="{A5E297C5-5219-4A32-984B-83785DF0CB92}">
      <dgm:prSet phldrT="[Text]" custT="1"/>
      <dgm:spPr>
        <a:xfrm>
          <a:off x="5690044" y="2583137"/>
          <a:ext cx="2420093" cy="1164004"/>
        </a:xfrm>
        <a:gradFill rotWithShape="0">
          <a:gsLst>
            <a:gs pos="0">
              <a:srgbClr val="333399">
                <a:tint val="99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99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99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hr-HR" sz="1800" b="1" dirty="0">
              <a:solidFill>
                <a:srgbClr val="000000">
                  <a:lumMod val="75000"/>
                </a:srgbClr>
              </a:solidFill>
              <a:latin typeface="Arial"/>
              <a:ea typeface="+mn-ea"/>
              <a:cs typeface="+mn-cs"/>
            </a:rPr>
            <a:t>3. SOCIJALNI FOND (ESF) – </a:t>
          </a:r>
        </a:p>
        <a:p>
          <a:r>
            <a:rPr lang="hr-HR" sz="1800" b="1" dirty="0">
              <a:solidFill>
                <a:schemeClr val="tx2"/>
              </a:solidFill>
              <a:latin typeface="Arial"/>
              <a:ea typeface="+mn-ea"/>
              <a:cs typeface="+mn-cs"/>
            </a:rPr>
            <a:t>EUROPEAN SOCIAL FUND (ESF)</a:t>
          </a:r>
        </a:p>
      </dgm:t>
    </dgm:pt>
    <dgm:pt modelId="{27AEC3EF-0BD9-4E99-8FD6-E40546948DDB}" type="parTrans" cxnId="{F7D001D5-6F6A-46C9-A922-05EB873B12E8}">
      <dgm:prSet/>
      <dgm:spPr/>
      <dgm:t>
        <a:bodyPr/>
        <a:lstStyle/>
        <a:p>
          <a:endParaRPr lang="hr-HR"/>
        </a:p>
      </dgm:t>
    </dgm:pt>
    <dgm:pt modelId="{D199D365-E521-4BF3-B04E-29CFC9B02C76}" type="sibTrans" cxnId="{F7D001D5-6F6A-46C9-A922-05EB873B12E8}">
      <dgm:prSet/>
      <dgm:spPr/>
      <dgm:t>
        <a:bodyPr/>
        <a:lstStyle/>
        <a:p>
          <a:endParaRPr lang="hr-HR"/>
        </a:p>
      </dgm:t>
    </dgm:pt>
    <dgm:pt modelId="{28844246-429B-44CD-A54C-02152798E704}">
      <dgm:prSet phldrT="[Text]" custT="1"/>
      <dgm:spPr>
        <a:xfrm>
          <a:off x="3182553" y="2583137"/>
          <a:ext cx="2362555" cy="1150540"/>
        </a:xfrm>
        <a:gradFill rotWithShape="0">
          <a:gsLst>
            <a:gs pos="0">
              <a:srgbClr val="333399">
                <a:tint val="99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99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99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hr-HR" sz="1800" b="1" dirty="0">
              <a:solidFill>
                <a:srgbClr val="000000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2. FOND ZA REGIONALNI RAZVOJ (EFRR) – </a:t>
          </a:r>
          <a:r>
            <a:rPr lang="hr-HR" sz="1800" b="1" dirty="0">
              <a:solidFill>
                <a:schemeClr val="tx2"/>
              </a:solidFill>
              <a:effectLst/>
              <a:latin typeface="Arial"/>
              <a:ea typeface="+mn-ea"/>
              <a:cs typeface="+mn-cs"/>
            </a:rPr>
            <a:t>EUROPEAN REGIONAL DEVELOPMENT FUND (ERDF)</a:t>
          </a:r>
        </a:p>
      </dgm:t>
    </dgm:pt>
    <dgm:pt modelId="{36E66409-6CBB-46AB-A794-55458F2B1F11}" type="parTrans" cxnId="{93EA7642-FDAF-40B2-9CD9-AD08FD2D54F2}">
      <dgm:prSet/>
      <dgm:spPr/>
      <dgm:t>
        <a:bodyPr/>
        <a:lstStyle/>
        <a:p>
          <a:endParaRPr lang="hr-HR"/>
        </a:p>
      </dgm:t>
    </dgm:pt>
    <dgm:pt modelId="{AA53BFF3-4DA2-4EF2-84E2-B7E44EDFE2A5}" type="sibTrans" cxnId="{93EA7642-FDAF-40B2-9CD9-AD08FD2D54F2}">
      <dgm:prSet/>
      <dgm:spPr/>
      <dgm:t>
        <a:bodyPr/>
        <a:lstStyle/>
        <a:p>
          <a:endParaRPr lang="hr-HR"/>
        </a:p>
      </dgm:t>
    </dgm:pt>
    <dgm:pt modelId="{E847DCF6-5101-47C8-99A4-DFFABA776434}">
      <dgm:prSet phldrT="[Text]" custT="1"/>
      <dgm:spPr>
        <a:xfrm>
          <a:off x="7" y="1416066"/>
          <a:ext cx="2855524" cy="2441517"/>
        </a:xfrm>
        <a:gradFill rotWithShape="0">
          <a:gsLst>
            <a:gs pos="0">
              <a:schemeClr val="tx2">
                <a:lumMod val="60000"/>
                <a:lumOff val="40000"/>
              </a:schemeClr>
            </a:gs>
            <a:gs pos="35000">
              <a:schemeClr val="tx2">
                <a:lumMod val="40000"/>
                <a:lumOff val="60000"/>
              </a:schemeClr>
            </a:gs>
            <a:gs pos="69000">
              <a:srgbClr val="AAC7EA"/>
            </a:gs>
            <a:gs pos="100000">
              <a:schemeClr val="bg1"/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hr-HR" sz="2000" b="1" dirty="0">
              <a:solidFill>
                <a:srgbClr val="000000">
                  <a:lumMod val="75000"/>
                </a:srgbClr>
              </a:solidFill>
              <a:latin typeface="Arial"/>
              <a:ea typeface="+mn-ea"/>
              <a:cs typeface="+mn-cs"/>
            </a:rPr>
            <a:t>1. KOHEZIJSKI </a:t>
          </a:r>
        </a:p>
        <a:p>
          <a:r>
            <a:rPr lang="hr-HR" sz="2000" b="1" dirty="0">
              <a:solidFill>
                <a:srgbClr val="000000">
                  <a:lumMod val="75000"/>
                </a:srgbClr>
              </a:solidFill>
              <a:latin typeface="Arial"/>
              <a:ea typeface="+mn-ea"/>
              <a:cs typeface="+mn-cs"/>
            </a:rPr>
            <a:t>FOND - </a:t>
          </a:r>
        </a:p>
        <a:p>
          <a:r>
            <a:rPr lang="hr-HR" sz="2000" b="1" dirty="0">
              <a:solidFill>
                <a:schemeClr val="tx2"/>
              </a:solidFill>
              <a:latin typeface="Arial"/>
              <a:ea typeface="+mn-ea"/>
              <a:cs typeface="+mn-cs"/>
            </a:rPr>
            <a:t>COHESION FUND  (CF)</a:t>
          </a:r>
        </a:p>
      </dgm:t>
    </dgm:pt>
    <dgm:pt modelId="{417A78AD-491D-4BF3-9EFB-8D18DC981400}" type="parTrans" cxnId="{02E698A0-700F-4481-B80B-61FB360DB0A0}">
      <dgm:prSet/>
      <dgm:spPr/>
      <dgm:t>
        <a:bodyPr/>
        <a:lstStyle/>
        <a:p>
          <a:endParaRPr lang="hr-HR"/>
        </a:p>
      </dgm:t>
    </dgm:pt>
    <dgm:pt modelId="{58DD8DA0-4CB7-43B1-A4DF-C314EF18CC2B}" type="sibTrans" cxnId="{02E698A0-700F-4481-B80B-61FB360DB0A0}">
      <dgm:prSet/>
      <dgm:spPr/>
      <dgm:t>
        <a:bodyPr/>
        <a:lstStyle/>
        <a:p>
          <a:endParaRPr lang="hr-HR"/>
        </a:p>
      </dgm:t>
    </dgm:pt>
    <dgm:pt modelId="{6474CECC-9C19-45E6-939C-414371EE44E4}" type="pres">
      <dgm:prSet presAssocID="{79050660-2DAA-418F-999C-8354DA161A11}" presName="Name0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7E2339F-FB77-47D6-BB4D-F38F169BBF55}" type="pres">
      <dgm:prSet presAssocID="{879E4BA3-A6CA-4285-BD70-890E5DFF1EE3}" presName="vertOne" presStyleCnt="0"/>
      <dgm:spPr/>
    </dgm:pt>
    <dgm:pt modelId="{E3B9A2FE-8D07-47A7-A69F-F7018F7A23BF}" type="pres">
      <dgm:prSet presAssocID="{879E4BA3-A6CA-4285-BD70-890E5DFF1EE3}" presName="txOne" presStyleLbl="node0" presStyleIdx="0" presStyleCnt="1" custScaleY="31595" custLinFactNeighborX="-69" custLinFactNeighborY="48228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438EF3A3-C1B8-40C7-84CF-93AEE3FA7F70}" type="pres">
      <dgm:prSet presAssocID="{879E4BA3-A6CA-4285-BD70-890E5DFF1EE3}" presName="parTransOne" presStyleCnt="0"/>
      <dgm:spPr/>
    </dgm:pt>
    <dgm:pt modelId="{57B2B209-3EAE-40FA-8261-26A7B85EB378}" type="pres">
      <dgm:prSet presAssocID="{879E4BA3-A6CA-4285-BD70-890E5DFF1EE3}" presName="horzOne" presStyleCnt="0"/>
      <dgm:spPr/>
    </dgm:pt>
    <dgm:pt modelId="{429D0B56-9F64-4397-8F6E-AB460578CB4A}" type="pres">
      <dgm:prSet presAssocID="{5A1B28F1-B395-4B8D-A1E4-B9A6BF518222}" presName="vertTwo" presStyleCnt="0"/>
      <dgm:spPr/>
    </dgm:pt>
    <dgm:pt modelId="{C217569A-6049-44B6-A354-AF05BD253FBC}" type="pres">
      <dgm:prSet presAssocID="{5A1B28F1-B395-4B8D-A1E4-B9A6BF518222}" presName="txTwo" presStyleLbl="node2" presStyleIdx="0" presStyleCnt="2" custScaleX="104835" custScaleY="114484" custLinFactY="751" custLinFactNeighborX="-29" custLinFactNeighborY="100000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E27A760-CB82-4444-9FDC-66DEA6741D81}" type="pres">
      <dgm:prSet presAssocID="{5A1B28F1-B395-4B8D-A1E4-B9A6BF518222}" presName="parTransTwo" presStyleCnt="0"/>
      <dgm:spPr/>
    </dgm:pt>
    <dgm:pt modelId="{4DA474D8-86A3-4D34-8EE9-263E50509A77}" type="pres">
      <dgm:prSet presAssocID="{5A1B28F1-B395-4B8D-A1E4-B9A6BF518222}" presName="horzTwo" presStyleCnt="0"/>
      <dgm:spPr/>
    </dgm:pt>
    <dgm:pt modelId="{3C10657C-B706-4311-A2FC-F301D4712CB1}" type="pres">
      <dgm:prSet presAssocID="{A5E297C5-5219-4A32-984B-83785DF0CB92}" presName="vertThree" presStyleCnt="0"/>
      <dgm:spPr/>
    </dgm:pt>
    <dgm:pt modelId="{A2B754CD-4A02-4297-96DB-FB2B21131E5A}" type="pres">
      <dgm:prSet presAssocID="{A5E297C5-5219-4A32-984B-83785DF0CB92}" presName="txThree" presStyleLbl="node3" presStyleIdx="0" presStyleCnt="2" custScaleX="98416" custScaleY="61295" custLinFactNeighborX="482" custLinFactNeighborY="-76203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55188515-3362-48D8-B352-B9E8F56EB280}" type="pres">
      <dgm:prSet presAssocID="{A5E297C5-5219-4A32-984B-83785DF0CB92}" presName="horzThree" presStyleCnt="0"/>
      <dgm:spPr/>
    </dgm:pt>
    <dgm:pt modelId="{F191DD1C-F3C7-48FE-9E6C-F5AC1AE451A7}" type="pres">
      <dgm:prSet presAssocID="{D199D365-E521-4BF3-B04E-29CFC9B02C76}" presName="sibSpaceThree" presStyleCnt="0"/>
      <dgm:spPr/>
    </dgm:pt>
    <dgm:pt modelId="{B264D431-925A-4C0F-A2F7-6B21CFD56F8D}" type="pres">
      <dgm:prSet presAssocID="{28844246-429B-44CD-A54C-02152798E704}" presName="vertThree" presStyleCnt="0"/>
      <dgm:spPr/>
    </dgm:pt>
    <dgm:pt modelId="{27C1EAFE-0F1E-4785-B6CD-1D702A621A54}" type="pres">
      <dgm:prSet presAssocID="{28844246-429B-44CD-A54C-02152798E704}" presName="txThree" presStyleLbl="node3" presStyleIdx="1" presStyleCnt="2" custScaleX="96894" custScaleY="84162" custLinFactNeighborX="-895" custLinFactNeighborY="-8527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482653B2-AAA4-4BCB-BAF9-15F731771870}" type="pres">
      <dgm:prSet presAssocID="{28844246-429B-44CD-A54C-02152798E704}" presName="horzThree" presStyleCnt="0"/>
      <dgm:spPr/>
    </dgm:pt>
    <dgm:pt modelId="{F75F7D11-561C-4777-A5DA-71FECAE0D412}" type="pres">
      <dgm:prSet presAssocID="{0E2D1D9D-CB99-4784-8B17-27A58F4F8438}" presName="sibSpaceTwo" presStyleCnt="0"/>
      <dgm:spPr/>
    </dgm:pt>
    <dgm:pt modelId="{E33F2CF0-2A94-4C03-A2FE-FA53214BA42E}" type="pres">
      <dgm:prSet presAssocID="{E847DCF6-5101-47C8-99A4-DFFABA776434}" presName="vertTwo" presStyleCnt="0"/>
      <dgm:spPr/>
    </dgm:pt>
    <dgm:pt modelId="{20ACADCC-F767-472F-A71B-53D04463BEAD}" type="pres">
      <dgm:prSet presAssocID="{E847DCF6-5101-47C8-99A4-DFFABA776434}" presName="txTwo" presStyleLbl="node2" presStyleIdx="1" presStyleCnt="2" custScaleX="95957" custScaleY="112796" custLinFactNeighborX="-365" custLinFactNeighborY="10418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2531918B-92A6-4B34-8625-D292725D10AE}" type="pres">
      <dgm:prSet presAssocID="{E847DCF6-5101-47C8-99A4-DFFABA776434}" presName="horzTwo" presStyleCnt="0"/>
      <dgm:spPr/>
    </dgm:pt>
  </dgm:ptLst>
  <dgm:cxnLst>
    <dgm:cxn modelId="{75A2ACF6-E3E2-461A-B8F2-A241E0669256}" type="presOf" srcId="{79050660-2DAA-418F-999C-8354DA161A11}" destId="{6474CECC-9C19-45E6-939C-414371EE44E4}" srcOrd="0" destOrd="0" presId="urn:microsoft.com/office/officeart/2005/8/layout/hierarchy4"/>
    <dgm:cxn modelId="{8B3846B3-5C86-4997-B479-4F0409E1DF41}" type="presOf" srcId="{879E4BA3-A6CA-4285-BD70-890E5DFF1EE3}" destId="{E3B9A2FE-8D07-47A7-A69F-F7018F7A23BF}" srcOrd="0" destOrd="0" presId="urn:microsoft.com/office/officeart/2005/8/layout/hierarchy4"/>
    <dgm:cxn modelId="{F7D001D5-6F6A-46C9-A922-05EB873B12E8}" srcId="{5A1B28F1-B395-4B8D-A1E4-B9A6BF518222}" destId="{A5E297C5-5219-4A32-984B-83785DF0CB92}" srcOrd="0" destOrd="0" parTransId="{27AEC3EF-0BD9-4E99-8FD6-E40546948DDB}" sibTransId="{D199D365-E521-4BF3-B04E-29CFC9B02C76}"/>
    <dgm:cxn modelId="{1715355B-6D1C-4D6E-8ACD-47F2CC7E4171}" type="presOf" srcId="{A5E297C5-5219-4A32-984B-83785DF0CB92}" destId="{A2B754CD-4A02-4297-96DB-FB2B21131E5A}" srcOrd="0" destOrd="0" presId="urn:microsoft.com/office/officeart/2005/8/layout/hierarchy4"/>
    <dgm:cxn modelId="{93EA7642-FDAF-40B2-9CD9-AD08FD2D54F2}" srcId="{5A1B28F1-B395-4B8D-A1E4-B9A6BF518222}" destId="{28844246-429B-44CD-A54C-02152798E704}" srcOrd="1" destOrd="0" parTransId="{36E66409-6CBB-46AB-A794-55458F2B1F11}" sibTransId="{AA53BFF3-4DA2-4EF2-84E2-B7E44EDFE2A5}"/>
    <dgm:cxn modelId="{51D98ED7-51E9-4476-836B-E71289858810}" type="presOf" srcId="{E847DCF6-5101-47C8-99A4-DFFABA776434}" destId="{20ACADCC-F767-472F-A71B-53D04463BEAD}" srcOrd="0" destOrd="0" presId="urn:microsoft.com/office/officeart/2005/8/layout/hierarchy4"/>
    <dgm:cxn modelId="{02E698A0-700F-4481-B80B-61FB360DB0A0}" srcId="{879E4BA3-A6CA-4285-BD70-890E5DFF1EE3}" destId="{E847DCF6-5101-47C8-99A4-DFFABA776434}" srcOrd="1" destOrd="0" parTransId="{417A78AD-491D-4BF3-9EFB-8D18DC981400}" sibTransId="{58DD8DA0-4CB7-43B1-A4DF-C314EF18CC2B}"/>
    <dgm:cxn modelId="{A3F41EF6-A442-473A-8592-11D7BAE1E209}" srcId="{879E4BA3-A6CA-4285-BD70-890E5DFF1EE3}" destId="{5A1B28F1-B395-4B8D-A1E4-B9A6BF518222}" srcOrd="0" destOrd="0" parTransId="{AD2D6BE8-DBAE-414E-8F49-346054B86DC9}" sibTransId="{0E2D1D9D-CB99-4784-8B17-27A58F4F8438}"/>
    <dgm:cxn modelId="{A02DEC65-538F-403F-AABD-67C1E8189DB1}" srcId="{79050660-2DAA-418F-999C-8354DA161A11}" destId="{879E4BA3-A6CA-4285-BD70-890E5DFF1EE3}" srcOrd="0" destOrd="0" parTransId="{FC36D480-F3E8-417C-91B4-0821EBC00353}" sibTransId="{01938BC1-8870-461C-A4DA-5E0F9E9B60BD}"/>
    <dgm:cxn modelId="{2458AD92-C7D4-43CE-B4C6-1638907FAD84}" type="presOf" srcId="{5A1B28F1-B395-4B8D-A1E4-B9A6BF518222}" destId="{C217569A-6049-44B6-A354-AF05BD253FBC}" srcOrd="0" destOrd="0" presId="urn:microsoft.com/office/officeart/2005/8/layout/hierarchy4"/>
    <dgm:cxn modelId="{AF70AF33-A4DF-42C0-9564-D0C0C5B246C7}" type="presOf" srcId="{28844246-429B-44CD-A54C-02152798E704}" destId="{27C1EAFE-0F1E-4785-B6CD-1D702A621A54}" srcOrd="0" destOrd="0" presId="urn:microsoft.com/office/officeart/2005/8/layout/hierarchy4"/>
    <dgm:cxn modelId="{F9E36B5A-CCA9-4605-A538-CED3D55E259D}" type="presParOf" srcId="{6474CECC-9C19-45E6-939C-414371EE44E4}" destId="{37E2339F-FB77-47D6-BB4D-F38F169BBF55}" srcOrd="0" destOrd="0" presId="urn:microsoft.com/office/officeart/2005/8/layout/hierarchy4"/>
    <dgm:cxn modelId="{5607F5CE-957C-4FEA-A01E-7C6ED86DBE4C}" type="presParOf" srcId="{37E2339F-FB77-47D6-BB4D-F38F169BBF55}" destId="{E3B9A2FE-8D07-47A7-A69F-F7018F7A23BF}" srcOrd="0" destOrd="0" presId="urn:microsoft.com/office/officeart/2005/8/layout/hierarchy4"/>
    <dgm:cxn modelId="{F0082262-A40D-4AC7-A329-95B6EC9FCCF0}" type="presParOf" srcId="{37E2339F-FB77-47D6-BB4D-F38F169BBF55}" destId="{438EF3A3-C1B8-40C7-84CF-93AEE3FA7F70}" srcOrd="1" destOrd="0" presId="urn:microsoft.com/office/officeart/2005/8/layout/hierarchy4"/>
    <dgm:cxn modelId="{2A09F7CA-05FF-4923-9898-63F630DC40AF}" type="presParOf" srcId="{37E2339F-FB77-47D6-BB4D-F38F169BBF55}" destId="{57B2B209-3EAE-40FA-8261-26A7B85EB378}" srcOrd="2" destOrd="0" presId="urn:microsoft.com/office/officeart/2005/8/layout/hierarchy4"/>
    <dgm:cxn modelId="{CD1BAEA0-D981-43B2-9BE5-DF7DE918B3BE}" type="presParOf" srcId="{57B2B209-3EAE-40FA-8261-26A7B85EB378}" destId="{429D0B56-9F64-4397-8F6E-AB460578CB4A}" srcOrd="0" destOrd="0" presId="urn:microsoft.com/office/officeart/2005/8/layout/hierarchy4"/>
    <dgm:cxn modelId="{9C114F63-6FD5-4B3A-9DBE-54BFF1113DA2}" type="presParOf" srcId="{429D0B56-9F64-4397-8F6E-AB460578CB4A}" destId="{C217569A-6049-44B6-A354-AF05BD253FBC}" srcOrd="0" destOrd="0" presId="urn:microsoft.com/office/officeart/2005/8/layout/hierarchy4"/>
    <dgm:cxn modelId="{CDDB918E-1E8C-436D-AFA7-D5BC1C13C9F3}" type="presParOf" srcId="{429D0B56-9F64-4397-8F6E-AB460578CB4A}" destId="{DE27A760-CB82-4444-9FDC-66DEA6741D81}" srcOrd="1" destOrd="0" presId="urn:microsoft.com/office/officeart/2005/8/layout/hierarchy4"/>
    <dgm:cxn modelId="{46DCF4A3-AE6B-48E6-8A8A-564D8851CE36}" type="presParOf" srcId="{429D0B56-9F64-4397-8F6E-AB460578CB4A}" destId="{4DA474D8-86A3-4D34-8EE9-263E50509A77}" srcOrd="2" destOrd="0" presId="urn:microsoft.com/office/officeart/2005/8/layout/hierarchy4"/>
    <dgm:cxn modelId="{80241789-D404-403F-8B94-5CF6D1AE6FDC}" type="presParOf" srcId="{4DA474D8-86A3-4D34-8EE9-263E50509A77}" destId="{3C10657C-B706-4311-A2FC-F301D4712CB1}" srcOrd="0" destOrd="0" presId="urn:microsoft.com/office/officeart/2005/8/layout/hierarchy4"/>
    <dgm:cxn modelId="{0A6E9123-668C-476D-BC3B-8D583C5FDD48}" type="presParOf" srcId="{3C10657C-B706-4311-A2FC-F301D4712CB1}" destId="{A2B754CD-4A02-4297-96DB-FB2B21131E5A}" srcOrd="0" destOrd="0" presId="urn:microsoft.com/office/officeart/2005/8/layout/hierarchy4"/>
    <dgm:cxn modelId="{FF3D539A-8E9B-492A-8608-627EA38DA0BF}" type="presParOf" srcId="{3C10657C-B706-4311-A2FC-F301D4712CB1}" destId="{55188515-3362-48D8-B352-B9E8F56EB280}" srcOrd="1" destOrd="0" presId="urn:microsoft.com/office/officeart/2005/8/layout/hierarchy4"/>
    <dgm:cxn modelId="{B37794C2-C1A4-4CBF-8E6A-E51F431A5FFC}" type="presParOf" srcId="{4DA474D8-86A3-4D34-8EE9-263E50509A77}" destId="{F191DD1C-F3C7-48FE-9E6C-F5AC1AE451A7}" srcOrd="1" destOrd="0" presId="urn:microsoft.com/office/officeart/2005/8/layout/hierarchy4"/>
    <dgm:cxn modelId="{02DFA951-8148-4273-B169-039A843A0092}" type="presParOf" srcId="{4DA474D8-86A3-4D34-8EE9-263E50509A77}" destId="{B264D431-925A-4C0F-A2F7-6B21CFD56F8D}" srcOrd="2" destOrd="0" presId="urn:microsoft.com/office/officeart/2005/8/layout/hierarchy4"/>
    <dgm:cxn modelId="{FFEED62C-EB06-4538-9F30-72ABF5540B95}" type="presParOf" srcId="{B264D431-925A-4C0F-A2F7-6B21CFD56F8D}" destId="{27C1EAFE-0F1E-4785-B6CD-1D702A621A54}" srcOrd="0" destOrd="0" presId="urn:microsoft.com/office/officeart/2005/8/layout/hierarchy4"/>
    <dgm:cxn modelId="{57875B47-3CBF-4168-82DB-0EBCE789AA4A}" type="presParOf" srcId="{B264D431-925A-4C0F-A2F7-6B21CFD56F8D}" destId="{482653B2-AAA4-4BCB-BAF9-15F731771870}" srcOrd="1" destOrd="0" presId="urn:microsoft.com/office/officeart/2005/8/layout/hierarchy4"/>
    <dgm:cxn modelId="{CD32A6D6-1313-433A-8F8F-00FCE0D785AA}" type="presParOf" srcId="{57B2B209-3EAE-40FA-8261-26A7B85EB378}" destId="{F75F7D11-561C-4777-A5DA-71FECAE0D412}" srcOrd="1" destOrd="0" presId="urn:microsoft.com/office/officeart/2005/8/layout/hierarchy4"/>
    <dgm:cxn modelId="{D7D1C735-224C-4DF7-8763-06B69A1033D5}" type="presParOf" srcId="{57B2B209-3EAE-40FA-8261-26A7B85EB378}" destId="{E33F2CF0-2A94-4C03-A2FE-FA53214BA42E}" srcOrd="2" destOrd="0" presId="urn:microsoft.com/office/officeart/2005/8/layout/hierarchy4"/>
    <dgm:cxn modelId="{1D7BB0C7-A1FA-4637-8688-A9FC4EEB088B}" type="presParOf" srcId="{E33F2CF0-2A94-4C03-A2FE-FA53214BA42E}" destId="{20ACADCC-F767-472F-A71B-53D04463BEAD}" srcOrd="0" destOrd="0" presId="urn:microsoft.com/office/officeart/2005/8/layout/hierarchy4"/>
    <dgm:cxn modelId="{353943F4-EC3C-4407-A49E-FCD9911A7B2B}" type="presParOf" srcId="{E33F2CF0-2A94-4C03-A2FE-FA53214BA42E}" destId="{2531918B-92A6-4B34-8625-D292725D10A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B9A2FE-8D07-47A7-A69F-F7018F7A23BF}">
      <dsp:nvSpPr>
        <dsp:cNvPr id="0" name=""/>
        <dsp:cNvSpPr/>
      </dsp:nvSpPr>
      <dsp:spPr>
        <a:xfrm>
          <a:off x="0" y="91874"/>
          <a:ext cx="8226553" cy="6598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tx2">
                <a:lumMod val="60000"/>
                <a:lumOff val="40000"/>
              </a:schemeClr>
            </a:gs>
            <a:gs pos="39999">
              <a:schemeClr val="tx2">
                <a:lumMod val="40000"/>
                <a:lumOff val="60000"/>
              </a:schemeClr>
            </a:gs>
            <a:gs pos="70000">
              <a:schemeClr val="tx2">
                <a:lumMod val="20000"/>
                <a:lumOff val="80000"/>
              </a:schemeClr>
            </a:gs>
            <a:gs pos="100000">
              <a:schemeClr val="bg1"/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b="1" kern="1200" dirty="0">
              <a:solidFill>
                <a:srgbClr val="000000">
                  <a:lumMod val="75000"/>
                </a:srgbClr>
              </a:solidFill>
              <a:latin typeface="Arial"/>
              <a:ea typeface="+mn-ea"/>
              <a:cs typeface="+mn-cs"/>
            </a:rPr>
            <a:t>K O H E Z I J S K A     P O L I T I K A</a:t>
          </a:r>
        </a:p>
      </dsp:txBody>
      <dsp:txXfrm>
        <a:off x="19328" y="111202"/>
        <a:ext cx="8187897" cy="621235"/>
      </dsp:txXfrm>
    </dsp:sp>
    <dsp:sp modelId="{C217569A-6049-44B6-A354-AF05BD253FBC}">
      <dsp:nvSpPr>
        <dsp:cNvPr id="0" name=""/>
        <dsp:cNvSpPr/>
      </dsp:nvSpPr>
      <dsp:spPr>
        <a:xfrm>
          <a:off x="2741007" y="1049212"/>
          <a:ext cx="5477523" cy="2391105"/>
        </a:xfrm>
        <a:prstGeom prst="roundRect">
          <a:avLst>
            <a:gd name="adj" fmla="val 10000"/>
          </a:avLst>
        </a:prstGeom>
        <a:gradFill rotWithShape="0">
          <a:gsLst>
            <a:gs pos="36000">
              <a:schemeClr val="tx2">
                <a:lumMod val="40000"/>
                <a:lumOff val="60000"/>
              </a:schemeClr>
            </a:gs>
            <a:gs pos="0">
              <a:schemeClr val="tx2">
                <a:lumMod val="60000"/>
                <a:lumOff val="40000"/>
              </a:schemeClr>
            </a:gs>
            <a:gs pos="67000">
              <a:schemeClr val="tx2">
                <a:lumMod val="20000"/>
                <a:lumOff val="80000"/>
              </a:schemeClr>
            </a:gs>
            <a:gs pos="100000">
              <a:srgbClr val="333399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kern="1200" dirty="0">
              <a:solidFill>
                <a:srgbClr val="000000">
                  <a:lumMod val="75000"/>
                </a:srgbClr>
              </a:solidFill>
              <a:latin typeface="Arial"/>
              <a:ea typeface="+mn-ea"/>
              <a:cs typeface="+mn-cs"/>
            </a:rPr>
            <a:t>Strukturni fondovi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200" kern="1200" dirty="0">
            <a:solidFill>
              <a:srgbClr val="000000"/>
            </a:solidFill>
            <a:latin typeface="Arial"/>
            <a:ea typeface="+mn-ea"/>
            <a:cs typeface="+mn-cs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800" kern="1200" dirty="0">
            <a:solidFill>
              <a:srgbClr val="000000"/>
            </a:solidFill>
            <a:latin typeface="Arial"/>
            <a:ea typeface="+mn-ea"/>
            <a:cs typeface="+mn-cs"/>
          </a:endParaRPr>
        </a:p>
      </dsp:txBody>
      <dsp:txXfrm>
        <a:off x="2811040" y="1119245"/>
        <a:ext cx="5337457" cy="2251039"/>
      </dsp:txXfrm>
    </dsp:sp>
    <dsp:sp modelId="{A2B754CD-4A02-4297-96DB-FB2B21131E5A}">
      <dsp:nvSpPr>
        <dsp:cNvPr id="0" name=""/>
        <dsp:cNvSpPr/>
      </dsp:nvSpPr>
      <dsp:spPr>
        <a:xfrm>
          <a:off x="5528974" y="1833062"/>
          <a:ext cx="2577383" cy="128020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99">
                <a:tint val="99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99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99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>
              <a:solidFill>
                <a:srgbClr val="000000">
                  <a:lumMod val="75000"/>
                </a:srgbClr>
              </a:solidFill>
              <a:latin typeface="Arial"/>
              <a:ea typeface="+mn-ea"/>
              <a:cs typeface="+mn-cs"/>
            </a:rPr>
            <a:t>3. SOCIJALNI FOND (ESF) –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>
              <a:solidFill>
                <a:schemeClr val="tx2"/>
              </a:solidFill>
              <a:latin typeface="Arial"/>
              <a:ea typeface="+mn-ea"/>
              <a:cs typeface="+mn-cs"/>
            </a:rPr>
            <a:t>EUROPEAN SOCIAL FUND (ESF)</a:t>
          </a:r>
        </a:p>
      </dsp:txBody>
      <dsp:txXfrm>
        <a:off x="5566470" y="1870558"/>
        <a:ext cx="2502391" cy="1205211"/>
      </dsp:txXfrm>
    </dsp:sp>
    <dsp:sp modelId="{27C1EAFE-0F1E-4785-B6CD-1D702A621A54}">
      <dsp:nvSpPr>
        <dsp:cNvPr id="0" name=""/>
        <dsp:cNvSpPr/>
      </dsp:nvSpPr>
      <dsp:spPr>
        <a:xfrm>
          <a:off x="2845396" y="1643668"/>
          <a:ext cx="2537524" cy="175780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99">
                <a:tint val="99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99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99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>
              <a:solidFill>
                <a:srgbClr val="000000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2. FOND ZA REGIONALNI RAZVOJ (EFRR) – </a:t>
          </a:r>
          <a:r>
            <a:rPr lang="hr-HR" sz="1800" b="1" kern="1200" dirty="0">
              <a:solidFill>
                <a:schemeClr val="tx2"/>
              </a:solidFill>
              <a:effectLst/>
              <a:latin typeface="Arial"/>
              <a:ea typeface="+mn-ea"/>
              <a:cs typeface="+mn-cs"/>
            </a:rPr>
            <a:t>EUROPEAN REGIONAL DEVELOPMENT FUND (ERDF)</a:t>
          </a:r>
        </a:p>
      </dsp:txBody>
      <dsp:txXfrm>
        <a:off x="2896880" y="1695152"/>
        <a:ext cx="2434556" cy="1654834"/>
      </dsp:txXfrm>
    </dsp:sp>
    <dsp:sp modelId="{20ACADCC-F767-472F-A71B-53D04463BEAD}">
      <dsp:nvSpPr>
        <dsp:cNvPr id="0" name=""/>
        <dsp:cNvSpPr/>
      </dsp:nvSpPr>
      <dsp:spPr>
        <a:xfrm>
          <a:off x="0" y="1065469"/>
          <a:ext cx="2512985" cy="2355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tx2">
                <a:lumMod val="60000"/>
                <a:lumOff val="40000"/>
              </a:schemeClr>
            </a:gs>
            <a:gs pos="35000">
              <a:schemeClr val="tx2">
                <a:lumMod val="40000"/>
                <a:lumOff val="60000"/>
              </a:schemeClr>
            </a:gs>
            <a:gs pos="69000">
              <a:srgbClr val="AAC7EA"/>
            </a:gs>
            <a:gs pos="100000">
              <a:schemeClr val="bg1"/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>
              <a:solidFill>
                <a:srgbClr val="000000">
                  <a:lumMod val="75000"/>
                </a:srgbClr>
              </a:solidFill>
              <a:latin typeface="Arial"/>
              <a:ea typeface="+mn-ea"/>
              <a:cs typeface="+mn-cs"/>
            </a:rPr>
            <a:t>1. KOHEZIJSKI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>
              <a:solidFill>
                <a:srgbClr val="000000">
                  <a:lumMod val="75000"/>
                </a:srgbClr>
              </a:solidFill>
              <a:latin typeface="Arial"/>
              <a:ea typeface="+mn-ea"/>
              <a:cs typeface="+mn-cs"/>
            </a:rPr>
            <a:t>FOND -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>
              <a:solidFill>
                <a:schemeClr val="tx2"/>
              </a:solidFill>
              <a:latin typeface="Arial"/>
              <a:ea typeface="+mn-ea"/>
              <a:cs typeface="+mn-cs"/>
            </a:rPr>
            <a:t>COHESION FUND  (CF)</a:t>
          </a:r>
        </a:p>
      </dsp:txBody>
      <dsp:txXfrm>
        <a:off x="69000" y="1134469"/>
        <a:ext cx="2374985" cy="22178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580" cy="494311"/>
          </a:xfrm>
          <a:prstGeom prst="rect">
            <a:avLst/>
          </a:prstGeom>
        </p:spPr>
        <p:txBody>
          <a:bodyPr vert="horz" lIns="87554" tIns="43777" rIns="87554" bIns="43777" rtlCol="0"/>
          <a:lstStyle>
            <a:lvl1pPr algn="l">
              <a:defRPr sz="11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678" y="0"/>
            <a:ext cx="2918579" cy="494311"/>
          </a:xfrm>
          <a:prstGeom prst="rect">
            <a:avLst/>
          </a:prstGeom>
        </p:spPr>
        <p:txBody>
          <a:bodyPr vert="horz" lIns="87554" tIns="43777" rIns="87554" bIns="43777" rtlCol="0"/>
          <a:lstStyle>
            <a:lvl1pPr algn="r">
              <a:defRPr sz="1100"/>
            </a:lvl1pPr>
          </a:lstStyle>
          <a:p>
            <a:fld id="{31BD8061-BC3A-451A-87E4-BDDC0A86741B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003"/>
            <a:ext cx="2918580" cy="494311"/>
          </a:xfrm>
          <a:prstGeom prst="rect">
            <a:avLst/>
          </a:prstGeom>
        </p:spPr>
        <p:txBody>
          <a:bodyPr vert="horz" lIns="87554" tIns="43777" rIns="87554" bIns="43777" rtlCol="0" anchor="b"/>
          <a:lstStyle>
            <a:lvl1pPr algn="l">
              <a:defRPr sz="11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678" y="9372003"/>
            <a:ext cx="2918579" cy="494311"/>
          </a:xfrm>
          <a:prstGeom prst="rect">
            <a:avLst/>
          </a:prstGeom>
        </p:spPr>
        <p:txBody>
          <a:bodyPr vert="horz" lIns="87554" tIns="43777" rIns="87554" bIns="43777" rtlCol="0" anchor="b"/>
          <a:lstStyle>
            <a:lvl1pPr algn="r">
              <a:defRPr sz="1100"/>
            </a:lvl1pPr>
          </a:lstStyle>
          <a:p>
            <a:fld id="{B978487B-5CD9-4F71-B92B-54CC1AC59E1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768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4864" tIns="47433" rIns="94864" bIns="47433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4864" tIns="47433" rIns="94864" bIns="47433" rtlCol="0"/>
          <a:lstStyle>
            <a:lvl1pPr algn="r">
              <a:defRPr sz="1200"/>
            </a:lvl1pPr>
          </a:lstStyle>
          <a:p>
            <a:fld id="{479C2A87-1A94-487C-94AA-44FE1F3CC646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820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64" tIns="47433" rIns="94864" bIns="47433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4864" tIns="47433" rIns="94864" bIns="474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5028"/>
          </a:xfrm>
          <a:prstGeom prst="rect">
            <a:avLst/>
          </a:prstGeom>
        </p:spPr>
        <p:txBody>
          <a:bodyPr vert="horz" lIns="94864" tIns="47433" rIns="94864" bIns="47433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5028"/>
          </a:xfrm>
          <a:prstGeom prst="rect">
            <a:avLst/>
          </a:prstGeom>
        </p:spPr>
        <p:txBody>
          <a:bodyPr vert="horz" lIns="94864" tIns="47433" rIns="94864" bIns="47433" rtlCol="0" anchor="b"/>
          <a:lstStyle>
            <a:lvl1pPr algn="r">
              <a:defRPr sz="1200"/>
            </a:lvl1pPr>
          </a:lstStyle>
          <a:p>
            <a:fld id="{2A87398D-40B7-49D3-B54B-50CFABF774C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7700" indent="-28733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0917" indent="-230184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1284" indent="-230184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73239" indent="-230184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30430" indent="-2301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87622" indent="-2301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44814" indent="-2301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02006" indent="-2301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D80BD009-0F0D-4C09-B73E-CA3B0B755F58}" type="slidenum">
              <a:rPr lang="hr-HR" altLang="en-US">
                <a:solidFill>
                  <a:srgbClr val="000000"/>
                </a:solidFill>
                <a:latin typeface="Arial" pitchFamily="34" charset="0"/>
              </a:rPr>
              <a:pPr>
                <a:spcBef>
                  <a:spcPct val="0"/>
                </a:spcBef>
              </a:pPr>
              <a:t>4</a:t>
            </a:fld>
            <a:endParaRPr lang="hr-HR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988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7700" indent="-28733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0917" indent="-230184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1284" indent="-230184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73239" indent="-230184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30430" indent="-2301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87622" indent="-2301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44814" indent="-2301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02006" indent="-2301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B9F16C3-B55A-4E11-A82D-2C350AE1653D}" type="slidenum">
              <a:rPr lang="hr-HR" altLang="en-US">
                <a:solidFill>
                  <a:srgbClr val="000000"/>
                </a:solidFill>
                <a:latin typeface="Arial" pitchFamily="34" charset="0"/>
              </a:rPr>
              <a:pPr>
                <a:spcBef>
                  <a:spcPct val="0"/>
                </a:spcBef>
              </a:pPr>
              <a:t>5</a:t>
            </a:fld>
            <a:endParaRPr lang="hr-HR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sr-Latn-RS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798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65F03-32A4-4226-945A-C751285E2906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12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65F03-32A4-4226-945A-C751285E2906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721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7398D-40B7-49D3-B54B-50CFABF774C4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20157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65F03-32A4-4226-945A-C751285E2906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901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65F03-32A4-4226-945A-C751285E2906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240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background pptx PO title 16x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21877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 descr="MRRFEU pasica logotipi pptx 16x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67" y="5518152"/>
            <a:ext cx="11391900" cy="15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13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ckground pptx 16x9 titl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21877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MRRFEU pasica logotipi pptx 16x9 new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67" y="5509685"/>
            <a:ext cx="11391900" cy="15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96" y="1744414"/>
            <a:ext cx="10363200" cy="723851"/>
          </a:xfrm>
        </p:spPr>
        <p:txBody>
          <a:bodyPr/>
          <a:lstStyle>
            <a:lvl1pPr>
              <a:defRPr b="0" i="0">
                <a:latin typeface="VladaRHSans Reg" panose="02000000000000000000" pitchFamily="50" charset="-18"/>
              </a:defRPr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2196" y="2483690"/>
            <a:ext cx="8534400" cy="506095"/>
          </a:xfrm>
        </p:spPr>
        <p:txBody>
          <a:bodyPr>
            <a:noAutofit/>
          </a:bodyPr>
          <a:lstStyle>
            <a:lvl1pPr marL="0" indent="0" algn="l">
              <a:buNone/>
              <a:defRPr sz="2442" cap="all">
                <a:solidFill>
                  <a:schemeClr val="tx1"/>
                </a:solidFill>
                <a:latin typeface="VladaRHSans Reg" panose="02000000000000000000" pitchFamily="50" charset="-18"/>
              </a:defRPr>
            </a:lvl1pPr>
            <a:lvl2pPr marL="558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16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74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33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91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49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07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66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94233" y="5721352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 defTabSz="55825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64E7E0C-65F8-4554-BDFA-CD71B26F4AFB}" type="datetime1">
              <a:rPr lang="en-US" altLang="sr-Latn-RS" smtClean="0">
                <a:solidFill>
                  <a:prstClr val="black"/>
                </a:solidFill>
                <a:ea typeface="ＭＳ Ｐゴシック" charset="-128"/>
              </a:rPr>
              <a:pPr defTabSz="55825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4/23/2018</a:t>
            </a:fld>
            <a:endParaRPr lang="en-US" altLang="sr-Latn-RS">
              <a:solidFill>
                <a:prstClr val="black"/>
              </a:solidFill>
              <a:ea typeface="ＭＳ Ｐゴシック" charset="-128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230784" y="6582834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 defTabSz="55825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38AE552-1B24-4418-9C8C-7F5AFBCAEDB3}" type="slidenum">
              <a:rPr lang="en-US" altLang="sr-Latn-RS" smtClean="0">
                <a:solidFill>
                  <a:prstClr val="black"/>
                </a:solidFill>
                <a:ea typeface="ＭＳ Ｐゴシック" charset="-128"/>
              </a:rPr>
              <a:pPr defTabSz="55825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sr-Latn-RS">
              <a:solidFill>
                <a:prstClr val="black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163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94233" y="5721352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 defTabSz="55825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4FF27F2-747C-4350-AAAD-45090DCF313F}" type="datetime1">
              <a:rPr lang="en-US" altLang="sr-Latn-RS" smtClean="0">
                <a:solidFill>
                  <a:prstClr val="black"/>
                </a:solidFill>
                <a:ea typeface="ＭＳ Ｐゴシック" charset="-128"/>
              </a:rPr>
              <a:pPr defTabSz="55825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4/23/2018</a:t>
            </a:fld>
            <a:endParaRPr lang="en-US" altLang="sr-Latn-RS">
              <a:solidFill>
                <a:prstClr val="black"/>
              </a:solidFill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9230784" y="6582834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 defTabSz="55825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4EAE051-A238-47EA-AC28-1BAA91235701}" type="slidenum">
              <a:rPr lang="en-US" altLang="sr-Latn-RS" smtClean="0">
                <a:solidFill>
                  <a:prstClr val="black"/>
                </a:solidFill>
                <a:ea typeface="ＭＳ Ｐゴシック" charset="-128"/>
              </a:rPr>
              <a:pPr defTabSz="55825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sr-Latn-RS">
              <a:solidFill>
                <a:prstClr val="black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728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435533" y="1142049"/>
            <a:ext cx="11119573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04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1"/>
          <p:cNvSpPr>
            <a:spLocks noGrp="1"/>
          </p:cNvSpPr>
          <p:nvPr>
            <p:ph type="body" sz="quarter" idx="12"/>
          </p:nvPr>
        </p:nvSpPr>
        <p:spPr>
          <a:xfrm>
            <a:off x="7997777" y="1161099"/>
            <a:ext cx="3570715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 sz="2564" b="1">
              <a:solidFill>
                <a:schemeClr val="tx1"/>
              </a:solidFill>
            </a:endParaRPr>
          </a:p>
          <a:p>
            <a:pPr lvl="0"/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4255287" y="1161099"/>
            <a:ext cx="3570715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 sz="2564" b="1">
              <a:solidFill>
                <a:schemeClr val="tx1"/>
              </a:solidFill>
            </a:endParaRPr>
          </a:p>
          <a:p>
            <a:pPr lvl="0"/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503639" y="1161099"/>
            <a:ext cx="3570715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 sz="2564" b="1">
              <a:solidFill>
                <a:schemeClr val="tx1"/>
              </a:solidFill>
            </a:endParaRPr>
          </a:p>
          <a:p>
            <a:pPr lvl="0"/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35" y="287471"/>
            <a:ext cx="672075" cy="504056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527383" y="836712"/>
            <a:ext cx="1104122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64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526520" y="2497542"/>
            <a:ext cx="11119573" cy="2825655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2931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en-US"/>
              <a:t>Click to edit</a:t>
            </a:r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526520" y="948286"/>
            <a:ext cx="11119573" cy="1235357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4030" b="1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en-US"/>
              <a:t>Click to edit</a:t>
            </a:r>
            <a:endParaRPr lang="de-AT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35" y="287471"/>
            <a:ext cx="672075" cy="504056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527383" y="836712"/>
            <a:ext cx="1104122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51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94233" y="5721351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 defTabSz="55825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4FF27F2-747C-4350-AAAD-45090DCF313F}" type="datetime1">
              <a:rPr lang="en-US" altLang="sr-Latn-RS" smtClean="0">
                <a:solidFill>
                  <a:prstClr val="black"/>
                </a:solidFill>
                <a:ea typeface="ＭＳ Ｐゴシック" charset="-128"/>
              </a:rPr>
              <a:pPr defTabSz="55825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4/23/2018</a:t>
            </a:fld>
            <a:endParaRPr lang="en-US" altLang="sr-Latn-RS">
              <a:solidFill>
                <a:prstClr val="black"/>
              </a:solidFill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9230784" y="6582834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 defTabSz="55825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4EAE051-A238-47EA-AC28-1BAA91235701}" type="slidenum">
              <a:rPr lang="en-US" altLang="sr-Latn-RS" smtClean="0">
                <a:solidFill>
                  <a:prstClr val="black"/>
                </a:solidFill>
                <a:ea typeface="ＭＳ Ｐゴシック" charset="-128"/>
              </a:rPr>
              <a:pPr defTabSz="55825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sr-Latn-RS">
              <a:solidFill>
                <a:prstClr val="black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208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435532" y="1142049"/>
            <a:ext cx="11119573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27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1"/>
          <p:cNvSpPr>
            <a:spLocks noGrp="1"/>
          </p:cNvSpPr>
          <p:nvPr>
            <p:ph type="body" sz="quarter" idx="12"/>
          </p:nvPr>
        </p:nvSpPr>
        <p:spPr>
          <a:xfrm>
            <a:off x="7997776" y="1161099"/>
            <a:ext cx="3570715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 sz="2564" b="1">
              <a:solidFill>
                <a:schemeClr val="tx1"/>
              </a:solidFill>
            </a:endParaRPr>
          </a:p>
          <a:p>
            <a:pPr lvl="0"/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4255286" y="1161099"/>
            <a:ext cx="3570715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 sz="2564" b="1">
              <a:solidFill>
                <a:schemeClr val="tx1"/>
              </a:solidFill>
            </a:endParaRPr>
          </a:p>
          <a:p>
            <a:pPr lvl="0"/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503638" y="1161099"/>
            <a:ext cx="3570715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 sz="2564" b="1">
              <a:solidFill>
                <a:schemeClr val="tx1"/>
              </a:solidFill>
            </a:endParaRPr>
          </a:p>
          <a:p>
            <a:pPr lvl="0"/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34" y="287471"/>
            <a:ext cx="672075" cy="504056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527382" y="836712"/>
            <a:ext cx="1104122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5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526519" y="2497543"/>
            <a:ext cx="11119573" cy="2825654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2931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en-US"/>
              <a:t>Click to edit</a:t>
            </a:r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526519" y="948285"/>
            <a:ext cx="11119573" cy="1235357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4030" b="1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en-US"/>
              <a:t>Click to edit</a:t>
            </a:r>
            <a:endParaRPr lang="de-AT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34" y="287471"/>
            <a:ext cx="672075" cy="504056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527382" y="836712"/>
            <a:ext cx="1104122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53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94233" y="5721352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 defTabSz="55825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4FF27F2-747C-4350-AAAD-45090DCF313F}" type="datetime1">
              <a:rPr lang="en-US" altLang="sr-Latn-RS" smtClean="0">
                <a:solidFill>
                  <a:prstClr val="black"/>
                </a:solidFill>
                <a:ea typeface="ＭＳ Ｐゴシック" charset="-128"/>
              </a:rPr>
              <a:pPr defTabSz="55825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4/23/2018</a:t>
            </a:fld>
            <a:endParaRPr lang="en-US" altLang="sr-Latn-RS">
              <a:solidFill>
                <a:prstClr val="black"/>
              </a:solidFill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9230784" y="6582834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 defTabSz="55825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4EAE051-A238-47EA-AC28-1BAA91235701}" type="slidenum">
              <a:rPr lang="en-US" altLang="sr-Latn-RS" smtClean="0">
                <a:solidFill>
                  <a:prstClr val="black"/>
                </a:solidFill>
                <a:ea typeface="ＭＳ Ｐゴシック" charset="-128"/>
              </a:rPr>
              <a:pPr defTabSz="55825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sr-Latn-RS">
              <a:solidFill>
                <a:prstClr val="black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826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ladaRHSerif Med" panose="02000000000000000000" pitchFamily="50" charset="-18"/>
                <a:ea typeface="VladaRHSerif Med" panose="02000000000000000000" pitchFamily="50" charset="-1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3" y="1786468"/>
            <a:ext cx="10799233" cy="4131733"/>
          </a:xfrm>
        </p:spPr>
        <p:txBody>
          <a:bodyPr/>
          <a:lstStyle>
            <a:lvl1pPr>
              <a:lnSpc>
                <a:spcPts val="4151"/>
              </a:lnSpc>
              <a:defRPr>
                <a:latin typeface="VladaRHSans Reg" panose="02000000000000000000" pitchFamily="50" charset="-18"/>
                <a:ea typeface="VladaRHSans Reg" panose="02000000000000000000" pitchFamily="50" charset="-18"/>
              </a:defRPr>
            </a:lvl1pPr>
            <a:lvl2pPr marL="0" indent="-312574" algn="l" defTabSz="418704" rtl="0" eaLnBrk="1" fontAlgn="base" hangingPunct="1">
              <a:lnSpc>
                <a:spcPts val="3114"/>
              </a:lnSpc>
              <a:spcBef>
                <a:spcPts val="527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lang="en-US" sz="2564" kern="1200" dirty="0" smtClean="0">
                <a:solidFill>
                  <a:schemeClr val="tx1"/>
                </a:solidFill>
                <a:latin typeface="VladaRHSans Reg" panose="02000000000000000000" pitchFamily="50" charset="-18"/>
                <a:ea typeface="MS PGothic" panose="020B0600070205080204" pitchFamily="34" charset="-128"/>
                <a:cs typeface="VladaRHSans Reg"/>
              </a:defRPr>
            </a:lvl2pPr>
            <a:lvl3pPr marL="1395644" indent="-279129">
              <a:buClr>
                <a:srgbClr val="FF0000"/>
              </a:buClr>
              <a:buFont typeface="Wingdings" panose="05000000000000000000" pitchFamily="2" charset="2"/>
              <a:buChar char="q"/>
              <a:defRPr>
                <a:latin typeface="VladaRHSans Reg" panose="02000000000000000000" pitchFamily="50" charset="-18"/>
                <a:ea typeface="VladaRHSans Reg" panose="02000000000000000000" pitchFamily="50" charset="-18"/>
              </a:defRPr>
            </a:lvl3pPr>
            <a:lvl4pPr marL="1953902" indent="-279129">
              <a:buClr>
                <a:srgbClr val="008F43"/>
              </a:buClr>
              <a:buFont typeface="Wingdings" panose="05000000000000000000" pitchFamily="2" charset="2"/>
              <a:buChar char="q"/>
              <a:defRPr>
                <a:latin typeface="VladaRHSans Reg" panose="02000000000000000000" pitchFamily="50" charset="-18"/>
                <a:ea typeface="VladaRHSans Reg" panose="02000000000000000000" pitchFamily="50" charset="-18"/>
              </a:defRPr>
            </a:lvl4pPr>
            <a:lvl5pPr marL="2512159" indent="-279129">
              <a:buClr>
                <a:srgbClr val="448CA9"/>
              </a:buClr>
              <a:buFont typeface="Wingdings" panose="05000000000000000000" pitchFamily="2" charset="2"/>
              <a:buChar char="q"/>
              <a:defRPr>
                <a:latin typeface="VladaRHSans Reg" panose="02000000000000000000" pitchFamily="50" charset="-18"/>
                <a:ea typeface="VladaRHSans Reg" panose="02000000000000000000" pitchFamily="50" charset="-18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528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tandar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435533" y="1142049"/>
            <a:ext cx="11119573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3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tandard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1"/>
          <p:cNvSpPr>
            <a:spLocks noGrp="1"/>
          </p:cNvSpPr>
          <p:nvPr>
            <p:ph type="body" sz="quarter" idx="12"/>
          </p:nvPr>
        </p:nvSpPr>
        <p:spPr>
          <a:xfrm>
            <a:off x="7997777" y="1161099"/>
            <a:ext cx="3570715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 sz="2564" b="1">
              <a:solidFill>
                <a:schemeClr val="tx1"/>
              </a:solidFill>
            </a:endParaRPr>
          </a:p>
          <a:p>
            <a:pPr lvl="0"/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4255287" y="1161099"/>
            <a:ext cx="3570715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 sz="2564" b="1">
              <a:solidFill>
                <a:schemeClr val="tx1"/>
              </a:solidFill>
            </a:endParaRPr>
          </a:p>
          <a:p>
            <a:pPr lvl="0"/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503639" y="1161099"/>
            <a:ext cx="3570715" cy="4153852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1832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de-AT" sz="2564" b="1">
                <a:solidFill>
                  <a:schemeClr val="tx1"/>
                </a:solidFill>
              </a:rPr>
              <a:t>Click </a:t>
            </a:r>
            <a:r>
              <a:rPr lang="de-AT" sz="2564" b="1" err="1">
                <a:solidFill>
                  <a:schemeClr val="tx1"/>
                </a:solidFill>
              </a:rPr>
              <a:t>to</a:t>
            </a:r>
            <a:r>
              <a:rPr lang="de-AT" sz="2564" b="1">
                <a:solidFill>
                  <a:schemeClr val="tx1"/>
                </a:solidFill>
              </a:rPr>
              <a:t> </a:t>
            </a:r>
            <a:r>
              <a:rPr lang="de-AT" sz="2564" b="1" err="1">
                <a:solidFill>
                  <a:schemeClr val="tx1"/>
                </a:solidFill>
              </a:rPr>
              <a:t>edit</a:t>
            </a:r>
            <a:endParaRPr lang="de-AT" sz="2564" b="1">
              <a:solidFill>
                <a:schemeClr val="tx1"/>
              </a:solidFill>
            </a:endParaRPr>
          </a:p>
          <a:p>
            <a:pPr lvl="0"/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35" y="287471"/>
            <a:ext cx="672075" cy="504056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527383" y="836712"/>
            <a:ext cx="1104122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474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tandard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526520" y="2497542"/>
            <a:ext cx="11119573" cy="2825655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2931" b="0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en-US"/>
              <a:t>Click to edit</a:t>
            </a:r>
            <a:endParaRPr lang="de-AT">
              <a:solidFill>
                <a:schemeClr val="tx1"/>
              </a:solidFill>
            </a:endParaRPr>
          </a:p>
          <a:p>
            <a:pPr lvl="0"/>
            <a:endParaRPr lang="en-US">
              <a:solidFill>
                <a:schemeClr val="tx2"/>
              </a:solidFill>
            </a:endParaRPr>
          </a:p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526520" y="948286"/>
            <a:ext cx="11119573" cy="1235357"/>
          </a:xfrm>
          <a:prstGeom prst="rect">
            <a:avLst/>
          </a:prstGeom>
        </p:spPr>
        <p:txBody>
          <a:bodyPr vert="horz"/>
          <a:lstStyle>
            <a:lvl1pPr marL="0" indent="0">
              <a:buFont typeface="Arial"/>
              <a:buNone/>
              <a:defRPr sz="4030" b="1" i="0" baseline="0">
                <a:solidFill>
                  <a:schemeClr val="tx2"/>
                </a:solidFill>
                <a:latin typeface="VladaRHSans Reg" panose="02000000000000000000" pitchFamily="50" charset="-18"/>
                <a:cs typeface="Arial"/>
              </a:defRPr>
            </a:lvl1pPr>
          </a:lstStyle>
          <a:p>
            <a:pPr lvl="0"/>
            <a:r>
              <a:rPr lang="en-US"/>
              <a:t>Click to edit</a:t>
            </a:r>
            <a:endParaRPr lang="de-AT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35" y="287471"/>
            <a:ext cx="672075" cy="504056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527383" y="836712"/>
            <a:ext cx="1104122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05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5803" y="1483784"/>
            <a:ext cx="10799233" cy="3784600"/>
          </a:xfrm>
        </p:spPr>
        <p:txBody>
          <a:bodyPr/>
          <a:lstStyle>
            <a:lvl1pPr marL="0" indent="-430781">
              <a:lnSpc>
                <a:spcPts val="4151"/>
              </a:lnSpc>
              <a:defRPr/>
            </a:lvl1pPr>
            <a:lvl2pPr marL="0" indent="-430781">
              <a:buClr>
                <a:srgbClr val="FFFF00"/>
              </a:buClr>
              <a:buFont typeface="Wingdings" charset="2"/>
              <a:buChar char="§"/>
              <a:defRPr/>
            </a:lvl2pPr>
            <a:lvl3pPr marL="0" indent="-430781">
              <a:buClr>
                <a:srgbClr val="FFFF00"/>
              </a:buClr>
              <a:buFont typeface="Wingdings" charset="2"/>
              <a:buChar char="§"/>
              <a:defRPr/>
            </a:lvl3pPr>
            <a:lvl4pPr marL="0" indent="-430781">
              <a:buClr>
                <a:srgbClr val="FFFF00"/>
              </a:buClr>
              <a:buFont typeface="Wingdings" charset="2"/>
              <a:buChar char="§"/>
              <a:defRPr/>
            </a:lvl4pPr>
            <a:lvl5pPr marL="0" indent="-430781">
              <a:buClr>
                <a:srgbClr val="FFFF00"/>
              </a:buClr>
              <a:buFont typeface="Wingdings" charset="2"/>
              <a:buChar char="§"/>
              <a:defRPr/>
            </a:lvl5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4233" y="5721352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>
              <a:defRPr/>
            </a:pPr>
            <a:fld id="{26236119-6F91-4EDC-B116-17427A3B3E03}" type="datetime1">
              <a:rPr lang="en-US" altLang="sr-Latn-RS" smtClean="0">
                <a:solidFill>
                  <a:prstClr val="black"/>
                </a:solidFill>
              </a:rPr>
              <a:pPr>
                <a:defRPr/>
              </a:pPr>
              <a:t>4/23/2018</a:t>
            </a:fld>
            <a:endParaRPr lang="en-US" altLang="sr-Latn-R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230784" y="6582834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>
              <a:defRPr/>
            </a:pPr>
            <a:fld id="{795298C5-CA12-4C8F-AB17-E950DCB278DB}" type="slidenum">
              <a:rPr lang="en-US" altLang="sr-Latn-R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altLang="sr-Latn-R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32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5803" y="1483784"/>
            <a:ext cx="10799233" cy="3784600"/>
          </a:xfrm>
        </p:spPr>
        <p:txBody>
          <a:bodyPr/>
          <a:lstStyle>
            <a:lvl1pPr marL="0" indent="-430781">
              <a:lnSpc>
                <a:spcPts val="4151"/>
              </a:lnSpc>
              <a:defRPr/>
            </a:lvl1pPr>
            <a:lvl2pPr marL="0" indent="-430781">
              <a:buClr>
                <a:srgbClr val="FFFF00"/>
              </a:buClr>
              <a:buFont typeface="Wingdings" charset="2"/>
              <a:buChar char="§"/>
              <a:defRPr/>
            </a:lvl2pPr>
            <a:lvl3pPr marL="0" indent="-430781">
              <a:buClr>
                <a:srgbClr val="FFFF00"/>
              </a:buClr>
              <a:buFont typeface="Wingdings" charset="2"/>
              <a:buChar char="§"/>
              <a:defRPr/>
            </a:lvl3pPr>
            <a:lvl4pPr marL="0" indent="-430781">
              <a:buClr>
                <a:srgbClr val="FFFF00"/>
              </a:buClr>
              <a:buFont typeface="Wingdings" charset="2"/>
              <a:buChar char="§"/>
              <a:defRPr/>
            </a:lvl4pPr>
            <a:lvl5pPr marL="0" indent="-430781">
              <a:buClr>
                <a:srgbClr val="FFFF00"/>
              </a:buClr>
              <a:buFont typeface="Wingdings" charset="2"/>
              <a:buChar char="§"/>
              <a:defRPr/>
            </a:lvl5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4233" y="5721352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>
              <a:defRPr/>
            </a:pPr>
            <a:fld id="{09005C88-B07D-4F5A-B634-45DF640A5BDE}" type="datetime1">
              <a:rPr lang="en-US" altLang="sr-Latn-RS" smtClean="0">
                <a:solidFill>
                  <a:prstClr val="black"/>
                </a:solidFill>
              </a:rPr>
              <a:pPr>
                <a:defRPr/>
              </a:pPr>
              <a:t>4/23/2018</a:t>
            </a:fld>
            <a:endParaRPr lang="en-US" altLang="sr-Latn-R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230784" y="6582834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>
              <a:defRPr/>
            </a:pPr>
            <a:fld id="{496EDA44-F225-43D0-BA1D-FE338A50368C}" type="slidenum">
              <a:rPr lang="en-US" altLang="sr-Latn-R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altLang="sr-Latn-R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6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395" y="3316025"/>
            <a:ext cx="10363200" cy="1362075"/>
          </a:xfrm>
        </p:spPr>
        <p:txBody>
          <a:bodyPr/>
          <a:lstStyle>
            <a:lvl1pPr algn="l">
              <a:defRPr sz="4884" b="0" i="0" cap="none">
                <a:latin typeface="VladaRHSans Reg" panose="02000000000000000000" pitchFamily="50" charset="-18"/>
                <a:ea typeface="VladaRHSans Reg" panose="02000000000000000000" pitchFamily="50" charset="-1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395" y="1815836"/>
            <a:ext cx="10363200" cy="1500187"/>
          </a:xfrm>
        </p:spPr>
        <p:txBody>
          <a:bodyPr anchor="b"/>
          <a:lstStyle>
            <a:lvl1pPr marL="0" indent="0">
              <a:buNone/>
              <a:defRPr sz="2442">
                <a:solidFill>
                  <a:schemeClr val="tx1"/>
                </a:solidFill>
                <a:latin typeface="VladaRHSans Reg" panose="02000000000000000000" pitchFamily="50" charset="-18"/>
                <a:ea typeface="VladaRHSans Reg" panose="02000000000000000000" pitchFamily="50" charset="-18"/>
              </a:defRPr>
            </a:lvl1pPr>
            <a:lvl2pPr marL="558258" indent="0">
              <a:buNone/>
              <a:defRPr sz="2198">
                <a:solidFill>
                  <a:schemeClr val="tx1">
                    <a:tint val="75000"/>
                  </a:schemeClr>
                </a:solidFill>
              </a:defRPr>
            </a:lvl2pPr>
            <a:lvl3pPr marL="1116516" indent="0">
              <a:buNone/>
              <a:defRPr sz="1953">
                <a:solidFill>
                  <a:schemeClr val="tx1">
                    <a:tint val="75000"/>
                  </a:schemeClr>
                </a:solidFill>
              </a:defRPr>
            </a:lvl3pPr>
            <a:lvl4pPr marL="1674773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4pPr>
            <a:lvl5pPr marL="2233031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5pPr>
            <a:lvl6pPr marL="2791289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6pPr>
            <a:lvl7pPr marL="3349547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7pPr>
            <a:lvl8pPr marL="3907804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8pPr>
            <a:lvl9pPr marL="4466062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285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227" y="1475681"/>
            <a:ext cx="5243664" cy="3963512"/>
          </a:xfrm>
        </p:spPr>
        <p:txBody>
          <a:bodyPr/>
          <a:lstStyle>
            <a:lvl1pPr>
              <a:defRPr sz="2686"/>
            </a:lvl1pPr>
            <a:lvl2pPr marL="0" indent="-219787">
              <a:buClr>
                <a:srgbClr val="FF0000"/>
              </a:buClr>
              <a:buFont typeface="Wingdings" panose="05000000000000000000" pitchFamily="2" charset="2"/>
              <a:buChar char="q"/>
              <a:defRPr sz="2686"/>
            </a:lvl2pPr>
            <a:lvl3pPr marL="518696" indent="-279129">
              <a:buClr>
                <a:srgbClr val="FF0000"/>
              </a:buClr>
              <a:buFont typeface="Wingdings" panose="05000000000000000000" pitchFamily="2" charset="2"/>
              <a:buChar char="q"/>
              <a:defRPr sz="2442"/>
            </a:lvl3pPr>
            <a:lvl4pPr marL="813210" indent="-279129">
              <a:buClr>
                <a:srgbClr val="FF0000"/>
              </a:buClr>
              <a:buFont typeface="Wingdings" panose="05000000000000000000" pitchFamily="2" charset="2"/>
              <a:buChar char="q"/>
              <a:defRPr sz="2198"/>
            </a:lvl4pPr>
            <a:lvl5pPr marL="1107724" indent="-279129">
              <a:buClr>
                <a:srgbClr val="FF0000"/>
              </a:buClr>
              <a:buFont typeface="Wingdings" panose="05000000000000000000" pitchFamily="2" charset="2"/>
              <a:buChar char="q"/>
              <a:defRPr sz="2198"/>
            </a:lvl5pPr>
            <a:lvl6pPr>
              <a:defRPr sz="2198"/>
            </a:lvl6pPr>
            <a:lvl7pPr>
              <a:defRPr sz="2198"/>
            </a:lvl7pPr>
            <a:lvl8pPr>
              <a:defRPr sz="2198"/>
            </a:lvl8pPr>
            <a:lvl9pPr>
              <a:defRPr sz="21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6130091" y="1475681"/>
            <a:ext cx="5243664" cy="3963512"/>
          </a:xfrm>
        </p:spPr>
        <p:txBody>
          <a:bodyPr/>
          <a:lstStyle>
            <a:lvl1pPr>
              <a:defRPr sz="2686"/>
            </a:lvl1pPr>
            <a:lvl2pPr marL="0" indent="-219787">
              <a:buClr>
                <a:srgbClr val="FF0000"/>
              </a:buClr>
              <a:buFont typeface="Wingdings" panose="05000000000000000000" pitchFamily="2" charset="2"/>
              <a:buChar char="q"/>
              <a:defRPr sz="2686"/>
            </a:lvl2pPr>
            <a:lvl3pPr marL="518696" indent="-279129">
              <a:buClr>
                <a:srgbClr val="FF0000"/>
              </a:buClr>
              <a:buFont typeface="Wingdings" panose="05000000000000000000" pitchFamily="2" charset="2"/>
              <a:buChar char="q"/>
              <a:defRPr sz="2442"/>
            </a:lvl3pPr>
            <a:lvl4pPr marL="813210" indent="-279129">
              <a:buClr>
                <a:srgbClr val="FF0000"/>
              </a:buClr>
              <a:buFont typeface="Wingdings" panose="05000000000000000000" pitchFamily="2" charset="2"/>
              <a:buChar char="q"/>
              <a:defRPr sz="2198"/>
            </a:lvl4pPr>
            <a:lvl5pPr marL="1107724" indent="-279129">
              <a:buClr>
                <a:srgbClr val="FF0000"/>
              </a:buClr>
              <a:buFont typeface="Wingdings" panose="05000000000000000000" pitchFamily="2" charset="2"/>
              <a:buChar char="q"/>
              <a:defRPr sz="2198"/>
            </a:lvl5pPr>
            <a:lvl6pPr>
              <a:defRPr sz="2198"/>
            </a:lvl6pPr>
            <a:lvl7pPr>
              <a:defRPr sz="2198"/>
            </a:lvl7pPr>
            <a:lvl8pPr>
              <a:defRPr sz="2198"/>
            </a:lvl8pPr>
            <a:lvl9pPr>
              <a:defRPr sz="21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8069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4"/>
            <a:ext cx="5386917" cy="639763"/>
          </a:xfrm>
        </p:spPr>
        <p:txBody>
          <a:bodyPr anchor="b"/>
          <a:lstStyle>
            <a:lvl1pPr marL="0" indent="0">
              <a:buNone/>
              <a:defRPr sz="2931" b="1"/>
            </a:lvl1pPr>
            <a:lvl2pPr marL="558258" indent="0">
              <a:buNone/>
              <a:defRPr sz="2442" b="1"/>
            </a:lvl2pPr>
            <a:lvl3pPr marL="1116516" indent="0">
              <a:buNone/>
              <a:defRPr sz="2198" b="1"/>
            </a:lvl3pPr>
            <a:lvl4pPr marL="1674773" indent="0">
              <a:buNone/>
              <a:defRPr sz="1953" b="1"/>
            </a:lvl4pPr>
            <a:lvl5pPr marL="2233031" indent="0">
              <a:buNone/>
              <a:defRPr sz="1953" b="1"/>
            </a:lvl5pPr>
            <a:lvl6pPr marL="2791289" indent="0">
              <a:buNone/>
              <a:defRPr sz="1953" b="1"/>
            </a:lvl6pPr>
            <a:lvl7pPr marL="3349547" indent="0">
              <a:buNone/>
              <a:defRPr sz="1953" b="1"/>
            </a:lvl7pPr>
            <a:lvl8pPr marL="3907804" indent="0">
              <a:buNone/>
              <a:defRPr sz="1953" b="1"/>
            </a:lvl8pPr>
            <a:lvl9pPr marL="4466062" indent="0">
              <a:buNone/>
              <a:defRPr sz="19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931"/>
            </a:lvl1pPr>
            <a:lvl2pPr marL="659055" indent="-438078">
              <a:buClr>
                <a:srgbClr val="008F43"/>
              </a:buClr>
              <a:buFont typeface="Wingdings" panose="05000000000000000000" pitchFamily="2" charset="2"/>
              <a:buChar char="q"/>
              <a:defRPr sz="2442"/>
            </a:lvl2pPr>
            <a:lvl3pPr marL="1395644" indent="-279129">
              <a:buClr>
                <a:srgbClr val="008F43"/>
              </a:buClr>
              <a:buFont typeface="Wingdings" panose="05000000000000000000" pitchFamily="2" charset="2"/>
              <a:buChar char="q"/>
              <a:defRPr sz="2198"/>
            </a:lvl3pPr>
            <a:lvl4pPr marL="1953902" indent="-279129">
              <a:buClr>
                <a:srgbClr val="008F43"/>
              </a:buClr>
              <a:buFont typeface="Wingdings" panose="05000000000000000000" pitchFamily="2" charset="2"/>
              <a:buChar char="q"/>
              <a:defRPr sz="1953"/>
            </a:lvl4pPr>
            <a:lvl5pPr marL="2512159" indent="-279129">
              <a:buClr>
                <a:srgbClr val="008F43"/>
              </a:buClr>
              <a:buFont typeface="Wingdings" panose="05000000000000000000" pitchFamily="2" charset="2"/>
              <a:buChar char="q"/>
              <a:defRPr sz="1953"/>
            </a:lvl5pPr>
            <a:lvl6pPr>
              <a:defRPr sz="1953"/>
            </a:lvl6pPr>
            <a:lvl7pPr>
              <a:defRPr sz="1953"/>
            </a:lvl7pPr>
            <a:lvl8pPr>
              <a:defRPr sz="1953"/>
            </a:lvl8pPr>
            <a:lvl9pPr>
              <a:defRPr sz="19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1" y="1535114"/>
            <a:ext cx="5389033" cy="639763"/>
          </a:xfrm>
        </p:spPr>
        <p:txBody>
          <a:bodyPr anchor="b"/>
          <a:lstStyle>
            <a:lvl1pPr marL="0" indent="0">
              <a:buNone/>
              <a:defRPr sz="2931" b="1"/>
            </a:lvl1pPr>
            <a:lvl2pPr marL="558258" indent="0">
              <a:buNone/>
              <a:defRPr sz="2442" b="1"/>
            </a:lvl2pPr>
            <a:lvl3pPr marL="1116516" indent="0">
              <a:buNone/>
              <a:defRPr sz="2198" b="1"/>
            </a:lvl3pPr>
            <a:lvl4pPr marL="1674773" indent="0">
              <a:buNone/>
              <a:defRPr sz="1953" b="1"/>
            </a:lvl4pPr>
            <a:lvl5pPr marL="2233031" indent="0">
              <a:buNone/>
              <a:defRPr sz="1953" b="1"/>
            </a:lvl5pPr>
            <a:lvl6pPr marL="2791289" indent="0">
              <a:buNone/>
              <a:defRPr sz="1953" b="1"/>
            </a:lvl6pPr>
            <a:lvl7pPr marL="3349547" indent="0">
              <a:buNone/>
              <a:defRPr sz="1953" b="1"/>
            </a:lvl7pPr>
            <a:lvl8pPr marL="3907804" indent="0">
              <a:buNone/>
              <a:defRPr sz="1953" b="1"/>
            </a:lvl8pPr>
            <a:lvl9pPr marL="4466062" indent="0">
              <a:buNone/>
              <a:defRPr sz="19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1" y="2174875"/>
            <a:ext cx="5389033" cy="3951288"/>
          </a:xfrm>
        </p:spPr>
        <p:txBody>
          <a:bodyPr/>
          <a:lstStyle>
            <a:lvl1pPr>
              <a:defRPr sz="2931"/>
            </a:lvl1pPr>
            <a:lvl2pPr marL="659055" indent="-438078">
              <a:buClr>
                <a:srgbClr val="008F43"/>
              </a:buClr>
              <a:buFont typeface="Wingdings" panose="05000000000000000000" pitchFamily="2" charset="2"/>
              <a:buChar char="q"/>
              <a:defRPr sz="2442"/>
            </a:lvl2pPr>
            <a:lvl3pPr marL="1395644" indent="-279129">
              <a:buClr>
                <a:srgbClr val="008F43"/>
              </a:buClr>
              <a:buFont typeface="Wingdings" panose="05000000000000000000" pitchFamily="2" charset="2"/>
              <a:buChar char="q"/>
              <a:defRPr sz="2198"/>
            </a:lvl3pPr>
            <a:lvl4pPr marL="1953902" indent="-279129">
              <a:buClr>
                <a:srgbClr val="008F43"/>
              </a:buClr>
              <a:buFont typeface="Wingdings" panose="05000000000000000000" pitchFamily="2" charset="2"/>
              <a:buChar char="q"/>
              <a:defRPr sz="1953"/>
            </a:lvl4pPr>
            <a:lvl5pPr marL="2512159" indent="-279129">
              <a:buClr>
                <a:srgbClr val="008F43"/>
              </a:buClr>
              <a:buFont typeface="Wingdings" panose="05000000000000000000" pitchFamily="2" charset="2"/>
              <a:buChar char="q"/>
              <a:defRPr sz="1953"/>
            </a:lvl5pPr>
            <a:lvl6pPr>
              <a:defRPr sz="1953"/>
            </a:lvl6pPr>
            <a:lvl7pPr>
              <a:defRPr sz="1953"/>
            </a:lvl7pPr>
            <a:lvl8pPr>
              <a:defRPr sz="1953"/>
            </a:lvl8pPr>
            <a:lvl9pPr>
              <a:defRPr sz="19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132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396">
                <a:latin typeface="VladaRHSerif Med" panose="02000000000000000000" pitchFamily="50" charset="-18"/>
                <a:ea typeface="VladaRHSerif Med" panose="02000000000000000000" pitchFamily="50" charset="-1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785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8894233" y="5721352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 defTabSz="55825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4FF27F2-747C-4350-AAAD-45090DCF313F}" type="datetime1">
              <a:rPr lang="en-US" altLang="sr-Latn-RS" smtClean="0">
                <a:solidFill>
                  <a:prstClr val="black"/>
                </a:solidFill>
                <a:ea typeface="ＭＳ Ｐゴシック" charset="-128"/>
              </a:rPr>
              <a:pPr defTabSz="55825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4/23/2018</a:t>
            </a:fld>
            <a:endParaRPr lang="en-US" altLang="sr-Latn-RS">
              <a:solidFill>
                <a:prstClr val="black"/>
              </a:solidFill>
              <a:ea typeface="ＭＳ Ｐゴシック" charset="-128"/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230784" y="6582834"/>
            <a:ext cx="2844800" cy="275167"/>
          </a:xfrm>
          <a:prstGeom prst="rect">
            <a:avLst/>
          </a:prstGeom>
        </p:spPr>
        <p:txBody>
          <a:bodyPr/>
          <a:lstStyle>
            <a:lvl1pPr>
              <a:defRPr>
                <a:latin typeface="VladaRHSans Reg" panose="02000000000000000000" pitchFamily="50" charset="-18"/>
              </a:defRPr>
            </a:lvl1pPr>
          </a:lstStyle>
          <a:p>
            <a:pPr defTabSz="55825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4EAE051-A238-47EA-AC28-1BAA91235701}" type="slidenum">
              <a:rPr lang="en-US" altLang="sr-Latn-RS" smtClean="0">
                <a:solidFill>
                  <a:prstClr val="black"/>
                </a:solidFill>
                <a:ea typeface="ＭＳ Ｐゴシック" charset="-128"/>
              </a:rPr>
              <a:pPr defTabSz="55825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sr-Latn-RS">
              <a:solidFill>
                <a:prstClr val="black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280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635874"/>
            <a:ext cx="4011084" cy="1162051"/>
          </a:xfrm>
        </p:spPr>
        <p:txBody>
          <a:bodyPr anchor="b"/>
          <a:lstStyle>
            <a:lvl1pPr algn="l">
              <a:defRPr sz="244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752496"/>
            <a:ext cx="6815667" cy="4953021"/>
          </a:xfrm>
        </p:spPr>
        <p:txBody>
          <a:bodyPr/>
          <a:lstStyle>
            <a:lvl1pPr>
              <a:defRPr sz="2686"/>
            </a:lvl1pPr>
            <a:lvl2pPr>
              <a:buClr>
                <a:schemeClr val="accent1"/>
              </a:buClr>
              <a:defRPr sz="2686"/>
            </a:lvl2pPr>
            <a:lvl3pPr>
              <a:buClr>
                <a:schemeClr val="accent1"/>
              </a:buClr>
              <a:defRPr sz="2442"/>
            </a:lvl3pPr>
            <a:lvl4pPr>
              <a:buClr>
                <a:schemeClr val="accent1"/>
              </a:buClr>
              <a:defRPr sz="2442"/>
            </a:lvl4pPr>
            <a:lvl5pPr>
              <a:buClr>
                <a:schemeClr val="accent1"/>
              </a:buClr>
              <a:defRPr sz="2442"/>
            </a:lvl5pPr>
            <a:lvl6pPr>
              <a:defRPr sz="2442"/>
            </a:lvl6pPr>
            <a:lvl7pPr>
              <a:defRPr sz="2442"/>
            </a:lvl7pPr>
            <a:lvl8pPr>
              <a:defRPr sz="2442"/>
            </a:lvl8pPr>
            <a:lvl9pPr>
              <a:defRPr sz="244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797926"/>
            <a:ext cx="4011084" cy="3799915"/>
          </a:xfrm>
        </p:spPr>
        <p:txBody>
          <a:bodyPr/>
          <a:lstStyle>
            <a:lvl1pPr marL="0" indent="0">
              <a:buNone/>
              <a:defRPr sz="1710"/>
            </a:lvl1pPr>
            <a:lvl2pPr marL="558258" indent="0">
              <a:buNone/>
              <a:defRPr sz="1465"/>
            </a:lvl2pPr>
            <a:lvl3pPr marL="1116516" indent="0">
              <a:buNone/>
              <a:defRPr sz="1221"/>
            </a:lvl3pPr>
            <a:lvl4pPr marL="1674773" indent="0">
              <a:buNone/>
              <a:defRPr sz="1099"/>
            </a:lvl4pPr>
            <a:lvl5pPr marL="2233031" indent="0">
              <a:buNone/>
              <a:defRPr sz="1099"/>
            </a:lvl5pPr>
            <a:lvl6pPr marL="2791289" indent="0">
              <a:buNone/>
              <a:defRPr sz="1099"/>
            </a:lvl6pPr>
            <a:lvl7pPr marL="3349547" indent="0">
              <a:buNone/>
              <a:defRPr sz="1099"/>
            </a:lvl7pPr>
            <a:lvl8pPr marL="3907804" indent="0">
              <a:buNone/>
              <a:defRPr sz="1099"/>
            </a:lvl8pPr>
            <a:lvl9pPr marL="4466062" indent="0">
              <a:buNone/>
              <a:defRPr sz="10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370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442" b="0" i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03394"/>
            <a:ext cx="7315200" cy="3924183"/>
          </a:xfrm>
        </p:spPr>
        <p:txBody>
          <a:bodyPr rtlCol="0">
            <a:normAutofit/>
          </a:bodyPr>
          <a:lstStyle>
            <a:lvl1pPr marL="0" indent="0">
              <a:buNone/>
              <a:defRPr sz="3908">
                <a:latin typeface="VladaRHSans Reg" panose="02000000000000000000" pitchFamily="50" charset="-18"/>
              </a:defRPr>
            </a:lvl1pPr>
            <a:lvl2pPr marL="558258" indent="0">
              <a:buNone/>
              <a:defRPr sz="3419"/>
            </a:lvl2pPr>
            <a:lvl3pPr marL="1116516" indent="0">
              <a:buNone/>
              <a:defRPr sz="2931"/>
            </a:lvl3pPr>
            <a:lvl4pPr marL="1674773" indent="0">
              <a:buNone/>
              <a:defRPr sz="2442"/>
            </a:lvl4pPr>
            <a:lvl5pPr marL="2233031" indent="0">
              <a:buNone/>
              <a:defRPr sz="2442"/>
            </a:lvl5pPr>
            <a:lvl6pPr marL="2791289" indent="0">
              <a:buNone/>
              <a:defRPr sz="2442"/>
            </a:lvl6pPr>
            <a:lvl7pPr marL="3349547" indent="0">
              <a:buNone/>
              <a:defRPr sz="2442"/>
            </a:lvl7pPr>
            <a:lvl8pPr marL="3907804" indent="0">
              <a:buNone/>
              <a:defRPr sz="2442"/>
            </a:lvl8pPr>
            <a:lvl9pPr marL="4466062" indent="0">
              <a:buNone/>
              <a:defRPr sz="2442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710"/>
            </a:lvl1pPr>
            <a:lvl2pPr marL="558258" indent="0">
              <a:buNone/>
              <a:defRPr sz="1465"/>
            </a:lvl2pPr>
            <a:lvl3pPr marL="1116516" indent="0">
              <a:buNone/>
              <a:defRPr sz="1221"/>
            </a:lvl3pPr>
            <a:lvl4pPr marL="1674773" indent="0">
              <a:buNone/>
              <a:defRPr sz="1099"/>
            </a:lvl4pPr>
            <a:lvl5pPr marL="2233031" indent="0">
              <a:buNone/>
              <a:defRPr sz="1099"/>
            </a:lvl5pPr>
            <a:lvl6pPr marL="2791289" indent="0">
              <a:buNone/>
              <a:defRPr sz="1099"/>
            </a:lvl6pPr>
            <a:lvl7pPr marL="3349547" indent="0">
              <a:buNone/>
              <a:defRPr sz="1099"/>
            </a:lvl7pPr>
            <a:lvl8pPr marL="3907804" indent="0">
              <a:buNone/>
              <a:defRPr sz="1099"/>
            </a:lvl8pPr>
            <a:lvl9pPr marL="4466062" indent="0">
              <a:buNone/>
              <a:defRPr sz="10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039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background pptx 16x9 inside.jp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21877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8" descr="MRRFEU pasica logotipi pptx 16x9.png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67" y="5518152"/>
            <a:ext cx="11391900" cy="15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685803" y="275167"/>
            <a:ext cx="1079923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2" y="1849544"/>
            <a:ext cx="11181081" cy="409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text styles</a:t>
            </a:r>
          </a:p>
          <a:p>
            <a:pPr lvl="1"/>
            <a:r>
              <a:rPr lang="en-US" altLang="sr-Latn-RS"/>
              <a:t>Second level</a:t>
            </a:r>
          </a:p>
          <a:p>
            <a:pPr lvl="2"/>
            <a:r>
              <a:rPr lang="en-US" altLang="sr-Latn-RS"/>
              <a:t>Third level</a:t>
            </a:r>
          </a:p>
          <a:p>
            <a:pPr lvl="3"/>
            <a:r>
              <a:rPr lang="en-US" altLang="sr-Latn-RS"/>
              <a:t>Fourth level</a:t>
            </a:r>
          </a:p>
          <a:p>
            <a:pPr lvl="4"/>
            <a:r>
              <a:rPr lang="en-US" altLang="sr-Latn-RS"/>
              <a:t>Fifth level</a:t>
            </a:r>
          </a:p>
        </p:txBody>
      </p:sp>
      <p:pic>
        <p:nvPicPr>
          <p:cNvPr id="6" name="Picture 6" descr="background pptx 16x9 inside.jp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" y="0"/>
            <a:ext cx="121877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MRRFEU pasica logotipi pptx 16x9 new.png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67" y="5509685"/>
            <a:ext cx="11391900" cy="15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2653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3" r:id="rId12"/>
    <p:sldLayoutId id="2147483674" r:id="rId13"/>
    <p:sldLayoutId id="2147483675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558258" rtl="0" eaLnBrk="1" fontAlgn="base" hangingPunct="1">
        <a:spcBef>
          <a:spcPct val="0"/>
        </a:spcBef>
        <a:spcAft>
          <a:spcPct val="0"/>
        </a:spcAft>
        <a:defRPr sz="4396" kern="1200">
          <a:solidFill>
            <a:schemeClr val="tx1"/>
          </a:solidFill>
          <a:latin typeface="Neo Sans Medium"/>
          <a:ea typeface="ＭＳ Ｐゴシック" charset="0"/>
          <a:cs typeface="Neo Sans Medium"/>
        </a:defRPr>
      </a:lvl1pPr>
      <a:lvl2pPr algn="l" defTabSz="558258" rtl="0" eaLnBrk="1" fontAlgn="base" hangingPunct="1">
        <a:spcBef>
          <a:spcPct val="0"/>
        </a:spcBef>
        <a:spcAft>
          <a:spcPct val="0"/>
        </a:spcAft>
        <a:defRPr sz="4396">
          <a:solidFill>
            <a:schemeClr val="tx1"/>
          </a:solidFill>
          <a:latin typeface="Neo Sans Medium" charset="0"/>
          <a:ea typeface="ＭＳ Ｐゴシック" charset="0"/>
          <a:cs typeface="ＭＳ Ｐゴシック" charset="0"/>
        </a:defRPr>
      </a:lvl2pPr>
      <a:lvl3pPr algn="l" defTabSz="558258" rtl="0" eaLnBrk="1" fontAlgn="base" hangingPunct="1">
        <a:spcBef>
          <a:spcPct val="0"/>
        </a:spcBef>
        <a:spcAft>
          <a:spcPct val="0"/>
        </a:spcAft>
        <a:defRPr sz="4396">
          <a:solidFill>
            <a:schemeClr val="tx1"/>
          </a:solidFill>
          <a:latin typeface="Neo Sans Medium" charset="0"/>
          <a:ea typeface="ＭＳ Ｐゴシック" charset="0"/>
          <a:cs typeface="ＭＳ Ｐゴシック" charset="0"/>
        </a:defRPr>
      </a:lvl3pPr>
      <a:lvl4pPr algn="l" defTabSz="558258" rtl="0" eaLnBrk="1" fontAlgn="base" hangingPunct="1">
        <a:spcBef>
          <a:spcPct val="0"/>
        </a:spcBef>
        <a:spcAft>
          <a:spcPct val="0"/>
        </a:spcAft>
        <a:defRPr sz="4396">
          <a:solidFill>
            <a:schemeClr val="tx1"/>
          </a:solidFill>
          <a:latin typeface="Neo Sans Medium" charset="0"/>
          <a:ea typeface="ＭＳ Ｐゴシック" charset="0"/>
          <a:cs typeface="ＭＳ Ｐゴシック" charset="0"/>
        </a:defRPr>
      </a:lvl4pPr>
      <a:lvl5pPr algn="l" defTabSz="558258" rtl="0" eaLnBrk="1" fontAlgn="base" hangingPunct="1">
        <a:spcBef>
          <a:spcPct val="0"/>
        </a:spcBef>
        <a:spcAft>
          <a:spcPct val="0"/>
        </a:spcAft>
        <a:defRPr sz="4396">
          <a:solidFill>
            <a:schemeClr val="tx1"/>
          </a:solidFill>
          <a:latin typeface="Neo Sans Medium" charset="0"/>
          <a:ea typeface="ＭＳ Ｐゴシック" charset="0"/>
          <a:cs typeface="ＭＳ Ｐゴシック" charset="0"/>
        </a:defRPr>
      </a:lvl5pPr>
      <a:lvl6pPr marL="558258" algn="l" defTabSz="558258" rtl="0" eaLnBrk="1" fontAlgn="base" hangingPunct="1">
        <a:spcBef>
          <a:spcPct val="0"/>
        </a:spcBef>
        <a:spcAft>
          <a:spcPct val="0"/>
        </a:spcAft>
        <a:defRPr sz="4396">
          <a:solidFill>
            <a:schemeClr val="tx1"/>
          </a:solidFill>
          <a:latin typeface="Neo Sans Medium" charset="0"/>
          <a:ea typeface="ＭＳ Ｐゴシック" charset="0"/>
          <a:cs typeface="ＭＳ Ｐゴシック" charset="0"/>
        </a:defRPr>
      </a:lvl6pPr>
      <a:lvl7pPr marL="1116516" algn="l" defTabSz="558258" rtl="0" eaLnBrk="1" fontAlgn="base" hangingPunct="1">
        <a:spcBef>
          <a:spcPct val="0"/>
        </a:spcBef>
        <a:spcAft>
          <a:spcPct val="0"/>
        </a:spcAft>
        <a:defRPr sz="4396">
          <a:solidFill>
            <a:schemeClr val="tx1"/>
          </a:solidFill>
          <a:latin typeface="Neo Sans Medium" charset="0"/>
          <a:ea typeface="ＭＳ Ｐゴシック" charset="0"/>
          <a:cs typeface="ＭＳ Ｐゴシック" charset="0"/>
        </a:defRPr>
      </a:lvl7pPr>
      <a:lvl8pPr marL="1674773" algn="l" defTabSz="558258" rtl="0" eaLnBrk="1" fontAlgn="base" hangingPunct="1">
        <a:spcBef>
          <a:spcPct val="0"/>
        </a:spcBef>
        <a:spcAft>
          <a:spcPct val="0"/>
        </a:spcAft>
        <a:defRPr sz="4396">
          <a:solidFill>
            <a:schemeClr val="tx1"/>
          </a:solidFill>
          <a:latin typeface="Neo Sans Medium" charset="0"/>
          <a:ea typeface="ＭＳ Ｐゴシック" charset="0"/>
          <a:cs typeface="ＭＳ Ｐゴシック" charset="0"/>
        </a:defRPr>
      </a:lvl8pPr>
      <a:lvl9pPr marL="2233031" algn="l" defTabSz="558258" rtl="0" eaLnBrk="1" fontAlgn="base" hangingPunct="1">
        <a:spcBef>
          <a:spcPct val="0"/>
        </a:spcBef>
        <a:spcAft>
          <a:spcPct val="0"/>
        </a:spcAft>
        <a:defRPr sz="4396">
          <a:solidFill>
            <a:schemeClr val="tx1"/>
          </a:solidFill>
          <a:latin typeface="Neo Sans Medium" charset="0"/>
          <a:ea typeface="ＭＳ Ｐゴシック" charset="0"/>
          <a:cs typeface="ＭＳ Ｐゴシック" charset="0"/>
        </a:defRPr>
      </a:lvl9pPr>
    </p:titleStyle>
    <p:bodyStyle>
      <a:lvl1pPr marL="418694" indent="-418694" algn="l" defTabSz="558258" rtl="0" eaLnBrk="1" fontAlgn="base" hangingPunct="1">
        <a:lnSpc>
          <a:spcPts val="3908"/>
        </a:lnSpc>
        <a:spcBef>
          <a:spcPct val="20000"/>
        </a:spcBef>
        <a:spcAft>
          <a:spcPct val="0"/>
        </a:spcAft>
        <a:defRPr sz="2931" kern="1200">
          <a:solidFill>
            <a:schemeClr val="tx1"/>
          </a:solidFill>
          <a:latin typeface="VladaRHSans Reg" panose="02000000000000000000" pitchFamily="50" charset="-18"/>
          <a:ea typeface="ＭＳ Ｐゴシック" charset="0"/>
          <a:cs typeface="VladaRHSans Reg" panose="02000000000000000000" pitchFamily="50" charset="-18"/>
        </a:defRPr>
      </a:lvl1pPr>
      <a:lvl2pPr marL="659055" indent="-438078" algn="l" defTabSz="558258" rtl="0" eaLnBrk="1" fontAlgn="base" hangingPunct="1">
        <a:spcBef>
          <a:spcPts val="366"/>
        </a:spcBef>
        <a:spcAft>
          <a:spcPct val="0"/>
        </a:spcAft>
        <a:buClr>
          <a:srgbClr val="0093DD"/>
        </a:buClr>
        <a:buFont typeface="Wingdings" panose="05000000000000000000" pitchFamily="2" charset="2"/>
        <a:buChar char="q"/>
        <a:defRPr sz="2931" kern="1200">
          <a:solidFill>
            <a:schemeClr val="tx1"/>
          </a:solidFill>
          <a:latin typeface="VladaRHSans Reg" panose="02000000000000000000" pitchFamily="50" charset="-18"/>
          <a:ea typeface="ＭＳ Ｐゴシック" charset="0"/>
          <a:cs typeface="VladaRHSans Reg" panose="02000000000000000000" pitchFamily="50" charset="-18"/>
        </a:defRPr>
      </a:lvl2pPr>
      <a:lvl3pPr marL="1395644" indent="-279129" algn="l" defTabSz="558258" rtl="0" eaLnBrk="1" fontAlgn="base" hangingPunct="1">
        <a:spcBef>
          <a:spcPct val="20000"/>
        </a:spcBef>
        <a:spcAft>
          <a:spcPct val="0"/>
        </a:spcAft>
        <a:buClr>
          <a:srgbClr val="008F43"/>
        </a:buClr>
        <a:buFont typeface="Wingdings" panose="05000000000000000000" pitchFamily="2" charset="2"/>
        <a:buChar char="q"/>
        <a:defRPr sz="2931" kern="1200">
          <a:solidFill>
            <a:schemeClr val="tx1"/>
          </a:solidFill>
          <a:latin typeface="VladaRHSans Reg" panose="02000000000000000000" pitchFamily="50" charset="-18"/>
          <a:ea typeface="ＭＳ Ｐゴシック" charset="0"/>
          <a:cs typeface="VladaRHSans Reg" panose="02000000000000000000" pitchFamily="50" charset="-18"/>
        </a:defRPr>
      </a:lvl3pPr>
      <a:lvl4pPr marL="1953902" indent="-279129" algn="l" defTabSz="558258" rtl="0" eaLnBrk="1" fontAlgn="base" hangingPunct="1">
        <a:spcBef>
          <a:spcPct val="20000"/>
        </a:spcBef>
        <a:spcAft>
          <a:spcPct val="0"/>
        </a:spcAft>
        <a:buClr>
          <a:srgbClr val="EF7F24"/>
        </a:buClr>
        <a:buFont typeface="Wingdings" panose="05000000000000000000" pitchFamily="2" charset="2"/>
        <a:buChar char="q"/>
        <a:defRPr sz="2931" kern="1200">
          <a:solidFill>
            <a:schemeClr val="tx1"/>
          </a:solidFill>
          <a:latin typeface="VladaRHSans Reg" panose="02000000000000000000" pitchFamily="50" charset="-18"/>
          <a:ea typeface="ＭＳ Ｐゴシック" charset="0"/>
          <a:cs typeface="VladaRHSans Reg" panose="02000000000000000000" pitchFamily="50" charset="-18"/>
        </a:defRPr>
      </a:lvl4pPr>
      <a:lvl5pPr marL="2512159" indent="-279129" algn="l" defTabSz="558258" rtl="0" eaLnBrk="1" fontAlgn="base" hangingPunct="1">
        <a:spcBef>
          <a:spcPct val="20000"/>
        </a:spcBef>
        <a:spcAft>
          <a:spcPct val="0"/>
        </a:spcAft>
        <a:buClr>
          <a:srgbClr val="448CA9"/>
        </a:buClr>
        <a:buFont typeface="Wingdings" panose="05000000000000000000" pitchFamily="2" charset="2"/>
        <a:buChar char="q"/>
        <a:defRPr sz="2931" kern="1200">
          <a:solidFill>
            <a:schemeClr val="tx1"/>
          </a:solidFill>
          <a:latin typeface="VladaRHSans Reg" panose="02000000000000000000" pitchFamily="50" charset="-18"/>
          <a:ea typeface="ＭＳ Ｐゴシック" charset="0"/>
          <a:cs typeface="VladaRHSans Reg" panose="02000000000000000000" pitchFamily="50" charset="-18"/>
        </a:defRPr>
      </a:lvl5pPr>
      <a:lvl6pPr marL="3070417" indent="-279129" algn="l" defTabSz="558258" rtl="0" eaLnBrk="1" latinLnBrk="0" hangingPunct="1">
        <a:spcBef>
          <a:spcPct val="20000"/>
        </a:spcBef>
        <a:buFont typeface="Arial"/>
        <a:buChar char="•"/>
        <a:defRPr sz="2442" kern="1200">
          <a:solidFill>
            <a:schemeClr val="tx1"/>
          </a:solidFill>
          <a:latin typeface="+mn-lt"/>
          <a:ea typeface="+mn-ea"/>
          <a:cs typeface="+mn-cs"/>
        </a:defRPr>
      </a:lvl6pPr>
      <a:lvl7pPr marL="3628675" indent="-279129" algn="l" defTabSz="558258" rtl="0" eaLnBrk="1" latinLnBrk="0" hangingPunct="1">
        <a:spcBef>
          <a:spcPct val="20000"/>
        </a:spcBef>
        <a:buFont typeface="Arial"/>
        <a:buChar char="•"/>
        <a:defRPr sz="2442" kern="1200">
          <a:solidFill>
            <a:schemeClr val="tx1"/>
          </a:solidFill>
          <a:latin typeface="+mn-lt"/>
          <a:ea typeface="+mn-ea"/>
          <a:cs typeface="+mn-cs"/>
        </a:defRPr>
      </a:lvl7pPr>
      <a:lvl8pPr marL="4186933" indent="-279129" algn="l" defTabSz="558258" rtl="0" eaLnBrk="1" latinLnBrk="0" hangingPunct="1">
        <a:spcBef>
          <a:spcPct val="20000"/>
        </a:spcBef>
        <a:buFont typeface="Arial"/>
        <a:buChar char="•"/>
        <a:defRPr sz="2442" kern="1200">
          <a:solidFill>
            <a:schemeClr val="tx1"/>
          </a:solidFill>
          <a:latin typeface="+mn-lt"/>
          <a:ea typeface="+mn-ea"/>
          <a:cs typeface="+mn-cs"/>
        </a:defRPr>
      </a:lvl8pPr>
      <a:lvl9pPr marL="4745190" indent="-279129" algn="l" defTabSz="558258" rtl="0" eaLnBrk="1" latinLnBrk="0" hangingPunct="1">
        <a:spcBef>
          <a:spcPct val="20000"/>
        </a:spcBef>
        <a:buFont typeface="Arial"/>
        <a:buChar char="•"/>
        <a:defRPr sz="24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8258" rtl="0" eaLnBrk="1" latinLnBrk="0" hangingPunct="1">
        <a:defRPr sz="2198" kern="1200">
          <a:solidFill>
            <a:schemeClr val="tx1"/>
          </a:solidFill>
          <a:latin typeface="+mn-lt"/>
          <a:ea typeface="+mn-ea"/>
          <a:cs typeface="+mn-cs"/>
        </a:defRPr>
      </a:lvl1pPr>
      <a:lvl2pPr marL="558258" algn="l" defTabSz="558258" rtl="0" eaLnBrk="1" latinLnBrk="0" hangingPunct="1">
        <a:defRPr sz="2198" kern="1200">
          <a:solidFill>
            <a:schemeClr val="tx1"/>
          </a:solidFill>
          <a:latin typeface="+mn-lt"/>
          <a:ea typeface="+mn-ea"/>
          <a:cs typeface="+mn-cs"/>
        </a:defRPr>
      </a:lvl2pPr>
      <a:lvl3pPr marL="1116516" algn="l" defTabSz="558258" rtl="0" eaLnBrk="1" latinLnBrk="0" hangingPunct="1">
        <a:defRPr sz="2198" kern="1200">
          <a:solidFill>
            <a:schemeClr val="tx1"/>
          </a:solidFill>
          <a:latin typeface="+mn-lt"/>
          <a:ea typeface="+mn-ea"/>
          <a:cs typeface="+mn-cs"/>
        </a:defRPr>
      </a:lvl3pPr>
      <a:lvl4pPr marL="1674773" algn="l" defTabSz="558258" rtl="0" eaLnBrk="1" latinLnBrk="0" hangingPunct="1">
        <a:defRPr sz="2198" kern="1200">
          <a:solidFill>
            <a:schemeClr val="tx1"/>
          </a:solidFill>
          <a:latin typeface="+mn-lt"/>
          <a:ea typeface="+mn-ea"/>
          <a:cs typeface="+mn-cs"/>
        </a:defRPr>
      </a:lvl4pPr>
      <a:lvl5pPr marL="2233031" algn="l" defTabSz="558258" rtl="0" eaLnBrk="1" latinLnBrk="0" hangingPunct="1">
        <a:defRPr sz="2198" kern="1200">
          <a:solidFill>
            <a:schemeClr val="tx1"/>
          </a:solidFill>
          <a:latin typeface="+mn-lt"/>
          <a:ea typeface="+mn-ea"/>
          <a:cs typeface="+mn-cs"/>
        </a:defRPr>
      </a:lvl5pPr>
      <a:lvl6pPr marL="2791289" algn="l" defTabSz="558258" rtl="0" eaLnBrk="1" latinLnBrk="0" hangingPunct="1">
        <a:defRPr sz="2198" kern="1200">
          <a:solidFill>
            <a:schemeClr val="tx1"/>
          </a:solidFill>
          <a:latin typeface="+mn-lt"/>
          <a:ea typeface="+mn-ea"/>
          <a:cs typeface="+mn-cs"/>
        </a:defRPr>
      </a:lvl6pPr>
      <a:lvl7pPr marL="3349547" algn="l" defTabSz="558258" rtl="0" eaLnBrk="1" latinLnBrk="0" hangingPunct="1">
        <a:defRPr sz="2198" kern="1200">
          <a:solidFill>
            <a:schemeClr val="tx1"/>
          </a:solidFill>
          <a:latin typeface="+mn-lt"/>
          <a:ea typeface="+mn-ea"/>
          <a:cs typeface="+mn-cs"/>
        </a:defRPr>
      </a:lvl7pPr>
      <a:lvl8pPr marL="3907804" algn="l" defTabSz="558258" rtl="0" eaLnBrk="1" latinLnBrk="0" hangingPunct="1">
        <a:defRPr sz="2198" kern="1200">
          <a:solidFill>
            <a:schemeClr val="tx1"/>
          </a:solidFill>
          <a:latin typeface="+mn-lt"/>
          <a:ea typeface="+mn-ea"/>
          <a:cs typeface="+mn-cs"/>
        </a:defRPr>
      </a:lvl8pPr>
      <a:lvl9pPr marL="4466062" algn="l" defTabSz="558258" rtl="0" eaLnBrk="1" latinLnBrk="0" hangingPunct="1">
        <a:defRPr sz="21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hyperlink" Target="http://www.google.hr/url?sa=i&amp;rct=j&amp;q=&amp;esrc=s&amp;source=images&amp;cd=&amp;cad=rja&amp;uact=8&amp;docid=SWZE4KeE8TdaNM&amp;tbnid=s9VWRXsN3LJDLM:&amp;ved=0CAUQjRw&amp;url=http://nesaranews.blogspot.com/2012/07/one-million-euro-note.html&amp;ei=ZoucU7z7IYjgOo_wgaAC&amp;bvm=bv.68911936,d.ZGU&amp;psig=AFQjCNFBLf8Hv7kgE-eTTQw2x2HzaL-Ppg&amp;ust=1402854599868830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827295" y="701790"/>
            <a:ext cx="10607371" cy="5519716"/>
          </a:xfrm>
          <a:effectLst/>
        </p:spPr>
        <p:txBody>
          <a:bodyPr>
            <a:scene3d>
              <a:camera prst="obliqueTopRight"/>
              <a:lightRig rig="threePt" dir="t"/>
            </a:scene3d>
            <a:sp3d/>
          </a:bodyPr>
          <a:lstStyle/>
          <a:p>
            <a:pPr algn="r"/>
            <a:r>
              <a:rPr lang="hr-HR" altLang="sr-Latn-RS" sz="3600" b="1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Financiranje JLRS i poduzetnika iz Operativnog programa „Konkurentnost i kohezija” 2014.-2020.</a:t>
            </a:r>
            <a:br>
              <a:rPr lang="hr-HR" altLang="sr-Latn-RS" sz="3600" b="1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</a:br>
            <a:r>
              <a:rPr lang="hr-HR" altLang="sr-Latn-RS" sz="3600" b="1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/>
            </a:r>
            <a:br>
              <a:rPr lang="hr-HR" altLang="sr-Latn-RS" sz="3600" b="1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</a:br>
            <a:r>
              <a:rPr lang="hr-HR" altLang="sr-Latn-RS" sz="3600" b="1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								</a:t>
            </a:r>
            <a: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  <a:t>  	</a:t>
            </a:r>
            <a:b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</a:br>
            <a: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  <a:t/>
            </a:r>
            <a:b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</a:br>
            <a: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  <a:t/>
            </a:r>
            <a:b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</a:br>
            <a: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  <a:t/>
            </a:r>
            <a:b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</a:br>
            <a: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  <a:t/>
            </a:r>
            <a:b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</a:br>
            <a: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  <a:t/>
            </a:r>
            <a:b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</a:br>
            <a: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  <a:t/>
            </a:r>
            <a:b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</a:br>
            <a: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latin typeface="+mn-lt"/>
              </a:rPr>
              <a:t/>
            </a:r>
            <a:br>
              <a:rPr lang="hr-HR" sz="2000" dirty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latin typeface="+mn-lt"/>
              </a:rPr>
            </a:br>
            <a:r>
              <a:rPr lang="hr-HR" sz="2000" dirty="0" smtClean="0">
                <a:ln w="317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latin typeface="+mn-lt"/>
              </a:rPr>
              <a:t>Dragana Jelić, pomoćnik ministrice</a:t>
            </a:r>
            <a:endParaRPr lang="en-US" altLang="sr-Latn-RS" sz="1600" dirty="0">
              <a:ln w="3175">
                <a:solidFill>
                  <a:schemeClr val="tx2">
                    <a:lumMod val="75000"/>
                  </a:schemeClr>
                </a:solidFill>
                <a:prstDash val="solid"/>
              </a:ln>
              <a:latin typeface="+mn-lt"/>
              <a:ea typeface="VladaRHSans Reg" panose="020000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660357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406" y="338059"/>
            <a:ext cx="10876136" cy="805946"/>
          </a:xfrm>
        </p:spPr>
        <p:txBody>
          <a:bodyPr>
            <a:normAutofit/>
          </a:bodyPr>
          <a:lstStyle/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Trenutno otvoreni postupci dodjela (Prioritetne osi 4, 5, 6 i 7) 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363406" y="973312"/>
          <a:ext cx="11523794" cy="455551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9473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025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785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5695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0258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4788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Prioritetna os</a:t>
                      </a:r>
                      <a:endParaRPr lang="hr-HR" sz="1400" b="1" i="0" u="none" strike="noStrike" dirty="0">
                        <a:solidFill>
                          <a:schemeClr val="bg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Naziv postupka dodjele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Vrsta</a:t>
                      </a:r>
                      <a:r>
                        <a:rPr lang="hr-HR" sz="1400" u="none" strike="noStrike" baseline="0" dirty="0">
                          <a:effectLst/>
                          <a:latin typeface="VladaRHSans Bk"/>
                        </a:rPr>
                        <a:t> poziva i </a:t>
                      </a:r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datum pokretanja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Ukupna alokacija</a:t>
                      </a:r>
                    </a:p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 HRK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u="none" strike="noStrike" kern="1200" dirty="0">
                          <a:effectLst/>
                          <a:latin typeface="VladaRHSans Bk"/>
                        </a:rPr>
                        <a:t>Prihvatljivi prijavitelji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3028">
                <a:tc rowSpan="5">
                  <a:txBody>
                    <a:bodyPr/>
                    <a:lstStyle/>
                    <a:p>
                      <a:pPr algn="ctr" fontAlgn="b"/>
                      <a:r>
                        <a:rPr lang="hr-HR" sz="1600" b="1" i="0" u="none" strike="noStrike" dirty="0">
                          <a:solidFill>
                            <a:srgbClr val="E1E9EF"/>
                          </a:solidFill>
                          <a:effectLst/>
                          <a:latin typeface="VladaRHSans Bk"/>
                        </a:rPr>
                        <a:t>PO7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dirty="0">
                          <a:latin typeface="VladaRHSans Bk"/>
                        </a:rPr>
                        <a:t>Poziv za sufinanciranje unaprjeđenja lučke infrastrukture u funkciji obalnog linijskog pomorskog prometa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u="none" strike="noStrike" dirty="0">
                          <a:effectLst/>
                          <a:latin typeface="VladaRHSans Bk"/>
                        </a:rPr>
                        <a:t>Ograničeni trajni </a:t>
                      </a:r>
                    </a:p>
                    <a:p>
                      <a:pPr algn="ctr" fontAlgn="b"/>
                      <a:r>
                        <a:rPr lang="pl-PL" sz="1200" b="0" u="none" strike="noStrike" dirty="0">
                          <a:effectLst/>
                          <a:latin typeface="VladaRHSans Bk"/>
                        </a:rPr>
                        <a:t>listopad 2017.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  <a:p>
                      <a:pPr algn="ctr" fontAlgn="b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u="none" strike="noStrike" dirty="0">
                          <a:effectLst/>
                          <a:latin typeface="VladaRHSans Bk"/>
                        </a:rPr>
                        <a:t>150.000.000,00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  <a:p>
                      <a:pPr algn="ctr" fontAlgn="b"/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28 luka </a:t>
                      </a:r>
                      <a:r>
                        <a:rPr lang="hr-HR" sz="1200" b="0" kern="1200" dirty="0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otvorenih za javni promet od županijskog i lokalnog značaja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32053">
                <a:tc vMerge="1">
                  <a:txBody>
                    <a:bodyPr/>
                    <a:lstStyle/>
                    <a:p>
                      <a:pPr algn="ctr" fontAlgn="b"/>
                      <a:endParaRPr lang="hr-HR" sz="16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u="none" strike="noStrike" dirty="0">
                          <a:effectLst/>
                          <a:latin typeface="VladaRHSans Bk"/>
                        </a:rPr>
                        <a:t>Poziv na dostavu projektnih prijedloga za nabavu autobusa za pružanje usluge javnog gradskog prijevoza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u="none" strike="noStrike" dirty="0">
                          <a:effectLst/>
                          <a:latin typeface="VladaRHSans Bk"/>
                        </a:rPr>
                        <a:t>Ograničeni trajni </a:t>
                      </a:r>
                    </a:p>
                    <a:p>
                      <a:pPr algn="ctr" fontAlgn="b"/>
                      <a:r>
                        <a:rPr lang="pl-PL" sz="1200" b="0" u="none" strike="noStrike" dirty="0">
                          <a:effectLst/>
                          <a:latin typeface="VladaRHSans Bk"/>
                        </a:rPr>
                        <a:t>svibanj 2017.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u="none" strike="noStrike" dirty="0">
                          <a:effectLst/>
                          <a:latin typeface="VladaRHSans Bk"/>
                        </a:rPr>
                        <a:t>267.750.000,00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dirty="0">
                          <a:latin typeface="VladaRHSans Bk"/>
                        </a:rPr>
                        <a:t>Javna gradska</a:t>
                      </a:r>
                      <a:r>
                        <a:rPr lang="hr-HR" sz="1200" b="0" baseline="0" dirty="0">
                          <a:latin typeface="VladaRHSans Bk"/>
                        </a:rPr>
                        <a:t> p</a:t>
                      </a:r>
                      <a:r>
                        <a:rPr lang="hr-HR" sz="1200" b="0" dirty="0">
                          <a:latin typeface="VladaRHSans Bk"/>
                        </a:rPr>
                        <a:t>rijevoznička poduzeća čiji su osnivači JLRS i kojima je pružanje usluga javnog gradskog i prigradskog prijevoza povjereno kao unutarnjem operateru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71185">
                <a:tc vMerge="1">
                  <a:txBody>
                    <a:bodyPr/>
                    <a:lstStyle/>
                    <a:p>
                      <a:pPr algn="ctr" fontAlgn="b"/>
                      <a:endParaRPr lang="hr-HR" sz="16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dirty="0">
                          <a:latin typeface="VladaRHSans Bk"/>
                        </a:rPr>
                        <a:t>Poziv za sufinanciranje izrade stručne podloge za uvođenje integriranog javnog prijevoza putnika na području Republike Hrvatske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u="none" strike="noStrike" dirty="0">
                          <a:effectLst/>
                          <a:latin typeface="VladaRHSans Bk"/>
                        </a:rPr>
                        <a:t>Ograničeni trajni</a:t>
                      </a:r>
                    </a:p>
                    <a:p>
                      <a:pPr algn="ctr" fontAlgn="b"/>
                      <a:r>
                        <a:rPr lang="pl-PL" sz="1200" b="0" u="none" strike="noStrike" dirty="0">
                          <a:effectLst/>
                          <a:latin typeface="VladaRHSans Bk"/>
                        </a:rPr>
                        <a:t>siječanj 2018.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u="none" strike="noStrike" dirty="0">
                          <a:effectLst/>
                          <a:latin typeface="VladaRHSans Bk"/>
                        </a:rPr>
                        <a:t>4.500.000,00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dirty="0">
                          <a:latin typeface="VladaRHSans Bk"/>
                        </a:rPr>
                        <a:t>Ministarstvo mora, prometa i infrastrukture, Uprava za </a:t>
                      </a:r>
                      <a:r>
                        <a:rPr lang="hr-HR" sz="1200" b="0" kern="1200" dirty="0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kopneni promet i inspekciju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771185">
                <a:tc vMerge="1">
                  <a:txBody>
                    <a:bodyPr/>
                    <a:lstStyle/>
                    <a:p>
                      <a:pPr algn="ctr" fontAlgn="b"/>
                      <a:endParaRPr lang="hr-HR" sz="1600" b="1" i="0" u="none" strike="noStrike" dirty="0">
                        <a:solidFill>
                          <a:srgbClr val="E1E9EF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Poziv za sufinanciranje</a:t>
                      </a:r>
                    </a:p>
                    <a:p>
                      <a:pPr algn="l" fontAlgn="b"/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izrade studije izvodljivosti za projekt Prilagodba infrastrukture na relaciji Zagreb-Karlovac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u="none" strike="noStrike" dirty="0" smtClean="0">
                          <a:effectLst/>
                          <a:latin typeface="VladaRHSans Bk"/>
                        </a:rPr>
                        <a:t>Ograničeni trajni</a:t>
                      </a:r>
                    </a:p>
                    <a:p>
                      <a:pPr algn="ctr" fontAlgn="b"/>
                      <a:r>
                        <a:rPr lang="pl-PL" sz="1200" b="0" u="none" strike="noStrike" dirty="0" smtClean="0">
                          <a:effectLst/>
                          <a:latin typeface="VladaRHSans Bk"/>
                        </a:rPr>
                        <a:t>ožujak 2018.</a:t>
                      </a:r>
                      <a:endParaRPr lang="pl-PL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  <a:p>
                      <a:pPr algn="ctr" fontAlgn="b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1.499.999,25</a:t>
                      </a:r>
                    </a:p>
                    <a:p>
                      <a:pPr algn="ctr" fontAlgn="b"/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Autocesta Rijeka – Zagreb d.d.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71185">
                <a:tc vMerge="1">
                  <a:txBody>
                    <a:bodyPr/>
                    <a:lstStyle/>
                    <a:p>
                      <a:pPr algn="ctr" fontAlgn="b"/>
                      <a:endParaRPr lang="hr-HR" sz="1600" b="1" i="0" u="none" strike="noStrike" dirty="0">
                        <a:solidFill>
                          <a:srgbClr val="E1E9EF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Poziv za sufinanciranje izgradnje mosta kopno - Otok Čiovo u Trogiru sa spojnim cestama  – 2. projektna faza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u="none" strike="noStrike" dirty="0" smtClean="0">
                          <a:effectLst/>
                          <a:latin typeface="VladaRHSans Bk"/>
                        </a:rPr>
                        <a:t>Izravna dodjela</a:t>
                      </a:r>
                    </a:p>
                    <a:p>
                      <a:pPr algn="ctr" fontAlgn="b"/>
                      <a:r>
                        <a:rPr lang="pl-PL" sz="1200" b="0" u="none" strike="noStrike" dirty="0" smtClean="0">
                          <a:effectLst/>
                          <a:latin typeface="VladaRHSans Bk"/>
                        </a:rPr>
                        <a:t>ožujak 2018.</a:t>
                      </a:r>
                      <a:endParaRPr lang="pl-PL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  <a:p>
                      <a:pPr algn="ctr" fontAlgn="b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100.061.326,12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HC d.o.o.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134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617" y="515602"/>
            <a:ext cx="11344359" cy="381229"/>
          </a:xfrm>
        </p:spPr>
        <p:txBody>
          <a:bodyPr>
            <a:normAutofit fontScale="90000"/>
          </a:bodyPr>
          <a:lstStyle/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Trenutno otvoreni postupci dodjela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(Prioritetne osi 8 i 9)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242471" y="1128308"/>
          <a:ext cx="11716648" cy="438891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0535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794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8634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616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8356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15827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 Prioritetna os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 Naziv postupka dodjele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u="none" strike="noStrike" kern="1200" dirty="0">
                          <a:effectLst/>
                        </a:rPr>
                        <a:t>Vrsta poziva i datum objave i zatvaranja poziva </a:t>
                      </a:r>
                      <a:endParaRPr lang="pl-PL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Ukupna alokacija</a:t>
                      </a:r>
                    </a:p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HRK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Prihvatljivi prijavitelji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8099">
                <a:tc rowSpan="4">
                  <a:txBody>
                    <a:bodyPr/>
                    <a:lstStyle/>
                    <a:p>
                      <a:pPr algn="ctr" fontAlgn="b"/>
                      <a:r>
                        <a:rPr lang="hr-HR" sz="1600" u="none" strike="noStrike" kern="1200" dirty="0">
                          <a:effectLst/>
                        </a:rPr>
                        <a:t>PO 8</a:t>
                      </a:r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>
                          <a:effectLst/>
                        </a:rPr>
                        <a:t>Poboljšanje pristupa primarnoj zdravstvenoj zaštiti</a:t>
                      </a:r>
                      <a:endParaRPr lang="hr-HR" sz="1200" b="1" dirty="0"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Ograničeni trajni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od 18.7.2016. do 31.12.2020.</a:t>
                      </a:r>
                      <a:endParaRPr lang="hr-HR" sz="12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</a:rPr>
                        <a:t>171.800.000,00</a:t>
                      </a:r>
                      <a:endParaRPr lang="hr-HR" sz="1200" b="1" dirty="0"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</a:rPr>
                        <a:t>županije</a:t>
                      </a:r>
                      <a:endParaRPr lang="hr-HR" sz="1200" b="1" dirty="0"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953022071"/>
                  </a:ext>
                </a:extLst>
              </a:tr>
              <a:tr h="56809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>
                          <a:effectLst/>
                        </a:rPr>
                        <a:t>Poboljšanje pristupa hitnoj zdravstvenoj zaštiti</a:t>
                      </a:r>
                      <a:endParaRPr lang="hr-HR" sz="1200" dirty="0"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Ograničeni trajni</a:t>
                      </a:r>
                    </a:p>
                    <a:p>
                      <a:pPr algn="ctr" fontAlgn="b"/>
                      <a:r>
                        <a:rPr lang="hr-HR" sz="1200" u="none" strike="noStrike" kern="1200" dirty="0">
                          <a:effectLst/>
                        </a:rPr>
                        <a:t>od 18.7.2016. do 31.12.2020.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</a:rPr>
                        <a:t>173.000.000,00</a:t>
                      </a:r>
                      <a:endParaRPr lang="hr-HR" sz="1200" dirty="0"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VladaRHSans Bk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opće bolnice/klinički centri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352797717"/>
                  </a:ext>
                </a:extLst>
              </a:tr>
              <a:tr h="106651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>
                          <a:effectLst/>
                        </a:rPr>
                        <a:t>Poboljšanje isplativosti i pristupa dnevnim bolnicama/dnevnim kirurgijama</a:t>
                      </a:r>
                      <a:endParaRPr lang="hr-HR" sz="1200" dirty="0"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Ograničeni trajni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od 18.7.2016 do 31.12.2020.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</a:rPr>
                        <a:t>1.359.047.566,47</a:t>
                      </a:r>
                      <a:endParaRPr lang="hr-HR" sz="1200" dirty="0"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/>
                        <a:t>klinički bolnički centri, kliničke bolnice, klinike i opće bolnice, Ministarstvo zdravstva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40243191"/>
                  </a:ext>
                </a:extLst>
              </a:tr>
              <a:tr h="106651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Poboljšanje isplativosti i pristupa bolničke skrbi za ranjive skupine 2. faza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Ograničeni trajni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Od 24.01.2018. do 30. 01 2019. 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138.000.000,00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Specijalna bolnica za medicinsku rehabilitaciju Varaždinske Toplice;</a:t>
                      </a:r>
                    </a:p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Klinika za dječje bolesti Zagreb (</a:t>
                      </a:r>
                      <a:r>
                        <a:rPr lang="hr-HR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Klaićeva</a:t>
                      </a:r>
                      <a:r>
                        <a:rPr lang="hr-H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963313684"/>
                  </a:ext>
                </a:extLst>
              </a:tr>
              <a:tr h="50386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 9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</a:rPr>
                        <a:t>Pilot-projekt e-Škole: Uspostava sustava razvoja digitalno zrelih škola</a:t>
                      </a:r>
                      <a:endParaRPr lang="hr-HR" sz="1200" dirty="0">
                        <a:effectLst/>
                        <a:latin typeface="VladaRHSans Bk" panose="02000000000000000000" pitchFamily="50" charset="-18"/>
                        <a:ea typeface="VladaRHSans Bk" panose="02000000000000000000" pitchFamily="50" charset="-1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</a:rPr>
                        <a:t>Postupak izravne dodjele objavljen 28.12.2015. </a:t>
                      </a:r>
                      <a:endParaRPr lang="hr-HR" sz="1200" dirty="0">
                        <a:effectLst/>
                        <a:latin typeface="VladaRHSans Bk" panose="02000000000000000000" pitchFamily="50" charset="-18"/>
                        <a:ea typeface="VladaRHSans Bk" panose="02000000000000000000" pitchFamily="50" charset="-1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</a:rPr>
                        <a:t>228.000.000,00</a:t>
                      </a:r>
                      <a:endParaRPr lang="hr-HR" sz="1200" dirty="0">
                        <a:effectLst/>
                        <a:latin typeface="VladaRHSans Bk" panose="02000000000000000000" pitchFamily="50" charset="-18"/>
                        <a:ea typeface="VladaRHSans Bk" panose="02000000000000000000" pitchFamily="50" charset="-1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</a:rPr>
                        <a:t>Pilot-projekt provodi </a:t>
                      </a:r>
                      <a:r>
                        <a:rPr lang="hr-HR" sz="1200" dirty="0" err="1">
                          <a:effectLst/>
                        </a:rPr>
                        <a:t>CARnet</a:t>
                      </a:r>
                      <a:endParaRPr lang="hr-HR" sz="1200" dirty="0">
                        <a:effectLst/>
                        <a:latin typeface="VladaRHSans Bk" panose="02000000000000000000" pitchFamily="50" charset="-18"/>
                        <a:ea typeface="VladaRHSans Bk" panose="02000000000000000000" pitchFamily="50" charset="-1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8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024" y="409638"/>
            <a:ext cx="10799233" cy="1143000"/>
          </a:xfrm>
        </p:spPr>
        <p:txBody>
          <a:bodyPr>
            <a:normAutofit/>
          </a:bodyPr>
          <a:lstStyle/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Postupci dodjela </a:t>
            </a:r>
            <a:r>
              <a:rPr lang="hr-HR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najavi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(Prioritetne osi 1 i 2) 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7571786"/>
              </p:ext>
            </p:extLst>
          </p:nvPr>
        </p:nvGraphicFramePr>
        <p:xfrm>
          <a:off x="265176" y="978409"/>
          <a:ext cx="11667744" cy="587370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909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055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180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0314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93160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40673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 Prioritetna os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 Naziv postupka dodjele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u="none" strike="noStrike" kern="1200" dirty="0">
                          <a:effectLst/>
                        </a:rPr>
                        <a:t>Planirano vrijeme objave </a:t>
                      </a:r>
                      <a:endParaRPr lang="pl-PL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Planirana alokacija Poziva</a:t>
                      </a:r>
                    </a:p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HRK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u="none" strike="noStrike" kern="1200" dirty="0">
                          <a:effectLst/>
                        </a:rPr>
                        <a:t>Prihvatljivi prijavitelji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8280">
                <a:tc rowSpan="6">
                  <a:txBody>
                    <a:bodyPr/>
                    <a:lstStyle/>
                    <a:p>
                      <a:pPr algn="ctr" fontAlgn="b"/>
                      <a:r>
                        <a:rPr lang="hr-HR" sz="1600" u="none" strike="noStrike" kern="1200" dirty="0">
                          <a:effectLst/>
                        </a:rPr>
                        <a:t>PO 1</a:t>
                      </a:r>
                    </a:p>
                    <a:p>
                      <a:pPr algn="ctr" fontAlgn="b"/>
                      <a:r>
                        <a:rPr lang="hr-HR" sz="1600" u="none" strike="noStrike" kern="1200" dirty="0">
                          <a:effectLst/>
                        </a:rPr>
                        <a:t> </a:t>
                      </a:r>
                    </a:p>
                    <a:p>
                      <a:pPr algn="ctr" fontAlgn="b"/>
                      <a:r>
                        <a:rPr lang="hr-HR" sz="1600" u="none" strike="noStrike" kern="1200" dirty="0">
                          <a:effectLst/>
                        </a:rPr>
                        <a:t> </a:t>
                      </a:r>
                    </a:p>
                    <a:p>
                      <a:pPr algn="ctr" fontAlgn="b"/>
                      <a:r>
                        <a:rPr lang="hr-HR" sz="1600" u="none" strike="noStrike" kern="1200" dirty="0">
                          <a:effectLst/>
                        </a:rPr>
                        <a:t> </a:t>
                      </a:r>
                    </a:p>
                    <a:p>
                      <a:pPr algn="ctr" fontAlgn="b"/>
                      <a:r>
                        <a:rPr lang="hr-HR" sz="1600" u="none" strike="noStrike" kern="1200" dirty="0">
                          <a:effectLst/>
                        </a:rPr>
                        <a:t> </a:t>
                      </a:r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1a1.5 Priprema IRI infrastrukturnih projekata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tromjesečje 2018. 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45.600.000,00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algn="ctr" defTabSz="558258" rtl="0" eaLnBrk="1" fontAlgn="b" latinLnBrk="0" hangingPunct="1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Znanstvene organizacije upisane u Upisnik MZO-a</a:t>
                      </a: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3617">
                <a:tc vMerge="1">
                  <a:txBody>
                    <a:bodyPr/>
                    <a:lstStyle/>
                    <a:p>
                      <a:pPr algn="l" fontAlgn="b"/>
                      <a:endParaRPr lang="hr-HR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1a1.8 Jačanje kapaciteta za istraživanje, razvoj i inovacije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tromjesečje 2018. 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180.894.788,00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algn="ctr" defTabSz="558258" rtl="0" eaLnBrk="1" fontAlgn="b" latinLnBrk="0" hangingPunct="1"/>
                      <a:r>
                        <a:rPr lang="pl-PL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Znanstvene organizacije upisane u Upisnik MZO-a, a partneri mogu biti poduzetnici</a:t>
                      </a: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4516">
                <a:tc vMerge="1">
                  <a:txBody>
                    <a:bodyPr/>
                    <a:lstStyle/>
                    <a:p>
                      <a:pPr algn="l" fontAlgn="b"/>
                      <a:endParaRPr lang="hr-HR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1a1.11 Veliki projekt: „Dječji centar za translacijsku medicinu” Dječje bolnice Srebrnjak 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tromjesečje 2018. 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432.234.746,00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algn="ctr" defTabSz="558258" rtl="0" eaLnBrk="1" fontAlgn="b" latinLnBrk="0" hangingPunct="1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Dječja bolnica Srebrnjak</a:t>
                      </a: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3637">
                <a:tc vMerge="1">
                  <a:txBody>
                    <a:bodyPr/>
                    <a:lstStyle/>
                    <a:p>
                      <a:pPr algn="ctr" fontAlgn="b"/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1a1.9 Izgradnja znanstvene izvrsnosti kroz sinergiju s potporama Europskog istraživačkog vijeća (ERC)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tromjesečje 2018.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22.800.000,00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Znanstvene organizacije upisane u Upisnik MZO-a</a:t>
                      </a:r>
                    </a:p>
                    <a:p>
                      <a:pPr marL="0" algn="ctr" defTabSz="558258" rtl="0" eaLnBrk="1" fontAlgn="b" latinLnBrk="0" hangingPunct="1"/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3311481298"/>
                  </a:ext>
                </a:extLst>
              </a:tr>
              <a:tr h="554516">
                <a:tc vMerge="1">
                  <a:txBody>
                    <a:bodyPr/>
                    <a:lstStyle/>
                    <a:p>
                      <a:pPr algn="ctr" fontAlgn="b"/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1a1.12 Otvorene znanstvene infrastrukturne platforme za inovativne primjene u gospodarstvu i društvu - O-ZIP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tromjesečje 2018.</a:t>
                      </a:r>
                    </a:p>
                    <a:p>
                      <a:pPr algn="ctr" fontAlgn="b"/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461.311.827,26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algn="ctr" defTabSz="558258" rtl="0" eaLnBrk="1" fontAlgn="b" latinLnBrk="0" hangingPunct="1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Institut Ruđer Bošković</a:t>
                      </a: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580906477"/>
                  </a:ext>
                </a:extLst>
              </a:tr>
              <a:tr h="563637">
                <a:tc vMerge="1">
                  <a:txBody>
                    <a:bodyPr/>
                    <a:lstStyle/>
                    <a:p>
                      <a:pPr algn="ctr" fontAlgn="b"/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1b1 Povećanje razvoja novih proizvoda i usluga koje proizlaze iz aktivnosti istraživanja i razvoja – II faza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tromjesečje 2018.</a:t>
                      </a:r>
                    </a:p>
                    <a:p>
                      <a:pPr algn="ctr" fontAlgn="b"/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548.000.000,00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algn="ctr" defTabSz="558258" rtl="0" eaLnBrk="1" fontAlgn="b" latinLnBrk="0" hangingPunct="1"/>
                      <a:r>
                        <a:rPr lang="pl-PL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Mikro, mali, srednji ili veliki poduzetnik</a:t>
                      </a:r>
                    </a:p>
                    <a:p>
                      <a:pPr marL="0" algn="ctr" defTabSz="558258" rtl="0" eaLnBrk="1" fontAlgn="b" latinLnBrk="0" hangingPunct="1"/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2897179391"/>
                  </a:ext>
                </a:extLst>
              </a:tr>
              <a:tr h="574208">
                <a:tc rowSpan="3">
                  <a:txBody>
                    <a:bodyPr/>
                    <a:lstStyle/>
                    <a:p>
                      <a:pPr algn="ctr" fontAlgn="b"/>
                      <a:r>
                        <a:rPr lang="hr-HR" sz="1600" u="none" strike="noStrike" kern="1200" dirty="0">
                          <a:effectLst/>
                        </a:rPr>
                        <a:t>PO 2</a:t>
                      </a:r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kern="1200" dirty="0">
                          <a:effectLst/>
                        </a:rPr>
                        <a:t>2a1.1 Razvoj NGN broadband backhaul infrastrukture u NGN (backhaul) bijelim i sivim područjima</a:t>
                      </a:r>
                      <a:endParaRPr lang="pl-PL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effectLst/>
                        </a:rPr>
                        <a:t>Prijava velikog projekta EK planirana do kraja </a:t>
                      </a:r>
                      <a:r>
                        <a:rPr lang="hr-HR" sz="1200" u="none" strike="noStrike" kern="1200" dirty="0" smtClean="0">
                          <a:effectLst/>
                        </a:rPr>
                        <a:t>4.</a:t>
                      </a:r>
                      <a:r>
                        <a:rPr lang="hr-HR" sz="1200" u="none" strike="noStrike" kern="1200" baseline="0" dirty="0" smtClean="0">
                          <a:effectLst/>
                        </a:rPr>
                        <a:t> </a:t>
                      </a:r>
                      <a:r>
                        <a:rPr lang="hr-HR" sz="1200" u="none" strike="noStrike" kern="1200" baseline="0" dirty="0">
                          <a:effectLst/>
                        </a:rPr>
                        <a:t>tromjesečja 2018.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effectLst/>
                        </a:rPr>
                        <a:t>770.640.000,00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dirty="0"/>
                        <a:t>Ministarstvo</a:t>
                      </a:r>
                      <a:r>
                        <a:rPr lang="hr-HR" sz="1200" baseline="0" dirty="0"/>
                        <a:t> mora, prometa i infrastrukture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81589036"/>
                  </a:ext>
                </a:extLst>
              </a:tr>
              <a:tr h="554516">
                <a:tc vMerge="1">
                  <a:txBody>
                    <a:bodyPr/>
                    <a:lstStyle/>
                    <a:p>
                      <a:pPr algn="l" fontAlgn="b"/>
                      <a:endParaRPr lang="hr-HR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kern="1200" dirty="0">
                          <a:effectLst/>
                        </a:rPr>
                        <a:t>2a1.2 Izgradnja mreža sljedeće generacije (NGN)/pristupnih mreža sljedeće generacije (NGA) u NGA bijelim područjima</a:t>
                      </a:r>
                      <a:endParaRPr lang="pl-PL" sz="12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2. tromjesečje 2018.</a:t>
                      </a:r>
                      <a:endParaRPr lang="hr-HR" sz="12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effectLst/>
                        </a:rPr>
                        <a:t>1.100.000.000,00</a:t>
                      </a:r>
                      <a:endParaRPr lang="hr-HR" sz="12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effectLst/>
                        </a:rPr>
                        <a:t>JLRS</a:t>
                      </a:r>
                      <a:endParaRPr lang="hr-HR" sz="12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628578405"/>
                  </a:ext>
                </a:extLst>
              </a:tr>
              <a:tr h="378280">
                <a:tc vMerge="1">
                  <a:txBody>
                    <a:bodyPr/>
                    <a:lstStyle/>
                    <a:p>
                      <a:pPr algn="l" fontAlgn="b"/>
                      <a:endParaRPr lang="hr-HR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kern="1200" dirty="0">
                          <a:effectLst/>
                        </a:rPr>
                        <a:t>2c1.1 Uspostava Centra dijeljenih usluga</a:t>
                      </a:r>
                      <a:endParaRPr lang="pl-PL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effectLst/>
                        </a:rPr>
                        <a:t>4. tromjesečje 2018. 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effectLst/>
                        </a:rPr>
                        <a:t>298.000.000,00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kern="1200" dirty="0">
                          <a:effectLst/>
                        </a:rPr>
                        <a:t>Izravna dodjela Ministarstvu uprave i partneru APIS IT d.o.o.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395780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194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Postupci dodjela </a:t>
            </a:r>
            <a:r>
              <a:rPr lang="hr-HR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najavi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(Prioritetna os 3)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2662983"/>
              </p:ext>
            </p:extLst>
          </p:nvPr>
        </p:nvGraphicFramePr>
        <p:xfrm>
          <a:off x="460065" y="846667"/>
          <a:ext cx="11211981" cy="507153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474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233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328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3286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755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82766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Specifični cilj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Naziv poziva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Indikativni</a:t>
                      </a:r>
                      <a:r>
                        <a:rPr lang="hr-HR" sz="1200" u="none" strike="noStrike" baseline="0" dirty="0">
                          <a:effectLst/>
                        </a:rPr>
                        <a:t> datum objave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Alokacija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marL="0" marR="0" indent="0" algn="ctr" defTabSz="55825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Prihvatljivi prijavitelji</a:t>
                      </a:r>
                      <a:endParaRPr lang="hr-HR" sz="12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  <a:p>
                      <a:pPr algn="ctr" fontAlgn="ctr"/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1612"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hr-HR" sz="1800" u="none" strike="noStrike" dirty="0">
                          <a:effectLst/>
                        </a:rPr>
                        <a:t>PO</a:t>
                      </a:r>
                      <a:r>
                        <a:rPr lang="hr-HR" sz="1800" u="none" strike="noStrike" baseline="0" dirty="0">
                          <a:effectLst/>
                        </a:rPr>
                        <a:t> 3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Pružanje visokokvalitetnih usluga za MSP putem PPI - Faza 2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31.12.2018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34.200.000 kn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poduzetničke potporne institucije</a:t>
                      </a:r>
                    </a:p>
                  </a:txBody>
                  <a:tcPr marL="4911" marR="4911" marT="4911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276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Razvoj poslovne infrastrukture zona- Faza II 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31.12.2018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>
                          <a:effectLst/>
                        </a:rPr>
                        <a:t>76.000.000 kn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marL="0" marR="0" indent="0" algn="ctr" defTabSz="55825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poduzetničke zone</a:t>
                      </a:r>
                    </a:p>
                  </a:txBody>
                  <a:tcPr marL="4911" marR="4911" marT="4911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634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Razvoj mreže PPI putem HAMAG-BICRO -Faza 2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31.12.2018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34.200.000 kn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HAMAG-BICRO - poduzetničke potporne institucije</a:t>
                      </a:r>
                    </a:p>
                  </a:txBody>
                  <a:tcPr marL="4911" marR="4911" marT="4911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830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Znakovi</a:t>
                      </a:r>
                      <a:r>
                        <a:rPr lang="hr-HR" sz="1400" u="none" strike="noStrike" baseline="0" dirty="0">
                          <a:effectLst/>
                        </a:rPr>
                        <a:t> kvalitete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14.5.2018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7.500.000 kn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 i srednji poduzetnici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723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Certifikacijom proizvoda do tržišta – faza II</a:t>
                      </a: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15.5.2018.</a:t>
                      </a: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15.200.000 kn</a:t>
                      </a: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 i srednji poduzetnici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792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Unapređenje poslovanja mikro MSP-ova uvođenjem IKT -vaučeri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30.6.2018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15.200.000 kn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 i srednji poduzetnici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792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Internacionalizacija poslovanja MSP-ova- Faza 2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30.6.2018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38.000.000 kn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 i srednji poduzetnici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295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Poboljšanje konkurentnosti i učinkovitosti MSP putem IKT - Faza II 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30.6.2018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53.200.000 kn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 i srednji poduzetnici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792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Jačanje međusobne povezanosti MSP (</a:t>
                      </a:r>
                      <a:r>
                        <a:rPr lang="hr-HR" sz="1400" u="none" strike="noStrike" dirty="0" err="1">
                          <a:effectLst/>
                        </a:rPr>
                        <a:t>Klasteri</a:t>
                      </a:r>
                      <a:r>
                        <a:rPr lang="hr-HR" sz="1400" u="none" strike="noStrike" dirty="0">
                          <a:effectLst/>
                        </a:rPr>
                        <a:t>)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28.9.2018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91.200.000 kn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klasteri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zadruge</a:t>
                      </a:r>
                      <a:r>
                        <a:rPr lang="hr-HR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 mreže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8488">
                <a:tc vMerge="1">
                  <a:txBody>
                    <a:bodyPr/>
                    <a:lstStyle/>
                    <a:p>
                      <a:pPr algn="ctr" fontAlgn="ctr"/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Inovacijski vaučeri 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30.4.2018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50.000.000 kn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 i srednji poduzetnici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792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Inovacije novoosnovanih MSPova - Faza II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29.6.2018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150.000.000 kn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 i srednji poduzetnici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792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GS Integrator 2018 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28.9.2018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>
                          <a:effectLst/>
                        </a:rPr>
                        <a:t>150.000.000 kn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 i srednji poduzetnici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9792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Inovacije u područjima S3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31.12.2018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630.800.000 kn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 i srednji poduzetnici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6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137" y="508250"/>
            <a:ext cx="11088855" cy="878384"/>
          </a:xfrm>
        </p:spPr>
        <p:txBody>
          <a:bodyPr>
            <a:normAutofit/>
          </a:bodyPr>
          <a:lstStyle/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Postupci dodjela </a:t>
            </a:r>
            <a:r>
              <a:rPr lang="hr-HR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najavi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(Prioritetne osi 4 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 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382137" y="1072309"/>
          <a:ext cx="11273051" cy="452885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9689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379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221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728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712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37026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Prioritetna os</a:t>
                      </a:r>
                      <a:endParaRPr lang="hr-HR" sz="1400" b="1" i="0" u="none" strike="noStrike" dirty="0">
                        <a:solidFill>
                          <a:schemeClr val="bg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Naziv postupka dodjele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ladaRHSans Bk"/>
                          <a:ea typeface="+mn-ea"/>
                          <a:cs typeface="+mn-cs"/>
                        </a:rPr>
                        <a:t>Planirano vrijeme objave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 smtClean="0">
                          <a:solidFill>
                            <a:schemeClr val="bg1"/>
                          </a:solidFill>
                          <a:effectLst/>
                          <a:latin typeface="VladaRHSans Bk"/>
                        </a:rPr>
                        <a:t>Planirana alokacija Poziva</a:t>
                      </a:r>
                      <a:r>
                        <a:rPr lang="hr-HR" sz="14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VladaRHSans Bk"/>
                        </a:rPr>
                        <a:t> </a:t>
                      </a:r>
                      <a:r>
                        <a:rPr lang="hr-HR" sz="1400" u="none" strike="noStrike" dirty="0" smtClean="0">
                          <a:solidFill>
                            <a:schemeClr val="bg1"/>
                          </a:solidFill>
                          <a:effectLst/>
                          <a:latin typeface="VladaRHSans Bk"/>
                        </a:rPr>
                        <a:t>HRK</a:t>
                      </a:r>
                      <a:endParaRPr lang="hr-HR" sz="1400" u="none" strike="noStrike" dirty="0">
                        <a:solidFill>
                          <a:schemeClr val="bg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ladaRHSans Bk"/>
                          <a:ea typeface="+mn-ea"/>
                          <a:cs typeface="+mn-cs"/>
                        </a:rPr>
                        <a:t>Vrsta poziva/Prihvatljivi prijavitelji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7026">
                <a:tc rowSpan="3">
                  <a:txBody>
                    <a:bodyPr/>
                    <a:lstStyle/>
                    <a:p>
                      <a:pPr algn="ctr"/>
                      <a:r>
                        <a:rPr lang="hr-HR" sz="1600" b="1" dirty="0">
                          <a:solidFill>
                            <a:schemeClr val="bg1"/>
                          </a:solidFill>
                          <a:latin typeface="VladaRHSans Bk"/>
                        </a:rPr>
                        <a:t>PO 4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0" noProof="0" dirty="0">
                          <a:effectLst/>
                          <a:latin typeface="VladaRHSans Bk"/>
                        </a:rPr>
                        <a:t>4c1.4 </a:t>
                      </a:r>
                      <a:r>
                        <a:rPr lang="sv-SE" sz="1200" b="0" noProof="0" dirty="0">
                          <a:effectLst/>
                          <a:latin typeface="VladaRHSans Bk"/>
                        </a:rPr>
                        <a:t>Energetska obnova i korištenje obnovljivih izvora energije u zgradama javnog sektora</a:t>
                      </a:r>
                      <a:r>
                        <a:rPr lang="hr-HR" sz="1200" b="0" noProof="0" dirty="0">
                          <a:effectLst/>
                          <a:latin typeface="VladaRHSans Bk"/>
                        </a:rPr>
                        <a:t> </a:t>
                      </a:r>
                      <a:r>
                        <a:rPr lang="hr-HR" sz="1200" b="1" i="1" noProof="0" dirty="0">
                          <a:effectLst/>
                          <a:latin typeface="VladaRHSans Bk"/>
                        </a:rPr>
                        <a:t>(nastavak</a:t>
                      </a:r>
                      <a:r>
                        <a:rPr lang="hr-HR" sz="1200" b="1" i="1" baseline="0" noProof="0" dirty="0">
                          <a:effectLst/>
                          <a:latin typeface="VladaRHSans Bk"/>
                        </a:rPr>
                        <a:t> privremeno zatvorenog poziva) </a:t>
                      </a:r>
                      <a:endParaRPr lang="hr-HR" sz="1200" b="1" i="1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effectLst/>
                          <a:latin typeface="VladaRHSans Bk"/>
                        </a:rPr>
                        <a:t>svibanj 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effectLst/>
                          <a:latin typeface="VladaRHSans Bk"/>
                        </a:rPr>
                        <a:t>otvoreni/Javna tijela koja obavljaju društvene djelatnosti 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7026">
                <a:tc vMerge="1">
                  <a:txBody>
                    <a:bodyPr/>
                    <a:lstStyle/>
                    <a:p>
                      <a:pPr algn="ctr"/>
                      <a:endParaRPr lang="hr-HR" sz="1600" b="0" dirty="0">
                        <a:latin typeface="VladaRHSans Bk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5582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kern="1200" dirty="0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Povećanje energetske učinkovitosti i korištenja obnovljivih izvora energije u uslužnom sektoru (turizam, trgovina)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effectLst/>
                          <a:latin typeface="VladaRHSans Bk"/>
                        </a:rPr>
                        <a:t>2. tromjesečje 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effectLst/>
                          <a:latin typeface="VladaRHSans Bk"/>
                        </a:rPr>
                        <a:t> </a:t>
                      </a:r>
                      <a:r>
                        <a:rPr lang="hr-HR" sz="1200" b="0" kern="1200" dirty="0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75.000.000,00 </a:t>
                      </a:r>
                      <a:endParaRPr lang="hr-HR" sz="1200" b="0" u="none" strike="noStrike" kern="1200" noProof="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kern="1200" dirty="0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otvoreni/mikro, mala, srednja i velika  100% privatna poduzeća registrirana za obavljanje djelatnosti iz područja uslužnog sektora (turizma, trgovine) u skladu s Nacionalnom klasifikacijom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7026">
                <a:tc vMerge="1">
                  <a:txBody>
                    <a:bodyPr/>
                    <a:lstStyle/>
                    <a:p>
                      <a:pPr algn="ctr"/>
                      <a:endParaRPr lang="hr-HR" sz="1600" b="0" dirty="0">
                        <a:latin typeface="VladaRHSans Bk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Pilot projekt uvođenja naprednih</a:t>
                      </a:r>
                      <a:r>
                        <a:rPr lang="hr-HR" sz="1200" b="0" baseline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mreža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effectLst/>
                          <a:latin typeface="VladaRHSans Bk"/>
                        </a:rPr>
                        <a:t>2. tromjesečje 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kern="1200" dirty="0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150.000.000,00</a:t>
                      </a:r>
                      <a:endParaRPr lang="hr-HR" sz="1200" b="0" u="none" strike="noStrike" kern="1200" noProof="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izravna dodjela/HEP ODS</a:t>
                      </a: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7026">
                <a:tc rowSpan="3">
                  <a:txBody>
                    <a:bodyPr/>
                    <a:lstStyle/>
                    <a:p>
                      <a:pPr algn="ctr"/>
                      <a:r>
                        <a:rPr lang="hr-HR" sz="1600" b="1" dirty="0">
                          <a:solidFill>
                            <a:schemeClr val="bg1"/>
                          </a:solidFill>
                          <a:latin typeface="VladaRHSans Bk"/>
                        </a:rPr>
                        <a:t>PO5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 SC</a:t>
                      </a:r>
                      <a:r>
                        <a:rPr lang="hr-HR" sz="1200" b="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5b1 </a:t>
                      </a: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Sustav za rano upozoravanje i upravljanje krizama  </a:t>
                      </a:r>
                    </a:p>
                    <a:p>
                      <a:pPr marL="0" marR="0" lvl="0" indent="0" algn="l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 (SRUUK)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2. tromjesečje 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53.550.000,00</a:t>
                      </a:r>
                      <a:endParaRPr lang="hr-HR" sz="1200" b="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VladaRHSans Bk" panose="02000000000000000000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hr-HR" sz="1200" b="0" u="none" strike="noStrike" kern="1200" baseline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izravna dodjela</a:t>
                      </a:r>
                      <a:endParaRPr lang="hr-HR" sz="1200" b="0" u="none" strike="noStrike" kern="1200" noProof="0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447729273"/>
                  </a:ext>
                </a:extLst>
              </a:tr>
              <a:tr h="537026">
                <a:tc vMerge="1">
                  <a:txBody>
                    <a:bodyPr/>
                    <a:lstStyle/>
                    <a:p>
                      <a:pPr algn="ctr"/>
                      <a:endParaRPr lang="hr-HR" sz="1600" b="0" dirty="0">
                        <a:latin typeface="VladaRHSans Bk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 SC</a:t>
                      </a:r>
                      <a:r>
                        <a:rPr lang="hr-HR" sz="1200" b="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5b1 </a:t>
                      </a: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Modernizacija </a:t>
                      </a:r>
                      <a:r>
                        <a:rPr lang="hr-HR" sz="1200" b="0" dirty="0" err="1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lijevoobalnih</a:t>
                      </a: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savskih nasipa od  </a:t>
                      </a:r>
                    </a:p>
                    <a:p>
                      <a:pPr marL="0" marR="0" lvl="0" indent="0" algn="l" defTabSz="60958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 </a:t>
                      </a:r>
                      <a:r>
                        <a:rPr lang="hr-HR" sz="1200" b="0" dirty="0" err="1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Račinovaca</a:t>
                      </a: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do Nove Gradiške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3. tromjesečje 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285.000.000,00</a:t>
                      </a:r>
                      <a:endParaRPr lang="hr-HR" sz="1200" b="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VladaRHSans Bk" panose="02000000000000000000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hr-HR" sz="1200" b="0" u="none" strike="noStrike" kern="1200" baseline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izravna dodjela</a:t>
                      </a:r>
                      <a:endParaRPr lang="hr-HR" sz="1200" b="0" u="none" strike="noStrike" kern="1200" noProof="0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4183901961"/>
                  </a:ext>
                </a:extLst>
              </a:tr>
              <a:tr h="537026">
                <a:tc vMerge="1">
                  <a:txBody>
                    <a:bodyPr/>
                    <a:lstStyle/>
                    <a:p>
                      <a:pPr algn="ctr"/>
                      <a:endParaRPr lang="hr-HR" sz="1600" b="0" dirty="0">
                        <a:latin typeface="VladaRHSans Bk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dirty="0" smtClean="0">
                          <a:latin typeface="VladaRHSans Bk" panose="02000000000000000000"/>
                        </a:rPr>
                        <a:t>SC 5b1 Priprema tehničke dokumentacije za izgradnju Nacionalnog nastavnog središta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 smtClean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3. tromjesečje 2018.</a:t>
                      </a:r>
                      <a:endParaRPr lang="hr-HR" sz="1200" b="0" noProof="0" dirty="0" smtClean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b="0" dirty="0" smtClean="0">
                          <a:latin typeface="VladaRHSans Bk" panose="02000000000000000000"/>
                        </a:rPr>
                        <a:t>3.700.000,00</a:t>
                      </a:r>
                    </a:p>
                    <a:p>
                      <a:pPr algn="ctr"/>
                      <a:endParaRPr lang="hr-HR" sz="1200" b="0" dirty="0" smtClean="0">
                        <a:latin typeface="VladaRHSans Bk" panose="0200000000000000000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dirty="0" smtClean="0">
                          <a:latin typeface="VladaRHSans Bk" panose="02000000000000000000"/>
                        </a:rPr>
                        <a:t>izravna dodjela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5373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2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137" y="508250"/>
            <a:ext cx="11088855" cy="878384"/>
          </a:xfrm>
        </p:spPr>
        <p:txBody>
          <a:bodyPr>
            <a:normAutofit/>
          </a:bodyPr>
          <a:lstStyle/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Postupci dodjela </a:t>
            </a:r>
            <a:r>
              <a:rPr lang="hr-HR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najavi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Prioritetna os 6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382137" y="1023041"/>
          <a:ext cx="11378312" cy="430179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9780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439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098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938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65266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88888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Prioritetna os</a:t>
                      </a:r>
                      <a:endParaRPr lang="hr-HR" sz="1400" b="1" i="0" u="none" strike="noStrike" dirty="0">
                        <a:solidFill>
                          <a:schemeClr val="bg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solidFill>
                            <a:schemeClr val="bg1"/>
                          </a:solidFill>
                          <a:effectLst/>
                          <a:latin typeface="VladaRHSans Bk"/>
                        </a:rPr>
                        <a:t>Naziv postupka dodjele</a:t>
                      </a:r>
                      <a:endParaRPr lang="hr-HR" sz="1400" b="1" i="0" u="none" strike="noStrike" dirty="0">
                        <a:solidFill>
                          <a:schemeClr val="bg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VladaRHSans Bk"/>
                        </a:rPr>
                        <a:t>Planirano</a:t>
                      </a:r>
                      <a:r>
                        <a:rPr lang="hr-HR" sz="1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VladaRHSans Bk"/>
                        </a:rPr>
                        <a:t> vrijeme objave</a:t>
                      </a:r>
                      <a:endParaRPr lang="hr-HR" sz="1400" b="1" i="0" u="none" strike="noStrike" dirty="0">
                        <a:solidFill>
                          <a:schemeClr val="bg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 smtClean="0">
                          <a:solidFill>
                            <a:schemeClr val="bg1"/>
                          </a:solidFill>
                          <a:effectLst/>
                          <a:latin typeface="VladaRHSans Bk"/>
                        </a:rPr>
                        <a:t>Planirana alokacija Poziva</a:t>
                      </a:r>
                    </a:p>
                    <a:p>
                      <a:pPr algn="ctr" fontAlgn="b"/>
                      <a:r>
                        <a:rPr lang="hr-HR" sz="1400" u="none" strike="noStrike" dirty="0" smtClean="0">
                          <a:solidFill>
                            <a:schemeClr val="bg1"/>
                          </a:solidFill>
                          <a:effectLst/>
                          <a:latin typeface="VladaRHSans Bk"/>
                        </a:rPr>
                        <a:t>HRK</a:t>
                      </a:r>
                      <a:endParaRPr lang="hr-HR" sz="1400" u="none" strike="noStrike" dirty="0">
                        <a:solidFill>
                          <a:schemeClr val="bg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Vrsta</a:t>
                      </a:r>
                      <a:r>
                        <a:rPr lang="hr-HR" sz="1400" b="1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 poziva/Prihvatljivi prijavitelji</a:t>
                      </a:r>
                      <a:endParaRPr lang="hr-HR" sz="1400" b="1" u="none" strike="noStrike" kern="1200" dirty="0">
                        <a:solidFill>
                          <a:schemeClr val="bg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3988">
                <a:tc rowSpan="8">
                  <a:txBody>
                    <a:bodyPr/>
                    <a:lstStyle/>
                    <a:p>
                      <a:pPr algn="ctr"/>
                      <a:r>
                        <a:rPr lang="hr-HR" sz="1600" b="1" dirty="0">
                          <a:solidFill>
                            <a:schemeClr val="bg1"/>
                          </a:solidFill>
                          <a:latin typeface="VladaRHSans Bk"/>
                        </a:rPr>
                        <a:t>PO6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VladaRHSans Bk"/>
                      </a:endParaRPr>
                    </a:p>
                    <a:p>
                      <a:pPr algn="ctr" fontAlgn="b"/>
                      <a:r>
                        <a:rPr lang="hr-HR" sz="16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  Arheološki park Vučedol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2. tromjesečje 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100.000.000,00</a:t>
                      </a:r>
                      <a:endParaRPr lang="hr-HR" sz="1200" b="0" u="none" strike="noStrike" kern="120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u="none" strike="noStrike" kern="1200" baseline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izravna dodjela</a:t>
                      </a:r>
                      <a:endParaRPr lang="hr-HR" sz="1200" b="0" u="none" strike="noStrike" kern="1200" noProof="0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1992">
                <a:tc vMerge="1">
                  <a:txBody>
                    <a:bodyPr/>
                    <a:lstStyle/>
                    <a:p>
                      <a:pPr algn="l" fontAlgn="b"/>
                      <a:endParaRPr lang="hr-HR" sz="180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SC</a:t>
                      </a:r>
                      <a:r>
                        <a:rPr lang="hr-HR" sz="120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6i1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Izrada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studijsko-projektne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dokumentacije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z</a:t>
                      </a: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a</a:t>
                      </a:r>
                      <a:r>
                        <a:rPr lang="hr-HR" sz="120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centre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za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gospodarenje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otpadom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Zagreb,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Orlovnjak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Šagulje</a:t>
                      </a:r>
                      <a:endParaRPr lang="hr-HR" sz="1200" dirty="0">
                        <a:solidFill>
                          <a:schemeClr val="tx1"/>
                        </a:solidFill>
                        <a:latin typeface="VladaRHSans Bk" panose="0200000000000000000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2. tromjesečje 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51.000.000,00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ograničeni</a:t>
                      </a:r>
                      <a:r>
                        <a:rPr lang="hr-HR" sz="120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poziv</a:t>
                      </a:r>
                      <a:endParaRPr lang="hr-HR" sz="1200" dirty="0">
                        <a:solidFill>
                          <a:schemeClr val="tx1"/>
                        </a:solidFill>
                        <a:latin typeface="VladaRHSans Bk" panose="0200000000000000000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199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0" kern="1200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  <a:ea typeface="Times New Roman" panose="02020603050405020304" pitchFamily="18" charset="0"/>
                        </a:rPr>
                        <a:t>SC 6i1 Izgradnja i opremanje postrojenja za sortiranje</a:t>
                      </a:r>
                      <a:r>
                        <a:rPr lang="hr-HR" sz="1200" b="0" kern="1200" baseline="0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hr-HR" sz="1200" b="0" kern="1200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  <a:ea typeface="Times New Roman" panose="02020603050405020304" pitchFamily="18" charset="0"/>
                        </a:rPr>
                        <a:t>odvojeno prikupljenog komunalnog otpada</a:t>
                      </a:r>
                      <a:endParaRPr lang="hr-HR" sz="900" b="0" dirty="0">
                        <a:solidFill>
                          <a:schemeClr val="tx1"/>
                        </a:solidFill>
                        <a:effectLst/>
                        <a:latin typeface="VladaRHSans Bk" panose="0200000000000000000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3.</a:t>
                      </a:r>
                      <a:r>
                        <a:rPr lang="hr-HR" sz="1200" b="0" baseline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 t</a:t>
                      </a: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romjesečje</a:t>
                      </a:r>
                      <a:r>
                        <a:rPr lang="hr-HR" sz="1200" b="0" baseline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 </a:t>
                      </a: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kern="1200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  <a:ea typeface="Times New Roman" panose="02020603050405020304" pitchFamily="18" charset="0"/>
                        </a:rPr>
                        <a:t>350.000.000,00</a:t>
                      </a:r>
                      <a:endParaRPr lang="hr-HR" sz="900" b="0" dirty="0">
                        <a:solidFill>
                          <a:schemeClr val="tx1"/>
                        </a:solidFill>
                        <a:effectLst/>
                        <a:latin typeface="VladaRHSans Bk" panose="0200000000000000000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0" kern="1200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  <a:ea typeface="Times New Roman" panose="02020603050405020304" pitchFamily="18" charset="0"/>
                        </a:rPr>
                        <a:t>JLS-ovi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14285810"/>
                  </a:ext>
                </a:extLst>
              </a:tr>
              <a:tr h="360808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</a:t>
                      </a:r>
                      <a:r>
                        <a:rPr lang="hr-HR" sz="120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</a:t>
                      </a: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SC</a:t>
                      </a:r>
                      <a:r>
                        <a:rPr lang="hr-HR" sz="120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6i1 </a:t>
                      </a: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Izgradnja ŽCGO </a:t>
                      </a:r>
                      <a:r>
                        <a:rPr lang="hr-HR" sz="1200" dirty="0" err="1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Lećevica</a:t>
                      </a: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u Splitsko-dalmatinskoj</a:t>
                      </a:r>
                      <a:r>
                        <a:rPr lang="hr-HR" sz="120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  </a:t>
                      </a:r>
                    </a:p>
                    <a:p>
                      <a:pPr marL="0" marR="0" lvl="0" indent="0" algn="l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 </a:t>
                      </a: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županiji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3. tromjesečje 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385.000.000,00</a:t>
                      </a:r>
                      <a:r>
                        <a:rPr lang="hr-HR" sz="120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hr-HR" sz="1200" baseline="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(iznos pod revizijom)</a:t>
                      </a:r>
                      <a:endParaRPr lang="hr-HR" sz="1200" dirty="0">
                        <a:solidFill>
                          <a:schemeClr val="tx1"/>
                        </a:solidFill>
                        <a:latin typeface="VladaRHSans Bk" panose="0200000000000000000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izravna dodjela</a:t>
                      </a: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85402550"/>
                  </a:ext>
                </a:extLst>
              </a:tr>
              <a:tr h="353593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 smtClean="0">
                          <a:latin typeface="VladaRHSans Bk" panose="02000000000000000000"/>
                        </a:rPr>
                        <a:t>SC 6ii2 </a:t>
                      </a:r>
                      <a:r>
                        <a:rPr lang="pt-BR" sz="1200" dirty="0" smtClean="0"/>
                        <a:t>Sustav odvodnje i pročišćavanja otpadnih voda aglomeracije </a:t>
                      </a:r>
                      <a:r>
                        <a:rPr lang="hr-HR" sz="1200" dirty="0" smtClean="0">
                          <a:latin typeface="VladaRHSans Bk" panose="02000000000000000000"/>
                        </a:rPr>
                        <a:t>B</a:t>
                      </a:r>
                      <a:r>
                        <a:rPr lang="pt-BR" sz="1200" dirty="0" smtClean="0"/>
                        <a:t>etina – </a:t>
                      </a:r>
                      <a:r>
                        <a:rPr lang="hr-HR" sz="1200" dirty="0" smtClean="0">
                          <a:latin typeface="VladaRHSans Bk" panose="02000000000000000000"/>
                        </a:rPr>
                        <a:t>M</a:t>
                      </a:r>
                      <a:r>
                        <a:rPr lang="pt-BR" sz="1200" dirty="0" smtClean="0"/>
                        <a:t>urter</a:t>
                      </a:r>
                      <a:endParaRPr lang="hr-HR" sz="1200" dirty="0" smtClean="0">
                        <a:latin typeface="VladaRHSans Bk" panose="0200000000000000000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 smtClean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2. tromjesečje 2018.</a:t>
                      </a:r>
                      <a:endParaRPr lang="hr-HR" sz="1200" b="0" noProof="0" dirty="0" smtClean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 smtClean="0">
                          <a:latin typeface="VladaRHSans Bk" panose="02000000000000000000"/>
                        </a:rPr>
                        <a:t>86.000.000,00 </a:t>
                      </a:r>
                    </a:p>
                    <a:p>
                      <a:pPr algn="ctr"/>
                      <a:endParaRPr lang="hr-HR" sz="1200" dirty="0">
                        <a:latin typeface="VladaRHSans Bk" panose="0200000000000000000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 smtClean="0">
                          <a:latin typeface="VladaRHSans Bk" panose="02000000000000000000"/>
                        </a:rPr>
                        <a:t>izravna dodjela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5825371"/>
                  </a:ext>
                </a:extLst>
              </a:tr>
              <a:tr h="44199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 smtClean="0">
                          <a:latin typeface="VladaRHSans Bk" panose="02000000000000000000"/>
                        </a:rPr>
                        <a:t>SC 6ii2 Projekt prikupljanja, odvodnje i pročišćavanja otpadnih voda na području aglomeracije Vrbovec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 smtClean="0">
                          <a:latin typeface="VladaRHSans Bk" panose="02000000000000000000"/>
                        </a:rPr>
                        <a:t>2. tromjesečje 2018.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 smtClean="0">
                          <a:latin typeface="VladaRHSans Bk" panose="02000000000000000000"/>
                        </a:rPr>
                        <a:t>102.000.000,00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 smtClean="0">
                          <a:latin typeface="VladaRHSans Bk" panose="02000000000000000000"/>
                        </a:rPr>
                        <a:t>izravna dodjela</a:t>
                      </a:r>
                    </a:p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200" dirty="0" smtClean="0">
                        <a:latin typeface="VladaRHSans Bk" panose="0200000000000000000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45711197"/>
                  </a:ext>
                </a:extLst>
              </a:tr>
              <a:tr h="537605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</a:rPr>
                        <a:t>  </a:t>
                      </a:r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</a:rPr>
                        <a:t>SC 6iii2 Shema unapređenja postojećih i uspostave</a:t>
                      </a:r>
                      <a:r>
                        <a:rPr lang="hr-HR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</a:rPr>
                        <a:t> </a:t>
                      </a:r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</a:rPr>
                        <a:t>novih  </a:t>
                      </a:r>
                    </a:p>
                    <a:p>
                      <a:pPr algn="l" fontAlgn="ctr"/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</a:rPr>
                        <a:t>  oporavilišta za divlje životinje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3. tromjesečje 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  <a:ea typeface="+mn-ea"/>
                          <a:cs typeface="+mn-cs"/>
                        </a:rPr>
                        <a:t>13.300.000,00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indent="0" algn="ctr" fontAlgn="b">
                        <a:buFont typeface="Courier New" panose="02070309020205020404" pitchFamily="49" charset="0"/>
                        <a:buNone/>
                      </a:pPr>
                      <a:r>
                        <a:rPr lang="hr-HR" sz="120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VladaRHSans Bk" panose="02000000000000000000"/>
                          <a:ea typeface="+mn-ea"/>
                          <a:cs typeface="+mn-cs"/>
                        </a:rPr>
                        <a:t>oporavilišta za divlje životinje odabrana ili ovlaštena prema Zakonu o zaštiti prirode za pružanje skrbi o životinjama</a:t>
                      </a: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502598111"/>
                  </a:ext>
                </a:extLst>
              </a:tr>
              <a:tr h="635500">
                <a:tc vMerge="1">
                  <a:txBody>
                    <a:bodyPr/>
                    <a:lstStyle/>
                    <a:p>
                      <a:pPr algn="ctr" fontAlgn="b"/>
                      <a:endParaRPr lang="hr-HR" sz="1600" b="0" u="none" strike="noStrike" kern="1200" dirty="0">
                        <a:solidFill>
                          <a:schemeClr val="bg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SC 6iii3 Razminiranje, obnova i zaštita šuma i šumskog zemljišta u zaštićenim i Natura 2000 područjima u dunavsko-dravskoj regiji – „</a:t>
                      </a:r>
                      <a:r>
                        <a:rPr lang="hr-HR" sz="1200" dirty="0" err="1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Naturavita</a:t>
                      </a: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  <a:p>
                      <a:pPr marL="0" marR="0" lvl="0" indent="0" algn="ctr" defTabSz="5582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noProof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3./4. tromjesečje 2018.</a:t>
                      </a:r>
                      <a:endParaRPr lang="hr-HR" sz="1200" b="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hr-HR" sz="1200" dirty="0">
                        <a:solidFill>
                          <a:schemeClr val="tx1"/>
                        </a:solidFill>
                        <a:latin typeface="VladaRHSans Bk" panose="02000000000000000000"/>
                      </a:endParaRPr>
                    </a:p>
                    <a:p>
                      <a:pPr marL="0" marR="0" lvl="0" indent="0" algn="ctr" defTabSz="5582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309.000.000,00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hr-HR" sz="1200" dirty="0">
                        <a:solidFill>
                          <a:schemeClr val="tx1"/>
                        </a:solidFill>
                        <a:latin typeface="VladaRHSans Bk" panose="02000000000000000000"/>
                      </a:endParaRPr>
                    </a:p>
                    <a:p>
                      <a:pPr algn="ctr"/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izravna dodjela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56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55" y="777190"/>
            <a:ext cx="10799233" cy="1143000"/>
          </a:xfrm>
        </p:spPr>
        <p:txBody>
          <a:bodyPr>
            <a:normAutofit/>
          </a:bodyPr>
          <a:lstStyle/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Postupci dodjela </a:t>
            </a:r>
            <a:r>
              <a:rPr lang="hr-HR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najavi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Prioritetna os 7)  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88655" y="1660214"/>
          <a:ext cx="11130992" cy="373920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0125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802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347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138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18955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941205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 Prioritetna os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 Naziv postupka dodjele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u="none" strike="noStrike" kern="1200" dirty="0">
                          <a:effectLst/>
                        </a:rPr>
                        <a:t>Planirano vrijeme objave </a:t>
                      </a:r>
                      <a:endParaRPr lang="pl-PL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Planirana alokacija Poziva</a:t>
                      </a:r>
                    </a:p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HRK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Prihvatljivi prijavitelji</a:t>
                      </a:r>
                      <a:endParaRPr kumimoji="0" lang="hr-H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19307">
                <a:tc rowSpan="4">
                  <a:txBody>
                    <a:bodyPr/>
                    <a:lstStyle/>
                    <a:p>
                      <a:pPr algn="ctr" fontAlgn="b"/>
                      <a:endParaRPr lang="hr-HR" sz="1600" u="none" strike="noStrike" kern="1200" dirty="0">
                        <a:effectLst/>
                      </a:endParaRPr>
                    </a:p>
                    <a:p>
                      <a:pPr algn="ctr" fontAlgn="b"/>
                      <a:r>
                        <a:rPr lang="hr-HR" sz="1600" u="none" strike="noStrike" kern="1200" dirty="0">
                          <a:effectLst/>
                        </a:rPr>
                        <a:t>PO </a:t>
                      </a:r>
                      <a:r>
                        <a:rPr lang="hr-HR" sz="1600" u="none" strike="noStrike" kern="1200" dirty="0" smtClean="0">
                          <a:effectLst/>
                        </a:rPr>
                        <a:t>7</a:t>
                      </a:r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hr-HR" sz="1200" b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Poziv za sufinanciranje izgradnje obilaznice </a:t>
                      </a:r>
                      <a:r>
                        <a:rPr lang="hr-HR" sz="1200" b="0" u="none" strike="noStrike" kern="1200" noProof="0" dirty="0" err="1" smtClean="0">
                          <a:solidFill>
                            <a:schemeClr val="tx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Petrijevaca</a:t>
                      </a:r>
                      <a:endParaRPr lang="hr-HR" sz="1200" b="0" u="none" strike="noStrike" kern="120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ladaRHSans Bk"/>
                          <a:ea typeface="+mn-ea"/>
                          <a:cs typeface="+mn-cs"/>
                        </a:rPr>
                        <a:t>2. tromjesečje 2018.</a:t>
                      </a:r>
                      <a:endParaRPr kumimoji="0" lang="hr-H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hr-HR" sz="1200" i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49.300.000,00 kn</a:t>
                      </a:r>
                      <a:endParaRPr lang="hr-HR" sz="120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HC d.o.o.</a:t>
                      </a:r>
                      <a:endParaRPr lang="hr-HR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6350" marR="6350" marT="635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1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Poziv za sufinanciranje Sanacije opasnih mjesta (Uklanjanje crnih točaka) na državnim cestama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ladaRHSans Bk"/>
                          <a:ea typeface="+mn-ea"/>
                          <a:cs typeface="+mn-cs"/>
                        </a:rPr>
                        <a:t>2. tromjesečje 2018.</a:t>
                      </a:r>
                      <a:endParaRPr kumimoji="0" lang="hr-H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indent="0" algn="ctr" fontAlgn="b">
                        <a:buFont typeface="Courier New" panose="02070309020205020404" pitchFamily="49" charset="0"/>
                        <a:buNone/>
                      </a:pPr>
                      <a:r>
                        <a:rPr lang="hr-HR" sz="1200" i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70.000.000,00 kn</a:t>
                      </a:r>
                      <a:endParaRPr lang="hr-HR" sz="120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HC d.o.o.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484394084"/>
                  </a:ext>
                </a:extLst>
              </a:tr>
              <a:tr h="719307">
                <a:tc vMerge="1">
                  <a:txBody>
                    <a:bodyPr/>
                    <a:lstStyle/>
                    <a:p>
                      <a:pPr algn="ctr" fontAlgn="b"/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hr-HR" sz="1200" dirty="0" smtClean="0">
                          <a:latin typeface="VladaRHSans Bk"/>
                        </a:rPr>
                        <a:t>Nadogradnja i elektrifikacija postojeće željezničke pruge od značaja za međunarodni promet M601 Vinkovci-Vukovar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ladaRHSans Bk"/>
                          <a:ea typeface="+mn-ea"/>
                          <a:cs typeface="+mn-cs"/>
                        </a:rPr>
                        <a:t>1./2. tromjesečje 2018.</a:t>
                      </a:r>
                      <a:endParaRPr kumimoji="0" lang="hr-H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 smtClean="0">
                          <a:latin typeface="VladaRHSans Bk"/>
                        </a:rPr>
                        <a:t>485.300.000,00 kn</a:t>
                      </a:r>
                      <a:endParaRPr lang="hr-HR" sz="1200" dirty="0">
                        <a:latin typeface="VladaRHSans B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HŽI d.o.o.</a:t>
                      </a:r>
                      <a:endParaRPr lang="hr-HR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6350" marR="6350" marT="6350" anchor="ctr"/>
                </a:tc>
                <a:extLst>
                  <a:ext uri="{0D108BD9-81ED-4DB2-BD59-A6C34878D82A}">
                    <a16:rowId xmlns="" xmlns:a16="http://schemas.microsoft.com/office/drawing/2014/main" val="2261356104"/>
                  </a:ext>
                </a:extLst>
              </a:tr>
              <a:tr h="573950">
                <a:tc vMerge="1">
                  <a:txBody>
                    <a:bodyPr/>
                    <a:lstStyle/>
                    <a:p>
                      <a:pPr algn="l" fontAlgn="b"/>
                      <a:endParaRPr lang="hr-HR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b"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hr-HR" sz="1200" dirty="0" smtClean="0">
                          <a:latin typeface="VladaRHSans Bk"/>
                        </a:rPr>
                        <a:t>Poziv za sufinanciranje izrade Studije analize i mogućnost osiguranja pristupačnosti službenih mjesta pod upravljanjem HŽ Infrastrukture</a:t>
                      </a:r>
                      <a:endParaRPr lang="hr-HR" sz="1200" dirty="0">
                        <a:latin typeface="VladaRHSans B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ladaRHSans Bk"/>
                          <a:ea typeface="+mn-ea"/>
                          <a:cs typeface="+mn-cs"/>
                        </a:rPr>
                        <a:t>1./2. tromjesečje 2018.</a:t>
                      </a:r>
                      <a:endParaRPr kumimoji="0" lang="hr-H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 smtClean="0">
                          <a:latin typeface="VladaRHSans Bk"/>
                        </a:rPr>
                        <a:t>13.000.000,00 kn</a:t>
                      </a:r>
                      <a:endParaRPr lang="hr-HR" sz="1200" dirty="0">
                        <a:latin typeface="VladaRHSans B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HŽI d.o.o.</a:t>
                      </a:r>
                    </a:p>
                    <a:p>
                      <a:pPr algn="ctr" fontAlgn="ctr"/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6350" marR="6350" marT="6350" anchor="ctr"/>
                </a:tc>
                <a:extLst>
                  <a:ext uri="{0D108BD9-81ED-4DB2-BD59-A6C34878D82A}">
                    <a16:rowId xmlns="" xmlns:a16="http://schemas.microsoft.com/office/drawing/2014/main" val="1098569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39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55" y="205690"/>
            <a:ext cx="10799233" cy="1143000"/>
          </a:xfrm>
        </p:spPr>
        <p:txBody>
          <a:bodyPr>
            <a:normAutofit/>
          </a:bodyPr>
          <a:lstStyle/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Postupci dodjela </a:t>
            </a:r>
            <a:r>
              <a:rPr lang="hr-HR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najavi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(Prioritetne osi 8 i 9) 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88654" y="1232808"/>
          <a:ext cx="11642383" cy="450017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0590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676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190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064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9015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96430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 Prioritetna os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 Naziv postupka dodjele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u="none" strike="noStrike" kern="1200" dirty="0">
                          <a:effectLst/>
                        </a:rPr>
                        <a:t>Planirano vrijeme objave </a:t>
                      </a:r>
                      <a:endParaRPr lang="pl-PL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Planirana alokacija Poziva</a:t>
                      </a:r>
                    </a:p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HRK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Prihvatljivi prijavitelji</a:t>
                      </a:r>
                      <a:endParaRPr kumimoji="0" lang="hr-H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6959">
                <a:tc rowSpan="3">
                  <a:txBody>
                    <a:bodyPr/>
                    <a:lstStyle/>
                    <a:p>
                      <a:pPr algn="ctr" fontAlgn="b"/>
                      <a:endParaRPr lang="hr-HR" sz="1600" u="none" strike="noStrike" kern="1200" dirty="0">
                        <a:effectLst/>
                      </a:endParaRPr>
                    </a:p>
                    <a:p>
                      <a:pPr algn="ctr" fontAlgn="b"/>
                      <a:r>
                        <a:rPr lang="hr-HR" sz="1600" u="none" strike="noStrike" kern="1200" dirty="0">
                          <a:effectLst/>
                        </a:rPr>
                        <a:t>PO 8</a:t>
                      </a:r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kern="1200" dirty="0">
                          <a:effectLst/>
                        </a:rPr>
                        <a:t>9a1.3. Uspostava hitne pomorske medicinske službe brzim brodicama </a:t>
                      </a:r>
                      <a:endParaRPr lang="hr-HR" sz="1200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2. tromjesečje 2018.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45.000.000,00 </a:t>
                      </a:r>
                      <a:endParaRPr lang="hr-HR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6350" marR="6350" marT="635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Ministarstvo zdravstva</a:t>
                      </a:r>
                    </a:p>
                  </a:txBody>
                  <a:tcPr marL="6350" marR="6350" marT="635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36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9a3.4 Unapređivanje infrastrukture za pružanje socijalnih usluga u zajednici kao podrška procesu </a:t>
                      </a:r>
                      <a:r>
                        <a:rPr lang="hr-HR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deinstitucionalizacije</a:t>
                      </a:r>
                      <a:r>
                        <a:rPr lang="hr-H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 – druga faza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2. tromjesečje 2018.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665.000.000,00 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 </a:t>
                      </a:r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ladaRHSans Bk"/>
                        </a:rPr>
                        <a:t>Dokumentacija u procesu izrade</a:t>
                      </a: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484394084"/>
                  </a:ext>
                </a:extLst>
              </a:tr>
              <a:tr h="736959">
                <a:tc vMerge="1">
                  <a:txBody>
                    <a:bodyPr/>
                    <a:lstStyle/>
                    <a:p>
                      <a:pPr algn="ctr" fontAlgn="b"/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9a4.1</a:t>
                      </a:r>
                      <a:r>
                        <a:rPr lang="en-US" sz="1200" u="none" strike="noStrike" kern="1200" dirty="0">
                          <a:effectLst/>
                        </a:rPr>
                        <a:t> </a:t>
                      </a:r>
                      <a:r>
                        <a:rPr lang="hr-HR" sz="1200" u="none" strike="noStrike" kern="1200" dirty="0">
                          <a:effectLst/>
                        </a:rPr>
                        <a:t>Uspostava veteranskih centara u Republici Hrvatskoj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4. tromjesečje 2018.</a:t>
                      </a:r>
                      <a:endParaRPr lang="hr-HR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dirty="0">
                          <a:effectLst/>
                        </a:rPr>
                        <a:t>288.800.000,00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Ministarstvo</a:t>
                      </a:r>
                      <a:r>
                        <a:rPr kumimoji="0" lang="en-US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en-US" sz="12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branitelja</a:t>
                      </a:r>
                      <a:r>
                        <a:rPr kumimoji="0" lang="en-US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en-US" sz="12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Republike</a:t>
                      </a:r>
                      <a:r>
                        <a:rPr kumimoji="0" lang="en-US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en-US" sz="12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Hrvatske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828954706"/>
                  </a:ext>
                </a:extLst>
              </a:tr>
              <a:tr h="73695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hr-HR" sz="1600" u="none" strike="noStrike" kern="1200" dirty="0">
                          <a:effectLst/>
                        </a:rPr>
                        <a:t>PO 9</a:t>
                      </a:r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10a1.1 Veliki projekt e-Škole: Uspostava sustava razvoja digitalno zrelih škola</a:t>
                      </a:r>
                      <a:endParaRPr lang="hr-HR" sz="1200" i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1. tromjesečje 2019.</a:t>
                      </a:r>
                      <a:endParaRPr kumimoji="0" lang="hr-H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>
                          <a:effectLst/>
                        </a:rPr>
                        <a:t>588.352.411,60</a:t>
                      </a:r>
                      <a:endParaRPr lang="hr-HR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6350" marR="6350" marT="635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u="none" strike="noStrike" kern="1200" dirty="0" err="1">
                          <a:effectLst/>
                        </a:rPr>
                        <a:t>CARnet</a:t>
                      </a:r>
                      <a:endParaRPr lang="hr-HR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6350" marR="6350" marT="6350" anchor="ctr"/>
                </a:tc>
                <a:extLst>
                  <a:ext uri="{0D108BD9-81ED-4DB2-BD59-A6C34878D82A}">
                    <a16:rowId xmlns="" xmlns:a16="http://schemas.microsoft.com/office/drawing/2014/main" val="2261356104"/>
                  </a:ext>
                </a:extLst>
              </a:tr>
              <a:tr h="588035">
                <a:tc vMerge="1">
                  <a:txBody>
                    <a:bodyPr/>
                    <a:lstStyle/>
                    <a:p>
                      <a:pPr algn="l" fontAlgn="b"/>
                      <a:endParaRPr lang="hr-HR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63" marR="7463" marT="74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kern="1200" dirty="0">
                          <a:effectLst/>
                        </a:rPr>
                        <a:t>10a3.1. Centri kompetencija u strukovnom obrazovanju</a:t>
                      </a:r>
                      <a:endParaRPr lang="pl-PL" sz="12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3. tromjesečje 2018.</a:t>
                      </a:r>
                      <a:endParaRPr kumimoji="0" lang="hr-H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u="none" strike="noStrike" dirty="0">
                          <a:effectLst/>
                        </a:rPr>
                        <a:t> 563.294.117,66    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6350" marR="6350" marT="635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Regionalni </a:t>
                      </a:r>
                      <a:r>
                        <a:rPr kumimoji="0" lang="en-US" sz="12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centri</a:t>
                      </a:r>
                      <a:r>
                        <a:rPr kumimoji="0" lang="en-US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en-US" sz="12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kompete</a:t>
                      </a:r>
                      <a:r>
                        <a:rPr kumimoji="0" lang="hr-HR" sz="12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ncija</a:t>
                      </a:r>
                      <a:r>
                        <a:rPr kumimoji="0" lang="en-US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6350" marR="6350" marT="6350" anchor="ctr"/>
                </a:tc>
                <a:extLst>
                  <a:ext uri="{0D108BD9-81ED-4DB2-BD59-A6C34878D82A}">
                    <a16:rowId xmlns="" xmlns:a16="http://schemas.microsoft.com/office/drawing/2014/main" val="1098569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967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3" y="300251"/>
            <a:ext cx="8945003" cy="1045560"/>
          </a:xfrm>
        </p:spPr>
        <p:txBody>
          <a:bodyPr/>
          <a:lstStyle/>
          <a:p>
            <a:r>
              <a:rPr lang="pl-PL" sz="28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eFondovi - novost u postupku prijave i provedbi projekata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3" y="1442279"/>
            <a:ext cx="10791964" cy="4106874"/>
          </a:xfrm>
        </p:spPr>
        <p:txBody>
          <a:bodyPr/>
          <a:lstStyle/>
          <a:p>
            <a:pPr marL="144000" indent="-342900"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studenoga 2017. godine pušten je u rad sustav eFondovi, koji osigurava primjenu prve faze e-kohezije kroz elektroničko podnošenje prijava na natječaje iz OPKK</a:t>
            </a:r>
          </a:p>
          <a:p>
            <a:pPr marL="144000" indent="-342900"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e-kohezija podrazumijeva u potpunosti elektroničku komunikaciju između korisnika bespovratnih sredstava i institucija, sa sljedećim ključnim elementima:</a:t>
            </a:r>
          </a:p>
          <a:p>
            <a:pPr lvl="2" indent="-418694" algn="just">
              <a:buFont typeface="Arial" panose="020B0604020202020204" pitchFamily="34" charset="0"/>
              <a:buChar char="•"/>
            </a:pPr>
            <a:endParaRPr lang="hr-HR" sz="2000" dirty="0">
              <a:cs typeface="VladaRHSans Reg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3057" y="3399220"/>
            <a:ext cx="10149840" cy="2725355"/>
          </a:xfrm>
          <a:prstGeom prst="rect">
            <a:avLst/>
          </a:prstGeom>
          <a:noFill/>
        </p:spPr>
        <p:txBody>
          <a:bodyPr wrap="square" numCol="2" rtlCol="0">
            <a:noAutofit/>
          </a:bodyPr>
          <a:lstStyle/>
          <a:p>
            <a:pPr marL="0" marR="0" lvl="1" algn="just" defTabSz="558258" fontAlgn="base" latinLnBrk="0">
              <a:spcAft>
                <a:spcPts val="500"/>
              </a:spcAft>
              <a:buClrTx/>
              <a:buSzTx/>
              <a:tabLst/>
              <a:defRPr/>
            </a:pPr>
            <a:r>
              <a:rPr lang="hr-HR" sz="20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1. Elektroničko podnošenje podataka</a:t>
            </a:r>
          </a:p>
          <a:p>
            <a:pPr marL="0" marR="0" lvl="1" algn="just" defTabSz="558258" fontAlgn="base" latinLnBrk="0">
              <a:spcAft>
                <a:spcPts val="500"/>
              </a:spcAft>
              <a:buClrTx/>
              <a:buSzTx/>
              <a:tabLst/>
              <a:defRPr/>
            </a:pPr>
            <a:r>
              <a:rPr lang="hr-HR" sz="20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2. Elektroničko čuvanje podataka</a:t>
            </a:r>
          </a:p>
          <a:p>
            <a:pPr marL="0" marR="0" lvl="1" algn="just" defTabSz="558258" fontAlgn="base" latinLnBrk="0">
              <a:spcAft>
                <a:spcPts val="500"/>
              </a:spcAft>
              <a:buClrTx/>
              <a:buSzTx/>
              <a:tabLst/>
              <a:defRPr/>
            </a:pPr>
            <a:r>
              <a:rPr lang="hr-HR" sz="20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3. Princip jednokratne dostave podataka</a:t>
            </a:r>
          </a:p>
          <a:p>
            <a:pPr marL="0" marR="0" lvl="1" algn="just" defTabSz="558258" fontAlgn="base" latinLnBrk="0">
              <a:spcAft>
                <a:spcPts val="500"/>
              </a:spcAft>
              <a:buClrTx/>
              <a:buSzTx/>
              <a:tabLst/>
              <a:defRPr/>
            </a:pPr>
            <a:r>
              <a:rPr lang="hr-HR" sz="20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4. Interoperabilnost</a:t>
            </a:r>
          </a:p>
          <a:p>
            <a:pPr marL="0" marR="0" lvl="1" algn="just" defTabSz="558258" fontAlgn="base" latinLnBrk="0">
              <a:spcAft>
                <a:spcPts val="500"/>
              </a:spcAft>
              <a:buClrTx/>
              <a:buSzTx/>
              <a:tabLst/>
              <a:defRPr/>
            </a:pPr>
            <a:r>
              <a:rPr lang="hr-HR" sz="20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5. Sigurna autentifikacija korisnika</a:t>
            </a:r>
          </a:p>
          <a:p>
            <a:pPr marL="0" marR="0" lvl="1" algn="just" defTabSz="558258" fontAlgn="base" latinLnBrk="0">
              <a:spcAft>
                <a:spcPts val="500"/>
              </a:spcAft>
              <a:buClrTx/>
              <a:buSzTx/>
              <a:tabLst/>
              <a:defRPr/>
            </a:pPr>
            <a:r>
              <a:rPr lang="hr-HR" sz="20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6. Privatnost podataka</a:t>
            </a:r>
          </a:p>
          <a:p>
            <a:pPr marL="0" marR="0" lvl="1" algn="just" defTabSz="558258" fontAlgn="base" latinLnBrk="0">
              <a:spcAft>
                <a:spcPts val="500"/>
              </a:spcAft>
              <a:buClrTx/>
              <a:buSzTx/>
              <a:tabLst/>
              <a:defRPr/>
            </a:pPr>
            <a:r>
              <a:rPr lang="hr-HR" sz="20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7. Revizijski trag</a:t>
            </a:r>
          </a:p>
          <a:p>
            <a:pPr marR="0" lvl="0" algn="just" defTabSz="558258" fontAlgn="base" latinLnBrk="0">
              <a:spcAft>
                <a:spcPts val="500"/>
              </a:spcAft>
              <a:buClrTx/>
              <a:buSzTx/>
              <a:tabLst/>
              <a:defRPr/>
            </a:pPr>
            <a:endParaRPr lang="hr-HR" sz="2000" dirty="0">
              <a:latin typeface="Times New Roman" panose="02020603050405020304" pitchFamily="18" charset="0"/>
              <a:ea typeface="VladaRHSans Reg" panose="02000000000000000000" pitchFamily="50" charset="-18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000"/>
                    </a14:imgEffect>
                    <a14:imgEffect>
                      <a14:brightnessContrast brigh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267" y="3819566"/>
            <a:ext cx="5320755" cy="1594404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77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3" y="300251"/>
            <a:ext cx="8945003" cy="1045560"/>
          </a:xfrm>
        </p:spPr>
        <p:txBody>
          <a:bodyPr/>
          <a:lstStyle/>
          <a:p>
            <a:r>
              <a:rPr lang="pl-PL" sz="28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Što donosi sustav eFondovi za prijavitelje i korisnike?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3" y="1442279"/>
            <a:ext cx="10791964" cy="4106874"/>
          </a:xfrm>
        </p:spPr>
        <p:txBody>
          <a:bodyPr/>
          <a:lstStyle/>
          <a:p>
            <a:pPr marL="144000" indent="-3429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elektroničko podnošenje projektnih prijava</a:t>
            </a:r>
          </a:p>
          <a:p>
            <a:pPr marL="144000" indent="-3429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nema potrebe za ispisom i parafiranjem dokumentacije prijave</a:t>
            </a:r>
          </a:p>
          <a:p>
            <a:pPr marL="144000" indent="-3429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zaprimanje i slanje pojašnjenja u postupku odabira</a:t>
            </a:r>
          </a:p>
          <a:p>
            <a:pPr marL="144000" indent="-3429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korisnički portal sa pristupom pozivima i vlastitim projektnim prijavama</a:t>
            </a:r>
          </a:p>
          <a:p>
            <a:pPr marL="144000" indent="-3429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 ugovaranju provođenje projekta kroz strukturirane obrasce sustava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hr-H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4000" indent="-34290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ovaj način značajno je smanjena mogućnost administrativne pogreške od strane prijavitelja prilikom podnošenja projektnih prijedloga te u provedbi</a:t>
            </a:r>
          </a:p>
          <a:p>
            <a:pPr marL="144000" indent="-34290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smanjenje administrativnog tereta prijavitelja i korisnika, ubrzanje postupaka ukidanjem prve faze odabira - zaprimanje i registracija</a:t>
            </a:r>
          </a:p>
          <a:p>
            <a:pPr marL="144000" indent="-3429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hr-H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6950" lvl="2" indent="0" algn="just">
              <a:spcAft>
                <a:spcPts val="600"/>
              </a:spcAft>
              <a:buNone/>
            </a:pPr>
            <a:endParaRPr lang="hr-HR" sz="2000" dirty="0">
              <a:cs typeface="VladaRHSans Reg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83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-26988"/>
            <a:ext cx="9144000" cy="1143001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Alokacije po državama, mlrd. EUR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66" y="981075"/>
            <a:ext cx="8728075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e 7"/>
          <p:cNvSpPr/>
          <p:nvPr/>
        </p:nvSpPr>
        <p:spPr>
          <a:xfrm>
            <a:off x="6324601" y="1066800"/>
            <a:ext cx="4243388" cy="3987800"/>
          </a:xfrm>
          <a:prstGeom prst="pie">
            <a:avLst>
              <a:gd name="adj1" fmla="val 20970900"/>
              <a:gd name="adj2" fmla="val 13753009"/>
            </a:avLst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black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847850" y="1052513"/>
            <a:ext cx="4464050" cy="4019550"/>
          </a:xfrm>
          <a:custGeom>
            <a:avLst/>
            <a:gdLst>
              <a:gd name="connsiteX0" fmla="*/ 0 w 4752975"/>
              <a:gd name="connsiteY0" fmla="*/ 0 h 4333875"/>
              <a:gd name="connsiteX1" fmla="*/ 9525 w 4752975"/>
              <a:gd name="connsiteY1" fmla="*/ 4324350 h 4333875"/>
              <a:gd name="connsiteX2" fmla="*/ 4714875 w 4752975"/>
              <a:gd name="connsiteY2" fmla="*/ 4333875 h 4333875"/>
              <a:gd name="connsiteX3" fmla="*/ 4752975 w 4752975"/>
              <a:gd name="connsiteY3" fmla="*/ 571500 h 4333875"/>
              <a:gd name="connsiteX4" fmla="*/ 2009775 w 4752975"/>
              <a:gd name="connsiteY4" fmla="*/ 571500 h 4333875"/>
              <a:gd name="connsiteX5" fmla="*/ 2009775 w 4752975"/>
              <a:gd name="connsiteY5" fmla="*/ 57150 h 4333875"/>
              <a:gd name="connsiteX6" fmla="*/ 9525 w 4752975"/>
              <a:gd name="connsiteY6" fmla="*/ 57150 h 4333875"/>
              <a:gd name="connsiteX7" fmla="*/ 9525 w 4752975"/>
              <a:gd name="connsiteY7" fmla="*/ 57150 h 4333875"/>
              <a:gd name="connsiteX8" fmla="*/ 9525 w 4752975"/>
              <a:gd name="connsiteY8" fmla="*/ 57150 h 433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2975" h="4333875">
                <a:moveTo>
                  <a:pt x="0" y="0"/>
                </a:moveTo>
                <a:lnTo>
                  <a:pt x="9525" y="4324350"/>
                </a:lnTo>
                <a:lnTo>
                  <a:pt x="4714875" y="4333875"/>
                </a:lnTo>
                <a:lnTo>
                  <a:pt x="4752975" y="571500"/>
                </a:lnTo>
                <a:lnTo>
                  <a:pt x="2009775" y="571500"/>
                </a:lnTo>
                <a:lnTo>
                  <a:pt x="2009775" y="57150"/>
                </a:lnTo>
                <a:lnTo>
                  <a:pt x="9525" y="57150"/>
                </a:lnTo>
                <a:lnTo>
                  <a:pt x="9525" y="57150"/>
                </a:lnTo>
                <a:lnTo>
                  <a:pt x="9525" y="57150"/>
                </a:lnTo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sp>
        <p:nvSpPr>
          <p:cNvPr id="11" name="Line Callout 1 10"/>
          <p:cNvSpPr/>
          <p:nvPr/>
        </p:nvSpPr>
        <p:spPr>
          <a:xfrm>
            <a:off x="7248550" y="2801997"/>
            <a:ext cx="2881313" cy="555625"/>
          </a:xfrm>
          <a:prstGeom prst="borderCallout1">
            <a:avLst>
              <a:gd name="adj1" fmla="val 29896"/>
              <a:gd name="adj2" fmla="val -548"/>
              <a:gd name="adj3" fmla="val 28693"/>
              <a:gd name="adj4" fmla="val -4421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960 mlrd. EUR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1419232" y="827088"/>
          <a:ext cx="9502775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Oval 4"/>
          <p:cNvSpPr/>
          <p:nvPr/>
        </p:nvSpPr>
        <p:spPr>
          <a:xfrm rot="1745787">
            <a:off x="5221288" y="5257733"/>
            <a:ext cx="842963" cy="1655763"/>
          </a:xfrm>
          <a:prstGeom prst="ellipse">
            <a:avLst/>
          </a:prstGeom>
          <a:noFill/>
          <a:ln w="69850" cmpd="sng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8982409">
            <a:off x="5184406" y="6336205"/>
            <a:ext cx="863600" cy="207962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pic>
        <p:nvPicPr>
          <p:cNvPr id="34823" name="Picture 7" descr="http://2.bp.blogspot.com/-OZExL06J3Y8/T_0AgmuQr5I/AAAAAAAACJQ/nqk2mmF3J_A/s1600/One%2Bmillion%2BEuro%2Bnote%2Breverse.jpg?SSImageQuality=Full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4" y="1081088"/>
            <a:ext cx="4056062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Callout 1 9"/>
          <p:cNvSpPr/>
          <p:nvPr/>
        </p:nvSpPr>
        <p:spPr>
          <a:xfrm>
            <a:off x="7751763" y="1247775"/>
            <a:ext cx="2881312" cy="554038"/>
          </a:xfrm>
          <a:prstGeom prst="borderCallout1">
            <a:avLst>
              <a:gd name="adj1" fmla="val 29896"/>
              <a:gd name="adj2" fmla="val -548"/>
              <a:gd name="adj3" fmla="val 28693"/>
              <a:gd name="adj4" fmla="val -4421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325 mlrd. EUR</a:t>
            </a:r>
          </a:p>
        </p:txBody>
      </p:sp>
      <p:pic>
        <p:nvPicPr>
          <p:cNvPr id="13" name="Picture 7" descr="http://2.bp.blogspot.com/-OZExL06J3Y8/T_0AgmuQr5I/AAAAAAAACJQ/nqk2mmF3J_A/s1600/One%2Bmillion%2BEuro%2Bnote%2Breverse.jpg?SSImageQuality=Full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4" y="1081088"/>
            <a:ext cx="4056062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http://2.bp.blogspot.com/-OZExL06J3Y8/T_0AgmuQr5I/AAAAAAAACJQ/nqk2mmF3J_A/s1600/One%2Bmillion%2BEuro%2Bnote%2Breverse.jpg?SSImageQuality=Full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4" y="1081088"/>
            <a:ext cx="4056062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http://2.bp.blogspot.com/-OZExL06J3Y8/T_0AgmuQr5I/AAAAAAAACJQ/nqk2mmF3J_A/s1600/One%2Bmillion%2BEuro%2Bnote%2Breverse.jpg?SSImageQuality=Full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4" y="1081088"/>
            <a:ext cx="4056062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1524000" y="76200"/>
            <a:ext cx="9067800" cy="1143000"/>
            <a:chOff x="76200" y="76200"/>
            <a:chExt cx="9067800" cy="114300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76200"/>
              <a:ext cx="9067800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ounded Rectangle 17"/>
            <p:cNvSpPr/>
            <p:nvPr/>
          </p:nvSpPr>
          <p:spPr>
            <a:xfrm>
              <a:off x="76200" y="76200"/>
              <a:ext cx="914400" cy="685800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</p:spTree>
    <p:extLst>
      <p:ext uri="{BB962C8B-B14F-4D97-AF65-F5344CB8AC3E}">
        <p14:creationId xmlns:p14="http://schemas.microsoft.com/office/powerpoint/2010/main" val="218495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6 L -0.56042 0.1238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21" y="6181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6 L -0.34774 0.22893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96" y="1143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6 L -0.12726 0.36551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72" y="18264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6 L 0.11684 0.42847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3" y="21412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97" presetID="27" presetClass="emph" presetSubtype="0" repeatCount="indefinite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" dur="10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9" dur="10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0" dur="10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" dur="10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4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106" presetID="21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Graphic spid="12" grpId="0">
        <p:bldAsOne/>
      </p:bldGraphic>
      <p:bldP spid="5" grpId="0" animBg="1" autoUpdateAnimBg="0"/>
      <p:bldP spid="5" grpId="1" animBg="1"/>
      <p:bldP spid="6" grpId="0" animBg="1"/>
      <p:bldP spid="6" grpId="1" animBg="1"/>
      <p:bldP spid="1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512" y="1745371"/>
            <a:ext cx="10799233" cy="4131733"/>
          </a:xfrm>
        </p:spPr>
        <p:txBody>
          <a:bodyPr/>
          <a:lstStyle/>
          <a:p>
            <a:pPr algn="ctr"/>
            <a:r>
              <a:rPr lang="hr-HR" sz="4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Prema učinkovitom korištenju</a:t>
            </a:r>
          </a:p>
          <a:p>
            <a:pPr algn="ctr"/>
            <a:r>
              <a:rPr lang="hr-HR" sz="4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raspoloživih EU sredstava</a:t>
            </a:r>
            <a:endParaRPr lang="hr-HR" sz="4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0116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sz="4000" dirty="0"/>
              <a:t>Daljnja pojednostavljenja poziva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85800" y="1115907"/>
            <a:ext cx="11128248" cy="5162973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Char char="•"/>
            </a:pPr>
            <a:r>
              <a:rPr lang="hr-HR" altLang="sr-Latn-RS" sz="2133" dirty="0">
                <a:latin typeface="Neo Sans" charset="0"/>
                <a:cs typeface="Neo Sans" charset="0"/>
              </a:rPr>
              <a:t>U prvom koraku samo minimum dokumentacije (obrazac A i/ili B, te Skupna izjava i Izjava o usklađenosti)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hr-HR" altLang="sr-Latn-RS" sz="2133" dirty="0">
                <a:latin typeface="Neo Sans" charset="0"/>
                <a:cs typeface="Neo Sans" charset="0"/>
              </a:rPr>
              <a:t>U drugom koraku ostala dokumentacija na zahtjeva Provedbenog tijela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hr-HR" altLang="sr-Latn-RS" sz="2133" dirty="0">
                <a:latin typeface="Neo Sans" charset="0"/>
                <a:cs typeface="Neo Sans" charset="0"/>
              </a:rPr>
              <a:t>Maksimalno koristiti mogućnost dopune dokumentacije i pojašnjenja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hr-HR" altLang="sr-Latn-RS" sz="2133" dirty="0">
                <a:latin typeface="Neo Sans" charset="0"/>
                <a:cs typeface="Neo Sans" charset="0"/>
              </a:rPr>
              <a:t>Uvođenje novih oblika plaćanja kao što su vaučeri za manje zahtjevne natječaje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altLang="sr-Latn-RS" sz="2133" dirty="0">
                <a:latin typeface="Neo Sans" charset="0"/>
                <a:cs typeface="Neo Sans" charset="0"/>
              </a:rPr>
              <a:t>M</a:t>
            </a:r>
            <a:r>
              <a:rPr lang="hr-HR" altLang="sr-Latn-RS" sz="2133" dirty="0">
                <a:latin typeface="Neo Sans" charset="0"/>
                <a:cs typeface="Neo Sans" charset="0"/>
              </a:rPr>
              <a:t>aksimalna fleksibilnost provedbenih tijela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hr-HR" altLang="sr-Latn-RS" sz="2133" dirty="0">
                <a:latin typeface="Neo Sans" charset="0"/>
                <a:cs typeface="Neo Sans" charset="0"/>
              </a:rPr>
              <a:t>Učenje na vlastitim greškama (analiza prvih 300 prigovora sa preporukama za poboljšanje procedura)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hr-HR" altLang="sr-Latn-RS" sz="2133" dirty="0">
                <a:latin typeface="Neo Sans" charset="0"/>
                <a:cs typeface="Neo Sans" charset="0"/>
              </a:rPr>
              <a:t>Novi sustav e-fondovi</a:t>
            </a:r>
          </a:p>
          <a:p>
            <a:pPr>
              <a:lnSpc>
                <a:spcPct val="150000"/>
              </a:lnSpc>
              <a:buFontTx/>
              <a:buChar char="•"/>
            </a:pPr>
            <a:endParaRPr lang="hr-HR" altLang="sr-Latn-RS" sz="2133" dirty="0">
              <a:latin typeface="Neo Sans" charset="0"/>
              <a:cs typeface="Neo Sans" charset="0"/>
            </a:endParaRPr>
          </a:p>
          <a:p>
            <a:pPr>
              <a:buFontTx/>
              <a:buChar char="•"/>
            </a:pPr>
            <a:endParaRPr lang="hr-HR" altLang="sr-Latn-RS" dirty="0">
              <a:latin typeface="Neo Sans" charset="0"/>
              <a:cs typeface="Neo Sans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230784" y="6582834"/>
            <a:ext cx="2844800" cy="27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4267"/>
              </a:lnSpc>
              <a:spcBef>
                <a:spcPct val="20000"/>
              </a:spcBef>
              <a:defRPr sz="3200">
                <a:solidFill>
                  <a:schemeClr val="tx1"/>
                </a:solidFill>
                <a:latin typeface="Neo Sans" charset="0"/>
                <a:ea typeface="MS PGothic" panose="020B0600070205080204" pitchFamily="34" charset="-128"/>
                <a:cs typeface="Neo Sans" charset="0"/>
              </a:defRPr>
            </a:lvl1pPr>
            <a:lvl2pPr marL="990575" indent="-380990">
              <a:spcBef>
                <a:spcPts val="400"/>
              </a:spcBef>
              <a:buClr>
                <a:srgbClr val="0093DD"/>
              </a:buClr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Neo Sans" charset="0"/>
                <a:ea typeface="MS PGothic" panose="020B0600070205080204" pitchFamily="34" charset="-128"/>
                <a:cs typeface="Neo Sans" charset="0"/>
              </a:defRPr>
            </a:lvl2pPr>
            <a:lvl3pPr marL="1523962" indent="-304792">
              <a:spcBef>
                <a:spcPct val="20000"/>
              </a:spcBef>
              <a:buClr>
                <a:srgbClr val="008F43"/>
              </a:buClr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Neo Sans" charset="0"/>
                <a:ea typeface="MS PGothic" panose="020B0600070205080204" pitchFamily="34" charset="-128"/>
                <a:cs typeface="Neo Sans" charset="0"/>
              </a:defRPr>
            </a:lvl3pPr>
            <a:lvl4pPr marL="2133547" indent="-304792">
              <a:spcBef>
                <a:spcPct val="20000"/>
              </a:spcBef>
              <a:buClr>
                <a:srgbClr val="EF7F24"/>
              </a:buClr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Neo Sans" charset="0"/>
                <a:ea typeface="MS PGothic" panose="020B0600070205080204" pitchFamily="34" charset="-128"/>
                <a:cs typeface="Neo Sans" charset="0"/>
              </a:defRPr>
            </a:lvl4pPr>
            <a:lvl5pPr marL="2743131" indent="-304792">
              <a:spcBef>
                <a:spcPct val="20000"/>
              </a:spcBef>
              <a:buClr>
                <a:srgbClr val="448CA9"/>
              </a:buClr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Neo Sans" charset="0"/>
                <a:ea typeface="MS PGothic" panose="020B0600070205080204" pitchFamily="34" charset="-128"/>
                <a:cs typeface="Neo Sans" charset="0"/>
              </a:defRPr>
            </a:lvl5pPr>
            <a:lvl6pPr marL="3352716" indent="-304792" defTabSz="60958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8CA9"/>
              </a:buClr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Neo Sans" charset="0"/>
                <a:ea typeface="MS PGothic" panose="020B0600070205080204" pitchFamily="34" charset="-128"/>
                <a:cs typeface="Neo Sans" charset="0"/>
              </a:defRPr>
            </a:lvl6pPr>
            <a:lvl7pPr marL="3962301" indent="-304792" defTabSz="60958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8CA9"/>
              </a:buClr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Neo Sans" charset="0"/>
                <a:ea typeface="MS PGothic" panose="020B0600070205080204" pitchFamily="34" charset="-128"/>
                <a:cs typeface="Neo Sans" charset="0"/>
              </a:defRPr>
            </a:lvl7pPr>
            <a:lvl8pPr marL="4571886" indent="-304792" defTabSz="60958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8CA9"/>
              </a:buClr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Neo Sans" charset="0"/>
                <a:ea typeface="MS PGothic" panose="020B0600070205080204" pitchFamily="34" charset="-128"/>
                <a:cs typeface="Neo Sans" charset="0"/>
              </a:defRPr>
            </a:lvl8pPr>
            <a:lvl9pPr marL="5181470" indent="-304792" defTabSz="60958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8CA9"/>
              </a:buClr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Neo Sans" charset="0"/>
                <a:ea typeface="MS PGothic" panose="020B0600070205080204" pitchFamily="34" charset="-128"/>
                <a:cs typeface="Neo Sans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D0CA3A3E-B1E5-49CE-B483-5BCE62CF50BC}" type="slidenum">
              <a:rPr lang="en-US" altLang="sr-Latn-RS" sz="2400">
                <a:solidFill>
                  <a:srgbClr val="FFFFFF"/>
                </a:solidFill>
                <a:latin typeface="Calibri" panose="020F050202020403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</a:pPr>
              <a:t>21</a:t>
            </a:fld>
            <a:endParaRPr lang="en-US" altLang="sr-Latn-R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24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5801" y="3056039"/>
            <a:ext cx="10799233" cy="1143000"/>
          </a:xfrm>
        </p:spPr>
        <p:txBody>
          <a:bodyPr/>
          <a:lstStyle/>
          <a:p>
            <a:r>
              <a:rPr lang="hr-H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Iskustva naučena iz obrade prigovora</a:t>
            </a:r>
          </a:p>
        </p:txBody>
      </p:sp>
    </p:spTree>
    <p:extLst>
      <p:ext uri="{BB962C8B-B14F-4D97-AF65-F5344CB8AC3E}">
        <p14:creationId xmlns:p14="http://schemas.microsoft.com/office/powerpoint/2010/main" val="276550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/>
          </p:nvPr>
        </p:nvGraphicFramePr>
        <p:xfrm>
          <a:off x="1371600" y="717177"/>
          <a:ext cx="8480611" cy="4661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830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/>
          </p:nvPr>
        </p:nvGraphicFramePr>
        <p:xfrm>
          <a:off x="358589" y="636494"/>
          <a:ext cx="10676964" cy="4849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792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959225" y="597159"/>
          <a:ext cx="9574304" cy="5023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056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017036" y="1119673"/>
          <a:ext cx="9731829" cy="4320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894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341" y="618565"/>
            <a:ext cx="11063695" cy="799602"/>
          </a:xfrm>
        </p:spPr>
        <p:txBody>
          <a:bodyPr/>
          <a:lstStyle/>
          <a:p>
            <a:r>
              <a:rPr lang="hr-HR" sz="42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Neke od preporuka komisije za prigovore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341" y="1792941"/>
            <a:ext cx="10799233" cy="3776632"/>
          </a:xfrm>
        </p:spPr>
        <p:txBody>
          <a:bodyPr/>
          <a:lstStyle/>
          <a:p>
            <a:pPr marL="0" indent="0" algn="just">
              <a:lnSpc>
                <a:spcPct val="150000"/>
              </a:lnSpc>
            </a:pP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budućim pozivima u Prilogu 3. detaljnije razraditi metodologiju, a u obrascima izraditi precizne i jasne predloške za prikazivanje pojedinih financijskih pokazatelja (primjerice kumuliranih prihoda i rashoda, te kumuliranog novčanog tijeka) u formi tablica s navođenjem jasnih parametara koji se traže od prijavitelja kako bi se izbjegle nejasnoće.</a:t>
            </a:r>
          </a:p>
        </p:txBody>
      </p:sp>
    </p:spTree>
    <p:extLst>
      <p:ext uri="{BB962C8B-B14F-4D97-AF65-F5344CB8AC3E}">
        <p14:creationId xmlns:p14="http://schemas.microsoft.com/office/powerpoint/2010/main" val="107331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967" y="923365"/>
            <a:ext cx="10609725" cy="4905189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Uočeno je da veliki broj projektnih prijedloga uopće nije ostvario</a:t>
            </a:r>
          </a:p>
          <a:p>
            <a:pPr algn="just"/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bodove u odnosu na kriterij Horizontalna pitanja što jasno upućuje na</a:t>
            </a:r>
          </a:p>
          <a:p>
            <a:pPr algn="just"/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činjenicu da prijaviteljima nije poznato što se od njih zahtijeva, a kako</a:t>
            </a:r>
          </a:p>
          <a:p>
            <a:pPr algn="just">
              <a:lnSpc>
                <a:spcPct val="150000"/>
              </a:lnSpc>
            </a:pP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 isti ostvarili dodatne bodove u ovom kriteriju pa se stoga predlaže</a:t>
            </a:r>
          </a:p>
          <a:p>
            <a:pPr algn="just"/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se u budućim Pozivima konkretno, uz pomoć primjera, opiše način</a:t>
            </a:r>
          </a:p>
          <a:p>
            <a:pPr algn="just"/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koji prijavitelji mogu ostvariti dodatne bodove u ovom kriteriju. </a:t>
            </a:r>
          </a:p>
        </p:txBody>
      </p:sp>
    </p:spTree>
    <p:extLst>
      <p:ext uri="{BB962C8B-B14F-4D97-AF65-F5344CB8AC3E}">
        <p14:creationId xmlns:p14="http://schemas.microsoft.com/office/powerpoint/2010/main" val="232609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3" y="564776"/>
            <a:ext cx="9955303" cy="450028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pojedinim Pozivima propisan je prekratak rok važenja, odnosno</a:t>
            </a:r>
          </a:p>
          <a:p>
            <a:pPr algn="just">
              <a:lnSpc>
                <a:spcPct val="150000"/>
              </a:lnSpc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prestrogo je postavljena maksimalna starost određenih isprava</a:t>
            </a:r>
          </a:p>
          <a:p>
            <a:pPr algn="just">
              <a:lnSpc>
                <a:spcPct val="150000"/>
              </a:lnSpc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koje je potrebno dostaviti uz projektni prijedlog. </a:t>
            </a:r>
          </a:p>
          <a:p>
            <a:pPr algn="just">
              <a:lnSpc>
                <a:spcPct val="150000"/>
              </a:lnSpc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Primijećeno je da takve odredbe stvaraju poteškoće prijaviteljima</a:t>
            </a:r>
          </a:p>
          <a:p>
            <a:pPr algn="just">
              <a:lnSpc>
                <a:spcPct val="150000"/>
              </a:lnSpc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kod samog ishođenja istih, stoga se preporučuje propisati dulji</a:t>
            </a:r>
          </a:p>
          <a:p>
            <a:pPr algn="just">
              <a:lnSpc>
                <a:spcPct val="150000"/>
              </a:lnSpc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 valjanosti navedenih isprava pri tome ne dovodeći u pitanje</a:t>
            </a:r>
          </a:p>
          <a:p>
            <a:pPr algn="just">
              <a:lnSpc>
                <a:spcPct val="150000"/>
              </a:lnSpc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svrhu radi koje se iste isprave dostavljaju.</a:t>
            </a:r>
          </a:p>
          <a:p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4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-26988"/>
            <a:ext cx="9144000" cy="1143001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ESI fondovi - alokacije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3851463"/>
              </p:ext>
            </p:extLst>
          </p:nvPr>
        </p:nvGraphicFramePr>
        <p:xfrm>
          <a:off x="1981200" y="676804"/>
          <a:ext cx="8229600" cy="5184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2063750" y="4348969"/>
            <a:ext cx="4032250" cy="1203325"/>
          </a:xfrm>
          <a:prstGeom prst="roundRect">
            <a:avLst>
              <a:gd name="adj" fmla="val 11515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pPr algn="ctr" eaLnBrk="0" hangingPunct="0">
              <a:defRPr/>
            </a:pPr>
            <a:r>
              <a:rPr lang="hr-HR" b="1" dirty="0">
                <a:ln w="1905"/>
                <a:solidFill>
                  <a:prstClr val="black"/>
                </a:solidFill>
                <a:sym typeface="Gill Sans" charset="0"/>
              </a:rPr>
              <a:t>FOND ZA POMORSTVO I RIBARSTVO – </a:t>
            </a:r>
            <a:r>
              <a:rPr lang="hr-HR" b="1" dirty="0">
                <a:ln w="1905"/>
                <a:solidFill>
                  <a:srgbClr val="1F497D"/>
                </a:solidFill>
                <a:sym typeface="Gill Sans" charset="0"/>
              </a:rPr>
              <a:t>EUROPEAN MARITIME AND FISHERIES FUND (EMFF)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096000" y="4348969"/>
            <a:ext cx="4103688" cy="1203325"/>
          </a:xfrm>
          <a:prstGeom prst="roundRect">
            <a:avLst>
              <a:gd name="adj" fmla="val 11515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pPr algn="ctr" eaLnBrk="0" hangingPunct="0">
              <a:defRPr/>
            </a:pPr>
            <a:r>
              <a:rPr lang="hr-HR" b="1" dirty="0">
                <a:ln w="1905"/>
                <a:solidFill>
                  <a:prstClr val="black"/>
                </a:solidFill>
                <a:sym typeface="Gill Sans" charset="0"/>
              </a:rPr>
              <a:t>POLJOPRIVREDNI FOND  ZA RURALNI RAZVOJ – </a:t>
            </a:r>
          </a:p>
          <a:p>
            <a:pPr algn="ctr" eaLnBrk="0" hangingPunct="0">
              <a:defRPr/>
            </a:pPr>
            <a:r>
              <a:rPr lang="hr-HR" b="1" dirty="0">
                <a:ln w="1905"/>
                <a:solidFill>
                  <a:srgbClr val="1F497D"/>
                </a:solidFill>
                <a:sym typeface="Gill Sans" charset="0"/>
              </a:rPr>
              <a:t>EUROPEAN AGRICULTURAL FUND FOR RURAL DEVELOPMENT  (EAFRD)</a:t>
            </a:r>
          </a:p>
        </p:txBody>
      </p:sp>
      <p:sp>
        <p:nvSpPr>
          <p:cNvPr id="2" name="Flowchart: Alternate Process 1"/>
          <p:cNvSpPr/>
          <p:nvPr/>
        </p:nvSpPr>
        <p:spPr>
          <a:xfrm>
            <a:off x="1703406" y="1613645"/>
            <a:ext cx="8785225" cy="4535488"/>
          </a:xfrm>
          <a:prstGeom prst="flowChartAlternateProcess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063751" y="5718981"/>
            <a:ext cx="81359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hr-HR" altLang="sr-Latn-RS" sz="2200" b="1">
                <a:solidFill>
                  <a:prstClr val="black"/>
                </a:solidFill>
                <a:cs typeface="Arial" charset="0"/>
              </a:rPr>
              <a:t>EUROPEAN STRUCTURAL AND INVESTMENTS FUNDS (ESI)</a:t>
            </a:r>
          </a:p>
        </p:txBody>
      </p:sp>
      <p:sp>
        <p:nvSpPr>
          <p:cNvPr id="5" name="Down Arrow 4"/>
          <p:cNvSpPr/>
          <p:nvPr/>
        </p:nvSpPr>
        <p:spPr>
          <a:xfrm>
            <a:off x="2566990" y="1396158"/>
            <a:ext cx="1008062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375277" y="1396158"/>
            <a:ext cx="1008063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8328027" y="1396158"/>
            <a:ext cx="1008063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828800" y="1396158"/>
            <a:ext cx="8534400" cy="2732088"/>
          </a:xfrm>
          <a:prstGeom prst="roundRect">
            <a:avLst/>
          </a:prstGeom>
          <a:solidFill>
            <a:schemeClr val="bg1">
              <a:alpha val="7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000" b="1" dirty="0">
                <a:solidFill>
                  <a:schemeClr val="tx1"/>
                </a:solidFill>
              </a:rPr>
              <a:t>8,40 mlrd. eura</a:t>
            </a:r>
            <a:endParaRPr lang="en-US" sz="60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905000" y="4356845"/>
            <a:ext cx="8458200" cy="1195448"/>
          </a:xfrm>
          <a:prstGeom prst="roundRect">
            <a:avLst/>
          </a:prstGeom>
          <a:solidFill>
            <a:schemeClr val="bg1">
              <a:alpha val="7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000" b="1" dirty="0">
                <a:solidFill>
                  <a:schemeClr val="tx1"/>
                </a:solidFill>
              </a:rPr>
              <a:t>2,27 mlrd. eura</a:t>
            </a:r>
            <a:endParaRPr lang="en-US" sz="6000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779606" y="623046"/>
            <a:ext cx="8659795" cy="5172135"/>
          </a:xfrm>
          <a:prstGeom prst="roundRect">
            <a:avLst>
              <a:gd name="adj" fmla="val 7959"/>
            </a:avLst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6000" b="1" dirty="0">
              <a:solidFill>
                <a:schemeClr val="tx1"/>
              </a:solidFill>
            </a:endParaRPr>
          </a:p>
          <a:p>
            <a:pPr algn="ctr"/>
            <a:r>
              <a:rPr lang="hr-HR" sz="6000" b="1" dirty="0">
                <a:solidFill>
                  <a:schemeClr val="tx1"/>
                </a:solidFill>
              </a:rPr>
              <a:t>10,67 mlrd. eura</a:t>
            </a:r>
            <a:endParaRPr lang="en-US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90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  <p:bldP spid="8" grpId="0" animBg="1"/>
      <p:bldP spid="2" grpId="0" animBg="1"/>
      <p:bldP spid="3" grpId="0"/>
      <p:bldP spid="5" grpId="0" animBg="1"/>
      <p:bldP spid="12" grpId="0" animBg="1"/>
      <p:bldP spid="13" grpId="0" animBg="1"/>
      <p:bldP spid="9" grpId="0" animBg="1"/>
      <p:bldP spid="15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2" y="986118"/>
            <a:ext cx="9847728" cy="4384127"/>
          </a:xfrm>
        </p:spPr>
        <p:txBody>
          <a:bodyPr/>
          <a:lstStyle/>
          <a:p>
            <a:pPr marL="0" indent="0" algn="just">
              <a:lnSpc>
                <a:spcPct val="150000"/>
              </a:lnSpc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Ocjenjivači su dužni relevantne podatke utvrđivati uvidom u cijelu projektnu prijavu, a ne samo u dio pod kojim su oni trebali biti prikazani prema službenim obrascima. Tako u slučaju kada se podaci o relevantnim činjenicama mogu utvrditi iz nekog drugog dijela projektne prijave ili tablice, trebaju se uzeti u obzir prilikom ocjenjivanja projektne prijave.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5865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2699" t="9417" r="12500" b="4185"/>
          <a:stretch/>
        </p:blipFill>
        <p:spPr>
          <a:xfrm>
            <a:off x="2823267" y="923730"/>
            <a:ext cx="6852579" cy="447336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906936" y="2206475"/>
            <a:ext cx="5165076" cy="658480"/>
          </a:xfrm>
          <a:noFill/>
        </p:spPr>
        <p:txBody>
          <a:bodyPr/>
          <a:lstStyle/>
          <a:p>
            <a:pPr marL="0" indent="0" algn="ctr">
              <a:buNone/>
            </a:pPr>
            <a:r>
              <a:rPr lang="hr-HR" sz="4400" b="1" i="1" dirty="0">
                <a:cs typeface="Arial" panose="020B0604020202020204" pitchFamily="34" charset="0"/>
              </a:rPr>
              <a:t>Hvala </a:t>
            </a:r>
          </a:p>
          <a:p>
            <a:pPr marL="0" indent="0" algn="ctr">
              <a:buNone/>
            </a:pPr>
            <a:r>
              <a:rPr lang="hr-HR" sz="4400" b="1" i="1" dirty="0">
                <a:cs typeface="Arial" panose="020B0604020202020204" pitchFamily="34" charset="0"/>
              </a:rPr>
              <a:t>na </a:t>
            </a:r>
          </a:p>
          <a:p>
            <a:pPr marL="0" indent="0" algn="ctr">
              <a:buNone/>
            </a:pPr>
            <a:r>
              <a:rPr lang="hr-HR" sz="4400" b="1" i="1" dirty="0">
                <a:cs typeface="Arial" panose="020B0604020202020204" pitchFamily="34" charset="0"/>
              </a:rPr>
              <a:t>pažnji!</a:t>
            </a:r>
          </a:p>
        </p:txBody>
      </p:sp>
      <p:sp>
        <p:nvSpPr>
          <p:cNvPr id="8" name="Rectangle 7"/>
          <p:cNvSpPr/>
          <p:nvPr/>
        </p:nvSpPr>
        <p:spPr>
          <a:xfrm>
            <a:off x="2729961" y="554398"/>
            <a:ext cx="6558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>
                <a:latin typeface="VladaRHSans Reg" panose="02000000000000000000" pitchFamily="50" charset="-18"/>
                <a:ea typeface="VladaRHSans Reg" panose="02000000000000000000" pitchFamily="50" charset="-18"/>
              </a:rPr>
              <a:t>Pregled natječaja, indikativni planovi objave natječaja, dokumenti…</a:t>
            </a:r>
            <a:r>
              <a:rPr lang="en-US" dirty="0">
                <a:latin typeface="VladaRHSans Reg" panose="02000000000000000000" pitchFamily="50" charset="-18"/>
                <a:ea typeface="VladaRHSans Reg" panose="02000000000000000000" pitchFamily="50" charset="-18"/>
              </a:rPr>
              <a:t> 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5253135" y="5437182"/>
            <a:ext cx="8376050" cy="6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8694" indent="-418694" algn="l" defTabSz="558258" rtl="0" eaLnBrk="1" fontAlgn="base" hangingPunct="1">
              <a:lnSpc>
                <a:spcPts val="4151"/>
              </a:lnSpc>
              <a:spcBef>
                <a:spcPct val="20000"/>
              </a:spcBef>
              <a:spcAft>
                <a:spcPct val="0"/>
              </a:spcAft>
              <a:defRPr sz="2931" kern="1200">
                <a:solidFill>
                  <a:schemeClr val="tx1"/>
                </a:solidFill>
                <a:latin typeface="VladaRHSans Reg" panose="02000000000000000000" pitchFamily="50" charset="-18"/>
                <a:ea typeface="VladaRHSans Reg" panose="02000000000000000000" pitchFamily="50" charset="-18"/>
                <a:cs typeface="VladaRHSans Reg" panose="02000000000000000000" pitchFamily="50" charset="-18"/>
              </a:defRPr>
            </a:lvl1pPr>
            <a:lvl2pPr marL="0" indent="-312574" algn="l" defTabSz="418704" rtl="0" eaLnBrk="1" fontAlgn="base" hangingPunct="1">
              <a:lnSpc>
                <a:spcPts val="3114"/>
              </a:lnSpc>
              <a:spcBef>
                <a:spcPts val="527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lang="en-US" sz="2564" kern="1200" dirty="0" smtClean="0">
                <a:solidFill>
                  <a:schemeClr val="tx1"/>
                </a:solidFill>
                <a:latin typeface="VladaRHSans Reg" panose="02000000000000000000" pitchFamily="50" charset="-18"/>
                <a:ea typeface="MS PGothic" panose="020B0600070205080204" pitchFamily="34" charset="-128"/>
                <a:cs typeface="VladaRHSans Reg"/>
              </a:defRPr>
            </a:lvl2pPr>
            <a:lvl3pPr marL="1395644" indent="-279129" algn="l" defTabSz="558258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 sz="2931" kern="1200">
                <a:solidFill>
                  <a:schemeClr val="tx1"/>
                </a:solidFill>
                <a:latin typeface="VladaRHSans Reg" panose="02000000000000000000" pitchFamily="50" charset="-18"/>
                <a:ea typeface="VladaRHSans Reg" panose="02000000000000000000" pitchFamily="50" charset="-18"/>
                <a:cs typeface="VladaRHSans Reg" panose="02000000000000000000" pitchFamily="50" charset="-18"/>
              </a:defRPr>
            </a:lvl3pPr>
            <a:lvl4pPr marL="1953902" indent="-279129" algn="l" defTabSz="558258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F43"/>
              </a:buClr>
              <a:buFont typeface="Wingdings" panose="05000000000000000000" pitchFamily="2" charset="2"/>
              <a:buChar char="q"/>
              <a:defRPr sz="2931" kern="1200">
                <a:solidFill>
                  <a:schemeClr val="tx1"/>
                </a:solidFill>
                <a:latin typeface="VladaRHSans Reg" panose="02000000000000000000" pitchFamily="50" charset="-18"/>
                <a:ea typeface="VladaRHSans Reg" panose="02000000000000000000" pitchFamily="50" charset="-18"/>
                <a:cs typeface="VladaRHSans Reg" panose="02000000000000000000" pitchFamily="50" charset="-18"/>
              </a:defRPr>
            </a:lvl4pPr>
            <a:lvl5pPr marL="2512159" indent="-279129" algn="l" defTabSz="558258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48CA9"/>
              </a:buClr>
              <a:buFont typeface="Wingdings" panose="05000000000000000000" pitchFamily="2" charset="2"/>
              <a:buChar char="q"/>
              <a:defRPr sz="2931" kern="1200">
                <a:solidFill>
                  <a:schemeClr val="tx1"/>
                </a:solidFill>
                <a:latin typeface="VladaRHSans Reg" panose="02000000000000000000" pitchFamily="50" charset="-18"/>
                <a:ea typeface="VladaRHSans Reg" panose="02000000000000000000" pitchFamily="50" charset="-18"/>
                <a:cs typeface="VladaRHSans Reg" panose="02000000000000000000" pitchFamily="50" charset="-18"/>
              </a:defRPr>
            </a:lvl5pPr>
            <a:lvl6pPr marL="3070417" indent="-279129" algn="l" defTabSz="558258" rtl="0" eaLnBrk="1" latinLnBrk="0" hangingPunct="1">
              <a:spcBef>
                <a:spcPct val="20000"/>
              </a:spcBef>
              <a:buFont typeface="Arial"/>
              <a:buChar char="•"/>
              <a:defRPr sz="244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28675" indent="-279129" algn="l" defTabSz="558258" rtl="0" eaLnBrk="1" latinLnBrk="0" hangingPunct="1">
              <a:spcBef>
                <a:spcPct val="20000"/>
              </a:spcBef>
              <a:buFont typeface="Arial"/>
              <a:buChar char="•"/>
              <a:defRPr sz="244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86933" indent="-279129" algn="l" defTabSz="558258" rtl="0" eaLnBrk="1" latinLnBrk="0" hangingPunct="1">
              <a:spcBef>
                <a:spcPct val="20000"/>
              </a:spcBef>
              <a:buFont typeface="Arial"/>
              <a:buChar char="•"/>
              <a:defRPr sz="244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45190" indent="-279129" algn="l" defTabSz="558258" rtl="0" eaLnBrk="1" latinLnBrk="0" hangingPunct="1">
              <a:spcBef>
                <a:spcPct val="20000"/>
              </a:spcBef>
              <a:buFont typeface="Arial"/>
              <a:buChar char="•"/>
              <a:defRPr sz="244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r>
              <a:rPr lang="hr-HR" sz="3200" b="1" i="1" dirty="0">
                <a:cs typeface="Arial" panose="020B0604020202020204" pitchFamily="34" charset="0"/>
              </a:rPr>
              <a:t>www.strukturnifondovi.hr</a:t>
            </a:r>
          </a:p>
        </p:txBody>
      </p:sp>
    </p:spTree>
    <p:extLst>
      <p:ext uri="{BB962C8B-B14F-4D97-AF65-F5344CB8AC3E}">
        <p14:creationId xmlns:p14="http://schemas.microsoft.com/office/powerpoint/2010/main" val="132095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495819"/>
              </p:ext>
            </p:extLst>
          </p:nvPr>
        </p:nvGraphicFramePr>
        <p:xfrm>
          <a:off x="1557338" y="693865"/>
          <a:ext cx="4249738" cy="5759324"/>
        </p:xfrm>
        <a:graphic>
          <a:graphicData uri="http://schemas.openxmlformats.org/drawingml/2006/table">
            <a:tbl>
              <a:tblPr firstRow="1" bandRow="1"/>
              <a:tblGrid>
                <a:gridCol w="12244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887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64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119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Operativni</a:t>
                      </a:r>
                      <a:r>
                        <a:rPr lang="hr-HR" sz="1500" baseline="0" dirty="0"/>
                        <a:t> program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Tematski ciljevi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Fond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8875">
                <a:tc row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Konkurentnost i kohezija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Istraživanje i inovacije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859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Korištenje ICT-a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734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Konkurentnost poslovanja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365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Energetska učinkovitost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ERDF, CF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845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Klimatske promjene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8875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Zaštita</a:t>
                      </a:r>
                      <a:r>
                        <a:rPr lang="hr-HR" sz="1500" baseline="0" dirty="0"/>
                        <a:t> okoliša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ERDF, CF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48875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Povezanost i mobilnost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ERDF, CF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97345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Učinkoviti ljudski potencijali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Visoka zaposlenost i mobilnost radne snage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ESF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8457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500" dirty="0"/>
                        <a:t>Socijalna uključenost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ESF, 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48457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500" dirty="0"/>
                        <a:t>Cjeloživotno učenje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ESF, 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48457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Pametna administracija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ESF, 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8614" name="Title 3"/>
          <p:cNvSpPr txBox="1">
            <a:spLocks/>
          </p:cNvSpPr>
          <p:nvPr/>
        </p:nvSpPr>
        <p:spPr bwMode="auto">
          <a:xfrm>
            <a:off x="1487488" y="-315913"/>
            <a:ext cx="9180513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hr-HR" altLang="sr-Latn-RS" sz="4400">
                <a:solidFill>
                  <a:srgbClr val="376092"/>
                </a:solidFill>
                <a:cs typeface="Arial" pitchFamily="34" charset="0"/>
              </a:rPr>
              <a:t>HR – operativni programi 2014.-2020.</a:t>
            </a:r>
            <a:endParaRPr lang="en-US" altLang="sr-Latn-RS" sz="440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383338" y="2514600"/>
            <a:ext cx="3960812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hr-HR" altLang="sr-Latn-RS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1. Operativni program „Konkurentnost i kohezija”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hr-HR" altLang="sr-Latn-R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6,88 </a:t>
            </a:r>
            <a:r>
              <a:rPr lang="hr-HR" altLang="sr-Latn-RS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mlrd</a:t>
            </a:r>
            <a:r>
              <a:rPr lang="hr-HR" altLang="sr-Latn-R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EUR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hr-HR" altLang="sr-Latn-R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hr-HR" altLang="sr-Latn-R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hr-HR" altLang="sr-Latn-R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hr-HR" altLang="sr-Latn-RS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2. Operativni program „Učinkoviti ljudski potencijali”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hr-HR" altLang="sr-Latn-R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1,52 </a:t>
            </a:r>
            <a:r>
              <a:rPr lang="hr-HR" altLang="sr-Latn-RS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mlrd</a:t>
            </a:r>
            <a:r>
              <a:rPr lang="hr-HR" altLang="sr-Latn-R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EUR</a:t>
            </a:r>
          </a:p>
        </p:txBody>
      </p:sp>
      <p:sp>
        <p:nvSpPr>
          <p:cNvPr id="4" name="Right Brace 3"/>
          <p:cNvSpPr/>
          <p:nvPr/>
        </p:nvSpPr>
        <p:spPr>
          <a:xfrm>
            <a:off x="5807076" y="1268414"/>
            <a:ext cx="360363" cy="3455987"/>
          </a:xfrm>
          <a:prstGeom prst="rightBrace">
            <a:avLst/>
          </a:prstGeom>
          <a:noFill/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black"/>
              </a:solidFill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5807076" y="4791076"/>
            <a:ext cx="360363" cy="1662113"/>
          </a:xfrm>
          <a:prstGeom prst="rightBrace">
            <a:avLst/>
          </a:prstGeom>
          <a:noFill/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80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4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/>
      <p:bldP spid="3" grpId="0" build="allAtOnce"/>
      <p:bldP spid="4" grpId="0" animBg="1"/>
      <p:bldP spid="4" grpId="1" animBg="1"/>
      <p:bldP spid="13" grpId="0" animBg="1"/>
      <p:bldP spid="1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Chart 28"/>
          <p:cNvGraphicFramePr>
            <a:graphicFrameLocks/>
          </p:cNvGraphicFramePr>
          <p:nvPr/>
        </p:nvGraphicFramePr>
        <p:xfrm>
          <a:off x="5611813" y="1150939"/>
          <a:ext cx="4832350" cy="578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Worksheet" r:id="rId4" imgW="4829373" imgH="5524500" progId="Excel.Sheet.8">
                  <p:embed/>
                </p:oleObj>
              </mc:Choice>
              <mc:Fallback>
                <p:oleObj name="Worksheet" r:id="rId4" imgW="4829373" imgH="552450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1813" y="1150939"/>
                        <a:ext cx="4832350" cy="5786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1558925" y="596900"/>
          <a:ext cx="4249738" cy="5908678"/>
        </p:xfrm>
        <a:graphic>
          <a:graphicData uri="http://schemas.openxmlformats.org/drawingml/2006/table">
            <a:tbl>
              <a:tblPr firstRow="1" bandRow="1"/>
              <a:tblGrid>
                <a:gridCol w="12244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887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64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268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Operativni program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Tematski ciljevi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Fond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2264">
                <a:tc row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Konkurentnost i kohezija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Istraživanje i inovacije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124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Korištenje ICT-a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863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Konkurentnost poslovanja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325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Energetska učinkovitost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ERDF, CF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605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Klimatske promjene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62264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Zaštita</a:t>
                      </a:r>
                      <a:r>
                        <a:rPr lang="hr-HR" sz="1500" baseline="0" dirty="0"/>
                        <a:t> okoliša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ERDF, CF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62264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Povezanost i mobilnost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ERDF, CF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71455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Učinkoviti ljudski</a:t>
                      </a:r>
                      <a:r>
                        <a:rPr lang="hr-HR" sz="1500" baseline="0" dirty="0"/>
                        <a:t> potencijali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Visoka zaposlenost i mobilnost radne snage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ESF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37088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500" dirty="0"/>
                        <a:t>Socijalna uključenost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ESF, 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36051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500" dirty="0"/>
                        <a:t>Cjeloživotno učenje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ESF, 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31247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Pametna administracija</a:t>
                      </a:r>
                      <a:endParaRPr lang="en-US" sz="1500" dirty="0"/>
                    </a:p>
                  </a:txBody>
                  <a:tcPr marL="91454" marR="91454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hr-HR" sz="1500" dirty="0"/>
                        <a:t>ESF, ERDF</a:t>
                      </a:r>
                      <a:endParaRPr lang="en-US" sz="1500" dirty="0"/>
                    </a:p>
                  </a:txBody>
                  <a:tcPr marL="91454" marR="91454" marT="45721" marB="4572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1248" name="Title 3"/>
          <p:cNvSpPr txBox="1">
            <a:spLocks/>
          </p:cNvSpPr>
          <p:nvPr/>
        </p:nvSpPr>
        <p:spPr bwMode="auto">
          <a:xfrm>
            <a:off x="1487488" y="-26988"/>
            <a:ext cx="9180513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hr-HR" altLang="sr-Latn-RS" sz="4000" dirty="0">
                <a:solidFill>
                  <a:srgbClr val="376092"/>
                </a:solidFill>
                <a:cs typeface="Arial" pitchFamily="34" charset="0"/>
              </a:rPr>
              <a:t>Tematski ciljevi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hr-HR" altLang="sr-Latn-RS" sz="4000" dirty="0">
                <a:solidFill>
                  <a:srgbClr val="376092"/>
                </a:solidFill>
                <a:cs typeface="Arial" pitchFamily="34" charset="0"/>
              </a:rPr>
              <a:t>                 			</a:t>
            </a:r>
            <a:endParaRPr lang="en-US" altLang="sr-Latn-RS" sz="4000" dirty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808664" y="900113"/>
            <a:ext cx="48593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hr-HR" altLang="sr-Latn-RS" sz="2000" b="1">
                <a:solidFill>
                  <a:srgbClr val="000000"/>
                </a:solidFill>
                <a:cs typeface="Arial" pitchFamily="34" charset="0"/>
              </a:rPr>
              <a:t>Alokacije fondova EU, EUR mil., 2014.-2020</a:t>
            </a:r>
            <a:r>
              <a:rPr lang="en-US" altLang="sr-Latn-RS" sz="2000" b="1">
                <a:solidFill>
                  <a:srgbClr val="000000"/>
                </a:solidFill>
                <a:cs typeface="Arial" pitchFamily="34" charset="0"/>
              </a:rPr>
              <a:t>.</a:t>
            </a:r>
            <a:endParaRPr lang="hr-HR" altLang="sr-Latn-RS" sz="20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727576" y="1390650"/>
            <a:ext cx="936625" cy="382588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4727576" y="1844675"/>
            <a:ext cx="936625" cy="382588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4727576" y="2286001"/>
            <a:ext cx="936625" cy="382587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4727576" y="2781300"/>
            <a:ext cx="936625" cy="382588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4727576" y="3262314"/>
            <a:ext cx="936625" cy="382587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4727576" y="3806826"/>
            <a:ext cx="936625" cy="384175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4727576" y="4221164"/>
            <a:ext cx="936625" cy="382587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4727576" y="4702175"/>
            <a:ext cx="936625" cy="382588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4727576" y="5157789"/>
            <a:ext cx="936625" cy="382587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4727576" y="5638800"/>
            <a:ext cx="936625" cy="382588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4727576" y="6092826"/>
            <a:ext cx="936625" cy="384175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1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L 0.14792 -0.00093 " pathEditMode="relative" rAng="0" ptsTypes="AA">
                                      <p:cBhvr>
                                        <p:cTn id="41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96" y="-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0.07483 0.0037 " pathEditMode="relative" rAng="0" ptsTypes="AA">
                                      <p:cBhvr>
                                        <p:cTn id="43" dur="4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18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19688 0.00509 " pathEditMode="relative" rAng="0" ptsTypes="AA">
                                      <p:cBhvr>
                                        <p:cTn id="45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255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0.12205 0.00023 " pathEditMode="relative" rAng="0" ptsTypes="AA">
                                      <p:cBhvr>
                                        <p:cTn id="47" dur="4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94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0.06302 0.00347 " pathEditMode="relative" rAng="0" ptsTypes="AA">
                                      <p:cBhvr>
                                        <p:cTn id="49" dur="4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16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38976 -0.00694 " pathEditMode="relative" rAng="0" ptsTypes="AA">
                                      <p:cBhvr>
                                        <p:cTn id="51" dur="4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79" y="-347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0.26511 0.00115 " pathEditMode="relative" rAng="0" ptsTypes="AA">
                                      <p:cBhvr>
                                        <p:cTn id="53" dur="4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7" y="46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0.11424 -0.00348 " pathEditMode="relative" rAng="0" ptsTypes="AA">
                                      <p:cBhvr>
                                        <p:cTn id="55" dur="4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2" y="-185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14566 0.0037 " pathEditMode="relative" rAng="0" ptsTypes="AA">
                                      <p:cBhvr>
                                        <p:cTn id="57" dur="4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4" y="185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022E-16 L 0.15365 -0.00347 " pathEditMode="relative" rAng="0" ptsTypes="AA">
                                      <p:cBhvr>
                                        <p:cTn id="59" dur="4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4" y="-185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8094E-6 L 0.05903 0.00347 " pathEditMode="relative" rAng="0" ptsTypes="AA">
                                      <p:cBhvr>
                                        <p:cTn id="61" dur="4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16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xit" presetSubtype="8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4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8" grpId="1" animBg="1"/>
      <p:bldP spid="8" grpId="2" animBg="1"/>
      <p:bldP spid="17" grpId="0" animBg="1"/>
      <p:bldP spid="17" grpId="1" animBg="1"/>
      <p:bldP spid="17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3" y="300251"/>
            <a:ext cx="8945003" cy="1045560"/>
          </a:xfrm>
        </p:spPr>
        <p:txBody>
          <a:bodyPr/>
          <a:lstStyle/>
          <a:p>
            <a:r>
              <a:rPr lang="pl-PL" sz="28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Operativni program „Konkurentnost i kohezija” 2014.-2020.</a:t>
            </a:r>
            <a:br>
              <a:rPr lang="pl-PL" sz="28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</a:br>
            <a:r>
              <a:rPr lang="pl-PL" sz="28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- ostvaren napredak u provedbi – stanje na 31.3.2018.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3" y="1442279"/>
            <a:ext cx="10791964" cy="4106874"/>
          </a:xfrm>
        </p:spPr>
        <p:txBody>
          <a:bodyPr/>
          <a:lstStyle/>
          <a:p>
            <a:pPr marL="144000" indent="-342900"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hr-HR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8,037 milijardi eura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(EU alokacija: 6,831 milijardi eura, nacionalno sufinanciranje: 1,206 milijardi eura) koje se dodjeljuju putem bespovratnih sredstva i financijskih instrumenata </a:t>
            </a:r>
          </a:p>
          <a:p>
            <a:pPr marL="144000" indent="-342900"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Pokrenut je </a:t>
            </a:r>
            <a:r>
              <a:rPr lang="hr-HR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141 </a:t>
            </a:r>
            <a:r>
              <a:rPr lang="hr-HR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postupak </a:t>
            </a:r>
            <a:r>
              <a:rPr lang="hr-HR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dodjele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području istraživanja, razvoja i inovacija, energetike, gospodarenja otpadom, unaprjeđenja vodoopskrbnih sustava i prometne infrastrukture, zaštite okoliša, obrazovanja, obnove kulturne baštine, poboljšanja bolničke skrbi te obnove depriviranih područja</a:t>
            </a:r>
          </a:p>
          <a:p>
            <a:pPr marL="144000" indent="-342900"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Potpisano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3.005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ugovora, od čega je </a:t>
            </a:r>
            <a:r>
              <a:rPr lang="hr-H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2.001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ugovora potpisano s privatnim poduzetnicima, 287 s obrtnicima, </a:t>
            </a:r>
            <a:r>
              <a:rPr lang="hr-HR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248 s gradovima i općinama, 124 sa županijama, 31 s bolnicama, 201 s javnim ustanovama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r-HR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113 s javnim poduzećima i tijelima državne uprave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000" dirty="0">
              <a:cs typeface="VladaRHSans Reg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19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685803" y="275167"/>
            <a:ext cx="10799233" cy="875539"/>
          </a:xfrm>
        </p:spPr>
        <p:txBody>
          <a:bodyPr/>
          <a:lstStyle/>
          <a:p>
            <a:r>
              <a:rPr lang="pl-PL" sz="3200" dirty="0">
                <a:latin typeface="Times New Roman" panose="02020603050405020304" pitchFamily="18" charset="0"/>
                <a:ea typeface="VladaRHSans Reg" panose="02000000000000000000" pitchFamily="50" charset="-18"/>
                <a:cs typeface="Times New Roman" panose="02020603050405020304" pitchFamily="18" charset="0"/>
              </a:rPr>
              <a:t>Iskorištenost sredstava – stanje na 31. ožujak 2018.</a:t>
            </a:r>
            <a:endParaRPr lang="hr-H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56AC76E9-0CDB-48D4-89F1-C3E38D89697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76354" y="1697713"/>
          <a:ext cx="11386045" cy="386162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714028">
                  <a:extLst>
                    <a:ext uri="{9D8B030D-6E8A-4147-A177-3AD203B41FA5}">
                      <a16:colId xmlns="" xmlns:a16="http://schemas.microsoft.com/office/drawing/2014/main" val="4018326554"/>
                    </a:ext>
                  </a:extLst>
                </a:gridCol>
                <a:gridCol w="1042416">
                  <a:extLst>
                    <a:ext uri="{9D8B030D-6E8A-4147-A177-3AD203B41FA5}">
                      <a16:colId xmlns="" xmlns:a16="http://schemas.microsoft.com/office/drawing/2014/main" val="1677959188"/>
                    </a:ext>
                  </a:extLst>
                </a:gridCol>
                <a:gridCol w="1944189">
                  <a:extLst>
                    <a:ext uri="{9D8B030D-6E8A-4147-A177-3AD203B41FA5}">
                      <a16:colId xmlns="" xmlns:a16="http://schemas.microsoft.com/office/drawing/2014/main" val="2625552685"/>
                    </a:ext>
                  </a:extLst>
                </a:gridCol>
                <a:gridCol w="1465942">
                  <a:extLst>
                    <a:ext uri="{9D8B030D-6E8A-4147-A177-3AD203B41FA5}">
                      <a16:colId xmlns="" xmlns:a16="http://schemas.microsoft.com/office/drawing/2014/main" val="2742926058"/>
                    </a:ext>
                  </a:extLst>
                </a:gridCol>
                <a:gridCol w="1567543">
                  <a:extLst>
                    <a:ext uri="{9D8B030D-6E8A-4147-A177-3AD203B41FA5}">
                      <a16:colId xmlns="" xmlns:a16="http://schemas.microsoft.com/office/drawing/2014/main" val="999160155"/>
                    </a:ext>
                  </a:extLst>
                </a:gridCol>
                <a:gridCol w="1538515">
                  <a:extLst>
                    <a:ext uri="{9D8B030D-6E8A-4147-A177-3AD203B41FA5}">
                      <a16:colId xmlns="" xmlns:a16="http://schemas.microsoft.com/office/drawing/2014/main" val="1842911229"/>
                    </a:ext>
                  </a:extLst>
                </a:gridCol>
                <a:gridCol w="1625600">
                  <a:extLst>
                    <a:ext uri="{9D8B030D-6E8A-4147-A177-3AD203B41FA5}">
                      <a16:colId xmlns="" xmlns:a16="http://schemas.microsoft.com/office/drawing/2014/main" val="1172839882"/>
                    </a:ext>
                  </a:extLst>
                </a:gridCol>
                <a:gridCol w="1487812">
                  <a:extLst>
                    <a:ext uri="{9D8B030D-6E8A-4147-A177-3AD203B41FA5}">
                      <a16:colId xmlns="" xmlns:a16="http://schemas.microsoft.com/office/drawing/2014/main" val="306365885"/>
                    </a:ext>
                  </a:extLst>
                </a:gridCol>
              </a:tblGrid>
              <a:tr h="531988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 dirty="0">
                          <a:effectLst/>
                        </a:rPr>
                        <a:t>Prioritetna os</a:t>
                      </a:r>
                      <a:endParaRPr lang="hr-H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Ukupna alokacija  (EUR)</a:t>
                      </a:r>
                      <a:endParaRPr lang="hr-HR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 dirty="0">
                          <a:effectLst/>
                        </a:rPr>
                        <a:t>Vrijednost pokrenutih postupaka dodjele – bespovratna sredstva</a:t>
                      </a:r>
                      <a:br>
                        <a:rPr lang="hr-HR" sz="1200" u="none" strike="noStrike" dirty="0">
                          <a:effectLst/>
                        </a:rPr>
                      </a:br>
                      <a:r>
                        <a:rPr lang="hr-HR" sz="1200" u="none" strike="noStrike" dirty="0">
                          <a:effectLst/>
                        </a:rPr>
                        <a:t> (EUR) </a:t>
                      </a:r>
                      <a:endParaRPr lang="hr-H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>
                          <a:effectLst/>
                        </a:rPr>
                        <a:t>Udio pokrenutih postupaka dodjele u alokaciji</a:t>
                      </a:r>
                      <a:endParaRPr lang="pl-PL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 dirty="0">
                          <a:effectLst/>
                        </a:rPr>
                        <a:t>Ugovorena bespovratna sredstva (EUR)</a:t>
                      </a:r>
                      <a:endParaRPr lang="hr-H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 dirty="0">
                          <a:effectLst/>
                        </a:rPr>
                        <a:t>Udio ugovorenih bespovratnih sredstava u alokaciji</a:t>
                      </a:r>
                      <a:endParaRPr lang="hr-H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Bespovratna sredstva isplaćena korisnicima  (EUR)</a:t>
                      </a:r>
                      <a:endParaRPr lang="hr-HR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Udio isplaćenih bespovratnih sredstava u alokaciji</a:t>
                      </a:r>
                      <a:endParaRPr lang="hr-HR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2794053424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PO1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782.108.440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440.489.529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56,32%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115.428.961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14,76%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26.148.778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3,34%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24631478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PO2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362.297.271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70.013.158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>
                          <a:effectLst/>
                        </a:rPr>
                        <a:t>19,32%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18.835.406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5,20%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362.649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0,10%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1365165454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PO3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1.141.176.480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860.134.737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>
                          <a:effectLst/>
                        </a:rPr>
                        <a:t>75,37%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592.633.477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51,93%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220.433.986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19,32%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3265560779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PO4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625.659.781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273.132.328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>
                          <a:effectLst/>
                        </a:rPr>
                        <a:t>43,66%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149.884.099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23,96%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12.111.989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1,94%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2306281127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PO5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288.701.352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51.651.928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17,89%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51.651.928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17,89%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2.717.339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0,94%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2748968784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PO6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2.338.071.318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1.263.500.777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54,04%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856.283.866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36,62%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86.381.984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3,69%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1169378442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PO7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1.482.841.691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951.928.474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64,20%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870.160.329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58,68%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70.380.574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4,75%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227350355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PO8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419.411.768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422.509.858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100,74%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197.909.158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47,19%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22.721.808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5,42%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2641232819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PO9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318.723.289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187.986.842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>
                          <a:effectLst/>
                        </a:rPr>
                        <a:t>58,98%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179.000.919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56,16%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110.689.267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34,73%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2101572774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PO10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277.779.548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120.874.712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43,51%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109.775.278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39,52%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34.800.069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12,53%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673632306"/>
                  </a:ext>
                </a:extLst>
              </a:tr>
              <a:tr h="284023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u="none" strike="noStrike">
                          <a:effectLst/>
                        </a:rPr>
                        <a:t>Ukupno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8.036.770.938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4.642.222.343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57,76%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3.141.563.422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39,09%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586.748.442</a:t>
                      </a:r>
                    </a:p>
                  </a:txBody>
                  <a:tcPr marL="5852" marR="5852" marT="58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u="none" strike="noStrike" dirty="0">
                          <a:effectLst/>
                        </a:rPr>
                        <a:t>7,30%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2" marR="5852" marT="5852" marB="0" anchor="b"/>
                </a:tc>
                <a:extLst>
                  <a:ext uri="{0D108BD9-81ED-4DB2-BD59-A6C34878D82A}">
                    <a16:rowId xmlns="" xmlns:a16="http://schemas.microsoft.com/office/drawing/2014/main" val="182832638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ADF687C6-C01D-4084-BB33-A482C4EF3801}"/>
              </a:ext>
            </a:extLst>
          </p:cNvPr>
          <p:cNvSpPr/>
          <p:nvPr/>
        </p:nvSpPr>
        <p:spPr>
          <a:xfrm>
            <a:off x="8041466" y="5312664"/>
            <a:ext cx="774569" cy="32004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872797" y="5312664"/>
            <a:ext cx="774569" cy="32004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071" y="947520"/>
            <a:ext cx="11673387" cy="639233"/>
          </a:xfrm>
        </p:spPr>
        <p:txBody>
          <a:bodyPr>
            <a:normAutofit/>
          </a:bodyPr>
          <a:lstStyle/>
          <a:p>
            <a:r>
              <a:rPr lang="hr-HR" sz="2800" dirty="0">
                <a:latin typeface="VladaRHSans Bk"/>
              </a:rPr>
              <a:t>Trenutno otvoreni/objavljeni postupci dodjela (Prioritetne osi 1, 2 i 3)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282226"/>
              </p:ext>
            </p:extLst>
          </p:nvPr>
        </p:nvGraphicFramePr>
        <p:xfrm>
          <a:off x="582706" y="1809345"/>
          <a:ext cx="10641105" cy="410113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205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602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182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537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8831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199176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  <a:latin typeface="VladaRHSans Bk"/>
                        </a:rPr>
                        <a:t> Prioritetna os</a:t>
                      </a:r>
                      <a:endParaRPr lang="hr-HR" sz="1400" b="1" u="none" strike="noStrike" kern="1200" dirty="0">
                        <a:solidFill>
                          <a:schemeClr val="bg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  <a:latin typeface="VladaRHSans Bk"/>
                        </a:rPr>
                        <a:t> Naziv postupka dodjele</a:t>
                      </a:r>
                      <a:endParaRPr lang="hr-HR" sz="1400" b="1" u="none" strike="noStrike" kern="1200" dirty="0">
                        <a:solidFill>
                          <a:schemeClr val="bg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u="none" strike="noStrike" kern="1200" dirty="0">
                          <a:effectLst/>
                          <a:latin typeface="VladaRHSans Bk"/>
                        </a:rPr>
                        <a:t>Vrsta poziva i datum objave i zatvaranja poziva </a:t>
                      </a:r>
                      <a:endParaRPr lang="pl-PL" sz="1400" b="1" u="none" strike="noStrike" kern="1200" dirty="0">
                        <a:solidFill>
                          <a:schemeClr val="bg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  <a:latin typeface="VladaRHSans Bk"/>
                        </a:rPr>
                        <a:t>Ukupna alokacija</a:t>
                      </a:r>
                    </a:p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  <a:latin typeface="VladaRHSans Bk"/>
                        </a:rPr>
                        <a:t>HRK</a:t>
                      </a:r>
                      <a:endParaRPr lang="hr-HR" sz="1400" b="1" u="none" strike="noStrike" kern="1200" dirty="0">
                        <a:solidFill>
                          <a:schemeClr val="bg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  <a:latin typeface="VladaRHSans Bk"/>
                        </a:rPr>
                        <a:t>Prihvatljivi prijavitelji</a:t>
                      </a:r>
                      <a:endParaRPr lang="hr-HR" sz="1400" b="1" u="none" strike="noStrike" kern="1200" dirty="0">
                        <a:solidFill>
                          <a:schemeClr val="bg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50417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u="none" strike="noStrike" kern="1200" dirty="0">
                          <a:solidFill>
                            <a:schemeClr val="lt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PO</a:t>
                      </a:r>
                      <a:r>
                        <a:rPr lang="hr-HR" sz="16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1600" b="0" u="none" strike="noStrike" kern="1200" dirty="0">
                          <a:solidFill>
                            <a:schemeClr val="lt1"/>
                          </a:solidFill>
                          <a:effectLst/>
                          <a:latin typeface="VladaRHSans Bk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algn="l" defTabSz="558258" rtl="0" eaLnBrk="1" fontAlgn="b" latinLnBrk="0" hangingPunct="1"/>
                      <a:r>
                        <a:rPr lang="pl-PL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„HR_ZOO- Hrvatski znanstveni i obrazovni oblak”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Strateški projekt</a:t>
                      </a:r>
                    </a:p>
                    <a:p>
                      <a:pPr algn="ctr" fontAlgn="b"/>
                      <a:r>
                        <a:rPr lang="hr-H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 16.4.2018. do 3.5.2018.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196.802.600,00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Sveučilišni računski centar</a:t>
                      </a:r>
                    </a:p>
                    <a:p>
                      <a:pPr algn="ctr" fontAlgn="b"/>
                      <a:r>
                        <a:rPr lang="hr-H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(SRCE)</a:t>
                      </a: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181589036"/>
                  </a:ext>
                </a:extLst>
              </a:tr>
              <a:tr h="785631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u="none" strike="noStrike" kern="1200" dirty="0">
                          <a:effectLst/>
                          <a:latin typeface="VladaRHSans Bk"/>
                        </a:rPr>
                        <a:t>PO 2</a:t>
                      </a:r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Razvoj e-usluga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Ograničeni poziv </a:t>
                      </a:r>
                    </a:p>
                    <a:p>
                      <a:pPr algn="ctr" fontAlgn="b"/>
                      <a:r>
                        <a:rPr lang="hr-H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 18.7.2016. do 31.7.2018. 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532.100.000,00</a:t>
                      </a: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Ministarstva, HZZO, DGU, HGK</a:t>
                      </a:r>
                    </a:p>
                  </a:txBody>
                  <a:tcPr marL="7463" marR="7463" marT="7463" marB="0" anchor="ctr"/>
                </a:tc>
                <a:extLst>
                  <a:ext uri="{0D108BD9-81ED-4DB2-BD59-A6C34878D82A}">
                    <a16:rowId xmlns="" xmlns:a16="http://schemas.microsoft.com/office/drawing/2014/main" val="78012200"/>
                  </a:ext>
                </a:extLst>
              </a:tr>
              <a:tr h="81549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hr-HR" sz="1600" b="0" u="none" strike="noStrike" kern="1200" dirty="0">
                          <a:effectLst/>
                          <a:latin typeface="VladaRHSans Bk"/>
                        </a:rPr>
                        <a:t>PO 3</a:t>
                      </a:r>
                    </a:p>
                    <a:p>
                      <a:pPr algn="ctr" fontAlgn="b"/>
                      <a:r>
                        <a:rPr lang="hr-HR" sz="1600" b="0" u="none" strike="noStrike" kern="1200" dirty="0">
                          <a:effectLst/>
                          <a:latin typeface="VladaRHSans Bk"/>
                        </a:rPr>
                        <a:t> </a:t>
                      </a:r>
                      <a:endParaRPr lang="hr-HR" sz="1600" b="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r-HR" sz="1400" u="none" strike="noStrike" kern="1200" dirty="0">
                          <a:effectLst/>
                        </a:rPr>
                        <a:t>Izgradnja i opremanje proizvodnih kapaciteta MSP</a:t>
                      </a:r>
                      <a:endParaRPr lang="hr-HR" sz="14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marL="0" algn="ctr" defTabSz="558258" rtl="0" eaLnBrk="1" fontAlgn="b" latinLnBrk="0" hangingPunct="1"/>
                      <a:r>
                        <a:rPr lang="hr-HR" sz="1400" u="none" strike="noStrike" kern="1200" dirty="0">
                          <a:effectLst/>
                        </a:rPr>
                        <a:t>Otvoreni trajni</a:t>
                      </a:r>
                    </a:p>
                    <a:p>
                      <a:pPr marL="0" algn="ctr" defTabSz="558258" rtl="0" eaLnBrk="1" fontAlgn="b" latinLnBrk="0" hangingPunct="1"/>
                      <a:r>
                        <a:rPr lang="hr-HR" sz="1400" u="none" strike="noStrike" kern="1200" dirty="0">
                          <a:effectLst/>
                        </a:rPr>
                        <a:t>Zaprimanje prijava od 3.5.2018. do 28.12.2018.</a:t>
                      </a:r>
                      <a:endParaRPr lang="hr-HR" sz="14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marL="0" algn="ctr" defTabSz="558258" rtl="0" eaLnBrk="1" fontAlgn="b" latinLnBrk="0" hangingPunct="1"/>
                      <a:r>
                        <a:rPr lang="hr-HR" sz="1400" u="none" strike="noStrike" kern="1200" dirty="0">
                          <a:effectLst/>
                        </a:rPr>
                        <a:t>200.000.000,00</a:t>
                      </a:r>
                      <a:endParaRPr lang="hr-HR" sz="14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4911" marR="4911" marT="4911" marB="0" anchor="ctr"/>
                </a:tc>
                <a:tc>
                  <a:txBody>
                    <a:bodyPr/>
                    <a:lstStyle/>
                    <a:p>
                      <a:pPr marL="0" marR="0" indent="0" algn="ctr" defTabSz="55825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u="none" strike="noStrike" kern="1200" dirty="0">
                          <a:effectLst/>
                        </a:rPr>
                        <a:t>mali i srednji poduzetnici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557695249"/>
                  </a:ext>
                </a:extLst>
              </a:tr>
              <a:tr h="650417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400" u="none" strike="noStrike" kern="1200" dirty="0">
                          <a:effectLst/>
                        </a:rPr>
                        <a:t>Uvođenje sustava upravljanja poslovnim procesima i kvalitetom (ISO i sl. norme)	</a:t>
                      </a:r>
                      <a:endParaRPr lang="pl-PL" sz="14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Otvoreni trajni </a:t>
                      </a:r>
                    </a:p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Zaprimanje prijava od 14.5.2018.do 29.6.2020.</a:t>
                      </a:r>
                      <a:endParaRPr lang="hr-HR" sz="14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kern="1200" dirty="0">
                          <a:effectLst/>
                        </a:rPr>
                        <a:t> 38.000.000,00 </a:t>
                      </a:r>
                      <a:endParaRPr lang="hr-HR" sz="1400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7463" marR="7463" marT="74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mali i srednji poduzetnici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226884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9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406" y="338059"/>
            <a:ext cx="10876136" cy="805946"/>
          </a:xfrm>
        </p:spPr>
        <p:txBody>
          <a:bodyPr>
            <a:normAutofit/>
          </a:bodyPr>
          <a:lstStyle/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Trenutno otvoreni postupci dodjela (Prioritetne osi 4, 5, 6 i 7) 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363406" y="973312"/>
          <a:ext cx="11523794" cy="340902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9473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025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785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5695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0258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4788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Prioritetna os</a:t>
                      </a:r>
                      <a:endParaRPr lang="hr-HR" sz="1400" b="1" i="0" u="none" strike="noStrike" dirty="0">
                        <a:solidFill>
                          <a:schemeClr val="bg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Naziv postupka dodjele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Vrsta</a:t>
                      </a:r>
                      <a:r>
                        <a:rPr lang="hr-HR" sz="1400" u="none" strike="noStrike" baseline="0" dirty="0">
                          <a:effectLst/>
                          <a:latin typeface="VladaRHSans Bk"/>
                        </a:rPr>
                        <a:t> poziva i </a:t>
                      </a:r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datum pokretanja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Ukupna alokacija</a:t>
                      </a:r>
                    </a:p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VladaRHSans Bk"/>
                        </a:rPr>
                        <a:t> HRK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u="none" strike="noStrike" kern="1200" dirty="0">
                          <a:effectLst/>
                          <a:latin typeface="VladaRHSans Bk"/>
                        </a:rPr>
                        <a:t>Prihvatljivi prijavitelji</a:t>
                      </a:r>
                      <a:endParaRPr lang="hr-HR" sz="1400" b="1" u="none" strike="noStrike" kern="1200" dirty="0">
                        <a:solidFill>
                          <a:schemeClr val="dk1"/>
                        </a:solidFill>
                        <a:effectLst/>
                        <a:latin typeface="VladaRHSans Bk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331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hr-HR" sz="1600" b="1" i="0" u="none" strike="noStrike" dirty="0">
                          <a:solidFill>
                            <a:srgbClr val="E1E9EF"/>
                          </a:solidFill>
                          <a:effectLst/>
                          <a:latin typeface="VladaRHSans Bk"/>
                        </a:rPr>
                        <a:t>PO6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Sanacija i zatvaranje odlagališta neopasnog otpada 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Otvoreni trajni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lipanj 2017.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80.000.000,00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/>
                        </a:rPr>
                        <a:t>JLS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9473">
                <a:tc vMerge="1">
                  <a:txBody>
                    <a:bodyPr/>
                    <a:lstStyle/>
                    <a:p>
                      <a:pPr algn="ctr" fontAlgn="b"/>
                      <a:endParaRPr lang="hr-HR" sz="16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Građenje reciklažnih dvorišta 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VladaRHSans Bk"/>
                        </a:rPr>
                        <a:t>Otvoreni trajni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ožujak 2017.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214.500.000,00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JLS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2494">
                <a:tc vMerge="1">
                  <a:txBody>
                    <a:bodyPr/>
                    <a:lstStyle/>
                    <a:p>
                      <a:pPr algn="ctr" fontAlgn="b"/>
                      <a:endParaRPr lang="hr-HR" sz="16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/>
                        </a:rPr>
                        <a:t>Provedba Programa </a:t>
                      </a:r>
                      <a:r>
                        <a:rPr lang="hr-HR" sz="1200" b="0" dirty="0" err="1">
                          <a:solidFill>
                            <a:schemeClr val="tx1"/>
                          </a:solidFill>
                          <a:latin typeface="VladaRHSans Bk"/>
                        </a:rPr>
                        <a:t>izobrazno</a:t>
                      </a:r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/>
                        </a:rPr>
                        <a:t>-informativnih aktivnosti o održivom gospodarenju otpadom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VladaRHSans Bk"/>
                        </a:rPr>
                        <a:t>Otvoreni trajni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veljača 2018.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dirty="0">
                          <a:solidFill>
                            <a:schemeClr val="tx1"/>
                          </a:solidFill>
                          <a:latin typeface="VladaRHSans Bk"/>
                        </a:rPr>
                        <a:t>47.200.000,00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JLS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5766">
                <a:tc vMerge="1">
                  <a:txBody>
                    <a:bodyPr/>
                    <a:lstStyle/>
                    <a:p>
                      <a:pPr algn="ctr" fontAlgn="b"/>
                      <a:endParaRPr lang="hr-HR" sz="1600" b="0" i="0" u="none" strike="noStrike" dirty="0">
                        <a:solidFill>
                          <a:srgbClr val="000000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Sanacija lokacije </a:t>
                      </a:r>
                      <a:r>
                        <a:rPr lang="hr-HR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visokoonečišćene</a:t>
                      </a:r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 opasnim otpadom – jama </a:t>
                      </a:r>
                      <a:r>
                        <a:rPr lang="hr-HR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Sovjak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Izravna dodjela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travanj</a:t>
                      </a:r>
                      <a:r>
                        <a:rPr lang="hr-HR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 2018.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320.593.075,06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FZOEU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1308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Izgradnja sustava prikupljanja i odvodnje otpadnih voda sustava odvodnje Zabok i sustava odvodnje Zlatar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Izravna</a:t>
                      </a:r>
                      <a:r>
                        <a:rPr lang="hr-HR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 dodjela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travanj 2018.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321.355.962,44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825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Zagorski vodovod d.o.o.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734344029"/>
                  </a:ext>
                </a:extLst>
              </a:tr>
              <a:tr h="187643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Poboljšanje vodno-komunalne infrastrukture na području aglomeracije Rijeka</a:t>
                      </a:r>
                      <a:endParaRPr lang="hr-HR" sz="1200" dirty="0">
                        <a:solidFill>
                          <a:schemeClr val="tx1"/>
                        </a:solidFill>
                        <a:latin typeface="VladaRHSans Bk" panose="0200000000000000000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Izravna</a:t>
                      </a:r>
                      <a:r>
                        <a:rPr lang="hr-HR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 dodjela/Veliki projekt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VladaRHSans Bk"/>
                        </a:rPr>
                        <a:t>siječanj 2018.</a:t>
                      </a:r>
                      <a:endParaRPr lang="hr-HR" sz="1200" b="0" i="0" u="none" strike="noStrike" dirty="0">
                        <a:solidFill>
                          <a:schemeClr val="tx1"/>
                        </a:solidFill>
                        <a:effectLst/>
                        <a:latin typeface="VladaRHSans Bk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1.256.548.480,00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tx1"/>
                          </a:solidFill>
                          <a:latin typeface="VladaRHSans Bk" panose="02000000000000000000"/>
                        </a:rPr>
                        <a:t>Vodovod i kanalizacija d.o.o.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323838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448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3_Default Theme">
  <a:themeElements>
    <a:clrScheme name="MRRFEU 1">
      <a:dk1>
        <a:sysClr val="windowText" lastClr="000000"/>
      </a:dk1>
      <a:lt1>
        <a:sysClr val="window" lastClr="FFFFFF"/>
      </a:lt1>
      <a:dk2>
        <a:srgbClr val="17177D"/>
      </a:dk2>
      <a:lt2>
        <a:srgbClr val="EEECE1"/>
      </a:lt2>
      <a:accent1>
        <a:srgbClr val="FF0000"/>
      </a:accent1>
      <a:accent2>
        <a:srgbClr val="FFED00"/>
      </a:accent2>
      <a:accent3>
        <a:srgbClr val="448CA9"/>
      </a:accent3>
      <a:accent4>
        <a:srgbClr val="008F43"/>
      </a:accent4>
      <a:accent5>
        <a:srgbClr val="B0CB1F"/>
      </a:accent5>
      <a:accent6>
        <a:srgbClr val="EF7F24"/>
      </a:accent6>
      <a:hlink>
        <a:srgbClr val="171796"/>
      </a:hlink>
      <a:folHlink>
        <a:srgbClr val="0093D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RRFEU Template PO 16x9.ppt [Compatibility Mode]" id="{2A8D6C3B-8295-428A-BBE0-9E46EE3926DA}" vid="{A962D609-EF04-41E3-98EC-2F6CF895B3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CE271340246DD4297CB11AC0C93AFE9" ma:contentTypeVersion="4" ma:contentTypeDescription="Stvaranje novog dokumenta." ma:contentTypeScope="" ma:versionID="ecb4d83461c67dbe3a487ed0eb29c207">
  <xsd:schema xmlns:xsd="http://www.w3.org/2001/XMLSchema" xmlns:xs="http://www.w3.org/2001/XMLSchema" xmlns:p="http://schemas.microsoft.com/office/2006/metadata/properties" xmlns:ns2="811262ba-b3d2-4283-99f7-ac4bc67026ba" targetNamespace="http://schemas.microsoft.com/office/2006/metadata/properties" ma:root="true" ma:fieldsID="35a09541f2ed35c97b5ad9ce685acc8d" ns2:_="">
    <xsd:import namespace="811262ba-b3d2-4283-99f7-ac4bc67026b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1262ba-b3d2-4283-99f7-ac4bc67026b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Zajednički se koristi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ji o zajedničkom korištenju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A3D6D08-9E96-4102-A3F2-1BE254258E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1262ba-b3d2-4283-99f7-ac4bc67026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839D8C1-4CCC-46DA-9814-8E5818621C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01FD1E-5D02-4C96-9AF3-FBC838C6C9F5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811262ba-b3d2-4283-99f7-ac4bc67026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3243</TotalTime>
  <Words>2844</Words>
  <Application>Microsoft Office PowerPoint</Application>
  <PresentationFormat>Widescreen</PresentationFormat>
  <Paragraphs>640</Paragraphs>
  <Slides>31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7" baseType="lpstr">
      <vt:lpstr>MS PGothic</vt:lpstr>
      <vt:lpstr>MS PGothic</vt:lpstr>
      <vt:lpstr>Arial</vt:lpstr>
      <vt:lpstr>Calibri</vt:lpstr>
      <vt:lpstr>Courier New</vt:lpstr>
      <vt:lpstr>Gill Sans</vt:lpstr>
      <vt:lpstr>Neo Sans</vt:lpstr>
      <vt:lpstr>Neo Sans Medium</vt:lpstr>
      <vt:lpstr>Times New Roman</vt:lpstr>
      <vt:lpstr>Verdana</vt:lpstr>
      <vt:lpstr>VladaRHSans Bk</vt:lpstr>
      <vt:lpstr>VladaRHSans Reg</vt:lpstr>
      <vt:lpstr>VladaRHSerif Med</vt:lpstr>
      <vt:lpstr>Wingdings</vt:lpstr>
      <vt:lpstr>3_Default Theme</vt:lpstr>
      <vt:lpstr>Worksheet</vt:lpstr>
      <vt:lpstr>Financiranje JLRS i poduzetnika iz Operativnog programa „Konkurentnost i kohezija” 2014.-2020.                      Dragana Jelić, pomoćnik ministrice</vt:lpstr>
      <vt:lpstr>Alokacije po državama, mlrd. EUR</vt:lpstr>
      <vt:lpstr>ESI fondovi - alokacije</vt:lpstr>
      <vt:lpstr>PowerPoint Presentation</vt:lpstr>
      <vt:lpstr>PowerPoint Presentation</vt:lpstr>
      <vt:lpstr>Operativni program „Konkurentnost i kohezija” 2014.-2020. - ostvaren napredak u provedbi – stanje na 31.3.2018.</vt:lpstr>
      <vt:lpstr>Iskorištenost sredstava – stanje na 31. ožujak 2018.</vt:lpstr>
      <vt:lpstr>Trenutno otvoreni/objavljeni postupci dodjela (Prioritetne osi 1, 2 i 3) </vt:lpstr>
      <vt:lpstr>Trenutno otvoreni postupci dodjela (Prioritetne osi 4, 5, 6 i 7) </vt:lpstr>
      <vt:lpstr>Trenutno otvoreni postupci dodjela (Prioritetne osi 4, 5, 6 i 7) </vt:lpstr>
      <vt:lpstr>Trenutno otvoreni postupci dodjela (Prioritetne osi 8 i 9) </vt:lpstr>
      <vt:lpstr>Postupci dodjela u najavi (Prioritetne osi 1 i 2)  </vt:lpstr>
      <vt:lpstr>Postupci dodjela u najavi (Prioritetna os 3)  </vt:lpstr>
      <vt:lpstr>Postupci dodjela u najavi (Prioritetne osi 4 i 5)  </vt:lpstr>
      <vt:lpstr>Postupci dodjela u najavi (Prioritetna os 6)  </vt:lpstr>
      <vt:lpstr>Postupci dodjela u najavi (Prioritetna os 7)  </vt:lpstr>
      <vt:lpstr>Postupci dodjela u najavi (Prioritetne osi 8 i 9)  </vt:lpstr>
      <vt:lpstr>eFondovi - novost u postupku prijave i provedbi projekata</vt:lpstr>
      <vt:lpstr>Što donosi sustav eFondovi za prijavitelje i korisnike?</vt:lpstr>
      <vt:lpstr>PowerPoint Presentation</vt:lpstr>
      <vt:lpstr>Daljnja pojednostavljenja poziva</vt:lpstr>
      <vt:lpstr>Iskustva naučena iz obrade prigovora</vt:lpstr>
      <vt:lpstr>PowerPoint Presentation</vt:lpstr>
      <vt:lpstr>PowerPoint Presentation</vt:lpstr>
      <vt:lpstr>PowerPoint Presentation</vt:lpstr>
      <vt:lpstr>PowerPoint Presentation</vt:lpstr>
      <vt:lpstr>Neke od preporuka komisije za prigovore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Odbor za praćenje OPKK</dc:title>
  <dc:creator>Nataša Filipović</dc:creator>
  <cp:lastModifiedBy>Dragan Jelić</cp:lastModifiedBy>
  <cp:revision>210</cp:revision>
  <cp:lastPrinted>2017-10-23T12:23:48Z</cp:lastPrinted>
  <dcterms:modified xsi:type="dcterms:W3CDTF">2018-04-23T11:47:43Z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0x010100FCE271340246DD4297CB11AC0C93AFE9</vt:lpwstr>
  </property>
</Properties>
</file>