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6" r:id="rId3"/>
    <p:sldId id="263" r:id="rId4"/>
    <p:sldId id="265" r:id="rId5"/>
    <p:sldId id="264" r:id="rId6"/>
    <p:sldId id="279" r:id="rId7"/>
    <p:sldId id="278" r:id="rId8"/>
    <p:sldId id="277" r:id="rId9"/>
    <p:sldId id="280" r:id="rId10"/>
    <p:sldId id="281" r:id="rId11"/>
    <p:sldId id="282" r:id="rId12"/>
    <p:sldId id="283" r:id="rId13"/>
    <p:sldId id="284" r:id="rId14"/>
    <p:sldId id="285" r:id="rId15"/>
    <p:sldId id="288" r:id="rId16"/>
    <p:sldId id="260" r:id="rId17"/>
  </p:sldIdLst>
  <p:sldSz cx="9144000" cy="5143500" type="screen16x9"/>
  <p:notesSz cx="6797675" cy="9929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A307F"/>
    <a:srgbClr val="ADD2E5"/>
    <a:srgbClr val="595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>
      <p:cViewPr varScale="1">
        <p:scale>
          <a:sx n="112" d="100"/>
          <a:sy n="112" d="100"/>
        </p:scale>
        <p:origin x="12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30" y="-77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51242-8591-4A09-87B8-BA6942F94D29}" type="doc">
      <dgm:prSet loTypeId="urn:microsoft.com/office/officeart/2005/8/layout/pyramid2" loCatId="pyramid" qsTypeId="urn:microsoft.com/office/officeart/2005/8/quickstyle/simple5" qsCatId="simple" csTypeId="urn:microsoft.com/office/officeart/2005/8/colors/colorful5" csCatId="colorful" phldr="1"/>
      <dgm:spPr/>
    </dgm:pt>
    <dgm:pt modelId="{8357CEEE-4730-4A62-9ECF-AF28BB77D428}">
      <dgm:prSet phldrT="[Text]"/>
      <dgm:spPr/>
      <dgm:t>
        <a:bodyPr/>
        <a:lstStyle/>
        <a:p>
          <a:r>
            <a:rPr lang="hr-HR" dirty="0"/>
            <a:t>Nacionalna razvojna </a:t>
          </a:r>
          <a:r>
            <a:rPr lang="hr-HR" dirty="0">
              <a:ln>
                <a:noFill/>
              </a:ln>
            </a:rPr>
            <a:t>strategija</a:t>
          </a:r>
          <a:r>
            <a:rPr lang="hr-HR" dirty="0"/>
            <a:t> (&gt;10 godina)</a:t>
          </a:r>
        </a:p>
      </dgm:t>
    </dgm:pt>
    <dgm:pt modelId="{A6544E61-DE9E-405D-9176-6CE50040E78E}" type="parTrans" cxnId="{A142BFCD-CEED-4325-9EB0-541CDAFBDB86}">
      <dgm:prSet/>
      <dgm:spPr/>
      <dgm:t>
        <a:bodyPr/>
        <a:lstStyle/>
        <a:p>
          <a:endParaRPr lang="hr-HR"/>
        </a:p>
      </dgm:t>
    </dgm:pt>
    <dgm:pt modelId="{832CED74-4CBC-4575-9719-71887BB6B3D4}" type="sibTrans" cxnId="{A142BFCD-CEED-4325-9EB0-541CDAFBDB86}">
      <dgm:prSet/>
      <dgm:spPr/>
      <dgm:t>
        <a:bodyPr/>
        <a:lstStyle/>
        <a:p>
          <a:endParaRPr lang="hr-HR"/>
        </a:p>
      </dgm:t>
    </dgm:pt>
    <dgm:pt modelId="{EFA39691-6CE2-408F-92EE-A925918C3BF6}">
      <dgm:prSet phldrT="[Text]"/>
      <dgm:spPr/>
      <dgm:t>
        <a:bodyPr/>
        <a:lstStyle/>
        <a:p>
          <a:r>
            <a:rPr lang="hr-HR" dirty="0"/>
            <a:t>Nacionalni planovi i planovi razvoja županija i JLS-ova </a:t>
          </a:r>
        </a:p>
        <a:p>
          <a:r>
            <a:rPr lang="hr-HR" dirty="0"/>
            <a:t>(5-9 godina)</a:t>
          </a:r>
        </a:p>
      </dgm:t>
    </dgm:pt>
    <dgm:pt modelId="{5AED5345-0D83-46FC-A496-BC64EA42C3B2}" type="parTrans" cxnId="{46403714-5711-424C-9106-9499D3B0DD26}">
      <dgm:prSet/>
      <dgm:spPr/>
      <dgm:t>
        <a:bodyPr/>
        <a:lstStyle/>
        <a:p>
          <a:endParaRPr lang="hr-HR"/>
        </a:p>
      </dgm:t>
    </dgm:pt>
    <dgm:pt modelId="{28FEA1CB-403A-45CF-A1F0-8A618C044DD9}" type="sibTrans" cxnId="{46403714-5711-424C-9106-9499D3B0DD26}">
      <dgm:prSet/>
      <dgm:spPr/>
      <dgm:t>
        <a:bodyPr/>
        <a:lstStyle/>
        <a:p>
          <a:endParaRPr lang="hr-HR"/>
        </a:p>
      </dgm:t>
    </dgm:pt>
    <dgm:pt modelId="{E20D5DB7-795C-4E2F-AD68-92214147665D}">
      <dgm:prSet phldrT="[Text]"/>
      <dgm:spPr/>
      <dgm:t>
        <a:bodyPr/>
        <a:lstStyle/>
        <a:p>
          <a:r>
            <a:rPr lang="hr-HR" dirty="0"/>
            <a:t>Program Vlade (mandatno)</a:t>
          </a:r>
        </a:p>
      </dgm:t>
    </dgm:pt>
    <dgm:pt modelId="{ECEF95BF-0B91-4423-A9AB-C41D6F37683F}" type="parTrans" cxnId="{D5C8F8A6-1619-4F64-9540-6AEED0BBE8F4}">
      <dgm:prSet/>
      <dgm:spPr/>
      <dgm:t>
        <a:bodyPr/>
        <a:lstStyle/>
        <a:p>
          <a:endParaRPr lang="hr-HR"/>
        </a:p>
      </dgm:t>
    </dgm:pt>
    <dgm:pt modelId="{41A1039C-E798-44D5-AE5B-82D2C5B5A77E}" type="sibTrans" cxnId="{D5C8F8A6-1619-4F64-9540-6AEED0BBE8F4}">
      <dgm:prSet/>
      <dgm:spPr/>
      <dgm:t>
        <a:bodyPr/>
        <a:lstStyle/>
        <a:p>
          <a:endParaRPr lang="hr-HR"/>
        </a:p>
      </dgm:t>
    </dgm:pt>
    <dgm:pt modelId="{3CE4439F-1261-4D8C-8C31-20F1EB81FC89}">
      <dgm:prSet phldrT="[Text]"/>
      <dgm:spPr/>
      <dgm:t>
        <a:bodyPr/>
        <a:lstStyle/>
        <a:p>
          <a:r>
            <a:rPr lang="hr-HR" dirty="0"/>
            <a:t>Provedbeni programi STDU i JRLS (mandatno/opcija - godišnja revizija)</a:t>
          </a:r>
        </a:p>
      </dgm:t>
    </dgm:pt>
    <dgm:pt modelId="{C4C0DD0D-4D8E-4C42-9303-8ECE681BE8EA}" type="parTrans" cxnId="{7A917BB7-D4B6-446A-8A0C-E266C188E6D8}">
      <dgm:prSet/>
      <dgm:spPr/>
      <dgm:t>
        <a:bodyPr/>
        <a:lstStyle/>
        <a:p>
          <a:endParaRPr lang="hr-HR"/>
        </a:p>
      </dgm:t>
    </dgm:pt>
    <dgm:pt modelId="{ED4DA5BB-3EAD-4379-BA16-FC4A9170AAF0}" type="sibTrans" cxnId="{7A917BB7-D4B6-446A-8A0C-E266C188E6D8}">
      <dgm:prSet/>
      <dgm:spPr/>
      <dgm:t>
        <a:bodyPr/>
        <a:lstStyle/>
        <a:p>
          <a:endParaRPr lang="hr-HR"/>
        </a:p>
      </dgm:t>
    </dgm:pt>
    <dgm:pt modelId="{74735314-B898-4EAF-8F8C-F80538C4125C}" type="pres">
      <dgm:prSet presAssocID="{FDF51242-8591-4A09-87B8-BA6942F94D29}" presName="compositeShape" presStyleCnt="0">
        <dgm:presLayoutVars>
          <dgm:dir/>
          <dgm:resizeHandles/>
        </dgm:presLayoutVars>
      </dgm:prSet>
      <dgm:spPr/>
    </dgm:pt>
    <dgm:pt modelId="{4117EEA2-2214-42E5-906D-9B86161B03F8}" type="pres">
      <dgm:prSet presAssocID="{FDF51242-8591-4A09-87B8-BA6942F94D29}" presName="pyramid" presStyleLbl="node1" presStyleIdx="0" presStyleCnt="1" custLinFactNeighborX="-848" custLinFactNeighborY="-704"/>
      <dgm:spPr/>
    </dgm:pt>
    <dgm:pt modelId="{B0E7766C-F451-443C-B3E2-BC81C3BAAB6F}" type="pres">
      <dgm:prSet presAssocID="{FDF51242-8591-4A09-87B8-BA6942F94D29}" presName="theList" presStyleCnt="0"/>
      <dgm:spPr/>
    </dgm:pt>
    <dgm:pt modelId="{121C9211-35C6-4053-B0EE-A82E864E14C3}" type="pres">
      <dgm:prSet presAssocID="{8357CEEE-4730-4A62-9ECF-AF28BB77D42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B6C3C4-725F-489E-A9F1-DDF57751EBF6}" type="pres">
      <dgm:prSet presAssocID="{8357CEEE-4730-4A62-9ECF-AF28BB77D428}" presName="aSpace" presStyleCnt="0"/>
      <dgm:spPr/>
    </dgm:pt>
    <dgm:pt modelId="{E4DB468C-4D62-4CEF-9F62-DEE0515EBC60}" type="pres">
      <dgm:prSet presAssocID="{EFA39691-6CE2-408F-92EE-A925918C3BF6}" presName="aNode" presStyleLbl="fgAcc1" presStyleIdx="1" presStyleCnt="4" custLinFactY="6227" custLinFactNeighborX="51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064170-AE93-4D14-89E8-AE885A090C0F}" type="pres">
      <dgm:prSet presAssocID="{EFA39691-6CE2-408F-92EE-A925918C3BF6}" presName="aSpace" presStyleCnt="0"/>
      <dgm:spPr/>
    </dgm:pt>
    <dgm:pt modelId="{55EC396D-79C2-4399-951C-0644BAFCF183}" type="pres">
      <dgm:prSet presAssocID="{E20D5DB7-795C-4E2F-AD68-92214147665D}" presName="aNode" presStyleLbl="fgAcc1" presStyleIdx="2" presStyleCnt="4" custLinFactY="21599" custLinFactNeighborX="51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C2004C-AEA6-450B-A6E2-640F7524A771}" type="pres">
      <dgm:prSet presAssocID="{E20D5DB7-795C-4E2F-AD68-92214147665D}" presName="aSpace" presStyleCnt="0"/>
      <dgm:spPr/>
    </dgm:pt>
    <dgm:pt modelId="{8C65C4A9-D68B-469E-88B6-813080B5C2E6}" type="pres">
      <dgm:prSet presAssocID="{3CE4439F-1261-4D8C-8C31-20F1EB81FC89}" presName="aNode" presStyleLbl="fgAcc1" presStyleIdx="3" presStyleCnt="4" custLinFactY="28447" custLinFactNeighborX="51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2DA1D1-3F22-4EDA-A9B0-8511EDE7A85D}" type="pres">
      <dgm:prSet presAssocID="{3CE4439F-1261-4D8C-8C31-20F1EB81FC89}" presName="aSpace" presStyleCnt="0"/>
      <dgm:spPr/>
    </dgm:pt>
  </dgm:ptLst>
  <dgm:cxnLst>
    <dgm:cxn modelId="{A142BFCD-CEED-4325-9EB0-541CDAFBDB86}" srcId="{FDF51242-8591-4A09-87B8-BA6942F94D29}" destId="{8357CEEE-4730-4A62-9ECF-AF28BB77D428}" srcOrd="0" destOrd="0" parTransId="{A6544E61-DE9E-405D-9176-6CE50040E78E}" sibTransId="{832CED74-4CBC-4575-9719-71887BB6B3D4}"/>
    <dgm:cxn modelId="{BA9B983C-0D67-492A-845F-B2E728F164E0}" type="presOf" srcId="{FDF51242-8591-4A09-87B8-BA6942F94D29}" destId="{74735314-B898-4EAF-8F8C-F80538C4125C}" srcOrd="0" destOrd="0" presId="urn:microsoft.com/office/officeart/2005/8/layout/pyramid2"/>
    <dgm:cxn modelId="{E2D75E1D-E33D-48EC-AB7F-8730D7FC081A}" type="presOf" srcId="{EFA39691-6CE2-408F-92EE-A925918C3BF6}" destId="{E4DB468C-4D62-4CEF-9F62-DEE0515EBC60}" srcOrd="0" destOrd="0" presId="urn:microsoft.com/office/officeart/2005/8/layout/pyramid2"/>
    <dgm:cxn modelId="{D5C8F8A6-1619-4F64-9540-6AEED0BBE8F4}" srcId="{FDF51242-8591-4A09-87B8-BA6942F94D29}" destId="{E20D5DB7-795C-4E2F-AD68-92214147665D}" srcOrd="2" destOrd="0" parTransId="{ECEF95BF-0B91-4423-A9AB-C41D6F37683F}" sibTransId="{41A1039C-E798-44D5-AE5B-82D2C5B5A77E}"/>
    <dgm:cxn modelId="{7A917BB7-D4B6-446A-8A0C-E266C188E6D8}" srcId="{FDF51242-8591-4A09-87B8-BA6942F94D29}" destId="{3CE4439F-1261-4D8C-8C31-20F1EB81FC89}" srcOrd="3" destOrd="0" parTransId="{C4C0DD0D-4D8E-4C42-9303-8ECE681BE8EA}" sibTransId="{ED4DA5BB-3EAD-4379-BA16-FC4A9170AAF0}"/>
    <dgm:cxn modelId="{D44D3F75-0BA6-4574-9CAE-D1A49500DDCD}" type="presOf" srcId="{8357CEEE-4730-4A62-9ECF-AF28BB77D428}" destId="{121C9211-35C6-4053-B0EE-A82E864E14C3}" srcOrd="0" destOrd="0" presId="urn:microsoft.com/office/officeart/2005/8/layout/pyramid2"/>
    <dgm:cxn modelId="{46403714-5711-424C-9106-9499D3B0DD26}" srcId="{FDF51242-8591-4A09-87B8-BA6942F94D29}" destId="{EFA39691-6CE2-408F-92EE-A925918C3BF6}" srcOrd="1" destOrd="0" parTransId="{5AED5345-0D83-46FC-A496-BC64EA42C3B2}" sibTransId="{28FEA1CB-403A-45CF-A1F0-8A618C044DD9}"/>
    <dgm:cxn modelId="{DD249C54-6739-482E-845A-BBD0228981A2}" type="presOf" srcId="{E20D5DB7-795C-4E2F-AD68-92214147665D}" destId="{55EC396D-79C2-4399-951C-0644BAFCF183}" srcOrd="0" destOrd="0" presId="urn:microsoft.com/office/officeart/2005/8/layout/pyramid2"/>
    <dgm:cxn modelId="{A9C02968-87DE-4325-9DC8-FA2B9928EE22}" type="presOf" srcId="{3CE4439F-1261-4D8C-8C31-20F1EB81FC89}" destId="{8C65C4A9-D68B-469E-88B6-813080B5C2E6}" srcOrd="0" destOrd="0" presId="urn:microsoft.com/office/officeart/2005/8/layout/pyramid2"/>
    <dgm:cxn modelId="{BDCC0880-FD62-481A-9327-3D0CADB51458}" type="presParOf" srcId="{74735314-B898-4EAF-8F8C-F80538C4125C}" destId="{4117EEA2-2214-42E5-906D-9B86161B03F8}" srcOrd="0" destOrd="0" presId="urn:microsoft.com/office/officeart/2005/8/layout/pyramid2"/>
    <dgm:cxn modelId="{48BE897F-9628-404E-8545-4AC7246CA16C}" type="presParOf" srcId="{74735314-B898-4EAF-8F8C-F80538C4125C}" destId="{B0E7766C-F451-443C-B3E2-BC81C3BAAB6F}" srcOrd="1" destOrd="0" presId="urn:microsoft.com/office/officeart/2005/8/layout/pyramid2"/>
    <dgm:cxn modelId="{343C8516-E30F-4668-8082-0C3F7633CF11}" type="presParOf" srcId="{B0E7766C-F451-443C-B3E2-BC81C3BAAB6F}" destId="{121C9211-35C6-4053-B0EE-A82E864E14C3}" srcOrd="0" destOrd="0" presId="urn:microsoft.com/office/officeart/2005/8/layout/pyramid2"/>
    <dgm:cxn modelId="{34DC6375-E6DD-43CF-8197-76E92D0B9000}" type="presParOf" srcId="{B0E7766C-F451-443C-B3E2-BC81C3BAAB6F}" destId="{40B6C3C4-725F-489E-A9F1-DDF57751EBF6}" srcOrd="1" destOrd="0" presId="urn:microsoft.com/office/officeart/2005/8/layout/pyramid2"/>
    <dgm:cxn modelId="{D0C31544-475F-4237-B4AA-E8645747339D}" type="presParOf" srcId="{B0E7766C-F451-443C-B3E2-BC81C3BAAB6F}" destId="{E4DB468C-4D62-4CEF-9F62-DEE0515EBC60}" srcOrd="2" destOrd="0" presId="urn:microsoft.com/office/officeart/2005/8/layout/pyramid2"/>
    <dgm:cxn modelId="{F5E2324E-4618-4087-B244-8F98F284CE54}" type="presParOf" srcId="{B0E7766C-F451-443C-B3E2-BC81C3BAAB6F}" destId="{53064170-AE93-4D14-89E8-AE885A090C0F}" srcOrd="3" destOrd="0" presId="urn:microsoft.com/office/officeart/2005/8/layout/pyramid2"/>
    <dgm:cxn modelId="{B8AB4A91-0846-4591-8146-A2D5B6858E27}" type="presParOf" srcId="{B0E7766C-F451-443C-B3E2-BC81C3BAAB6F}" destId="{55EC396D-79C2-4399-951C-0644BAFCF183}" srcOrd="4" destOrd="0" presId="urn:microsoft.com/office/officeart/2005/8/layout/pyramid2"/>
    <dgm:cxn modelId="{5E4F174A-C272-4CB1-A057-61299BC61EDD}" type="presParOf" srcId="{B0E7766C-F451-443C-B3E2-BC81C3BAAB6F}" destId="{E1C2004C-AEA6-450B-A6E2-640F7524A771}" srcOrd="5" destOrd="0" presId="urn:microsoft.com/office/officeart/2005/8/layout/pyramid2"/>
    <dgm:cxn modelId="{1876AB43-12DA-46C3-878D-840E1FC45B63}" type="presParOf" srcId="{B0E7766C-F451-443C-B3E2-BC81C3BAAB6F}" destId="{8C65C4A9-D68B-469E-88B6-813080B5C2E6}" srcOrd="6" destOrd="0" presId="urn:microsoft.com/office/officeart/2005/8/layout/pyramid2"/>
    <dgm:cxn modelId="{E8432BF4-C472-40A8-A991-4E506E69CE7E}" type="presParOf" srcId="{B0E7766C-F451-443C-B3E2-BC81C3BAAB6F}" destId="{AF2DA1D1-3F22-4EDA-A9B0-8511EDE7A85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EC16B-835B-4CAE-9276-6E14891F0E23}" type="doc">
      <dgm:prSet loTypeId="urn:microsoft.com/office/officeart/2005/8/layout/pList2#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60E2CCE9-CD12-4F72-8802-2E014330BB19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1100" b="1" dirty="0">
              <a:solidFill>
                <a:schemeClr val="bg1"/>
              </a:solidFill>
            </a:rPr>
            <a:t>ZDRAVLJE I KVALITETA ŽIVOTA</a:t>
          </a:r>
        </a:p>
      </dgm:t>
    </dgm:pt>
    <dgm:pt modelId="{BAEE6227-2F04-4E45-A2C8-8DA3DF9A305C}" type="parTrans" cxnId="{421045D0-CC4C-4277-80AA-D94739868A4C}">
      <dgm:prSet/>
      <dgm:spPr/>
      <dgm:t>
        <a:bodyPr/>
        <a:lstStyle/>
        <a:p>
          <a:endParaRPr lang="en-US"/>
        </a:p>
      </dgm:t>
    </dgm:pt>
    <dgm:pt modelId="{CC0C01D6-DFC3-4E65-835F-227E5E6049EF}" type="sibTrans" cxnId="{421045D0-CC4C-4277-80AA-D94739868A4C}">
      <dgm:prSet/>
      <dgm:spPr/>
      <dgm:t>
        <a:bodyPr/>
        <a:lstStyle/>
        <a:p>
          <a:endParaRPr lang="en-US"/>
        </a:p>
      </dgm:t>
    </dgm:pt>
    <dgm:pt modelId="{A195C4C1-CC89-435F-9E8E-C532144F7445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1100" b="1" dirty="0">
              <a:solidFill>
                <a:schemeClr val="bg1"/>
              </a:solidFill>
            </a:rPr>
            <a:t>ENERGIJA I ODRŽIVI OKOLIŠ</a:t>
          </a:r>
        </a:p>
      </dgm:t>
    </dgm:pt>
    <dgm:pt modelId="{D61489CD-19F4-435A-AEC2-5CF09101DA80}" type="parTrans" cxnId="{60E22C13-E0D8-4E38-BCB4-F00DC9C93D51}">
      <dgm:prSet/>
      <dgm:spPr/>
      <dgm:t>
        <a:bodyPr/>
        <a:lstStyle/>
        <a:p>
          <a:endParaRPr lang="en-US"/>
        </a:p>
      </dgm:t>
    </dgm:pt>
    <dgm:pt modelId="{649BFA22-2F0C-4A7C-9EA0-E302DFA2EC45}" type="sibTrans" cxnId="{60E22C13-E0D8-4E38-BCB4-F00DC9C93D51}">
      <dgm:prSet/>
      <dgm:spPr/>
      <dgm:t>
        <a:bodyPr/>
        <a:lstStyle/>
        <a:p>
          <a:endParaRPr lang="en-US"/>
        </a:p>
      </dgm:t>
    </dgm:pt>
    <dgm:pt modelId="{A32BA6AD-6E5B-498D-999F-68E2E2CE63AA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1100" b="1" dirty="0">
              <a:solidFill>
                <a:schemeClr val="bg1"/>
              </a:solidFill>
            </a:rPr>
            <a:t>PROMET I MOBILNOST</a:t>
          </a:r>
        </a:p>
      </dgm:t>
    </dgm:pt>
    <dgm:pt modelId="{1C36E1C8-DC9C-4AB4-9607-313133994628}" type="parTrans" cxnId="{5EF556A0-5A4B-4151-A786-89D7776A14BD}">
      <dgm:prSet/>
      <dgm:spPr/>
      <dgm:t>
        <a:bodyPr/>
        <a:lstStyle/>
        <a:p>
          <a:endParaRPr lang="en-US"/>
        </a:p>
      </dgm:t>
    </dgm:pt>
    <dgm:pt modelId="{07B01441-518C-4956-A142-D0A003F76B3A}" type="sibTrans" cxnId="{5EF556A0-5A4B-4151-A786-89D7776A14BD}">
      <dgm:prSet/>
      <dgm:spPr/>
      <dgm:t>
        <a:bodyPr/>
        <a:lstStyle/>
        <a:p>
          <a:endParaRPr lang="en-US"/>
        </a:p>
      </dgm:t>
    </dgm:pt>
    <dgm:pt modelId="{85D252CE-5117-4640-99E1-962677F59002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1100" b="1" dirty="0">
              <a:solidFill>
                <a:schemeClr val="bg1"/>
              </a:solidFill>
            </a:rPr>
            <a:t>HRANA I BIO-EKONOMIJA</a:t>
          </a:r>
        </a:p>
      </dgm:t>
    </dgm:pt>
    <dgm:pt modelId="{3FF84AF2-13ED-4855-A798-ED81D88A58C2}" type="parTrans" cxnId="{7F041CE5-2FD0-4D21-ACB9-B5A8C73D1129}">
      <dgm:prSet/>
      <dgm:spPr/>
      <dgm:t>
        <a:bodyPr/>
        <a:lstStyle/>
        <a:p>
          <a:endParaRPr lang="hr-HR"/>
        </a:p>
      </dgm:t>
    </dgm:pt>
    <dgm:pt modelId="{272FF8F4-30DB-4D6B-94AB-FC119EEF172F}" type="sibTrans" cxnId="{7F041CE5-2FD0-4D21-ACB9-B5A8C73D1129}">
      <dgm:prSet/>
      <dgm:spPr/>
      <dgm:t>
        <a:bodyPr/>
        <a:lstStyle/>
        <a:p>
          <a:endParaRPr lang="hr-HR"/>
        </a:p>
      </dgm:t>
    </dgm:pt>
    <dgm:pt modelId="{A3B5F6D9-E380-4C97-B63C-B154F256E5B5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1100" b="1" dirty="0">
              <a:solidFill>
                <a:schemeClr val="bg1"/>
              </a:solidFill>
            </a:rPr>
            <a:t>SIGURNOST</a:t>
          </a:r>
        </a:p>
      </dgm:t>
    </dgm:pt>
    <dgm:pt modelId="{8DFC2810-941C-4D0F-9ED0-1B5814AF8A81}" type="parTrans" cxnId="{A16049DA-BC4C-4D94-8F31-8DC606393464}">
      <dgm:prSet/>
      <dgm:spPr/>
      <dgm:t>
        <a:bodyPr/>
        <a:lstStyle/>
        <a:p>
          <a:endParaRPr lang="en-US"/>
        </a:p>
      </dgm:t>
    </dgm:pt>
    <dgm:pt modelId="{2615F127-9B8F-49D4-B08B-052E05B051BD}" type="sibTrans" cxnId="{A16049DA-BC4C-4D94-8F31-8DC606393464}">
      <dgm:prSet/>
      <dgm:spPr/>
      <dgm:t>
        <a:bodyPr/>
        <a:lstStyle/>
        <a:p>
          <a:endParaRPr lang="en-US"/>
        </a:p>
      </dgm:t>
    </dgm:pt>
    <dgm:pt modelId="{A6CE78C8-168A-4D5E-B5B2-A085108868CB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1100" b="1" dirty="0">
              <a:solidFill>
                <a:schemeClr val="bg1"/>
              </a:solidFill>
            </a:rPr>
            <a:t>DIGITALNO DRUŠTVO</a:t>
          </a:r>
        </a:p>
      </dgm:t>
    </dgm:pt>
    <dgm:pt modelId="{207BF581-DA17-43D9-BE59-65EE9BF2F8CB}" type="parTrans" cxnId="{B4D65621-7F7A-4DF3-9B2B-3538D7485BC9}">
      <dgm:prSet/>
      <dgm:spPr/>
      <dgm:t>
        <a:bodyPr/>
        <a:lstStyle/>
        <a:p>
          <a:endParaRPr lang="hr-HR"/>
        </a:p>
      </dgm:t>
    </dgm:pt>
    <dgm:pt modelId="{08F546F0-04DE-4C12-976C-65F2990EBBA5}" type="sibTrans" cxnId="{B4D65621-7F7A-4DF3-9B2B-3538D7485BC9}">
      <dgm:prSet/>
      <dgm:spPr/>
      <dgm:t>
        <a:bodyPr/>
        <a:lstStyle/>
        <a:p>
          <a:endParaRPr lang="hr-HR"/>
        </a:p>
      </dgm:t>
    </dgm:pt>
    <dgm:pt modelId="{31AABDD5-7BF6-44B3-BE52-DF444926DCA2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1100" b="1" dirty="0">
              <a:solidFill>
                <a:schemeClr val="bg1"/>
              </a:solidFill>
            </a:rPr>
            <a:t>TURIZAM I KREATIVNO DRUŠTVO</a:t>
          </a:r>
        </a:p>
      </dgm:t>
    </dgm:pt>
    <dgm:pt modelId="{1A9E25CB-84E9-40B0-9278-8F4FAEED8F15}" type="parTrans" cxnId="{44AE99BC-4FF7-4EBF-B0F2-E0F3CE8A79E7}">
      <dgm:prSet/>
      <dgm:spPr/>
      <dgm:t>
        <a:bodyPr/>
        <a:lstStyle/>
        <a:p>
          <a:endParaRPr lang="hr-HR"/>
        </a:p>
      </dgm:t>
    </dgm:pt>
    <dgm:pt modelId="{94BE48C7-D7D0-4724-901F-0D5F88702034}" type="sibTrans" cxnId="{44AE99BC-4FF7-4EBF-B0F2-E0F3CE8A79E7}">
      <dgm:prSet/>
      <dgm:spPr/>
      <dgm:t>
        <a:bodyPr/>
        <a:lstStyle/>
        <a:p>
          <a:endParaRPr lang="hr-HR"/>
        </a:p>
      </dgm:t>
    </dgm:pt>
    <dgm:pt modelId="{2DB5A3F7-3DC8-433D-9DF3-D03DEE79BE36}" type="pres">
      <dgm:prSet presAssocID="{397EC16B-835B-4CAE-9276-6E14891F0E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737812C-B012-46B2-BFA4-06C3F24BE355}" type="pres">
      <dgm:prSet presAssocID="{397EC16B-835B-4CAE-9276-6E14891F0E23}" presName="bkgdShp" presStyleLbl="alignAccFollowNode1" presStyleIdx="0" presStyleCnt="1" custLinFactNeighborX="-178"/>
      <dgm:spPr/>
    </dgm:pt>
    <dgm:pt modelId="{D80A7C70-CC1D-4EA2-B0A7-B69D01A063AA}" type="pres">
      <dgm:prSet presAssocID="{397EC16B-835B-4CAE-9276-6E14891F0E23}" presName="linComp" presStyleCnt="0"/>
      <dgm:spPr/>
    </dgm:pt>
    <dgm:pt modelId="{BF063031-085E-41BD-858A-4E24BF1A2DE4}" type="pres">
      <dgm:prSet presAssocID="{60E2CCE9-CD12-4F72-8802-2E014330BB19}" presName="compNode" presStyleCnt="0"/>
      <dgm:spPr/>
    </dgm:pt>
    <dgm:pt modelId="{F2C6E588-C5E0-448A-8AEF-6E63B2D99F97}" type="pres">
      <dgm:prSet presAssocID="{60E2CCE9-CD12-4F72-8802-2E014330BB19}" presName="node" presStyleLbl="node1" presStyleIdx="0" presStyleCnt="7" custScaleX="13113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527F87-73A0-4D14-8DFB-4EF44787C75B}" type="pres">
      <dgm:prSet presAssocID="{60E2CCE9-CD12-4F72-8802-2E014330BB19}" presName="invisiNode" presStyleLbl="node1" presStyleIdx="0" presStyleCnt="7"/>
      <dgm:spPr/>
    </dgm:pt>
    <dgm:pt modelId="{40D90F86-1DD4-43EC-8231-F66285BCC847}" type="pres">
      <dgm:prSet presAssocID="{60E2CCE9-CD12-4F72-8802-2E014330BB19}" presName="imagNode" presStyleLbl="fgImgPlace1" presStyleIdx="0" presStyleCnt="7" custLinFactNeighborX="861" custLinFactNeighborY="-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785118-B5FD-41B1-B6FF-4830943C6C87}" type="pres">
      <dgm:prSet presAssocID="{CC0C01D6-DFC3-4E65-835F-227E5E6049EF}" presName="sibTrans" presStyleLbl="sibTrans2D1" presStyleIdx="0" presStyleCnt="0"/>
      <dgm:spPr/>
      <dgm:t>
        <a:bodyPr/>
        <a:lstStyle/>
        <a:p>
          <a:endParaRPr lang="hr-HR"/>
        </a:p>
      </dgm:t>
    </dgm:pt>
    <dgm:pt modelId="{D6F943A8-42D4-4F58-BAA9-7D4C19C3E10F}" type="pres">
      <dgm:prSet presAssocID="{A195C4C1-CC89-435F-9E8E-C532144F7445}" presName="compNode" presStyleCnt="0"/>
      <dgm:spPr/>
    </dgm:pt>
    <dgm:pt modelId="{10156FCF-751B-41FA-B896-1B7708AB8653}" type="pres">
      <dgm:prSet presAssocID="{A195C4C1-CC89-435F-9E8E-C532144F7445}" presName="node" presStyleLbl="node1" presStyleIdx="1" presStyleCnt="7" custScaleX="118136" custLinFactNeighborX="-5141" custLinFactNeighborY="3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2D6C1C-5E70-4FCE-93E6-C329C49900E3}" type="pres">
      <dgm:prSet presAssocID="{A195C4C1-CC89-435F-9E8E-C532144F7445}" presName="invisiNode" presStyleLbl="node1" presStyleIdx="1" presStyleCnt="7"/>
      <dgm:spPr/>
    </dgm:pt>
    <dgm:pt modelId="{D78712DC-5E4C-4A3D-A5AD-B7C7EEBC865F}" type="pres">
      <dgm:prSet presAssocID="{A195C4C1-CC89-435F-9E8E-C532144F7445}" presName="imagNode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7A04235-D95C-448D-9CB7-92F415794CFF}" type="pres">
      <dgm:prSet presAssocID="{649BFA22-2F0C-4A7C-9EA0-E302DFA2EC45}" presName="sibTrans" presStyleLbl="sibTrans2D1" presStyleIdx="0" presStyleCnt="0"/>
      <dgm:spPr/>
      <dgm:t>
        <a:bodyPr/>
        <a:lstStyle/>
        <a:p>
          <a:endParaRPr lang="hr-HR"/>
        </a:p>
      </dgm:t>
    </dgm:pt>
    <dgm:pt modelId="{09AA2433-8587-4D47-AF8E-785861541413}" type="pres">
      <dgm:prSet presAssocID="{A32BA6AD-6E5B-498D-999F-68E2E2CE63AA}" presName="compNode" presStyleCnt="0"/>
      <dgm:spPr/>
    </dgm:pt>
    <dgm:pt modelId="{CA5F352C-1C6A-49C5-993B-9F0D169578D1}" type="pres">
      <dgm:prSet presAssocID="{A32BA6AD-6E5B-498D-999F-68E2E2CE63AA}" presName="node" presStyleLbl="node1" presStyleIdx="2" presStyleCnt="7" custScaleX="129329" custLinFactNeighborX="2515" custLinFactNeighborY="3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C7FFF6-F1F1-4D2B-89AF-CD354078FB91}" type="pres">
      <dgm:prSet presAssocID="{A32BA6AD-6E5B-498D-999F-68E2E2CE63AA}" presName="invisiNode" presStyleLbl="node1" presStyleIdx="2" presStyleCnt="7"/>
      <dgm:spPr/>
    </dgm:pt>
    <dgm:pt modelId="{36E6B852-94E8-4AC1-BE87-2ED3DBDA2A77}" type="pres">
      <dgm:prSet presAssocID="{A32BA6AD-6E5B-498D-999F-68E2E2CE63AA}" presName="imagNode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159B9FF-1A7E-403F-BD03-B24E0F453399}" type="pres">
      <dgm:prSet presAssocID="{07B01441-518C-4956-A142-D0A003F76B3A}" presName="sibTrans" presStyleLbl="sibTrans2D1" presStyleIdx="0" presStyleCnt="0"/>
      <dgm:spPr/>
      <dgm:t>
        <a:bodyPr/>
        <a:lstStyle/>
        <a:p>
          <a:endParaRPr lang="hr-HR"/>
        </a:p>
      </dgm:t>
    </dgm:pt>
    <dgm:pt modelId="{916D4352-04A6-4CBC-94FD-54533903381C}" type="pres">
      <dgm:prSet presAssocID="{A3B5F6D9-E380-4C97-B63C-B154F256E5B5}" presName="compNode" presStyleCnt="0"/>
      <dgm:spPr/>
    </dgm:pt>
    <dgm:pt modelId="{8380F928-B65F-4C3A-A5DA-9CA7C586FE3D}" type="pres">
      <dgm:prSet presAssocID="{A3B5F6D9-E380-4C97-B63C-B154F256E5B5}" presName="node" presStyleLbl="node1" presStyleIdx="3" presStyleCnt="7" custScaleX="13983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8CBBC3-6F08-43AE-92D3-4AEFD9631771}" type="pres">
      <dgm:prSet presAssocID="{A3B5F6D9-E380-4C97-B63C-B154F256E5B5}" presName="invisiNode" presStyleLbl="node1" presStyleIdx="3" presStyleCnt="7"/>
      <dgm:spPr/>
    </dgm:pt>
    <dgm:pt modelId="{8ED3AE45-542C-432B-B94F-7FC0499400D5}" type="pres">
      <dgm:prSet presAssocID="{A3B5F6D9-E380-4C97-B63C-B154F256E5B5}" presName="imagNode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7FE97CE-493B-4379-B0A9-0573C17846CB}" type="pres">
      <dgm:prSet presAssocID="{2615F127-9B8F-49D4-B08B-052E05B051BD}" presName="sibTrans" presStyleLbl="sibTrans2D1" presStyleIdx="0" presStyleCnt="0"/>
      <dgm:spPr/>
      <dgm:t>
        <a:bodyPr/>
        <a:lstStyle/>
        <a:p>
          <a:endParaRPr lang="hr-HR"/>
        </a:p>
      </dgm:t>
    </dgm:pt>
    <dgm:pt modelId="{3D027EE6-F189-46E6-BEE4-0E6429D74789}" type="pres">
      <dgm:prSet presAssocID="{85D252CE-5117-4640-99E1-962677F59002}" presName="compNode" presStyleCnt="0"/>
      <dgm:spPr/>
    </dgm:pt>
    <dgm:pt modelId="{8002929D-DA16-44B2-B585-5AF84797120C}" type="pres">
      <dgm:prSet presAssocID="{85D252CE-5117-4640-99E1-962677F59002}" presName="node" presStyleLbl="node1" presStyleIdx="4" presStyleCnt="7" custScaleX="13650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812750-D0D8-42E5-96E8-1F7628DA7EE2}" type="pres">
      <dgm:prSet presAssocID="{85D252CE-5117-4640-99E1-962677F59002}" presName="invisiNode" presStyleLbl="node1" presStyleIdx="4" presStyleCnt="7"/>
      <dgm:spPr/>
    </dgm:pt>
    <dgm:pt modelId="{9C69ABC1-F092-46C9-8A3A-9BF56650B129}" type="pres">
      <dgm:prSet presAssocID="{85D252CE-5117-4640-99E1-962677F59002}" presName="imagNode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6300DFD-44CC-4A03-9818-1FF55468CD81}" type="pres">
      <dgm:prSet presAssocID="{272FF8F4-30DB-4D6B-94AB-FC119EEF172F}" presName="sibTrans" presStyleLbl="sibTrans2D1" presStyleIdx="0" presStyleCnt="0"/>
      <dgm:spPr/>
      <dgm:t>
        <a:bodyPr/>
        <a:lstStyle/>
        <a:p>
          <a:endParaRPr lang="hr-HR"/>
        </a:p>
      </dgm:t>
    </dgm:pt>
    <dgm:pt modelId="{79C8BF54-5894-4FC4-AB0C-319179288F63}" type="pres">
      <dgm:prSet presAssocID="{A6CE78C8-168A-4D5E-B5B2-A085108868CB}" presName="compNode" presStyleCnt="0"/>
      <dgm:spPr/>
    </dgm:pt>
    <dgm:pt modelId="{E1D92A97-B70B-4049-83EB-366074B6C925}" type="pres">
      <dgm:prSet presAssocID="{A6CE78C8-168A-4D5E-B5B2-A085108868CB}" presName="node" presStyleLbl="node1" presStyleIdx="5" presStyleCnt="7" custScaleX="10838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1C5F3C-2892-4765-A58E-90ED3E1D2B51}" type="pres">
      <dgm:prSet presAssocID="{A6CE78C8-168A-4D5E-B5B2-A085108868CB}" presName="invisiNode" presStyleLbl="node1" presStyleIdx="5" presStyleCnt="7"/>
      <dgm:spPr/>
    </dgm:pt>
    <dgm:pt modelId="{6856E10D-EC70-4152-96E8-D11C3D465227}" type="pres">
      <dgm:prSet presAssocID="{A6CE78C8-168A-4D5E-B5B2-A085108868CB}" presName="imagNode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46E941EE-B647-42DB-99BA-95DCB76D03A5}" type="pres">
      <dgm:prSet presAssocID="{08F546F0-04DE-4C12-976C-65F2990EBBA5}" presName="sibTrans" presStyleLbl="sibTrans2D1" presStyleIdx="0" presStyleCnt="0"/>
      <dgm:spPr/>
      <dgm:t>
        <a:bodyPr/>
        <a:lstStyle/>
        <a:p>
          <a:endParaRPr lang="hr-HR"/>
        </a:p>
      </dgm:t>
    </dgm:pt>
    <dgm:pt modelId="{CA89689B-5732-4FA5-8467-5491499198C5}" type="pres">
      <dgm:prSet presAssocID="{31AABDD5-7BF6-44B3-BE52-DF444926DCA2}" presName="compNode" presStyleCnt="0"/>
      <dgm:spPr/>
    </dgm:pt>
    <dgm:pt modelId="{06493AC7-5241-428E-98C6-39C7CCB8408B}" type="pres">
      <dgm:prSet presAssocID="{31AABDD5-7BF6-44B3-BE52-DF444926DCA2}" presName="node" presStyleLbl="node1" presStyleIdx="6" presStyleCnt="7" custScaleX="13875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4DB6E7-15CE-4576-9E19-6DCAA58DC063}" type="pres">
      <dgm:prSet presAssocID="{31AABDD5-7BF6-44B3-BE52-DF444926DCA2}" presName="invisiNode" presStyleLbl="node1" presStyleIdx="6" presStyleCnt="7"/>
      <dgm:spPr/>
    </dgm:pt>
    <dgm:pt modelId="{F3177A58-2F07-42C4-B0A8-E37A71F703C3}" type="pres">
      <dgm:prSet presAssocID="{31AABDD5-7BF6-44B3-BE52-DF444926DCA2}" presName="imagNode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7F041CE5-2FD0-4D21-ACB9-B5A8C73D1129}" srcId="{397EC16B-835B-4CAE-9276-6E14891F0E23}" destId="{85D252CE-5117-4640-99E1-962677F59002}" srcOrd="4" destOrd="0" parTransId="{3FF84AF2-13ED-4855-A798-ED81D88A58C2}" sibTransId="{272FF8F4-30DB-4D6B-94AB-FC119EEF172F}"/>
    <dgm:cxn modelId="{A6B457A2-7A80-4F0D-B00A-33DEA21DF2F1}" type="presOf" srcId="{272FF8F4-30DB-4D6B-94AB-FC119EEF172F}" destId="{66300DFD-44CC-4A03-9818-1FF55468CD81}" srcOrd="0" destOrd="0" presId="urn:microsoft.com/office/officeart/2005/8/layout/pList2#1"/>
    <dgm:cxn modelId="{44AE99BC-4FF7-4EBF-B0F2-E0F3CE8A79E7}" srcId="{397EC16B-835B-4CAE-9276-6E14891F0E23}" destId="{31AABDD5-7BF6-44B3-BE52-DF444926DCA2}" srcOrd="6" destOrd="0" parTransId="{1A9E25CB-84E9-40B0-9278-8F4FAEED8F15}" sibTransId="{94BE48C7-D7D0-4724-901F-0D5F88702034}"/>
    <dgm:cxn modelId="{E375DA3B-2CE8-4E01-892C-EA7DB5FAE8EC}" type="presOf" srcId="{A195C4C1-CC89-435F-9E8E-C532144F7445}" destId="{10156FCF-751B-41FA-B896-1B7708AB8653}" srcOrd="0" destOrd="0" presId="urn:microsoft.com/office/officeart/2005/8/layout/pList2#1"/>
    <dgm:cxn modelId="{740562D3-388F-446C-B9C7-08864D620C98}" type="presOf" srcId="{07B01441-518C-4956-A142-D0A003F76B3A}" destId="{E159B9FF-1A7E-403F-BD03-B24E0F453399}" srcOrd="0" destOrd="0" presId="urn:microsoft.com/office/officeart/2005/8/layout/pList2#1"/>
    <dgm:cxn modelId="{421045D0-CC4C-4277-80AA-D94739868A4C}" srcId="{397EC16B-835B-4CAE-9276-6E14891F0E23}" destId="{60E2CCE9-CD12-4F72-8802-2E014330BB19}" srcOrd="0" destOrd="0" parTransId="{BAEE6227-2F04-4E45-A2C8-8DA3DF9A305C}" sibTransId="{CC0C01D6-DFC3-4E65-835F-227E5E6049EF}"/>
    <dgm:cxn modelId="{C85C778D-EDA1-4DC4-B693-1FFEE1BFEE93}" type="presOf" srcId="{31AABDD5-7BF6-44B3-BE52-DF444926DCA2}" destId="{06493AC7-5241-428E-98C6-39C7CCB8408B}" srcOrd="0" destOrd="0" presId="urn:microsoft.com/office/officeart/2005/8/layout/pList2#1"/>
    <dgm:cxn modelId="{2686B590-9CBE-4AFD-9A07-2275FB099E83}" type="presOf" srcId="{A6CE78C8-168A-4D5E-B5B2-A085108868CB}" destId="{E1D92A97-B70B-4049-83EB-366074B6C925}" srcOrd="0" destOrd="0" presId="urn:microsoft.com/office/officeart/2005/8/layout/pList2#1"/>
    <dgm:cxn modelId="{CC0591C4-7E6B-4A10-B1C1-5B18BA949E0D}" type="presOf" srcId="{649BFA22-2F0C-4A7C-9EA0-E302DFA2EC45}" destId="{D7A04235-D95C-448D-9CB7-92F415794CFF}" srcOrd="0" destOrd="0" presId="urn:microsoft.com/office/officeart/2005/8/layout/pList2#1"/>
    <dgm:cxn modelId="{27C939B7-BC96-4CE5-AE12-CE8081B986E5}" type="presOf" srcId="{A32BA6AD-6E5B-498D-999F-68E2E2CE63AA}" destId="{CA5F352C-1C6A-49C5-993B-9F0D169578D1}" srcOrd="0" destOrd="0" presId="urn:microsoft.com/office/officeart/2005/8/layout/pList2#1"/>
    <dgm:cxn modelId="{5EF556A0-5A4B-4151-A786-89D7776A14BD}" srcId="{397EC16B-835B-4CAE-9276-6E14891F0E23}" destId="{A32BA6AD-6E5B-498D-999F-68E2E2CE63AA}" srcOrd="2" destOrd="0" parTransId="{1C36E1C8-DC9C-4AB4-9607-313133994628}" sibTransId="{07B01441-518C-4956-A142-D0A003F76B3A}"/>
    <dgm:cxn modelId="{40A864B9-4925-46CE-878A-214876F49D04}" type="presOf" srcId="{2615F127-9B8F-49D4-B08B-052E05B051BD}" destId="{F7FE97CE-493B-4379-B0A9-0573C17846CB}" srcOrd="0" destOrd="0" presId="urn:microsoft.com/office/officeart/2005/8/layout/pList2#1"/>
    <dgm:cxn modelId="{FA8BE964-7CB9-49DB-8645-7D462AE92AAC}" type="presOf" srcId="{60E2CCE9-CD12-4F72-8802-2E014330BB19}" destId="{F2C6E588-C5E0-448A-8AEF-6E63B2D99F97}" srcOrd="0" destOrd="0" presId="urn:microsoft.com/office/officeart/2005/8/layout/pList2#1"/>
    <dgm:cxn modelId="{B4D65621-7F7A-4DF3-9B2B-3538D7485BC9}" srcId="{397EC16B-835B-4CAE-9276-6E14891F0E23}" destId="{A6CE78C8-168A-4D5E-B5B2-A085108868CB}" srcOrd="5" destOrd="0" parTransId="{207BF581-DA17-43D9-BE59-65EE9BF2F8CB}" sibTransId="{08F546F0-04DE-4C12-976C-65F2990EBBA5}"/>
    <dgm:cxn modelId="{70519FF5-4CF8-46AD-9124-FD56C95C8602}" type="presOf" srcId="{397EC16B-835B-4CAE-9276-6E14891F0E23}" destId="{2DB5A3F7-3DC8-433D-9DF3-D03DEE79BE36}" srcOrd="0" destOrd="0" presId="urn:microsoft.com/office/officeart/2005/8/layout/pList2#1"/>
    <dgm:cxn modelId="{FEC2BD6E-8FC0-4A52-B8EC-AA2AEF17D625}" type="presOf" srcId="{85D252CE-5117-4640-99E1-962677F59002}" destId="{8002929D-DA16-44B2-B585-5AF84797120C}" srcOrd="0" destOrd="0" presId="urn:microsoft.com/office/officeart/2005/8/layout/pList2#1"/>
    <dgm:cxn modelId="{A16049DA-BC4C-4D94-8F31-8DC606393464}" srcId="{397EC16B-835B-4CAE-9276-6E14891F0E23}" destId="{A3B5F6D9-E380-4C97-B63C-B154F256E5B5}" srcOrd="3" destOrd="0" parTransId="{8DFC2810-941C-4D0F-9ED0-1B5814AF8A81}" sibTransId="{2615F127-9B8F-49D4-B08B-052E05B051BD}"/>
    <dgm:cxn modelId="{60E22C13-E0D8-4E38-BCB4-F00DC9C93D51}" srcId="{397EC16B-835B-4CAE-9276-6E14891F0E23}" destId="{A195C4C1-CC89-435F-9E8E-C532144F7445}" srcOrd="1" destOrd="0" parTransId="{D61489CD-19F4-435A-AEC2-5CF09101DA80}" sibTransId="{649BFA22-2F0C-4A7C-9EA0-E302DFA2EC45}"/>
    <dgm:cxn modelId="{FB0F3E78-C878-4B19-AD21-BE027A7AA50D}" type="presOf" srcId="{A3B5F6D9-E380-4C97-B63C-B154F256E5B5}" destId="{8380F928-B65F-4C3A-A5DA-9CA7C586FE3D}" srcOrd="0" destOrd="0" presId="urn:microsoft.com/office/officeart/2005/8/layout/pList2#1"/>
    <dgm:cxn modelId="{D618D73F-E899-407F-B8B9-1886A6B3AE59}" type="presOf" srcId="{08F546F0-04DE-4C12-976C-65F2990EBBA5}" destId="{46E941EE-B647-42DB-99BA-95DCB76D03A5}" srcOrd="0" destOrd="0" presId="urn:microsoft.com/office/officeart/2005/8/layout/pList2#1"/>
    <dgm:cxn modelId="{C9CBEF64-C6F1-4A1F-9F4D-8E44B50EDD8A}" type="presOf" srcId="{CC0C01D6-DFC3-4E65-835F-227E5E6049EF}" destId="{57785118-B5FD-41B1-B6FF-4830943C6C87}" srcOrd="0" destOrd="0" presId="urn:microsoft.com/office/officeart/2005/8/layout/pList2#1"/>
    <dgm:cxn modelId="{75ADC7A1-5755-48FD-802D-C6E11D4512DD}" type="presParOf" srcId="{2DB5A3F7-3DC8-433D-9DF3-D03DEE79BE36}" destId="{1737812C-B012-46B2-BFA4-06C3F24BE355}" srcOrd="0" destOrd="0" presId="urn:microsoft.com/office/officeart/2005/8/layout/pList2#1"/>
    <dgm:cxn modelId="{158D398D-BC5B-4EB9-8D09-D79FE501EBF2}" type="presParOf" srcId="{2DB5A3F7-3DC8-433D-9DF3-D03DEE79BE36}" destId="{D80A7C70-CC1D-4EA2-B0A7-B69D01A063AA}" srcOrd="1" destOrd="0" presId="urn:microsoft.com/office/officeart/2005/8/layout/pList2#1"/>
    <dgm:cxn modelId="{13EC1487-BD76-495C-9399-63B505B2CB12}" type="presParOf" srcId="{D80A7C70-CC1D-4EA2-B0A7-B69D01A063AA}" destId="{BF063031-085E-41BD-858A-4E24BF1A2DE4}" srcOrd="0" destOrd="0" presId="urn:microsoft.com/office/officeart/2005/8/layout/pList2#1"/>
    <dgm:cxn modelId="{02CF9134-ABFD-46D4-A017-4075D52841F6}" type="presParOf" srcId="{BF063031-085E-41BD-858A-4E24BF1A2DE4}" destId="{F2C6E588-C5E0-448A-8AEF-6E63B2D99F97}" srcOrd="0" destOrd="0" presId="urn:microsoft.com/office/officeart/2005/8/layout/pList2#1"/>
    <dgm:cxn modelId="{0FBC6A12-613A-4367-AD91-595210058C0F}" type="presParOf" srcId="{BF063031-085E-41BD-858A-4E24BF1A2DE4}" destId="{D8527F87-73A0-4D14-8DFB-4EF44787C75B}" srcOrd="1" destOrd="0" presId="urn:microsoft.com/office/officeart/2005/8/layout/pList2#1"/>
    <dgm:cxn modelId="{87023EFF-7A7C-45F1-9B97-2277B4F5CE8E}" type="presParOf" srcId="{BF063031-085E-41BD-858A-4E24BF1A2DE4}" destId="{40D90F86-1DD4-43EC-8231-F66285BCC847}" srcOrd="2" destOrd="0" presId="urn:microsoft.com/office/officeart/2005/8/layout/pList2#1"/>
    <dgm:cxn modelId="{7150FBC4-A44F-4139-8669-F8540CA21D33}" type="presParOf" srcId="{D80A7C70-CC1D-4EA2-B0A7-B69D01A063AA}" destId="{57785118-B5FD-41B1-B6FF-4830943C6C87}" srcOrd="1" destOrd="0" presId="urn:microsoft.com/office/officeart/2005/8/layout/pList2#1"/>
    <dgm:cxn modelId="{DE4A231F-296D-4A48-9979-8C32C9241B68}" type="presParOf" srcId="{D80A7C70-CC1D-4EA2-B0A7-B69D01A063AA}" destId="{D6F943A8-42D4-4F58-BAA9-7D4C19C3E10F}" srcOrd="2" destOrd="0" presId="urn:microsoft.com/office/officeart/2005/8/layout/pList2#1"/>
    <dgm:cxn modelId="{53285ACA-E9B3-406B-8971-653E8D331709}" type="presParOf" srcId="{D6F943A8-42D4-4F58-BAA9-7D4C19C3E10F}" destId="{10156FCF-751B-41FA-B896-1B7708AB8653}" srcOrd="0" destOrd="0" presId="urn:microsoft.com/office/officeart/2005/8/layout/pList2#1"/>
    <dgm:cxn modelId="{512AC2F4-DB54-4370-86AC-A71A10250C16}" type="presParOf" srcId="{D6F943A8-42D4-4F58-BAA9-7D4C19C3E10F}" destId="{F12D6C1C-5E70-4FCE-93E6-C329C49900E3}" srcOrd="1" destOrd="0" presId="urn:microsoft.com/office/officeart/2005/8/layout/pList2#1"/>
    <dgm:cxn modelId="{B0B6E1E4-A00C-4670-A48D-C31A8C634195}" type="presParOf" srcId="{D6F943A8-42D4-4F58-BAA9-7D4C19C3E10F}" destId="{D78712DC-5E4C-4A3D-A5AD-B7C7EEBC865F}" srcOrd="2" destOrd="0" presId="urn:microsoft.com/office/officeart/2005/8/layout/pList2#1"/>
    <dgm:cxn modelId="{53ADD8F6-8A29-40DE-BD45-1DBB30C1F2D1}" type="presParOf" srcId="{D80A7C70-CC1D-4EA2-B0A7-B69D01A063AA}" destId="{D7A04235-D95C-448D-9CB7-92F415794CFF}" srcOrd="3" destOrd="0" presId="urn:microsoft.com/office/officeart/2005/8/layout/pList2#1"/>
    <dgm:cxn modelId="{D34B8134-4AB3-490B-82E1-A224040B7329}" type="presParOf" srcId="{D80A7C70-CC1D-4EA2-B0A7-B69D01A063AA}" destId="{09AA2433-8587-4D47-AF8E-785861541413}" srcOrd="4" destOrd="0" presId="urn:microsoft.com/office/officeart/2005/8/layout/pList2#1"/>
    <dgm:cxn modelId="{82419557-E4FA-4D9A-B2FE-4EC982C49D45}" type="presParOf" srcId="{09AA2433-8587-4D47-AF8E-785861541413}" destId="{CA5F352C-1C6A-49C5-993B-9F0D169578D1}" srcOrd="0" destOrd="0" presId="urn:microsoft.com/office/officeart/2005/8/layout/pList2#1"/>
    <dgm:cxn modelId="{2D828BE6-C1CA-4A19-B569-B3D0A435EF8A}" type="presParOf" srcId="{09AA2433-8587-4D47-AF8E-785861541413}" destId="{C5C7FFF6-F1F1-4D2B-89AF-CD354078FB91}" srcOrd="1" destOrd="0" presId="urn:microsoft.com/office/officeart/2005/8/layout/pList2#1"/>
    <dgm:cxn modelId="{F6BF2366-CF20-4B6B-AE03-A99EA5E65610}" type="presParOf" srcId="{09AA2433-8587-4D47-AF8E-785861541413}" destId="{36E6B852-94E8-4AC1-BE87-2ED3DBDA2A77}" srcOrd="2" destOrd="0" presId="urn:microsoft.com/office/officeart/2005/8/layout/pList2#1"/>
    <dgm:cxn modelId="{193DDE8E-C5C6-48B5-A957-FC3B378A21A2}" type="presParOf" srcId="{D80A7C70-CC1D-4EA2-B0A7-B69D01A063AA}" destId="{E159B9FF-1A7E-403F-BD03-B24E0F453399}" srcOrd="5" destOrd="0" presId="urn:microsoft.com/office/officeart/2005/8/layout/pList2#1"/>
    <dgm:cxn modelId="{873368EE-F7DF-4BA8-B76D-9ED582F40B6D}" type="presParOf" srcId="{D80A7C70-CC1D-4EA2-B0A7-B69D01A063AA}" destId="{916D4352-04A6-4CBC-94FD-54533903381C}" srcOrd="6" destOrd="0" presId="urn:microsoft.com/office/officeart/2005/8/layout/pList2#1"/>
    <dgm:cxn modelId="{DC9C1A4E-DAC4-4499-ACF4-EC78357449EF}" type="presParOf" srcId="{916D4352-04A6-4CBC-94FD-54533903381C}" destId="{8380F928-B65F-4C3A-A5DA-9CA7C586FE3D}" srcOrd="0" destOrd="0" presId="urn:microsoft.com/office/officeart/2005/8/layout/pList2#1"/>
    <dgm:cxn modelId="{E3626C50-4AC6-466E-A61B-4816B2248D7F}" type="presParOf" srcId="{916D4352-04A6-4CBC-94FD-54533903381C}" destId="{9A8CBBC3-6F08-43AE-92D3-4AEFD9631771}" srcOrd="1" destOrd="0" presId="urn:microsoft.com/office/officeart/2005/8/layout/pList2#1"/>
    <dgm:cxn modelId="{A7A9238A-1E7D-4303-9E17-6836DCD28AE0}" type="presParOf" srcId="{916D4352-04A6-4CBC-94FD-54533903381C}" destId="{8ED3AE45-542C-432B-B94F-7FC0499400D5}" srcOrd="2" destOrd="0" presId="urn:microsoft.com/office/officeart/2005/8/layout/pList2#1"/>
    <dgm:cxn modelId="{6221A4C6-8345-4C71-A0CA-D6CC107918EA}" type="presParOf" srcId="{D80A7C70-CC1D-4EA2-B0A7-B69D01A063AA}" destId="{F7FE97CE-493B-4379-B0A9-0573C17846CB}" srcOrd="7" destOrd="0" presId="urn:microsoft.com/office/officeart/2005/8/layout/pList2#1"/>
    <dgm:cxn modelId="{903CBDA9-83F1-4A2A-900C-BEC60665E557}" type="presParOf" srcId="{D80A7C70-CC1D-4EA2-B0A7-B69D01A063AA}" destId="{3D027EE6-F189-46E6-BEE4-0E6429D74789}" srcOrd="8" destOrd="0" presId="urn:microsoft.com/office/officeart/2005/8/layout/pList2#1"/>
    <dgm:cxn modelId="{ACBF6FD4-566B-4B38-BC08-A64AF21864DB}" type="presParOf" srcId="{3D027EE6-F189-46E6-BEE4-0E6429D74789}" destId="{8002929D-DA16-44B2-B585-5AF84797120C}" srcOrd="0" destOrd="0" presId="urn:microsoft.com/office/officeart/2005/8/layout/pList2#1"/>
    <dgm:cxn modelId="{2537BFC7-4F8E-400A-B437-7D65D2489C10}" type="presParOf" srcId="{3D027EE6-F189-46E6-BEE4-0E6429D74789}" destId="{12812750-D0D8-42E5-96E8-1F7628DA7EE2}" srcOrd="1" destOrd="0" presId="urn:microsoft.com/office/officeart/2005/8/layout/pList2#1"/>
    <dgm:cxn modelId="{62DE417D-7584-42BA-843B-E78D5350EDC5}" type="presParOf" srcId="{3D027EE6-F189-46E6-BEE4-0E6429D74789}" destId="{9C69ABC1-F092-46C9-8A3A-9BF56650B129}" srcOrd="2" destOrd="0" presId="urn:microsoft.com/office/officeart/2005/8/layout/pList2#1"/>
    <dgm:cxn modelId="{7D578A7E-61AF-4D0F-B8AC-016EB89B1240}" type="presParOf" srcId="{D80A7C70-CC1D-4EA2-B0A7-B69D01A063AA}" destId="{66300DFD-44CC-4A03-9818-1FF55468CD81}" srcOrd="9" destOrd="0" presId="urn:microsoft.com/office/officeart/2005/8/layout/pList2#1"/>
    <dgm:cxn modelId="{E5DF3E0D-DCCE-4BF0-A9D7-044800F81D44}" type="presParOf" srcId="{D80A7C70-CC1D-4EA2-B0A7-B69D01A063AA}" destId="{79C8BF54-5894-4FC4-AB0C-319179288F63}" srcOrd="10" destOrd="0" presId="urn:microsoft.com/office/officeart/2005/8/layout/pList2#1"/>
    <dgm:cxn modelId="{82D6528B-1686-4A9D-A080-1381F80076EF}" type="presParOf" srcId="{79C8BF54-5894-4FC4-AB0C-319179288F63}" destId="{E1D92A97-B70B-4049-83EB-366074B6C925}" srcOrd="0" destOrd="0" presId="urn:microsoft.com/office/officeart/2005/8/layout/pList2#1"/>
    <dgm:cxn modelId="{1A0D1171-76EB-4FDA-81DB-6A0FB20FA65E}" type="presParOf" srcId="{79C8BF54-5894-4FC4-AB0C-319179288F63}" destId="{261C5F3C-2892-4765-A58E-90ED3E1D2B51}" srcOrd="1" destOrd="0" presId="urn:microsoft.com/office/officeart/2005/8/layout/pList2#1"/>
    <dgm:cxn modelId="{53B84F72-0CA5-4D9C-BB96-09C5314ECB4A}" type="presParOf" srcId="{79C8BF54-5894-4FC4-AB0C-319179288F63}" destId="{6856E10D-EC70-4152-96E8-D11C3D465227}" srcOrd="2" destOrd="0" presId="urn:microsoft.com/office/officeart/2005/8/layout/pList2#1"/>
    <dgm:cxn modelId="{EDD27525-E5E6-435E-AF10-214C3EF5551E}" type="presParOf" srcId="{D80A7C70-CC1D-4EA2-B0A7-B69D01A063AA}" destId="{46E941EE-B647-42DB-99BA-95DCB76D03A5}" srcOrd="11" destOrd="0" presId="urn:microsoft.com/office/officeart/2005/8/layout/pList2#1"/>
    <dgm:cxn modelId="{9D7A9C48-95C9-4B53-99BB-BC6B9889970A}" type="presParOf" srcId="{D80A7C70-CC1D-4EA2-B0A7-B69D01A063AA}" destId="{CA89689B-5732-4FA5-8467-5491499198C5}" srcOrd="12" destOrd="0" presId="urn:microsoft.com/office/officeart/2005/8/layout/pList2#1"/>
    <dgm:cxn modelId="{F0B78090-A55B-46E0-AD8E-F8D4979FC9E7}" type="presParOf" srcId="{CA89689B-5732-4FA5-8467-5491499198C5}" destId="{06493AC7-5241-428E-98C6-39C7CCB8408B}" srcOrd="0" destOrd="0" presId="urn:microsoft.com/office/officeart/2005/8/layout/pList2#1"/>
    <dgm:cxn modelId="{470976A0-EBCF-4795-8C07-4FB9E72859E7}" type="presParOf" srcId="{CA89689B-5732-4FA5-8467-5491499198C5}" destId="{044DB6E7-15CE-4576-9E19-6DCAA58DC063}" srcOrd="1" destOrd="0" presId="urn:microsoft.com/office/officeart/2005/8/layout/pList2#1"/>
    <dgm:cxn modelId="{7BBFEDF3-E813-4E50-829B-A731738888C2}" type="presParOf" srcId="{CA89689B-5732-4FA5-8467-5491499198C5}" destId="{F3177A58-2F07-42C4-B0A8-E37A71F703C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6D159A-5C4C-4059-926F-2187C44D52DA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67461A0-C077-4CE4-9088-93DDA54AC541}">
      <dgm:prSet phldrT="[Tekst]"/>
      <dgm:spPr/>
      <dgm:t>
        <a:bodyPr/>
        <a:lstStyle/>
        <a:p>
          <a:r>
            <a:rPr lang="hr-HR" dirty="0"/>
            <a:t>Sudjelovanje u NRS 2030 Upravljačkom odboru</a:t>
          </a:r>
        </a:p>
      </dgm:t>
    </dgm:pt>
    <dgm:pt modelId="{EDCFC475-4D23-46EE-914B-E7F0D0BF0203}" type="parTrans" cxnId="{1EBA805B-EAD1-4267-9453-274FAD358AF6}">
      <dgm:prSet/>
      <dgm:spPr/>
      <dgm:t>
        <a:bodyPr/>
        <a:lstStyle/>
        <a:p>
          <a:endParaRPr lang="hr-HR"/>
        </a:p>
      </dgm:t>
    </dgm:pt>
    <dgm:pt modelId="{2168AFC0-BD7C-4130-B0F9-DE03560D0E03}" type="sibTrans" cxnId="{1EBA805B-EAD1-4267-9453-274FAD358AF6}">
      <dgm:prSet/>
      <dgm:spPr/>
      <dgm:t>
        <a:bodyPr/>
        <a:lstStyle/>
        <a:p>
          <a:endParaRPr lang="hr-HR"/>
        </a:p>
      </dgm:t>
    </dgm:pt>
    <dgm:pt modelId="{14384343-6812-4CFB-BF86-44BC6FA14FAE}">
      <dgm:prSet phldrT="[Tekst]"/>
      <dgm:spPr/>
      <dgm:t>
        <a:bodyPr/>
        <a:lstStyle/>
        <a:p>
          <a:r>
            <a:rPr lang="hr-HR" dirty="0"/>
            <a:t>Sudjelovanje u MRS za izradu NRS 2030 i RS za izradu analitičkih podloga za NRS 2030</a:t>
          </a:r>
        </a:p>
      </dgm:t>
    </dgm:pt>
    <dgm:pt modelId="{98CB66BA-60E1-4D1E-8A08-E411DAD7692D}" type="parTrans" cxnId="{73F873C0-5B64-4BA5-BD62-655C46628A69}">
      <dgm:prSet/>
      <dgm:spPr/>
      <dgm:t>
        <a:bodyPr/>
        <a:lstStyle/>
        <a:p>
          <a:endParaRPr lang="hr-HR"/>
        </a:p>
      </dgm:t>
    </dgm:pt>
    <dgm:pt modelId="{526D8DE0-D05E-48B6-B9D4-C330097CF2F1}" type="sibTrans" cxnId="{73F873C0-5B64-4BA5-BD62-655C46628A69}">
      <dgm:prSet/>
      <dgm:spPr/>
      <dgm:t>
        <a:bodyPr/>
        <a:lstStyle/>
        <a:p>
          <a:endParaRPr lang="hr-HR"/>
        </a:p>
      </dgm:t>
    </dgm:pt>
    <dgm:pt modelId="{96C64A25-6859-4DA7-BFD1-D38C055D7A17}">
      <dgm:prSet phldrT="[Tekst]"/>
      <dgm:spPr/>
      <dgm:t>
        <a:bodyPr/>
        <a:lstStyle/>
        <a:p>
          <a:r>
            <a:rPr lang="hr-HR" dirty="0"/>
            <a:t>Sudjelovanje u vođenu i/ili radu TRS-ova i radnih skupina za horizontalne politike</a:t>
          </a:r>
        </a:p>
      </dgm:t>
    </dgm:pt>
    <dgm:pt modelId="{284CC005-3F20-487E-AB37-D1D2201817E1}" type="parTrans" cxnId="{C7941D51-589A-4A85-A8DC-25C400C3D998}">
      <dgm:prSet/>
      <dgm:spPr/>
      <dgm:t>
        <a:bodyPr/>
        <a:lstStyle/>
        <a:p>
          <a:endParaRPr lang="hr-HR"/>
        </a:p>
      </dgm:t>
    </dgm:pt>
    <dgm:pt modelId="{D60802E6-283B-41D3-9C11-C9320B9776C0}" type="sibTrans" cxnId="{C7941D51-589A-4A85-A8DC-25C400C3D998}">
      <dgm:prSet/>
      <dgm:spPr/>
      <dgm:t>
        <a:bodyPr/>
        <a:lstStyle/>
        <a:p>
          <a:endParaRPr lang="hr-HR"/>
        </a:p>
      </dgm:t>
    </dgm:pt>
    <dgm:pt modelId="{C861A253-1085-48A0-AE47-BBFF0735394B}" type="pres">
      <dgm:prSet presAssocID="{7D6D159A-5C4C-4059-926F-2187C44D52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EFDB2EC-0C36-45CF-A2D3-046AA18B8B01}" type="pres">
      <dgm:prSet presAssocID="{7D6D159A-5C4C-4059-926F-2187C44D52DA}" presName="fgShape" presStyleLbl="fgShp" presStyleIdx="0" presStyleCnt="1"/>
      <dgm:spPr/>
    </dgm:pt>
    <dgm:pt modelId="{B588516D-3AA4-4A70-939D-92F6BB6BFC08}" type="pres">
      <dgm:prSet presAssocID="{7D6D159A-5C4C-4059-926F-2187C44D52DA}" presName="linComp" presStyleCnt="0"/>
      <dgm:spPr/>
    </dgm:pt>
    <dgm:pt modelId="{DFBD219F-7631-4905-B63E-BD3F7C063F23}" type="pres">
      <dgm:prSet presAssocID="{F67461A0-C077-4CE4-9088-93DDA54AC541}" presName="compNode" presStyleCnt="0"/>
      <dgm:spPr/>
    </dgm:pt>
    <dgm:pt modelId="{C80E5D03-DA43-4257-9C12-CC004E6ABEEF}" type="pres">
      <dgm:prSet presAssocID="{F67461A0-C077-4CE4-9088-93DDA54AC541}" presName="bkgdShape" presStyleLbl="node1" presStyleIdx="0" presStyleCnt="3"/>
      <dgm:spPr/>
      <dgm:t>
        <a:bodyPr/>
        <a:lstStyle/>
        <a:p>
          <a:endParaRPr lang="hr-HR"/>
        </a:p>
      </dgm:t>
    </dgm:pt>
    <dgm:pt modelId="{056CC4BA-2879-4A91-A69F-724218DC6CC3}" type="pres">
      <dgm:prSet presAssocID="{F67461A0-C077-4CE4-9088-93DDA54AC54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78CC6D-4B43-4553-B969-441BCEF8BB2F}" type="pres">
      <dgm:prSet presAssocID="{F67461A0-C077-4CE4-9088-93DDA54AC541}" presName="invisiNode" presStyleLbl="node1" presStyleIdx="0" presStyleCnt="3"/>
      <dgm:spPr/>
    </dgm:pt>
    <dgm:pt modelId="{A9353BF7-A0DB-4978-B4D6-55F178B7E76A}" type="pres">
      <dgm:prSet presAssocID="{F67461A0-C077-4CE4-9088-93DDA54AC541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9E6C7DB8-3336-4CA7-B514-24477D7953F1}" type="pres">
      <dgm:prSet presAssocID="{2168AFC0-BD7C-4130-B0F9-DE03560D0E03}" presName="sibTrans" presStyleLbl="sibTrans2D1" presStyleIdx="0" presStyleCnt="0"/>
      <dgm:spPr/>
      <dgm:t>
        <a:bodyPr/>
        <a:lstStyle/>
        <a:p>
          <a:endParaRPr lang="hr-HR"/>
        </a:p>
      </dgm:t>
    </dgm:pt>
    <dgm:pt modelId="{60FBC403-0D0D-44FB-8510-D6ED06177AFE}" type="pres">
      <dgm:prSet presAssocID="{14384343-6812-4CFB-BF86-44BC6FA14FAE}" presName="compNode" presStyleCnt="0"/>
      <dgm:spPr/>
    </dgm:pt>
    <dgm:pt modelId="{15E1FF7C-631D-4E9C-8477-83AB8FD71755}" type="pres">
      <dgm:prSet presAssocID="{14384343-6812-4CFB-BF86-44BC6FA14FAE}" presName="bkgdShape" presStyleLbl="node1" presStyleIdx="1" presStyleCnt="3"/>
      <dgm:spPr/>
      <dgm:t>
        <a:bodyPr/>
        <a:lstStyle/>
        <a:p>
          <a:endParaRPr lang="hr-HR"/>
        </a:p>
      </dgm:t>
    </dgm:pt>
    <dgm:pt modelId="{95E2F75F-87AE-49A3-B577-7269D8D2B284}" type="pres">
      <dgm:prSet presAssocID="{14384343-6812-4CFB-BF86-44BC6FA14FA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53F4A2-A179-47AD-A653-1039BF71BE40}" type="pres">
      <dgm:prSet presAssocID="{14384343-6812-4CFB-BF86-44BC6FA14FAE}" presName="invisiNode" presStyleLbl="node1" presStyleIdx="1" presStyleCnt="3"/>
      <dgm:spPr/>
    </dgm:pt>
    <dgm:pt modelId="{BE4D7C4C-AA42-49A0-95F5-404FBC85CABD}" type="pres">
      <dgm:prSet presAssocID="{14384343-6812-4CFB-BF86-44BC6FA14FAE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</dgm:spPr>
    </dgm:pt>
    <dgm:pt modelId="{3635185E-45C4-4045-B0AC-8F35A7280939}" type="pres">
      <dgm:prSet presAssocID="{526D8DE0-D05E-48B6-B9D4-C330097CF2F1}" presName="sibTrans" presStyleLbl="sibTrans2D1" presStyleIdx="0" presStyleCnt="0"/>
      <dgm:spPr/>
      <dgm:t>
        <a:bodyPr/>
        <a:lstStyle/>
        <a:p>
          <a:endParaRPr lang="hr-HR"/>
        </a:p>
      </dgm:t>
    </dgm:pt>
    <dgm:pt modelId="{D4A45301-2366-4FC5-9BAB-FCAF15DCA759}" type="pres">
      <dgm:prSet presAssocID="{96C64A25-6859-4DA7-BFD1-D38C055D7A17}" presName="compNode" presStyleCnt="0"/>
      <dgm:spPr/>
    </dgm:pt>
    <dgm:pt modelId="{0CA9A3A2-8EFC-412D-9695-C87355794422}" type="pres">
      <dgm:prSet presAssocID="{96C64A25-6859-4DA7-BFD1-D38C055D7A17}" presName="bkgdShape" presStyleLbl="node1" presStyleIdx="2" presStyleCnt="3"/>
      <dgm:spPr/>
      <dgm:t>
        <a:bodyPr/>
        <a:lstStyle/>
        <a:p>
          <a:endParaRPr lang="hr-HR"/>
        </a:p>
      </dgm:t>
    </dgm:pt>
    <dgm:pt modelId="{76922EA2-16FC-4DAC-8A29-4C5B6BEAAFDF}" type="pres">
      <dgm:prSet presAssocID="{96C64A25-6859-4DA7-BFD1-D38C055D7A1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CA72B7-0122-441E-9CF8-6D986B8DE779}" type="pres">
      <dgm:prSet presAssocID="{96C64A25-6859-4DA7-BFD1-D38C055D7A17}" presName="invisiNode" presStyleLbl="node1" presStyleIdx="2" presStyleCnt="3"/>
      <dgm:spPr/>
    </dgm:pt>
    <dgm:pt modelId="{D55F49D5-0D87-4E15-ADAF-163C710A1D9F}" type="pres">
      <dgm:prSet presAssocID="{96C64A25-6859-4DA7-BFD1-D38C055D7A17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52000" r="-52000"/>
          </a:stretch>
        </a:blipFill>
      </dgm:spPr>
    </dgm:pt>
  </dgm:ptLst>
  <dgm:cxnLst>
    <dgm:cxn modelId="{C7941D51-589A-4A85-A8DC-25C400C3D998}" srcId="{7D6D159A-5C4C-4059-926F-2187C44D52DA}" destId="{96C64A25-6859-4DA7-BFD1-D38C055D7A17}" srcOrd="2" destOrd="0" parTransId="{284CC005-3F20-487E-AB37-D1D2201817E1}" sibTransId="{D60802E6-283B-41D3-9C11-C9320B9776C0}"/>
    <dgm:cxn modelId="{65A66E00-5A0F-4F5F-B286-F89B1EFBA8F8}" type="presOf" srcId="{14384343-6812-4CFB-BF86-44BC6FA14FAE}" destId="{95E2F75F-87AE-49A3-B577-7269D8D2B284}" srcOrd="1" destOrd="0" presId="urn:microsoft.com/office/officeart/2005/8/layout/hList7"/>
    <dgm:cxn modelId="{B3B2595E-5D14-4CCC-8F68-DFE59BA0D5FF}" type="presOf" srcId="{526D8DE0-D05E-48B6-B9D4-C330097CF2F1}" destId="{3635185E-45C4-4045-B0AC-8F35A7280939}" srcOrd="0" destOrd="0" presId="urn:microsoft.com/office/officeart/2005/8/layout/hList7"/>
    <dgm:cxn modelId="{AF64B3B3-2BC5-402C-859C-DE892145193F}" type="presOf" srcId="{7D6D159A-5C4C-4059-926F-2187C44D52DA}" destId="{C861A253-1085-48A0-AE47-BBFF0735394B}" srcOrd="0" destOrd="0" presId="urn:microsoft.com/office/officeart/2005/8/layout/hList7"/>
    <dgm:cxn modelId="{8D48F206-D8F3-4809-BD91-E16BD66E3E39}" type="presOf" srcId="{14384343-6812-4CFB-BF86-44BC6FA14FAE}" destId="{15E1FF7C-631D-4E9C-8477-83AB8FD71755}" srcOrd="0" destOrd="0" presId="urn:microsoft.com/office/officeart/2005/8/layout/hList7"/>
    <dgm:cxn modelId="{A39A6075-E223-4FCE-8598-D89189AE1234}" type="presOf" srcId="{2168AFC0-BD7C-4130-B0F9-DE03560D0E03}" destId="{9E6C7DB8-3336-4CA7-B514-24477D7953F1}" srcOrd="0" destOrd="0" presId="urn:microsoft.com/office/officeart/2005/8/layout/hList7"/>
    <dgm:cxn modelId="{B8EAE30A-F525-4C1D-883B-C53548820E88}" type="presOf" srcId="{96C64A25-6859-4DA7-BFD1-D38C055D7A17}" destId="{76922EA2-16FC-4DAC-8A29-4C5B6BEAAFDF}" srcOrd="1" destOrd="0" presId="urn:microsoft.com/office/officeart/2005/8/layout/hList7"/>
    <dgm:cxn modelId="{1EBA805B-EAD1-4267-9453-274FAD358AF6}" srcId="{7D6D159A-5C4C-4059-926F-2187C44D52DA}" destId="{F67461A0-C077-4CE4-9088-93DDA54AC541}" srcOrd="0" destOrd="0" parTransId="{EDCFC475-4D23-46EE-914B-E7F0D0BF0203}" sibTransId="{2168AFC0-BD7C-4130-B0F9-DE03560D0E03}"/>
    <dgm:cxn modelId="{B73BF940-F0A9-4FC6-BCCF-CA19B7B13D54}" type="presOf" srcId="{F67461A0-C077-4CE4-9088-93DDA54AC541}" destId="{056CC4BA-2879-4A91-A69F-724218DC6CC3}" srcOrd="1" destOrd="0" presId="urn:microsoft.com/office/officeart/2005/8/layout/hList7"/>
    <dgm:cxn modelId="{73F873C0-5B64-4BA5-BD62-655C46628A69}" srcId="{7D6D159A-5C4C-4059-926F-2187C44D52DA}" destId="{14384343-6812-4CFB-BF86-44BC6FA14FAE}" srcOrd="1" destOrd="0" parTransId="{98CB66BA-60E1-4D1E-8A08-E411DAD7692D}" sibTransId="{526D8DE0-D05E-48B6-B9D4-C330097CF2F1}"/>
    <dgm:cxn modelId="{5013BF6F-7456-4DAF-9F69-6F5ED544C67B}" type="presOf" srcId="{F67461A0-C077-4CE4-9088-93DDA54AC541}" destId="{C80E5D03-DA43-4257-9C12-CC004E6ABEEF}" srcOrd="0" destOrd="0" presId="urn:microsoft.com/office/officeart/2005/8/layout/hList7"/>
    <dgm:cxn modelId="{29E01040-4A8B-4F7F-B3D1-1EB5284E34AE}" type="presOf" srcId="{96C64A25-6859-4DA7-BFD1-D38C055D7A17}" destId="{0CA9A3A2-8EFC-412D-9695-C87355794422}" srcOrd="0" destOrd="0" presId="urn:microsoft.com/office/officeart/2005/8/layout/hList7"/>
    <dgm:cxn modelId="{C99BFEE8-BFC5-4721-8C14-F6BAB38A35A2}" type="presParOf" srcId="{C861A253-1085-48A0-AE47-BBFF0735394B}" destId="{4EFDB2EC-0C36-45CF-A2D3-046AA18B8B01}" srcOrd="0" destOrd="0" presId="urn:microsoft.com/office/officeart/2005/8/layout/hList7"/>
    <dgm:cxn modelId="{2FCCF313-0724-4233-AC2E-0E10817330B0}" type="presParOf" srcId="{C861A253-1085-48A0-AE47-BBFF0735394B}" destId="{B588516D-3AA4-4A70-939D-92F6BB6BFC08}" srcOrd="1" destOrd="0" presId="urn:microsoft.com/office/officeart/2005/8/layout/hList7"/>
    <dgm:cxn modelId="{A4F4B556-C5B7-4D2D-9BDE-680F7D4BD676}" type="presParOf" srcId="{B588516D-3AA4-4A70-939D-92F6BB6BFC08}" destId="{DFBD219F-7631-4905-B63E-BD3F7C063F23}" srcOrd="0" destOrd="0" presId="urn:microsoft.com/office/officeart/2005/8/layout/hList7"/>
    <dgm:cxn modelId="{A008C7E6-F0FE-4312-AACC-5F055F8474C5}" type="presParOf" srcId="{DFBD219F-7631-4905-B63E-BD3F7C063F23}" destId="{C80E5D03-DA43-4257-9C12-CC004E6ABEEF}" srcOrd="0" destOrd="0" presId="urn:microsoft.com/office/officeart/2005/8/layout/hList7"/>
    <dgm:cxn modelId="{61215DB4-C533-4D47-B1D7-69EE44EE5B5B}" type="presParOf" srcId="{DFBD219F-7631-4905-B63E-BD3F7C063F23}" destId="{056CC4BA-2879-4A91-A69F-724218DC6CC3}" srcOrd="1" destOrd="0" presId="urn:microsoft.com/office/officeart/2005/8/layout/hList7"/>
    <dgm:cxn modelId="{EAA682AF-5994-481D-8A31-7A73D54C1426}" type="presParOf" srcId="{DFBD219F-7631-4905-B63E-BD3F7C063F23}" destId="{6A78CC6D-4B43-4553-B969-441BCEF8BB2F}" srcOrd="2" destOrd="0" presId="urn:microsoft.com/office/officeart/2005/8/layout/hList7"/>
    <dgm:cxn modelId="{0904C4BC-CB3D-46C8-9D52-CDC97CECA506}" type="presParOf" srcId="{DFBD219F-7631-4905-B63E-BD3F7C063F23}" destId="{A9353BF7-A0DB-4978-B4D6-55F178B7E76A}" srcOrd="3" destOrd="0" presId="urn:microsoft.com/office/officeart/2005/8/layout/hList7"/>
    <dgm:cxn modelId="{76D345C6-5519-4D6D-AA86-EB7EBF9283AC}" type="presParOf" srcId="{B588516D-3AA4-4A70-939D-92F6BB6BFC08}" destId="{9E6C7DB8-3336-4CA7-B514-24477D7953F1}" srcOrd="1" destOrd="0" presId="urn:microsoft.com/office/officeart/2005/8/layout/hList7"/>
    <dgm:cxn modelId="{8EA0B323-466E-40C0-957D-DE87DFC3758C}" type="presParOf" srcId="{B588516D-3AA4-4A70-939D-92F6BB6BFC08}" destId="{60FBC403-0D0D-44FB-8510-D6ED06177AFE}" srcOrd="2" destOrd="0" presId="urn:microsoft.com/office/officeart/2005/8/layout/hList7"/>
    <dgm:cxn modelId="{43F80242-744A-4DD2-AA87-8D933B18E012}" type="presParOf" srcId="{60FBC403-0D0D-44FB-8510-D6ED06177AFE}" destId="{15E1FF7C-631D-4E9C-8477-83AB8FD71755}" srcOrd="0" destOrd="0" presId="urn:microsoft.com/office/officeart/2005/8/layout/hList7"/>
    <dgm:cxn modelId="{7F99EA9C-753A-4737-AF3C-8E0757C837A2}" type="presParOf" srcId="{60FBC403-0D0D-44FB-8510-D6ED06177AFE}" destId="{95E2F75F-87AE-49A3-B577-7269D8D2B284}" srcOrd="1" destOrd="0" presId="urn:microsoft.com/office/officeart/2005/8/layout/hList7"/>
    <dgm:cxn modelId="{577086D3-6066-4D55-B736-406FDDF3F8BD}" type="presParOf" srcId="{60FBC403-0D0D-44FB-8510-D6ED06177AFE}" destId="{5B53F4A2-A179-47AD-A653-1039BF71BE40}" srcOrd="2" destOrd="0" presId="urn:microsoft.com/office/officeart/2005/8/layout/hList7"/>
    <dgm:cxn modelId="{C3136C2B-387F-4852-B2C3-28FFC766B77F}" type="presParOf" srcId="{60FBC403-0D0D-44FB-8510-D6ED06177AFE}" destId="{BE4D7C4C-AA42-49A0-95F5-404FBC85CABD}" srcOrd="3" destOrd="0" presId="urn:microsoft.com/office/officeart/2005/8/layout/hList7"/>
    <dgm:cxn modelId="{C16A8BF5-6A83-4FA3-B45B-80DB319CD27D}" type="presParOf" srcId="{B588516D-3AA4-4A70-939D-92F6BB6BFC08}" destId="{3635185E-45C4-4045-B0AC-8F35A7280939}" srcOrd="3" destOrd="0" presId="urn:microsoft.com/office/officeart/2005/8/layout/hList7"/>
    <dgm:cxn modelId="{DF7A53D1-2100-4BF0-AA31-A823F9D946FB}" type="presParOf" srcId="{B588516D-3AA4-4A70-939D-92F6BB6BFC08}" destId="{D4A45301-2366-4FC5-9BAB-FCAF15DCA759}" srcOrd="4" destOrd="0" presId="urn:microsoft.com/office/officeart/2005/8/layout/hList7"/>
    <dgm:cxn modelId="{9F710D57-22D8-4FB0-AB45-628E0210DAEC}" type="presParOf" srcId="{D4A45301-2366-4FC5-9BAB-FCAF15DCA759}" destId="{0CA9A3A2-8EFC-412D-9695-C87355794422}" srcOrd="0" destOrd="0" presId="urn:microsoft.com/office/officeart/2005/8/layout/hList7"/>
    <dgm:cxn modelId="{03717945-6A05-4AB4-82CC-627BBC96DF2C}" type="presParOf" srcId="{D4A45301-2366-4FC5-9BAB-FCAF15DCA759}" destId="{76922EA2-16FC-4DAC-8A29-4C5B6BEAAFDF}" srcOrd="1" destOrd="0" presId="urn:microsoft.com/office/officeart/2005/8/layout/hList7"/>
    <dgm:cxn modelId="{4EDC7D85-BE44-4322-BE80-A8153493BB13}" type="presParOf" srcId="{D4A45301-2366-4FC5-9BAB-FCAF15DCA759}" destId="{41CA72B7-0122-441E-9CF8-6D986B8DE779}" srcOrd="2" destOrd="0" presId="urn:microsoft.com/office/officeart/2005/8/layout/hList7"/>
    <dgm:cxn modelId="{CBEF245F-9C6F-4B82-9751-8D78978841D9}" type="presParOf" srcId="{D4A45301-2366-4FC5-9BAB-FCAF15DCA759}" destId="{D55F49D5-0D87-4E15-ADAF-163C710A1D9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5F86E4-DBC2-44F5-A0F3-353C0485D0E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A8B4240-3F12-4D0B-AC75-222500650900}">
      <dgm:prSet phldrT="[Tekst]"/>
      <dgm:spPr/>
      <dgm:t>
        <a:bodyPr/>
        <a:lstStyle/>
        <a:p>
          <a:r>
            <a:rPr lang="hr-HR" dirty="0"/>
            <a:t>TRS Zdravlje i kvaliteta života</a:t>
          </a:r>
        </a:p>
      </dgm:t>
    </dgm:pt>
    <dgm:pt modelId="{427A2B5A-0BD6-4DE6-83EA-0FF0134C9A2C}" type="parTrans" cxnId="{CE2E81C9-EA3E-464A-81C3-F6FDC19CA4B9}">
      <dgm:prSet/>
      <dgm:spPr/>
      <dgm:t>
        <a:bodyPr/>
        <a:lstStyle/>
        <a:p>
          <a:endParaRPr lang="hr-HR"/>
        </a:p>
      </dgm:t>
    </dgm:pt>
    <dgm:pt modelId="{F24AA3A2-991A-4BAA-BEF1-05411097C534}" type="sibTrans" cxnId="{CE2E81C9-EA3E-464A-81C3-F6FDC19CA4B9}">
      <dgm:prSet/>
      <dgm:spPr/>
      <dgm:t>
        <a:bodyPr/>
        <a:lstStyle/>
        <a:p>
          <a:endParaRPr lang="hr-HR"/>
        </a:p>
      </dgm:t>
    </dgm:pt>
    <dgm:pt modelId="{C4AC2C32-D4C6-470C-850E-3922F2DB582D}">
      <dgm:prSet phldrT="[Tekst]"/>
      <dgm:spPr/>
      <dgm:t>
        <a:bodyPr/>
        <a:lstStyle/>
        <a:p>
          <a:r>
            <a:rPr lang="hr-HR" dirty="0"/>
            <a:t>Ministarstvo zdravstva</a:t>
          </a:r>
        </a:p>
      </dgm:t>
    </dgm:pt>
    <dgm:pt modelId="{470C7F7A-BB5D-4CA2-BC45-78D9E1B5F0F6}" type="parTrans" cxnId="{E053598A-2B11-4726-A5E5-0BC1A19EB1B6}">
      <dgm:prSet/>
      <dgm:spPr/>
      <dgm:t>
        <a:bodyPr/>
        <a:lstStyle/>
        <a:p>
          <a:endParaRPr lang="hr-HR"/>
        </a:p>
      </dgm:t>
    </dgm:pt>
    <dgm:pt modelId="{3B8547C6-CD20-4022-A907-92F44DA69F95}" type="sibTrans" cxnId="{E053598A-2B11-4726-A5E5-0BC1A19EB1B6}">
      <dgm:prSet/>
      <dgm:spPr/>
      <dgm:t>
        <a:bodyPr/>
        <a:lstStyle/>
        <a:p>
          <a:endParaRPr lang="hr-HR"/>
        </a:p>
      </dgm:t>
    </dgm:pt>
    <dgm:pt modelId="{E6CEB810-E550-40DF-9889-9D655393EC65}">
      <dgm:prSet phldrT="[Tekst]"/>
      <dgm:spPr/>
      <dgm:t>
        <a:bodyPr/>
        <a:lstStyle/>
        <a:p>
          <a:r>
            <a:rPr lang="hr-HR" dirty="0"/>
            <a:t>TRS Energija i održivi okoliš</a:t>
          </a:r>
        </a:p>
      </dgm:t>
    </dgm:pt>
    <dgm:pt modelId="{A82A8A13-7B5C-4664-ABE6-D8038C5EF623}" type="parTrans" cxnId="{76D19975-3320-400E-8420-744F4320CC9F}">
      <dgm:prSet/>
      <dgm:spPr/>
      <dgm:t>
        <a:bodyPr/>
        <a:lstStyle/>
        <a:p>
          <a:endParaRPr lang="hr-HR"/>
        </a:p>
      </dgm:t>
    </dgm:pt>
    <dgm:pt modelId="{A068DDF8-02F5-4509-B899-D8105C32318C}" type="sibTrans" cxnId="{76D19975-3320-400E-8420-744F4320CC9F}">
      <dgm:prSet/>
      <dgm:spPr/>
      <dgm:t>
        <a:bodyPr/>
        <a:lstStyle/>
        <a:p>
          <a:endParaRPr lang="hr-HR"/>
        </a:p>
      </dgm:t>
    </dgm:pt>
    <dgm:pt modelId="{0DF13D14-C39C-4C1E-B0B4-9E68AF6D4B1B}">
      <dgm:prSet phldrT="[Tekst]"/>
      <dgm:spPr/>
      <dgm:t>
        <a:bodyPr/>
        <a:lstStyle/>
        <a:p>
          <a:r>
            <a:rPr lang="hr-HR" dirty="0"/>
            <a:t>Ministarstvo zaštite okoliša i energetike</a:t>
          </a:r>
        </a:p>
      </dgm:t>
    </dgm:pt>
    <dgm:pt modelId="{BA891C6D-A9CC-4660-B046-BBF72F882D06}" type="parTrans" cxnId="{3BC3F491-CB72-4532-83A1-8B8BC3A25FA9}">
      <dgm:prSet/>
      <dgm:spPr/>
      <dgm:t>
        <a:bodyPr/>
        <a:lstStyle/>
        <a:p>
          <a:endParaRPr lang="hr-HR"/>
        </a:p>
      </dgm:t>
    </dgm:pt>
    <dgm:pt modelId="{C70E648B-8EA8-4994-BAFA-EF0F4EE17A70}" type="sibTrans" cxnId="{3BC3F491-CB72-4532-83A1-8B8BC3A25FA9}">
      <dgm:prSet/>
      <dgm:spPr/>
      <dgm:t>
        <a:bodyPr/>
        <a:lstStyle/>
        <a:p>
          <a:endParaRPr lang="hr-HR"/>
        </a:p>
      </dgm:t>
    </dgm:pt>
    <dgm:pt modelId="{4D512CD8-B849-457E-903A-9DC3B05D6422}">
      <dgm:prSet phldrT="[Tekst]"/>
      <dgm:spPr/>
      <dgm:t>
        <a:bodyPr/>
        <a:lstStyle/>
        <a:p>
          <a:r>
            <a:rPr lang="hr-HR" dirty="0"/>
            <a:t>Ministarstvo graditeljstva i prostornoga uređenja</a:t>
          </a:r>
        </a:p>
      </dgm:t>
    </dgm:pt>
    <dgm:pt modelId="{7C79A89C-A724-433B-A397-BC3F6EAE41A8}" type="parTrans" cxnId="{BC70414F-6DB8-4046-BD46-032C23DBA3A0}">
      <dgm:prSet/>
      <dgm:spPr/>
      <dgm:t>
        <a:bodyPr/>
        <a:lstStyle/>
        <a:p>
          <a:endParaRPr lang="hr-HR"/>
        </a:p>
      </dgm:t>
    </dgm:pt>
    <dgm:pt modelId="{440CFED2-F6FD-4C21-B5DA-A35BEA3F7F92}" type="sibTrans" cxnId="{BC70414F-6DB8-4046-BD46-032C23DBA3A0}">
      <dgm:prSet/>
      <dgm:spPr/>
      <dgm:t>
        <a:bodyPr/>
        <a:lstStyle/>
        <a:p>
          <a:endParaRPr lang="hr-HR"/>
        </a:p>
      </dgm:t>
    </dgm:pt>
    <dgm:pt modelId="{3443009C-C3C6-47DA-A25D-18AB14661525}">
      <dgm:prSet phldrT="[Tekst]"/>
      <dgm:spPr/>
      <dgm:t>
        <a:bodyPr/>
        <a:lstStyle/>
        <a:p>
          <a:r>
            <a:rPr lang="hr-HR" dirty="0"/>
            <a:t>TRS Promet i mobilnost</a:t>
          </a:r>
        </a:p>
      </dgm:t>
    </dgm:pt>
    <dgm:pt modelId="{57C75600-51F3-440F-AC6E-CEFEDB265742}" type="parTrans" cxnId="{661E28A2-4336-44E7-9A6B-B5158B6ADE4D}">
      <dgm:prSet/>
      <dgm:spPr/>
      <dgm:t>
        <a:bodyPr/>
        <a:lstStyle/>
        <a:p>
          <a:endParaRPr lang="hr-HR"/>
        </a:p>
      </dgm:t>
    </dgm:pt>
    <dgm:pt modelId="{3B4C00F7-E5D0-4A0B-A684-47BD3C2BC5A6}" type="sibTrans" cxnId="{661E28A2-4336-44E7-9A6B-B5158B6ADE4D}">
      <dgm:prSet/>
      <dgm:spPr/>
      <dgm:t>
        <a:bodyPr/>
        <a:lstStyle/>
        <a:p>
          <a:endParaRPr lang="hr-HR"/>
        </a:p>
      </dgm:t>
    </dgm:pt>
    <dgm:pt modelId="{F9188E11-628D-4BB3-B2F9-0E4420B8FAD2}">
      <dgm:prSet phldrT="[Tekst]"/>
      <dgm:spPr/>
      <dgm:t>
        <a:bodyPr/>
        <a:lstStyle/>
        <a:p>
          <a:r>
            <a:rPr lang="hr-HR" dirty="0"/>
            <a:t>Ministarstvo mora, prometa i infrastrukture</a:t>
          </a:r>
        </a:p>
      </dgm:t>
    </dgm:pt>
    <dgm:pt modelId="{6F49BF17-0993-46A0-9F34-D6FE53941267}" type="parTrans" cxnId="{FCF65226-6D02-4815-841B-DCDC06982C1E}">
      <dgm:prSet/>
      <dgm:spPr/>
      <dgm:t>
        <a:bodyPr/>
        <a:lstStyle/>
        <a:p>
          <a:endParaRPr lang="hr-HR"/>
        </a:p>
      </dgm:t>
    </dgm:pt>
    <dgm:pt modelId="{D3499C3B-4131-4C17-A4DB-0923D35C10FB}" type="sibTrans" cxnId="{FCF65226-6D02-4815-841B-DCDC06982C1E}">
      <dgm:prSet/>
      <dgm:spPr/>
      <dgm:t>
        <a:bodyPr/>
        <a:lstStyle/>
        <a:p>
          <a:endParaRPr lang="hr-HR"/>
        </a:p>
      </dgm:t>
    </dgm:pt>
    <dgm:pt modelId="{9FC7B788-7B36-4ABA-A2C3-38E6FA87F79B}" type="pres">
      <dgm:prSet presAssocID="{3E5F86E4-DBC2-44F5-A0F3-353C0485D0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59E94AF-9EC5-49CF-A6D2-D649569E5E02}" type="pres">
      <dgm:prSet presAssocID="{3A8B4240-3F12-4D0B-AC75-222500650900}" presName="comp" presStyleCnt="0"/>
      <dgm:spPr/>
    </dgm:pt>
    <dgm:pt modelId="{362B6362-C2A7-4F2C-88F3-7110EAC2ABC3}" type="pres">
      <dgm:prSet presAssocID="{3A8B4240-3F12-4D0B-AC75-222500650900}" presName="box" presStyleLbl="node1" presStyleIdx="0" presStyleCnt="3"/>
      <dgm:spPr/>
      <dgm:t>
        <a:bodyPr/>
        <a:lstStyle/>
        <a:p>
          <a:endParaRPr lang="hr-HR"/>
        </a:p>
      </dgm:t>
    </dgm:pt>
    <dgm:pt modelId="{285A4203-CC33-4E9E-A1CB-74BC5E65E8A0}" type="pres">
      <dgm:prSet presAssocID="{3A8B4240-3F12-4D0B-AC75-222500650900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47000" b="-47000"/>
          </a:stretch>
        </a:blipFill>
      </dgm:spPr>
    </dgm:pt>
    <dgm:pt modelId="{34D38217-3C61-47E4-891B-0E97726325DF}" type="pres">
      <dgm:prSet presAssocID="{3A8B4240-3F12-4D0B-AC75-22250065090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EE24E4-B8C4-460D-BB5B-DBB8904F2402}" type="pres">
      <dgm:prSet presAssocID="{F24AA3A2-991A-4BAA-BEF1-05411097C534}" presName="spacer" presStyleCnt="0"/>
      <dgm:spPr/>
    </dgm:pt>
    <dgm:pt modelId="{30D93302-8B6C-4F46-A6C1-6C5354874D37}" type="pres">
      <dgm:prSet presAssocID="{E6CEB810-E550-40DF-9889-9D655393EC65}" presName="comp" presStyleCnt="0"/>
      <dgm:spPr/>
    </dgm:pt>
    <dgm:pt modelId="{4D806027-375E-4CF5-9601-611D346C34C9}" type="pres">
      <dgm:prSet presAssocID="{E6CEB810-E550-40DF-9889-9D655393EC65}" presName="box" presStyleLbl="node1" presStyleIdx="1" presStyleCnt="3"/>
      <dgm:spPr/>
      <dgm:t>
        <a:bodyPr/>
        <a:lstStyle/>
        <a:p>
          <a:endParaRPr lang="hr-HR"/>
        </a:p>
      </dgm:t>
    </dgm:pt>
    <dgm:pt modelId="{90F71546-9C46-4126-9B55-2880798A7B8A}" type="pres">
      <dgm:prSet presAssocID="{E6CEB810-E550-40DF-9889-9D655393EC65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</dgm:spPr>
    </dgm:pt>
    <dgm:pt modelId="{5D7AF7DB-2EBF-4D5A-8DFD-F3D7071F2B2F}" type="pres">
      <dgm:prSet presAssocID="{E6CEB810-E550-40DF-9889-9D655393EC6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F183C3-A10F-4CC0-82FA-D272C71C24AA}" type="pres">
      <dgm:prSet presAssocID="{A068DDF8-02F5-4509-B899-D8105C32318C}" presName="spacer" presStyleCnt="0"/>
      <dgm:spPr/>
    </dgm:pt>
    <dgm:pt modelId="{4E63F88D-648E-434A-B283-7F03F70DF2A2}" type="pres">
      <dgm:prSet presAssocID="{3443009C-C3C6-47DA-A25D-18AB14661525}" presName="comp" presStyleCnt="0"/>
      <dgm:spPr/>
    </dgm:pt>
    <dgm:pt modelId="{6A511D4E-96B2-49F8-B833-4341E4A210A7}" type="pres">
      <dgm:prSet presAssocID="{3443009C-C3C6-47DA-A25D-18AB14661525}" presName="box" presStyleLbl="node1" presStyleIdx="2" presStyleCnt="3"/>
      <dgm:spPr/>
      <dgm:t>
        <a:bodyPr/>
        <a:lstStyle/>
        <a:p>
          <a:endParaRPr lang="hr-HR"/>
        </a:p>
      </dgm:t>
    </dgm:pt>
    <dgm:pt modelId="{3DD3CE41-A7B9-469A-931C-C18B1A78C113}" type="pres">
      <dgm:prSet presAssocID="{3443009C-C3C6-47DA-A25D-18AB14661525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3FC36775-3830-4F2A-B98C-F11EFCAE3F86}" type="pres">
      <dgm:prSet presAssocID="{3443009C-C3C6-47DA-A25D-18AB1466152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61E28A2-4336-44E7-9A6B-B5158B6ADE4D}" srcId="{3E5F86E4-DBC2-44F5-A0F3-353C0485D0EE}" destId="{3443009C-C3C6-47DA-A25D-18AB14661525}" srcOrd="2" destOrd="0" parTransId="{57C75600-51F3-440F-AC6E-CEFEDB265742}" sibTransId="{3B4C00F7-E5D0-4A0B-A684-47BD3C2BC5A6}"/>
    <dgm:cxn modelId="{916C1399-FC70-4784-A376-45888DACF94F}" type="presOf" srcId="{F9188E11-628D-4BB3-B2F9-0E4420B8FAD2}" destId="{6A511D4E-96B2-49F8-B833-4341E4A210A7}" srcOrd="0" destOrd="1" presId="urn:microsoft.com/office/officeart/2005/8/layout/vList4"/>
    <dgm:cxn modelId="{E053598A-2B11-4726-A5E5-0BC1A19EB1B6}" srcId="{3A8B4240-3F12-4D0B-AC75-222500650900}" destId="{C4AC2C32-D4C6-470C-850E-3922F2DB582D}" srcOrd="0" destOrd="0" parTransId="{470C7F7A-BB5D-4CA2-BC45-78D9E1B5F0F6}" sibTransId="{3B8547C6-CD20-4022-A907-92F44DA69F95}"/>
    <dgm:cxn modelId="{FA18B4CD-F460-484A-A9D0-6F56B0A4891F}" type="presOf" srcId="{0DF13D14-C39C-4C1E-B0B4-9E68AF6D4B1B}" destId="{5D7AF7DB-2EBF-4D5A-8DFD-F3D7071F2B2F}" srcOrd="1" destOrd="1" presId="urn:microsoft.com/office/officeart/2005/8/layout/vList4"/>
    <dgm:cxn modelId="{41C4F058-5DE4-463C-947A-51F2B0A90CB9}" type="presOf" srcId="{0DF13D14-C39C-4C1E-B0B4-9E68AF6D4B1B}" destId="{4D806027-375E-4CF5-9601-611D346C34C9}" srcOrd="0" destOrd="1" presId="urn:microsoft.com/office/officeart/2005/8/layout/vList4"/>
    <dgm:cxn modelId="{34EBA62B-617D-4E3A-913F-1DFC53A4A4C0}" type="presOf" srcId="{E6CEB810-E550-40DF-9889-9D655393EC65}" destId="{4D806027-375E-4CF5-9601-611D346C34C9}" srcOrd="0" destOrd="0" presId="urn:microsoft.com/office/officeart/2005/8/layout/vList4"/>
    <dgm:cxn modelId="{49B38809-022C-4705-B2F9-611AD013A2A5}" type="presOf" srcId="{3A8B4240-3F12-4D0B-AC75-222500650900}" destId="{34D38217-3C61-47E4-891B-0E97726325DF}" srcOrd="1" destOrd="0" presId="urn:microsoft.com/office/officeart/2005/8/layout/vList4"/>
    <dgm:cxn modelId="{FCF65226-6D02-4815-841B-DCDC06982C1E}" srcId="{3443009C-C3C6-47DA-A25D-18AB14661525}" destId="{F9188E11-628D-4BB3-B2F9-0E4420B8FAD2}" srcOrd="0" destOrd="0" parTransId="{6F49BF17-0993-46A0-9F34-D6FE53941267}" sibTransId="{D3499C3B-4131-4C17-A4DB-0923D35C10FB}"/>
    <dgm:cxn modelId="{76D19975-3320-400E-8420-744F4320CC9F}" srcId="{3E5F86E4-DBC2-44F5-A0F3-353C0485D0EE}" destId="{E6CEB810-E550-40DF-9889-9D655393EC65}" srcOrd="1" destOrd="0" parTransId="{A82A8A13-7B5C-4664-ABE6-D8038C5EF623}" sibTransId="{A068DDF8-02F5-4509-B899-D8105C32318C}"/>
    <dgm:cxn modelId="{E6A5A1E7-9610-4F3E-8A13-99BDBE13C6FD}" type="presOf" srcId="{E6CEB810-E550-40DF-9889-9D655393EC65}" destId="{5D7AF7DB-2EBF-4D5A-8DFD-F3D7071F2B2F}" srcOrd="1" destOrd="0" presId="urn:microsoft.com/office/officeart/2005/8/layout/vList4"/>
    <dgm:cxn modelId="{C60FDB48-B83F-4FA2-91BE-D9679F628353}" type="presOf" srcId="{C4AC2C32-D4C6-470C-850E-3922F2DB582D}" destId="{34D38217-3C61-47E4-891B-0E97726325DF}" srcOrd="1" destOrd="1" presId="urn:microsoft.com/office/officeart/2005/8/layout/vList4"/>
    <dgm:cxn modelId="{118E0F02-7CA6-4630-86DE-C7F8E9773B5B}" type="presOf" srcId="{C4AC2C32-D4C6-470C-850E-3922F2DB582D}" destId="{362B6362-C2A7-4F2C-88F3-7110EAC2ABC3}" srcOrd="0" destOrd="1" presId="urn:microsoft.com/office/officeart/2005/8/layout/vList4"/>
    <dgm:cxn modelId="{7C442808-7B40-40C5-8AC0-4C9E7F890CDC}" type="presOf" srcId="{3443009C-C3C6-47DA-A25D-18AB14661525}" destId="{6A511D4E-96B2-49F8-B833-4341E4A210A7}" srcOrd="0" destOrd="0" presId="urn:microsoft.com/office/officeart/2005/8/layout/vList4"/>
    <dgm:cxn modelId="{CE2E81C9-EA3E-464A-81C3-F6FDC19CA4B9}" srcId="{3E5F86E4-DBC2-44F5-A0F3-353C0485D0EE}" destId="{3A8B4240-3F12-4D0B-AC75-222500650900}" srcOrd="0" destOrd="0" parTransId="{427A2B5A-0BD6-4DE6-83EA-0FF0134C9A2C}" sibTransId="{F24AA3A2-991A-4BAA-BEF1-05411097C534}"/>
    <dgm:cxn modelId="{BC70414F-6DB8-4046-BD46-032C23DBA3A0}" srcId="{E6CEB810-E550-40DF-9889-9D655393EC65}" destId="{4D512CD8-B849-457E-903A-9DC3B05D6422}" srcOrd="1" destOrd="0" parTransId="{7C79A89C-A724-433B-A397-BC3F6EAE41A8}" sibTransId="{440CFED2-F6FD-4C21-B5DA-A35BEA3F7F92}"/>
    <dgm:cxn modelId="{E76A54B3-827B-4DB4-941F-BE3F7B32875D}" type="presOf" srcId="{F9188E11-628D-4BB3-B2F9-0E4420B8FAD2}" destId="{3FC36775-3830-4F2A-B98C-F11EFCAE3F86}" srcOrd="1" destOrd="1" presId="urn:microsoft.com/office/officeart/2005/8/layout/vList4"/>
    <dgm:cxn modelId="{3BC3F491-CB72-4532-83A1-8B8BC3A25FA9}" srcId="{E6CEB810-E550-40DF-9889-9D655393EC65}" destId="{0DF13D14-C39C-4C1E-B0B4-9E68AF6D4B1B}" srcOrd="0" destOrd="0" parTransId="{BA891C6D-A9CC-4660-B046-BBF72F882D06}" sibTransId="{C70E648B-8EA8-4994-BAFA-EF0F4EE17A70}"/>
    <dgm:cxn modelId="{3E33F292-5997-4FCB-960B-1FD407FBEFDE}" type="presOf" srcId="{4D512CD8-B849-457E-903A-9DC3B05D6422}" destId="{5D7AF7DB-2EBF-4D5A-8DFD-F3D7071F2B2F}" srcOrd="1" destOrd="2" presId="urn:microsoft.com/office/officeart/2005/8/layout/vList4"/>
    <dgm:cxn modelId="{F59AF9F8-5296-477F-93CC-D84A22A056A1}" type="presOf" srcId="{3E5F86E4-DBC2-44F5-A0F3-353C0485D0EE}" destId="{9FC7B788-7B36-4ABA-A2C3-38E6FA87F79B}" srcOrd="0" destOrd="0" presId="urn:microsoft.com/office/officeart/2005/8/layout/vList4"/>
    <dgm:cxn modelId="{7664AFCB-F854-455F-9252-40D4B10A1B70}" type="presOf" srcId="{4D512CD8-B849-457E-903A-9DC3B05D6422}" destId="{4D806027-375E-4CF5-9601-611D346C34C9}" srcOrd="0" destOrd="2" presId="urn:microsoft.com/office/officeart/2005/8/layout/vList4"/>
    <dgm:cxn modelId="{A23A418B-9878-4F48-8539-7683C0099FBD}" type="presOf" srcId="{3443009C-C3C6-47DA-A25D-18AB14661525}" destId="{3FC36775-3830-4F2A-B98C-F11EFCAE3F86}" srcOrd="1" destOrd="0" presId="urn:microsoft.com/office/officeart/2005/8/layout/vList4"/>
    <dgm:cxn modelId="{AF67B57E-7117-4E60-B369-8C1B6837C351}" type="presOf" srcId="{3A8B4240-3F12-4D0B-AC75-222500650900}" destId="{362B6362-C2A7-4F2C-88F3-7110EAC2ABC3}" srcOrd="0" destOrd="0" presId="urn:microsoft.com/office/officeart/2005/8/layout/vList4"/>
    <dgm:cxn modelId="{0C13A9EB-BE28-48F7-A4DF-C4CA9BE3C236}" type="presParOf" srcId="{9FC7B788-7B36-4ABA-A2C3-38E6FA87F79B}" destId="{B59E94AF-9EC5-49CF-A6D2-D649569E5E02}" srcOrd="0" destOrd="0" presId="urn:microsoft.com/office/officeart/2005/8/layout/vList4"/>
    <dgm:cxn modelId="{3CA70EB3-3432-4325-A30A-D03F843ACB08}" type="presParOf" srcId="{B59E94AF-9EC5-49CF-A6D2-D649569E5E02}" destId="{362B6362-C2A7-4F2C-88F3-7110EAC2ABC3}" srcOrd="0" destOrd="0" presId="urn:microsoft.com/office/officeart/2005/8/layout/vList4"/>
    <dgm:cxn modelId="{D8AFCAD7-BDD8-484E-A587-E9B74DD0BC62}" type="presParOf" srcId="{B59E94AF-9EC5-49CF-A6D2-D649569E5E02}" destId="{285A4203-CC33-4E9E-A1CB-74BC5E65E8A0}" srcOrd="1" destOrd="0" presId="urn:microsoft.com/office/officeart/2005/8/layout/vList4"/>
    <dgm:cxn modelId="{BB79583E-92E3-4F85-9D51-B812F09274EF}" type="presParOf" srcId="{B59E94AF-9EC5-49CF-A6D2-D649569E5E02}" destId="{34D38217-3C61-47E4-891B-0E97726325DF}" srcOrd="2" destOrd="0" presId="urn:microsoft.com/office/officeart/2005/8/layout/vList4"/>
    <dgm:cxn modelId="{3FD77968-DA16-42D4-A2C4-20F995A4793A}" type="presParOf" srcId="{9FC7B788-7B36-4ABA-A2C3-38E6FA87F79B}" destId="{38EE24E4-B8C4-460D-BB5B-DBB8904F2402}" srcOrd="1" destOrd="0" presId="urn:microsoft.com/office/officeart/2005/8/layout/vList4"/>
    <dgm:cxn modelId="{66EB46A9-3B26-4CF7-A348-AA7F8345C5A1}" type="presParOf" srcId="{9FC7B788-7B36-4ABA-A2C3-38E6FA87F79B}" destId="{30D93302-8B6C-4F46-A6C1-6C5354874D37}" srcOrd="2" destOrd="0" presId="urn:microsoft.com/office/officeart/2005/8/layout/vList4"/>
    <dgm:cxn modelId="{7516F1CF-3FA6-448F-9C41-1A67754F358F}" type="presParOf" srcId="{30D93302-8B6C-4F46-A6C1-6C5354874D37}" destId="{4D806027-375E-4CF5-9601-611D346C34C9}" srcOrd="0" destOrd="0" presId="urn:microsoft.com/office/officeart/2005/8/layout/vList4"/>
    <dgm:cxn modelId="{727DC5D8-53E1-46CC-8707-6E454EEEBA75}" type="presParOf" srcId="{30D93302-8B6C-4F46-A6C1-6C5354874D37}" destId="{90F71546-9C46-4126-9B55-2880798A7B8A}" srcOrd="1" destOrd="0" presId="urn:microsoft.com/office/officeart/2005/8/layout/vList4"/>
    <dgm:cxn modelId="{D1C0213C-6989-4894-BE18-A55B15E68C86}" type="presParOf" srcId="{30D93302-8B6C-4F46-A6C1-6C5354874D37}" destId="{5D7AF7DB-2EBF-4D5A-8DFD-F3D7071F2B2F}" srcOrd="2" destOrd="0" presId="urn:microsoft.com/office/officeart/2005/8/layout/vList4"/>
    <dgm:cxn modelId="{6499CF20-C37D-48F8-BB1D-04E29520E56E}" type="presParOf" srcId="{9FC7B788-7B36-4ABA-A2C3-38E6FA87F79B}" destId="{F1F183C3-A10F-4CC0-82FA-D272C71C24AA}" srcOrd="3" destOrd="0" presId="urn:microsoft.com/office/officeart/2005/8/layout/vList4"/>
    <dgm:cxn modelId="{C2FC88C6-397A-4804-848B-E15DB9F3FA22}" type="presParOf" srcId="{9FC7B788-7B36-4ABA-A2C3-38E6FA87F79B}" destId="{4E63F88D-648E-434A-B283-7F03F70DF2A2}" srcOrd="4" destOrd="0" presId="urn:microsoft.com/office/officeart/2005/8/layout/vList4"/>
    <dgm:cxn modelId="{D7A570E6-AED0-4C6D-A459-43929A9D2FA9}" type="presParOf" srcId="{4E63F88D-648E-434A-B283-7F03F70DF2A2}" destId="{6A511D4E-96B2-49F8-B833-4341E4A210A7}" srcOrd="0" destOrd="0" presId="urn:microsoft.com/office/officeart/2005/8/layout/vList4"/>
    <dgm:cxn modelId="{7D153902-9C28-4C9E-B0E1-C83E0B32E4CE}" type="presParOf" srcId="{4E63F88D-648E-434A-B283-7F03F70DF2A2}" destId="{3DD3CE41-A7B9-469A-931C-C18B1A78C113}" srcOrd="1" destOrd="0" presId="urn:microsoft.com/office/officeart/2005/8/layout/vList4"/>
    <dgm:cxn modelId="{83576AE3-2C6A-475B-9101-9088D74DCBD8}" type="presParOf" srcId="{4E63F88D-648E-434A-B283-7F03F70DF2A2}" destId="{3FC36775-3830-4F2A-B98C-F11EFCAE3F8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5F86E4-DBC2-44F5-A0F3-353C0485D0E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A8B4240-3F12-4D0B-AC75-222500650900}">
      <dgm:prSet phldrT="[Tekst]"/>
      <dgm:spPr/>
      <dgm:t>
        <a:bodyPr/>
        <a:lstStyle/>
        <a:p>
          <a:r>
            <a:rPr lang="hr-HR" dirty="0"/>
            <a:t>TRS Sigurnost</a:t>
          </a:r>
        </a:p>
      </dgm:t>
    </dgm:pt>
    <dgm:pt modelId="{427A2B5A-0BD6-4DE6-83EA-0FF0134C9A2C}" type="parTrans" cxnId="{CE2E81C9-EA3E-464A-81C3-F6FDC19CA4B9}">
      <dgm:prSet/>
      <dgm:spPr/>
      <dgm:t>
        <a:bodyPr/>
        <a:lstStyle/>
        <a:p>
          <a:endParaRPr lang="hr-HR"/>
        </a:p>
      </dgm:t>
    </dgm:pt>
    <dgm:pt modelId="{F24AA3A2-991A-4BAA-BEF1-05411097C534}" type="sibTrans" cxnId="{CE2E81C9-EA3E-464A-81C3-F6FDC19CA4B9}">
      <dgm:prSet/>
      <dgm:spPr/>
      <dgm:t>
        <a:bodyPr/>
        <a:lstStyle/>
        <a:p>
          <a:endParaRPr lang="hr-HR"/>
        </a:p>
      </dgm:t>
    </dgm:pt>
    <dgm:pt modelId="{E6CEB810-E550-40DF-9889-9D655393EC65}">
      <dgm:prSet phldrT="[Tekst]"/>
      <dgm:spPr/>
      <dgm:t>
        <a:bodyPr/>
        <a:lstStyle/>
        <a:p>
          <a:r>
            <a:rPr lang="hr-HR" dirty="0"/>
            <a:t>TRS Hrana i bio ekonomija</a:t>
          </a:r>
        </a:p>
      </dgm:t>
    </dgm:pt>
    <dgm:pt modelId="{A82A8A13-7B5C-4664-ABE6-D8038C5EF623}" type="parTrans" cxnId="{76D19975-3320-400E-8420-744F4320CC9F}">
      <dgm:prSet/>
      <dgm:spPr/>
      <dgm:t>
        <a:bodyPr/>
        <a:lstStyle/>
        <a:p>
          <a:endParaRPr lang="hr-HR"/>
        </a:p>
      </dgm:t>
    </dgm:pt>
    <dgm:pt modelId="{A068DDF8-02F5-4509-B899-D8105C32318C}" type="sibTrans" cxnId="{76D19975-3320-400E-8420-744F4320CC9F}">
      <dgm:prSet/>
      <dgm:spPr/>
      <dgm:t>
        <a:bodyPr/>
        <a:lstStyle/>
        <a:p>
          <a:endParaRPr lang="hr-HR"/>
        </a:p>
      </dgm:t>
    </dgm:pt>
    <dgm:pt modelId="{0DF13D14-C39C-4C1E-B0B4-9E68AF6D4B1B}">
      <dgm:prSet phldrT="[Tekst]"/>
      <dgm:spPr/>
      <dgm:t>
        <a:bodyPr/>
        <a:lstStyle/>
        <a:p>
          <a:r>
            <a:rPr lang="hr-HR" dirty="0"/>
            <a:t>Ministarstvo poljoprivrede</a:t>
          </a:r>
        </a:p>
      </dgm:t>
    </dgm:pt>
    <dgm:pt modelId="{BA891C6D-A9CC-4660-B046-BBF72F882D06}" type="parTrans" cxnId="{3BC3F491-CB72-4532-83A1-8B8BC3A25FA9}">
      <dgm:prSet/>
      <dgm:spPr/>
      <dgm:t>
        <a:bodyPr/>
        <a:lstStyle/>
        <a:p>
          <a:endParaRPr lang="hr-HR"/>
        </a:p>
      </dgm:t>
    </dgm:pt>
    <dgm:pt modelId="{C70E648B-8EA8-4994-BAFA-EF0F4EE17A70}" type="sibTrans" cxnId="{3BC3F491-CB72-4532-83A1-8B8BC3A25FA9}">
      <dgm:prSet/>
      <dgm:spPr/>
      <dgm:t>
        <a:bodyPr/>
        <a:lstStyle/>
        <a:p>
          <a:endParaRPr lang="hr-HR"/>
        </a:p>
      </dgm:t>
    </dgm:pt>
    <dgm:pt modelId="{3443009C-C3C6-47DA-A25D-18AB14661525}">
      <dgm:prSet phldrT="[Tekst]"/>
      <dgm:spPr/>
      <dgm:t>
        <a:bodyPr/>
        <a:lstStyle/>
        <a:p>
          <a:r>
            <a:rPr lang="hr-HR" dirty="0"/>
            <a:t>TRS Digitalno društvo</a:t>
          </a:r>
        </a:p>
      </dgm:t>
    </dgm:pt>
    <dgm:pt modelId="{57C75600-51F3-440F-AC6E-CEFEDB265742}" type="parTrans" cxnId="{661E28A2-4336-44E7-9A6B-B5158B6ADE4D}">
      <dgm:prSet/>
      <dgm:spPr/>
      <dgm:t>
        <a:bodyPr/>
        <a:lstStyle/>
        <a:p>
          <a:endParaRPr lang="hr-HR"/>
        </a:p>
      </dgm:t>
    </dgm:pt>
    <dgm:pt modelId="{3B4C00F7-E5D0-4A0B-A684-47BD3C2BC5A6}" type="sibTrans" cxnId="{661E28A2-4336-44E7-9A6B-B5158B6ADE4D}">
      <dgm:prSet/>
      <dgm:spPr/>
      <dgm:t>
        <a:bodyPr/>
        <a:lstStyle/>
        <a:p>
          <a:endParaRPr lang="hr-HR"/>
        </a:p>
      </dgm:t>
    </dgm:pt>
    <dgm:pt modelId="{C4AC2C32-D4C6-470C-850E-3922F2DB582D}">
      <dgm:prSet phldrT="[Tekst]"/>
      <dgm:spPr/>
      <dgm:t>
        <a:bodyPr/>
        <a:lstStyle/>
        <a:p>
          <a:r>
            <a:rPr lang="hr-HR" dirty="0" smtClean="0"/>
            <a:t>Vijeće za nacionalnu sigurnost</a:t>
          </a:r>
          <a:endParaRPr lang="hr-HR" dirty="0"/>
        </a:p>
      </dgm:t>
    </dgm:pt>
    <dgm:pt modelId="{3B8547C6-CD20-4022-A907-92F44DA69F95}" type="sibTrans" cxnId="{E053598A-2B11-4726-A5E5-0BC1A19EB1B6}">
      <dgm:prSet/>
      <dgm:spPr/>
      <dgm:t>
        <a:bodyPr/>
        <a:lstStyle/>
        <a:p>
          <a:endParaRPr lang="hr-HR"/>
        </a:p>
      </dgm:t>
    </dgm:pt>
    <dgm:pt modelId="{470C7F7A-BB5D-4CA2-BC45-78D9E1B5F0F6}" type="parTrans" cxnId="{E053598A-2B11-4726-A5E5-0BC1A19EB1B6}">
      <dgm:prSet/>
      <dgm:spPr/>
      <dgm:t>
        <a:bodyPr/>
        <a:lstStyle/>
        <a:p>
          <a:endParaRPr lang="hr-HR"/>
        </a:p>
      </dgm:t>
    </dgm:pt>
    <dgm:pt modelId="{5330DC91-6F02-4756-9385-762DA848E672}">
      <dgm:prSet phldrT="[Tekst]"/>
      <dgm:spPr/>
      <dgm:t>
        <a:bodyPr/>
        <a:lstStyle/>
        <a:p>
          <a:r>
            <a:rPr lang="hr-HR" dirty="0"/>
            <a:t>Ministarstvo unutarnjih poslova</a:t>
          </a:r>
        </a:p>
      </dgm:t>
    </dgm:pt>
    <dgm:pt modelId="{1B17D5EA-9610-48B8-8FA3-E8C292610C50}" type="parTrans" cxnId="{D3023BAD-026A-4E4B-9259-E9E7E3D0D100}">
      <dgm:prSet/>
      <dgm:spPr/>
      <dgm:t>
        <a:bodyPr/>
        <a:lstStyle/>
        <a:p>
          <a:endParaRPr lang="hr-HR"/>
        </a:p>
      </dgm:t>
    </dgm:pt>
    <dgm:pt modelId="{3545D6F6-D7A0-4B78-A8E5-BC80AE34FAD9}" type="sibTrans" cxnId="{D3023BAD-026A-4E4B-9259-E9E7E3D0D100}">
      <dgm:prSet/>
      <dgm:spPr/>
      <dgm:t>
        <a:bodyPr/>
        <a:lstStyle/>
        <a:p>
          <a:endParaRPr lang="hr-HR"/>
        </a:p>
      </dgm:t>
    </dgm:pt>
    <dgm:pt modelId="{F9188E11-628D-4BB3-B2F9-0E4420B8FAD2}">
      <dgm:prSet phldrT="[Tekst]"/>
      <dgm:spPr/>
      <dgm:t>
        <a:bodyPr/>
        <a:lstStyle/>
        <a:p>
          <a:r>
            <a:rPr lang="hr-HR" dirty="0"/>
            <a:t>Središnji državni ured za razvoj digitalnog društva</a:t>
          </a:r>
        </a:p>
      </dgm:t>
    </dgm:pt>
    <dgm:pt modelId="{D3499C3B-4131-4C17-A4DB-0923D35C10FB}" type="sibTrans" cxnId="{FCF65226-6D02-4815-841B-DCDC06982C1E}">
      <dgm:prSet/>
      <dgm:spPr/>
      <dgm:t>
        <a:bodyPr/>
        <a:lstStyle/>
        <a:p>
          <a:endParaRPr lang="hr-HR"/>
        </a:p>
      </dgm:t>
    </dgm:pt>
    <dgm:pt modelId="{6F49BF17-0993-46A0-9F34-D6FE53941267}" type="parTrans" cxnId="{FCF65226-6D02-4815-841B-DCDC06982C1E}">
      <dgm:prSet/>
      <dgm:spPr/>
      <dgm:t>
        <a:bodyPr/>
        <a:lstStyle/>
        <a:p>
          <a:endParaRPr lang="hr-HR"/>
        </a:p>
      </dgm:t>
    </dgm:pt>
    <dgm:pt modelId="{CF3DA905-1F0D-44F2-B475-87FF2C8C926B}">
      <dgm:prSet phldrT="[Tekst]"/>
      <dgm:spPr/>
      <dgm:t>
        <a:bodyPr/>
        <a:lstStyle/>
        <a:p>
          <a:r>
            <a:rPr lang="hr-HR" dirty="0"/>
            <a:t>Ministarstvo uprave</a:t>
          </a:r>
        </a:p>
      </dgm:t>
    </dgm:pt>
    <dgm:pt modelId="{53FFD0E2-9B7D-47AC-A6AF-C2BF2BE7D62C}" type="parTrans" cxnId="{9D6BCCF9-5F90-4BD1-81FD-E2EF6BED2A1B}">
      <dgm:prSet/>
      <dgm:spPr/>
      <dgm:t>
        <a:bodyPr/>
        <a:lstStyle/>
        <a:p>
          <a:endParaRPr lang="hr-HR"/>
        </a:p>
      </dgm:t>
    </dgm:pt>
    <dgm:pt modelId="{059F86CE-34AD-4D07-83BE-34928FC538BC}" type="sibTrans" cxnId="{9D6BCCF9-5F90-4BD1-81FD-E2EF6BED2A1B}">
      <dgm:prSet/>
      <dgm:spPr/>
      <dgm:t>
        <a:bodyPr/>
        <a:lstStyle/>
        <a:p>
          <a:endParaRPr lang="hr-HR"/>
        </a:p>
      </dgm:t>
    </dgm:pt>
    <dgm:pt modelId="{1B9CCA7E-8783-4810-9258-60DDD85E5391}">
      <dgm:prSet phldrT="[Tekst]"/>
      <dgm:spPr/>
      <dgm:t>
        <a:bodyPr/>
        <a:lstStyle/>
        <a:p>
          <a:r>
            <a:rPr lang="hr-HR" dirty="0"/>
            <a:t>Ministarstvo gospodarstva, poduzetništva i obrta</a:t>
          </a:r>
        </a:p>
      </dgm:t>
    </dgm:pt>
    <dgm:pt modelId="{75A67B14-D791-4980-B554-8CA2AFDC1E4C}" type="parTrans" cxnId="{D289067D-8C31-4883-8B8E-26CECDCEBCCB}">
      <dgm:prSet/>
      <dgm:spPr/>
      <dgm:t>
        <a:bodyPr/>
        <a:lstStyle/>
        <a:p>
          <a:endParaRPr lang="hr-HR"/>
        </a:p>
      </dgm:t>
    </dgm:pt>
    <dgm:pt modelId="{499365AC-C7A5-4DC2-AFD0-A1BAC946C03D}" type="sibTrans" cxnId="{D289067D-8C31-4883-8B8E-26CECDCEBCCB}">
      <dgm:prSet/>
      <dgm:spPr/>
      <dgm:t>
        <a:bodyPr/>
        <a:lstStyle/>
        <a:p>
          <a:endParaRPr lang="hr-HR"/>
        </a:p>
      </dgm:t>
    </dgm:pt>
    <dgm:pt modelId="{BB553E89-2845-4F31-BED1-DFF24C7AB9F4}">
      <dgm:prSet phldrT="[Tekst]"/>
      <dgm:spPr/>
      <dgm:t>
        <a:bodyPr/>
        <a:lstStyle/>
        <a:p>
          <a:r>
            <a:rPr lang="hr-HR" dirty="0" smtClean="0"/>
            <a:t>Ministarstvo </a:t>
          </a:r>
          <a:r>
            <a:rPr lang="hr-HR" dirty="0"/>
            <a:t>obrane</a:t>
          </a:r>
        </a:p>
      </dgm:t>
    </dgm:pt>
    <dgm:pt modelId="{488775A6-CA65-4AFB-BA4D-A96D9E8903A2}" type="parTrans" cxnId="{5B7D74D8-0682-48CF-90E2-0044FE11F2C9}">
      <dgm:prSet/>
      <dgm:spPr/>
    </dgm:pt>
    <dgm:pt modelId="{B92FE1C0-F2F4-4276-81A0-DD90D726CBAB}" type="sibTrans" cxnId="{5B7D74D8-0682-48CF-90E2-0044FE11F2C9}">
      <dgm:prSet/>
      <dgm:spPr/>
    </dgm:pt>
    <dgm:pt modelId="{A605DD91-77FC-4A6A-BBBB-C09BE986B2F3}">
      <dgm:prSet phldrT="[Tekst]"/>
      <dgm:spPr/>
      <dgm:t>
        <a:bodyPr/>
        <a:lstStyle/>
        <a:p>
          <a:r>
            <a:rPr lang="hr-HR" dirty="0" smtClean="0"/>
            <a:t>Ministarstvo mora, prometa i infrastrukture</a:t>
          </a:r>
          <a:endParaRPr lang="hr-HR" dirty="0"/>
        </a:p>
      </dgm:t>
    </dgm:pt>
    <dgm:pt modelId="{07BDC37A-66F6-46F1-94EB-FBD1F39369B4}" type="parTrans" cxnId="{6D8C6FCD-B210-4461-9D1C-48133C3DE260}">
      <dgm:prSet/>
      <dgm:spPr/>
    </dgm:pt>
    <dgm:pt modelId="{48D76476-4101-430E-AB3F-431F62889291}" type="sibTrans" cxnId="{6D8C6FCD-B210-4461-9D1C-48133C3DE260}">
      <dgm:prSet/>
      <dgm:spPr/>
    </dgm:pt>
    <dgm:pt modelId="{9FC7B788-7B36-4ABA-A2C3-38E6FA87F79B}" type="pres">
      <dgm:prSet presAssocID="{3E5F86E4-DBC2-44F5-A0F3-353C0485D0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59E94AF-9EC5-49CF-A6D2-D649569E5E02}" type="pres">
      <dgm:prSet presAssocID="{3A8B4240-3F12-4D0B-AC75-222500650900}" presName="comp" presStyleCnt="0"/>
      <dgm:spPr/>
    </dgm:pt>
    <dgm:pt modelId="{362B6362-C2A7-4F2C-88F3-7110EAC2ABC3}" type="pres">
      <dgm:prSet presAssocID="{3A8B4240-3F12-4D0B-AC75-222500650900}" presName="box" presStyleLbl="node1" presStyleIdx="0" presStyleCnt="3"/>
      <dgm:spPr/>
      <dgm:t>
        <a:bodyPr/>
        <a:lstStyle/>
        <a:p>
          <a:endParaRPr lang="hr-HR"/>
        </a:p>
      </dgm:t>
    </dgm:pt>
    <dgm:pt modelId="{285A4203-CC33-4E9E-A1CB-74BC5E65E8A0}" type="pres">
      <dgm:prSet presAssocID="{3A8B4240-3F12-4D0B-AC75-222500650900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</dgm:spPr>
      <dgm:t>
        <a:bodyPr/>
        <a:lstStyle/>
        <a:p>
          <a:endParaRPr lang="hr-HR"/>
        </a:p>
      </dgm:t>
    </dgm:pt>
    <dgm:pt modelId="{34D38217-3C61-47E4-891B-0E97726325DF}" type="pres">
      <dgm:prSet presAssocID="{3A8B4240-3F12-4D0B-AC75-22250065090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EE24E4-B8C4-460D-BB5B-DBB8904F2402}" type="pres">
      <dgm:prSet presAssocID="{F24AA3A2-991A-4BAA-BEF1-05411097C534}" presName="spacer" presStyleCnt="0"/>
      <dgm:spPr/>
    </dgm:pt>
    <dgm:pt modelId="{30D93302-8B6C-4F46-A6C1-6C5354874D37}" type="pres">
      <dgm:prSet presAssocID="{E6CEB810-E550-40DF-9889-9D655393EC65}" presName="comp" presStyleCnt="0"/>
      <dgm:spPr/>
    </dgm:pt>
    <dgm:pt modelId="{4D806027-375E-4CF5-9601-611D346C34C9}" type="pres">
      <dgm:prSet presAssocID="{E6CEB810-E550-40DF-9889-9D655393EC65}" presName="box" presStyleLbl="node1" presStyleIdx="1" presStyleCnt="3"/>
      <dgm:spPr/>
      <dgm:t>
        <a:bodyPr/>
        <a:lstStyle/>
        <a:p>
          <a:endParaRPr lang="hr-HR"/>
        </a:p>
      </dgm:t>
    </dgm:pt>
    <dgm:pt modelId="{90F71546-9C46-4126-9B55-2880798A7B8A}" type="pres">
      <dgm:prSet presAssocID="{E6CEB810-E550-40DF-9889-9D655393EC65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32000" b="-32000"/>
          </a:stretch>
        </a:blipFill>
      </dgm:spPr>
      <dgm:t>
        <a:bodyPr/>
        <a:lstStyle/>
        <a:p>
          <a:endParaRPr lang="hr-HR"/>
        </a:p>
      </dgm:t>
    </dgm:pt>
    <dgm:pt modelId="{5D7AF7DB-2EBF-4D5A-8DFD-F3D7071F2B2F}" type="pres">
      <dgm:prSet presAssocID="{E6CEB810-E550-40DF-9889-9D655393EC6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F183C3-A10F-4CC0-82FA-D272C71C24AA}" type="pres">
      <dgm:prSet presAssocID="{A068DDF8-02F5-4509-B899-D8105C32318C}" presName="spacer" presStyleCnt="0"/>
      <dgm:spPr/>
    </dgm:pt>
    <dgm:pt modelId="{4E63F88D-648E-434A-B283-7F03F70DF2A2}" type="pres">
      <dgm:prSet presAssocID="{3443009C-C3C6-47DA-A25D-18AB14661525}" presName="comp" presStyleCnt="0"/>
      <dgm:spPr/>
    </dgm:pt>
    <dgm:pt modelId="{6A511D4E-96B2-49F8-B833-4341E4A210A7}" type="pres">
      <dgm:prSet presAssocID="{3443009C-C3C6-47DA-A25D-18AB14661525}" presName="box" presStyleLbl="node1" presStyleIdx="2" presStyleCnt="3"/>
      <dgm:spPr/>
      <dgm:t>
        <a:bodyPr/>
        <a:lstStyle/>
        <a:p>
          <a:endParaRPr lang="hr-HR"/>
        </a:p>
      </dgm:t>
    </dgm:pt>
    <dgm:pt modelId="{3DD3CE41-A7B9-469A-931C-C18B1A78C113}" type="pres">
      <dgm:prSet presAssocID="{3443009C-C3C6-47DA-A25D-18AB14661525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5000" b="-15000"/>
          </a:stretch>
        </a:blipFill>
      </dgm:spPr>
      <dgm:t>
        <a:bodyPr/>
        <a:lstStyle/>
        <a:p>
          <a:endParaRPr lang="hr-HR"/>
        </a:p>
      </dgm:t>
    </dgm:pt>
    <dgm:pt modelId="{3FC36775-3830-4F2A-B98C-F11EFCAE3F86}" type="pres">
      <dgm:prSet presAssocID="{3443009C-C3C6-47DA-A25D-18AB1466152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F3F60E5-F9BC-4870-A329-B3C33B92DB1D}" type="presOf" srcId="{A605DD91-77FC-4A6A-BBBB-C09BE986B2F3}" destId="{3FC36775-3830-4F2A-B98C-F11EFCAE3F86}" srcOrd="1" destOrd="2" presId="urn:microsoft.com/office/officeart/2005/8/layout/vList4"/>
    <dgm:cxn modelId="{0E8E21AA-4743-405E-8C90-CE6F4CF23492}" type="presOf" srcId="{1B9CCA7E-8783-4810-9258-60DDD85E5391}" destId="{6A511D4E-96B2-49F8-B833-4341E4A210A7}" srcOrd="0" destOrd="4" presId="urn:microsoft.com/office/officeart/2005/8/layout/vList4"/>
    <dgm:cxn modelId="{D3023BAD-026A-4E4B-9259-E9E7E3D0D100}" srcId="{3A8B4240-3F12-4D0B-AC75-222500650900}" destId="{5330DC91-6F02-4756-9385-762DA848E672}" srcOrd="2" destOrd="0" parTransId="{1B17D5EA-9610-48B8-8FA3-E8C292610C50}" sibTransId="{3545D6F6-D7A0-4B78-A8E5-BC80AE34FAD9}"/>
    <dgm:cxn modelId="{9D6BCCF9-5F90-4BD1-81FD-E2EF6BED2A1B}" srcId="{3443009C-C3C6-47DA-A25D-18AB14661525}" destId="{CF3DA905-1F0D-44F2-B475-87FF2C8C926B}" srcOrd="2" destOrd="0" parTransId="{53FFD0E2-9B7D-47AC-A6AF-C2BF2BE7D62C}" sibTransId="{059F86CE-34AD-4D07-83BE-34928FC538BC}"/>
    <dgm:cxn modelId="{661E28A2-4336-44E7-9A6B-B5158B6ADE4D}" srcId="{3E5F86E4-DBC2-44F5-A0F3-353C0485D0EE}" destId="{3443009C-C3C6-47DA-A25D-18AB14661525}" srcOrd="2" destOrd="0" parTransId="{57C75600-51F3-440F-AC6E-CEFEDB265742}" sibTransId="{3B4C00F7-E5D0-4A0B-A684-47BD3C2BC5A6}"/>
    <dgm:cxn modelId="{BDDAADD7-85FD-47E1-9999-A3FAB9A21A66}" type="presOf" srcId="{1B9CCA7E-8783-4810-9258-60DDD85E5391}" destId="{3FC36775-3830-4F2A-B98C-F11EFCAE3F86}" srcOrd="1" destOrd="4" presId="urn:microsoft.com/office/officeart/2005/8/layout/vList4"/>
    <dgm:cxn modelId="{D289067D-8C31-4883-8B8E-26CECDCEBCCB}" srcId="{3443009C-C3C6-47DA-A25D-18AB14661525}" destId="{1B9CCA7E-8783-4810-9258-60DDD85E5391}" srcOrd="3" destOrd="0" parTransId="{75A67B14-D791-4980-B554-8CA2AFDC1E4C}" sibTransId="{499365AC-C7A5-4DC2-AFD0-A1BAC946C03D}"/>
    <dgm:cxn modelId="{3AD67FBC-E29B-41BF-BAD5-2F288B7DFD02}" type="presOf" srcId="{BB553E89-2845-4F31-BED1-DFF24C7AB9F4}" destId="{362B6362-C2A7-4F2C-88F3-7110EAC2ABC3}" srcOrd="0" destOrd="2" presId="urn:microsoft.com/office/officeart/2005/8/layout/vList4"/>
    <dgm:cxn modelId="{916C1399-FC70-4784-A376-45888DACF94F}" type="presOf" srcId="{F9188E11-628D-4BB3-B2F9-0E4420B8FAD2}" destId="{6A511D4E-96B2-49F8-B833-4341E4A210A7}" srcOrd="0" destOrd="1" presId="urn:microsoft.com/office/officeart/2005/8/layout/vList4"/>
    <dgm:cxn modelId="{E053598A-2B11-4726-A5E5-0BC1A19EB1B6}" srcId="{3A8B4240-3F12-4D0B-AC75-222500650900}" destId="{C4AC2C32-D4C6-470C-850E-3922F2DB582D}" srcOrd="0" destOrd="0" parTransId="{470C7F7A-BB5D-4CA2-BC45-78D9E1B5F0F6}" sibTransId="{3B8547C6-CD20-4022-A907-92F44DA69F95}"/>
    <dgm:cxn modelId="{FA18B4CD-F460-484A-A9D0-6F56B0A4891F}" type="presOf" srcId="{0DF13D14-C39C-4C1E-B0B4-9E68AF6D4B1B}" destId="{5D7AF7DB-2EBF-4D5A-8DFD-F3D7071F2B2F}" srcOrd="1" destOrd="1" presId="urn:microsoft.com/office/officeart/2005/8/layout/vList4"/>
    <dgm:cxn modelId="{C1351414-60DF-4512-AEDA-AC0D06051297}" type="presOf" srcId="{5330DC91-6F02-4756-9385-762DA848E672}" destId="{34D38217-3C61-47E4-891B-0E97726325DF}" srcOrd="1" destOrd="3" presId="urn:microsoft.com/office/officeart/2005/8/layout/vList4"/>
    <dgm:cxn modelId="{41C4F058-5DE4-463C-947A-51F2B0A90CB9}" type="presOf" srcId="{0DF13D14-C39C-4C1E-B0B4-9E68AF6D4B1B}" destId="{4D806027-375E-4CF5-9601-611D346C34C9}" srcOrd="0" destOrd="1" presId="urn:microsoft.com/office/officeart/2005/8/layout/vList4"/>
    <dgm:cxn modelId="{0E435D4A-824B-4BA6-803C-39BE29CEBAD0}" type="presOf" srcId="{CF3DA905-1F0D-44F2-B475-87FF2C8C926B}" destId="{3FC36775-3830-4F2A-B98C-F11EFCAE3F86}" srcOrd="1" destOrd="3" presId="urn:microsoft.com/office/officeart/2005/8/layout/vList4"/>
    <dgm:cxn modelId="{9E07F555-412E-4124-A8EE-373B9E01CD3F}" type="presOf" srcId="{A605DD91-77FC-4A6A-BBBB-C09BE986B2F3}" destId="{6A511D4E-96B2-49F8-B833-4341E4A210A7}" srcOrd="0" destOrd="2" presId="urn:microsoft.com/office/officeart/2005/8/layout/vList4"/>
    <dgm:cxn modelId="{34EBA62B-617D-4E3A-913F-1DFC53A4A4C0}" type="presOf" srcId="{E6CEB810-E550-40DF-9889-9D655393EC65}" destId="{4D806027-375E-4CF5-9601-611D346C34C9}" srcOrd="0" destOrd="0" presId="urn:microsoft.com/office/officeart/2005/8/layout/vList4"/>
    <dgm:cxn modelId="{49B38809-022C-4705-B2F9-611AD013A2A5}" type="presOf" srcId="{3A8B4240-3F12-4D0B-AC75-222500650900}" destId="{34D38217-3C61-47E4-891B-0E97726325DF}" srcOrd="1" destOrd="0" presId="urn:microsoft.com/office/officeart/2005/8/layout/vList4"/>
    <dgm:cxn modelId="{FCF65226-6D02-4815-841B-DCDC06982C1E}" srcId="{3443009C-C3C6-47DA-A25D-18AB14661525}" destId="{F9188E11-628D-4BB3-B2F9-0E4420B8FAD2}" srcOrd="0" destOrd="0" parTransId="{6F49BF17-0993-46A0-9F34-D6FE53941267}" sibTransId="{D3499C3B-4131-4C17-A4DB-0923D35C10FB}"/>
    <dgm:cxn modelId="{76D19975-3320-400E-8420-744F4320CC9F}" srcId="{3E5F86E4-DBC2-44F5-A0F3-353C0485D0EE}" destId="{E6CEB810-E550-40DF-9889-9D655393EC65}" srcOrd="1" destOrd="0" parTransId="{A82A8A13-7B5C-4664-ABE6-D8038C5EF623}" sibTransId="{A068DDF8-02F5-4509-B899-D8105C32318C}"/>
    <dgm:cxn modelId="{E6A5A1E7-9610-4F3E-8A13-99BDBE13C6FD}" type="presOf" srcId="{E6CEB810-E550-40DF-9889-9D655393EC65}" destId="{5D7AF7DB-2EBF-4D5A-8DFD-F3D7071F2B2F}" srcOrd="1" destOrd="0" presId="urn:microsoft.com/office/officeart/2005/8/layout/vList4"/>
    <dgm:cxn modelId="{C60FDB48-B83F-4FA2-91BE-D9679F628353}" type="presOf" srcId="{C4AC2C32-D4C6-470C-850E-3922F2DB582D}" destId="{34D38217-3C61-47E4-891B-0E97726325DF}" srcOrd="1" destOrd="1" presId="urn:microsoft.com/office/officeart/2005/8/layout/vList4"/>
    <dgm:cxn modelId="{118E0F02-7CA6-4630-86DE-C7F8E9773B5B}" type="presOf" srcId="{C4AC2C32-D4C6-470C-850E-3922F2DB582D}" destId="{362B6362-C2A7-4F2C-88F3-7110EAC2ABC3}" srcOrd="0" destOrd="1" presId="urn:microsoft.com/office/officeart/2005/8/layout/vList4"/>
    <dgm:cxn modelId="{7C442808-7B40-40C5-8AC0-4C9E7F890CDC}" type="presOf" srcId="{3443009C-C3C6-47DA-A25D-18AB14661525}" destId="{6A511D4E-96B2-49F8-B833-4341E4A210A7}" srcOrd="0" destOrd="0" presId="urn:microsoft.com/office/officeart/2005/8/layout/vList4"/>
    <dgm:cxn modelId="{CE2E81C9-EA3E-464A-81C3-F6FDC19CA4B9}" srcId="{3E5F86E4-DBC2-44F5-A0F3-353C0485D0EE}" destId="{3A8B4240-3F12-4D0B-AC75-222500650900}" srcOrd="0" destOrd="0" parTransId="{427A2B5A-0BD6-4DE6-83EA-0FF0134C9A2C}" sibTransId="{F24AA3A2-991A-4BAA-BEF1-05411097C534}"/>
    <dgm:cxn modelId="{6D8C6FCD-B210-4461-9D1C-48133C3DE260}" srcId="{3443009C-C3C6-47DA-A25D-18AB14661525}" destId="{A605DD91-77FC-4A6A-BBBB-C09BE986B2F3}" srcOrd="1" destOrd="0" parTransId="{07BDC37A-66F6-46F1-94EB-FBD1F39369B4}" sibTransId="{48D76476-4101-430E-AB3F-431F62889291}"/>
    <dgm:cxn modelId="{5B7D74D8-0682-48CF-90E2-0044FE11F2C9}" srcId="{3A8B4240-3F12-4D0B-AC75-222500650900}" destId="{BB553E89-2845-4F31-BED1-DFF24C7AB9F4}" srcOrd="1" destOrd="0" parTransId="{488775A6-CA65-4AFB-BA4D-A96D9E8903A2}" sibTransId="{B92FE1C0-F2F4-4276-81A0-DD90D726CBAB}"/>
    <dgm:cxn modelId="{E76A54B3-827B-4DB4-941F-BE3F7B32875D}" type="presOf" srcId="{F9188E11-628D-4BB3-B2F9-0E4420B8FAD2}" destId="{3FC36775-3830-4F2A-B98C-F11EFCAE3F86}" srcOrd="1" destOrd="1" presId="urn:microsoft.com/office/officeart/2005/8/layout/vList4"/>
    <dgm:cxn modelId="{3BC3F491-CB72-4532-83A1-8B8BC3A25FA9}" srcId="{E6CEB810-E550-40DF-9889-9D655393EC65}" destId="{0DF13D14-C39C-4C1E-B0B4-9E68AF6D4B1B}" srcOrd="0" destOrd="0" parTransId="{BA891C6D-A9CC-4660-B046-BBF72F882D06}" sibTransId="{C70E648B-8EA8-4994-BAFA-EF0F4EE17A70}"/>
    <dgm:cxn modelId="{DF7D36E0-283D-4DE7-AA04-88914A19781A}" type="presOf" srcId="{CF3DA905-1F0D-44F2-B475-87FF2C8C926B}" destId="{6A511D4E-96B2-49F8-B833-4341E4A210A7}" srcOrd="0" destOrd="3" presId="urn:microsoft.com/office/officeart/2005/8/layout/vList4"/>
    <dgm:cxn modelId="{BE7F03C0-0E12-4157-89AF-86CADA467809}" type="presOf" srcId="{BB553E89-2845-4F31-BED1-DFF24C7AB9F4}" destId="{34D38217-3C61-47E4-891B-0E97726325DF}" srcOrd="1" destOrd="2" presId="urn:microsoft.com/office/officeart/2005/8/layout/vList4"/>
    <dgm:cxn modelId="{15B09E86-0A50-45BB-9CB8-A2CF16F246BB}" type="presOf" srcId="{5330DC91-6F02-4756-9385-762DA848E672}" destId="{362B6362-C2A7-4F2C-88F3-7110EAC2ABC3}" srcOrd="0" destOrd="3" presId="urn:microsoft.com/office/officeart/2005/8/layout/vList4"/>
    <dgm:cxn modelId="{F59AF9F8-5296-477F-93CC-D84A22A056A1}" type="presOf" srcId="{3E5F86E4-DBC2-44F5-A0F3-353C0485D0EE}" destId="{9FC7B788-7B36-4ABA-A2C3-38E6FA87F79B}" srcOrd="0" destOrd="0" presId="urn:microsoft.com/office/officeart/2005/8/layout/vList4"/>
    <dgm:cxn modelId="{A23A418B-9878-4F48-8539-7683C0099FBD}" type="presOf" srcId="{3443009C-C3C6-47DA-A25D-18AB14661525}" destId="{3FC36775-3830-4F2A-B98C-F11EFCAE3F86}" srcOrd="1" destOrd="0" presId="urn:microsoft.com/office/officeart/2005/8/layout/vList4"/>
    <dgm:cxn modelId="{AF67B57E-7117-4E60-B369-8C1B6837C351}" type="presOf" srcId="{3A8B4240-3F12-4D0B-AC75-222500650900}" destId="{362B6362-C2A7-4F2C-88F3-7110EAC2ABC3}" srcOrd="0" destOrd="0" presId="urn:microsoft.com/office/officeart/2005/8/layout/vList4"/>
    <dgm:cxn modelId="{0C13A9EB-BE28-48F7-A4DF-C4CA9BE3C236}" type="presParOf" srcId="{9FC7B788-7B36-4ABA-A2C3-38E6FA87F79B}" destId="{B59E94AF-9EC5-49CF-A6D2-D649569E5E02}" srcOrd="0" destOrd="0" presId="urn:microsoft.com/office/officeart/2005/8/layout/vList4"/>
    <dgm:cxn modelId="{3CA70EB3-3432-4325-A30A-D03F843ACB08}" type="presParOf" srcId="{B59E94AF-9EC5-49CF-A6D2-D649569E5E02}" destId="{362B6362-C2A7-4F2C-88F3-7110EAC2ABC3}" srcOrd="0" destOrd="0" presId="urn:microsoft.com/office/officeart/2005/8/layout/vList4"/>
    <dgm:cxn modelId="{D8AFCAD7-BDD8-484E-A587-E9B74DD0BC62}" type="presParOf" srcId="{B59E94AF-9EC5-49CF-A6D2-D649569E5E02}" destId="{285A4203-CC33-4E9E-A1CB-74BC5E65E8A0}" srcOrd="1" destOrd="0" presId="urn:microsoft.com/office/officeart/2005/8/layout/vList4"/>
    <dgm:cxn modelId="{BB79583E-92E3-4F85-9D51-B812F09274EF}" type="presParOf" srcId="{B59E94AF-9EC5-49CF-A6D2-D649569E5E02}" destId="{34D38217-3C61-47E4-891B-0E97726325DF}" srcOrd="2" destOrd="0" presId="urn:microsoft.com/office/officeart/2005/8/layout/vList4"/>
    <dgm:cxn modelId="{3FD77968-DA16-42D4-A2C4-20F995A4793A}" type="presParOf" srcId="{9FC7B788-7B36-4ABA-A2C3-38E6FA87F79B}" destId="{38EE24E4-B8C4-460D-BB5B-DBB8904F2402}" srcOrd="1" destOrd="0" presId="urn:microsoft.com/office/officeart/2005/8/layout/vList4"/>
    <dgm:cxn modelId="{66EB46A9-3B26-4CF7-A348-AA7F8345C5A1}" type="presParOf" srcId="{9FC7B788-7B36-4ABA-A2C3-38E6FA87F79B}" destId="{30D93302-8B6C-4F46-A6C1-6C5354874D37}" srcOrd="2" destOrd="0" presId="urn:microsoft.com/office/officeart/2005/8/layout/vList4"/>
    <dgm:cxn modelId="{7516F1CF-3FA6-448F-9C41-1A67754F358F}" type="presParOf" srcId="{30D93302-8B6C-4F46-A6C1-6C5354874D37}" destId="{4D806027-375E-4CF5-9601-611D346C34C9}" srcOrd="0" destOrd="0" presId="urn:microsoft.com/office/officeart/2005/8/layout/vList4"/>
    <dgm:cxn modelId="{727DC5D8-53E1-46CC-8707-6E454EEEBA75}" type="presParOf" srcId="{30D93302-8B6C-4F46-A6C1-6C5354874D37}" destId="{90F71546-9C46-4126-9B55-2880798A7B8A}" srcOrd="1" destOrd="0" presId="urn:microsoft.com/office/officeart/2005/8/layout/vList4"/>
    <dgm:cxn modelId="{D1C0213C-6989-4894-BE18-A55B15E68C86}" type="presParOf" srcId="{30D93302-8B6C-4F46-A6C1-6C5354874D37}" destId="{5D7AF7DB-2EBF-4D5A-8DFD-F3D7071F2B2F}" srcOrd="2" destOrd="0" presId="urn:microsoft.com/office/officeart/2005/8/layout/vList4"/>
    <dgm:cxn modelId="{6499CF20-C37D-48F8-BB1D-04E29520E56E}" type="presParOf" srcId="{9FC7B788-7B36-4ABA-A2C3-38E6FA87F79B}" destId="{F1F183C3-A10F-4CC0-82FA-D272C71C24AA}" srcOrd="3" destOrd="0" presId="urn:microsoft.com/office/officeart/2005/8/layout/vList4"/>
    <dgm:cxn modelId="{C2FC88C6-397A-4804-848B-E15DB9F3FA22}" type="presParOf" srcId="{9FC7B788-7B36-4ABA-A2C3-38E6FA87F79B}" destId="{4E63F88D-648E-434A-B283-7F03F70DF2A2}" srcOrd="4" destOrd="0" presId="urn:microsoft.com/office/officeart/2005/8/layout/vList4"/>
    <dgm:cxn modelId="{D7A570E6-AED0-4C6D-A459-43929A9D2FA9}" type="presParOf" srcId="{4E63F88D-648E-434A-B283-7F03F70DF2A2}" destId="{6A511D4E-96B2-49F8-B833-4341E4A210A7}" srcOrd="0" destOrd="0" presId="urn:microsoft.com/office/officeart/2005/8/layout/vList4"/>
    <dgm:cxn modelId="{7D153902-9C28-4C9E-B0E1-C83E0B32E4CE}" type="presParOf" srcId="{4E63F88D-648E-434A-B283-7F03F70DF2A2}" destId="{3DD3CE41-A7B9-469A-931C-C18B1A78C113}" srcOrd="1" destOrd="0" presId="urn:microsoft.com/office/officeart/2005/8/layout/vList4"/>
    <dgm:cxn modelId="{83576AE3-2C6A-475B-9101-9088D74DCBD8}" type="presParOf" srcId="{4E63F88D-648E-434A-B283-7F03F70DF2A2}" destId="{3FC36775-3830-4F2A-B98C-F11EFCAE3F8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5F86E4-DBC2-44F5-A0F3-353C0485D0E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A8B4240-3F12-4D0B-AC75-222500650900}">
      <dgm:prSet phldrT="[Tekst]"/>
      <dgm:spPr/>
      <dgm:t>
        <a:bodyPr/>
        <a:lstStyle/>
        <a:p>
          <a:r>
            <a:rPr lang="hr-HR" dirty="0"/>
            <a:t>TRS Turizam i kreativno društvo</a:t>
          </a:r>
        </a:p>
      </dgm:t>
    </dgm:pt>
    <dgm:pt modelId="{427A2B5A-0BD6-4DE6-83EA-0FF0134C9A2C}" type="parTrans" cxnId="{CE2E81C9-EA3E-464A-81C3-F6FDC19CA4B9}">
      <dgm:prSet/>
      <dgm:spPr/>
      <dgm:t>
        <a:bodyPr/>
        <a:lstStyle/>
        <a:p>
          <a:endParaRPr lang="hr-HR"/>
        </a:p>
      </dgm:t>
    </dgm:pt>
    <dgm:pt modelId="{F24AA3A2-991A-4BAA-BEF1-05411097C534}" type="sibTrans" cxnId="{CE2E81C9-EA3E-464A-81C3-F6FDC19CA4B9}">
      <dgm:prSet/>
      <dgm:spPr/>
      <dgm:t>
        <a:bodyPr/>
        <a:lstStyle/>
        <a:p>
          <a:endParaRPr lang="hr-HR"/>
        </a:p>
      </dgm:t>
    </dgm:pt>
    <dgm:pt modelId="{C4AC2C32-D4C6-470C-850E-3922F2DB582D}">
      <dgm:prSet phldrT="[Tekst]"/>
      <dgm:spPr/>
      <dgm:t>
        <a:bodyPr/>
        <a:lstStyle/>
        <a:p>
          <a:r>
            <a:rPr lang="hr-HR" dirty="0"/>
            <a:t>Ministarstvo turizma</a:t>
          </a:r>
        </a:p>
      </dgm:t>
    </dgm:pt>
    <dgm:pt modelId="{470C7F7A-BB5D-4CA2-BC45-78D9E1B5F0F6}" type="parTrans" cxnId="{E053598A-2B11-4726-A5E5-0BC1A19EB1B6}">
      <dgm:prSet/>
      <dgm:spPr/>
      <dgm:t>
        <a:bodyPr/>
        <a:lstStyle/>
        <a:p>
          <a:endParaRPr lang="hr-HR"/>
        </a:p>
      </dgm:t>
    </dgm:pt>
    <dgm:pt modelId="{3B8547C6-CD20-4022-A907-92F44DA69F95}" type="sibTrans" cxnId="{E053598A-2B11-4726-A5E5-0BC1A19EB1B6}">
      <dgm:prSet/>
      <dgm:spPr/>
      <dgm:t>
        <a:bodyPr/>
        <a:lstStyle/>
        <a:p>
          <a:endParaRPr lang="hr-HR"/>
        </a:p>
      </dgm:t>
    </dgm:pt>
    <dgm:pt modelId="{E6CEB810-E550-40DF-9889-9D655393EC65}">
      <dgm:prSet phldrT="[Tekst]"/>
      <dgm:spPr/>
      <dgm:t>
        <a:bodyPr/>
        <a:lstStyle/>
        <a:p>
          <a:r>
            <a:rPr lang="hr-HR" dirty="0"/>
            <a:t>RS za makroekonomske politike, pravosuđe i dobro upravljanje</a:t>
          </a:r>
        </a:p>
      </dgm:t>
    </dgm:pt>
    <dgm:pt modelId="{A82A8A13-7B5C-4664-ABE6-D8038C5EF623}" type="parTrans" cxnId="{76D19975-3320-400E-8420-744F4320CC9F}">
      <dgm:prSet/>
      <dgm:spPr/>
      <dgm:t>
        <a:bodyPr/>
        <a:lstStyle/>
        <a:p>
          <a:endParaRPr lang="hr-HR"/>
        </a:p>
      </dgm:t>
    </dgm:pt>
    <dgm:pt modelId="{A068DDF8-02F5-4509-B899-D8105C32318C}" type="sibTrans" cxnId="{76D19975-3320-400E-8420-744F4320CC9F}">
      <dgm:prSet/>
      <dgm:spPr/>
      <dgm:t>
        <a:bodyPr/>
        <a:lstStyle/>
        <a:p>
          <a:endParaRPr lang="hr-HR"/>
        </a:p>
      </dgm:t>
    </dgm:pt>
    <dgm:pt modelId="{0DF13D14-C39C-4C1E-B0B4-9E68AF6D4B1B}">
      <dgm:prSet phldrT="[Tekst]"/>
      <dgm:spPr/>
      <dgm:t>
        <a:bodyPr/>
        <a:lstStyle/>
        <a:p>
          <a:r>
            <a:rPr lang="hr-HR" dirty="0"/>
            <a:t>Ministarstvo financija</a:t>
          </a:r>
        </a:p>
      </dgm:t>
    </dgm:pt>
    <dgm:pt modelId="{BA891C6D-A9CC-4660-B046-BBF72F882D06}" type="parTrans" cxnId="{3BC3F491-CB72-4532-83A1-8B8BC3A25FA9}">
      <dgm:prSet/>
      <dgm:spPr/>
      <dgm:t>
        <a:bodyPr/>
        <a:lstStyle/>
        <a:p>
          <a:endParaRPr lang="hr-HR"/>
        </a:p>
      </dgm:t>
    </dgm:pt>
    <dgm:pt modelId="{C70E648B-8EA8-4994-BAFA-EF0F4EE17A70}" type="sibTrans" cxnId="{3BC3F491-CB72-4532-83A1-8B8BC3A25FA9}">
      <dgm:prSet/>
      <dgm:spPr/>
      <dgm:t>
        <a:bodyPr/>
        <a:lstStyle/>
        <a:p>
          <a:endParaRPr lang="hr-HR"/>
        </a:p>
      </dgm:t>
    </dgm:pt>
    <dgm:pt modelId="{3443009C-C3C6-47DA-A25D-18AB14661525}">
      <dgm:prSet phldrT="[Tekst]"/>
      <dgm:spPr/>
      <dgm:t>
        <a:bodyPr/>
        <a:lstStyle/>
        <a:p>
          <a:r>
            <a:rPr lang="hr-HR" dirty="0"/>
            <a:t>RS za teritorijalni razvoj</a:t>
          </a:r>
        </a:p>
      </dgm:t>
    </dgm:pt>
    <dgm:pt modelId="{57C75600-51F3-440F-AC6E-CEFEDB265742}" type="parTrans" cxnId="{661E28A2-4336-44E7-9A6B-B5158B6ADE4D}">
      <dgm:prSet/>
      <dgm:spPr/>
      <dgm:t>
        <a:bodyPr/>
        <a:lstStyle/>
        <a:p>
          <a:endParaRPr lang="hr-HR"/>
        </a:p>
      </dgm:t>
    </dgm:pt>
    <dgm:pt modelId="{3B4C00F7-E5D0-4A0B-A684-47BD3C2BC5A6}" type="sibTrans" cxnId="{661E28A2-4336-44E7-9A6B-B5158B6ADE4D}">
      <dgm:prSet/>
      <dgm:spPr/>
      <dgm:t>
        <a:bodyPr/>
        <a:lstStyle/>
        <a:p>
          <a:endParaRPr lang="hr-HR"/>
        </a:p>
      </dgm:t>
    </dgm:pt>
    <dgm:pt modelId="{F9188E11-628D-4BB3-B2F9-0E4420B8FAD2}">
      <dgm:prSet phldrT="[Tekst]"/>
      <dgm:spPr/>
      <dgm:t>
        <a:bodyPr/>
        <a:lstStyle/>
        <a:p>
          <a:r>
            <a:rPr lang="hr-HR" dirty="0"/>
            <a:t>Ministarstvo regionalnoga razvoja i fondova Europske unije</a:t>
          </a:r>
        </a:p>
      </dgm:t>
    </dgm:pt>
    <dgm:pt modelId="{6F49BF17-0993-46A0-9F34-D6FE53941267}" type="parTrans" cxnId="{FCF65226-6D02-4815-841B-DCDC06982C1E}">
      <dgm:prSet/>
      <dgm:spPr/>
      <dgm:t>
        <a:bodyPr/>
        <a:lstStyle/>
        <a:p>
          <a:endParaRPr lang="hr-HR"/>
        </a:p>
      </dgm:t>
    </dgm:pt>
    <dgm:pt modelId="{D3499C3B-4131-4C17-A4DB-0923D35C10FB}" type="sibTrans" cxnId="{FCF65226-6D02-4815-841B-DCDC06982C1E}">
      <dgm:prSet/>
      <dgm:spPr/>
      <dgm:t>
        <a:bodyPr/>
        <a:lstStyle/>
        <a:p>
          <a:endParaRPr lang="hr-HR"/>
        </a:p>
      </dgm:t>
    </dgm:pt>
    <dgm:pt modelId="{CC9BBF82-E11A-4D91-ABD7-B0BE447C25CC}">
      <dgm:prSet phldrT="[Tekst]"/>
      <dgm:spPr/>
      <dgm:t>
        <a:bodyPr/>
        <a:lstStyle/>
        <a:p>
          <a:r>
            <a:rPr lang="hr-HR" dirty="0"/>
            <a:t>Ministarstvo kulture</a:t>
          </a:r>
        </a:p>
      </dgm:t>
    </dgm:pt>
    <dgm:pt modelId="{CBEE353A-9BC3-4CF7-B344-738F9B9EBFDC}" type="parTrans" cxnId="{EF5D5E0B-38ED-4002-B8EE-3E5FF3A9BE7C}">
      <dgm:prSet/>
      <dgm:spPr/>
    </dgm:pt>
    <dgm:pt modelId="{F5D66630-C019-4403-B006-4617D271359F}" type="sibTrans" cxnId="{EF5D5E0B-38ED-4002-B8EE-3E5FF3A9BE7C}">
      <dgm:prSet/>
      <dgm:spPr/>
    </dgm:pt>
    <dgm:pt modelId="{296FB5F5-9971-406C-A9FE-9EC76B00889F}">
      <dgm:prSet phldrT="[Tekst]"/>
      <dgm:spPr/>
      <dgm:t>
        <a:bodyPr/>
        <a:lstStyle/>
        <a:p>
          <a:r>
            <a:rPr lang="hr-HR" dirty="0"/>
            <a:t>Ministarstvo pravosuđa</a:t>
          </a:r>
        </a:p>
      </dgm:t>
    </dgm:pt>
    <dgm:pt modelId="{C6AE15B7-948E-4999-B695-D629BBE7FDFF}" type="parTrans" cxnId="{1EDB2366-D886-4B76-B69F-1D87695AD1E2}">
      <dgm:prSet/>
      <dgm:spPr/>
    </dgm:pt>
    <dgm:pt modelId="{93F7F608-D922-4D54-AF69-7AEFAB9FE053}" type="sibTrans" cxnId="{1EDB2366-D886-4B76-B69F-1D87695AD1E2}">
      <dgm:prSet/>
      <dgm:spPr/>
    </dgm:pt>
    <dgm:pt modelId="{C822138E-F4A3-4303-9096-2423CE9FFD4D}">
      <dgm:prSet phldrT="[Tekst]"/>
      <dgm:spPr/>
      <dgm:t>
        <a:bodyPr/>
        <a:lstStyle/>
        <a:p>
          <a:r>
            <a:rPr lang="hr-HR" dirty="0"/>
            <a:t>Ministarstvo uprave</a:t>
          </a:r>
        </a:p>
      </dgm:t>
    </dgm:pt>
    <dgm:pt modelId="{A5AEE5AD-639F-449F-9692-6DF32D5FFE67}" type="parTrans" cxnId="{7C513D25-6F1F-445B-9AE8-3704A7757CEE}">
      <dgm:prSet/>
      <dgm:spPr/>
    </dgm:pt>
    <dgm:pt modelId="{175BCAFC-5569-43FC-BCD1-AEC572D4F46C}" type="sibTrans" cxnId="{7C513D25-6F1F-445B-9AE8-3704A7757CEE}">
      <dgm:prSet/>
      <dgm:spPr/>
    </dgm:pt>
    <dgm:pt modelId="{E189A3F2-0961-4BC2-8C37-04F5C3D984FA}">
      <dgm:prSet phldrT="[Tekst]"/>
      <dgm:spPr/>
      <dgm:t>
        <a:bodyPr/>
        <a:lstStyle/>
        <a:p>
          <a:r>
            <a:rPr lang="hr-HR" dirty="0" smtClean="0"/>
            <a:t>Ministarstvo državne imovine</a:t>
          </a:r>
          <a:endParaRPr lang="hr-HR" dirty="0"/>
        </a:p>
      </dgm:t>
    </dgm:pt>
    <dgm:pt modelId="{B70D304B-5849-4128-BD2D-6F3640CA7421}" type="parTrans" cxnId="{1E3528E9-56B5-4FC7-90B2-33C87B3A9EF0}">
      <dgm:prSet/>
      <dgm:spPr/>
    </dgm:pt>
    <dgm:pt modelId="{060393EC-0817-4F01-B11A-46CBA55F6E8B}" type="sibTrans" cxnId="{1E3528E9-56B5-4FC7-90B2-33C87B3A9EF0}">
      <dgm:prSet/>
      <dgm:spPr/>
    </dgm:pt>
    <dgm:pt modelId="{9FC7B788-7B36-4ABA-A2C3-38E6FA87F79B}" type="pres">
      <dgm:prSet presAssocID="{3E5F86E4-DBC2-44F5-A0F3-353C0485D0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59E94AF-9EC5-49CF-A6D2-D649569E5E02}" type="pres">
      <dgm:prSet presAssocID="{3A8B4240-3F12-4D0B-AC75-222500650900}" presName="comp" presStyleCnt="0"/>
      <dgm:spPr/>
    </dgm:pt>
    <dgm:pt modelId="{362B6362-C2A7-4F2C-88F3-7110EAC2ABC3}" type="pres">
      <dgm:prSet presAssocID="{3A8B4240-3F12-4D0B-AC75-222500650900}" presName="box" presStyleLbl="node1" presStyleIdx="0" presStyleCnt="3"/>
      <dgm:spPr/>
      <dgm:t>
        <a:bodyPr/>
        <a:lstStyle/>
        <a:p>
          <a:endParaRPr lang="hr-HR"/>
        </a:p>
      </dgm:t>
    </dgm:pt>
    <dgm:pt modelId="{285A4203-CC33-4E9E-A1CB-74BC5E65E8A0}" type="pres">
      <dgm:prSet presAssocID="{3A8B4240-3F12-4D0B-AC75-222500650900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</dgm:spPr>
      <dgm:t>
        <a:bodyPr/>
        <a:lstStyle/>
        <a:p>
          <a:endParaRPr lang="hr-HR"/>
        </a:p>
      </dgm:t>
    </dgm:pt>
    <dgm:pt modelId="{34D38217-3C61-47E4-891B-0E97726325DF}" type="pres">
      <dgm:prSet presAssocID="{3A8B4240-3F12-4D0B-AC75-22250065090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EE24E4-B8C4-460D-BB5B-DBB8904F2402}" type="pres">
      <dgm:prSet presAssocID="{F24AA3A2-991A-4BAA-BEF1-05411097C534}" presName="spacer" presStyleCnt="0"/>
      <dgm:spPr/>
    </dgm:pt>
    <dgm:pt modelId="{30D93302-8B6C-4F46-A6C1-6C5354874D37}" type="pres">
      <dgm:prSet presAssocID="{E6CEB810-E550-40DF-9889-9D655393EC65}" presName="comp" presStyleCnt="0"/>
      <dgm:spPr/>
    </dgm:pt>
    <dgm:pt modelId="{4D806027-375E-4CF5-9601-611D346C34C9}" type="pres">
      <dgm:prSet presAssocID="{E6CEB810-E550-40DF-9889-9D655393EC65}" presName="box" presStyleLbl="node1" presStyleIdx="1" presStyleCnt="3"/>
      <dgm:spPr/>
      <dgm:t>
        <a:bodyPr/>
        <a:lstStyle/>
        <a:p>
          <a:endParaRPr lang="hr-HR"/>
        </a:p>
      </dgm:t>
    </dgm:pt>
    <dgm:pt modelId="{90F71546-9C46-4126-9B55-2880798A7B8A}" type="pres">
      <dgm:prSet presAssocID="{E6CEB810-E550-40DF-9889-9D655393EC65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10000" b="-10000"/>
          </a:stretch>
        </a:blipFill>
      </dgm:spPr>
      <dgm:t>
        <a:bodyPr/>
        <a:lstStyle/>
        <a:p>
          <a:endParaRPr lang="hr-HR"/>
        </a:p>
      </dgm:t>
    </dgm:pt>
    <dgm:pt modelId="{5D7AF7DB-2EBF-4D5A-8DFD-F3D7071F2B2F}" type="pres">
      <dgm:prSet presAssocID="{E6CEB810-E550-40DF-9889-9D655393EC6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F183C3-A10F-4CC0-82FA-D272C71C24AA}" type="pres">
      <dgm:prSet presAssocID="{A068DDF8-02F5-4509-B899-D8105C32318C}" presName="spacer" presStyleCnt="0"/>
      <dgm:spPr/>
    </dgm:pt>
    <dgm:pt modelId="{4E63F88D-648E-434A-B283-7F03F70DF2A2}" type="pres">
      <dgm:prSet presAssocID="{3443009C-C3C6-47DA-A25D-18AB14661525}" presName="comp" presStyleCnt="0"/>
      <dgm:spPr/>
    </dgm:pt>
    <dgm:pt modelId="{6A511D4E-96B2-49F8-B833-4341E4A210A7}" type="pres">
      <dgm:prSet presAssocID="{3443009C-C3C6-47DA-A25D-18AB14661525}" presName="box" presStyleLbl="node1" presStyleIdx="2" presStyleCnt="3"/>
      <dgm:spPr/>
      <dgm:t>
        <a:bodyPr/>
        <a:lstStyle/>
        <a:p>
          <a:endParaRPr lang="hr-HR"/>
        </a:p>
      </dgm:t>
    </dgm:pt>
    <dgm:pt modelId="{3DD3CE41-A7B9-469A-931C-C18B1A78C113}" type="pres">
      <dgm:prSet presAssocID="{3443009C-C3C6-47DA-A25D-18AB14661525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</dgm:spPr>
      <dgm:t>
        <a:bodyPr/>
        <a:lstStyle/>
        <a:p>
          <a:endParaRPr lang="hr-HR"/>
        </a:p>
      </dgm:t>
    </dgm:pt>
    <dgm:pt modelId="{3FC36775-3830-4F2A-B98C-F11EFCAE3F86}" type="pres">
      <dgm:prSet presAssocID="{3443009C-C3C6-47DA-A25D-18AB1466152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18E0F02-7CA6-4630-86DE-C7F8E9773B5B}" type="presOf" srcId="{C4AC2C32-D4C6-470C-850E-3922F2DB582D}" destId="{362B6362-C2A7-4F2C-88F3-7110EAC2ABC3}" srcOrd="0" destOrd="1" presId="urn:microsoft.com/office/officeart/2005/8/layout/vList4"/>
    <dgm:cxn modelId="{C60FDB48-B83F-4FA2-91BE-D9679F628353}" type="presOf" srcId="{C4AC2C32-D4C6-470C-850E-3922F2DB582D}" destId="{34D38217-3C61-47E4-891B-0E97726325DF}" srcOrd="1" destOrd="1" presId="urn:microsoft.com/office/officeart/2005/8/layout/vList4"/>
    <dgm:cxn modelId="{82354420-233C-401D-8A34-28FA75E54ABA}" type="presOf" srcId="{C822138E-F4A3-4303-9096-2423CE9FFD4D}" destId="{4D806027-375E-4CF5-9601-611D346C34C9}" srcOrd="0" destOrd="3" presId="urn:microsoft.com/office/officeart/2005/8/layout/vList4"/>
    <dgm:cxn modelId="{661E28A2-4336-44E7-9A6B-B5158B6ADE4D}" srcId="{3E5F86E4-DBC2-44F5-A0F3-353C0485D0EE}" destId="{3443009C-C3C6-47DA-A25D-18AB14661525}" srcOrd="2" destOrd="0" parTransId="{57C75600-51F3-440F-AC6E-CEFEDB265742}" sibTransId="{3B4C00F7-E5D0-4A0B-A684-47BD3C2BC5A6}"/>
    <dgm:cxn modelId="{5CEDAC7D-B2C3-4D5F-97EA-625930693127}" type="presOf" srcId="{E189A3F2-0961-4BC2-8C37-04F5C3D984FA}" destId="{5D7AF7DB-2EBF-4D5A-8DFD-F3D7071F2B2F}" srcOrd="1" destOrd="4" presId="urn:microsoft.com/office/officeart/2005/8/layout/vList4"/>
    <dgm:cxn modelId="{A23A418B-9878-4F48-8539-7683C0099FBD}" type="presOf" srcId="{3443009C-C3C6-47DA-A25D-18AB14661525}" destId="{3FC36775-3830-4F2A-B98C-F11EFCAE3F86}" srcOrd="1" destOrd="0" presId="urn:microsoft.com/office/officeart/2005/8/layout/vList4"/>
    <dgm:cxn modelId="{FA18B4CD-F460-484A-A9D0-6F56B0A4891F}" type="presOf" srcId="{0DF13D14-C39C-4C1E-B0B4-9E68AF6D4B1B}" destId="{5D7AF7DB-2EBF-4D5A-8DFD-F3D7071F2B2F}" srcOrd="1" destOrd="1" presId="urn:microsoft.com/office/officeart/2005/8/layout/vList4"/>
    <dgm:cxn modelId="{E50B3D76-07F9-4B21-81B5-2AB07CA6C8FC}" type="presOf" srcId="{296FB5F5-9971-406C-A9FE-9EC76B00889F}" destId="{5D7AF7DB-2EBF-4D5A-8DFD-F3D7071F2B2F}" srcOrd="1" destOrd="2" presId="urn:microsoft.com/office/officeart/2005/8/layout/vList4"/>
    <dgm:cxn modelId="{7C513D25-6F1F-445B-9AE8-3704A7757CEE}" srcId="{E6CEB810-E550-40DF-9889-9D655393EC65}" destId="{C822138E-F4A3-4303-9096-2423CE9FFD4D}" srcOrd="2" destOrd="0" parTransId="{A5AEE5AD-639F-449F-9692-6DF32D5FFE67}" sibTransId="{175BCAFC-5569-43FC-BCD1-AEC572D4F46C}"/>
    <dgm:cxn modelId="{CE2E81C9-EA3E-464A-81C3-F6FDC19CA4B9}" srcId="{3E5F86E4-DBC2-44F5-A0F3-353C0485D0EE}" destId="{3A8B4240-3F12-4D0B-AC75-222500650900}" srcOrd="0" destOrd="0" parTransId="{427A2B5A-0BD6-4DE6-83EA-0FF0134C9A2C}" sibTransId="{F24AA3A2-991A-4BAA-BEF1-05411097C534}"/>
    <dgm:cxn modelId="{EF5D5E0B-38ED-4002-B8EE-3E5FF3A9BE7C}" srcId="{3A8B4240-3F12-4D0B-AC75-222500650900}" destId="{CC9BBF82-E11A-4D91-ABD7-B0BE447C25CC}" srcOrd="1" destOrd="0" parTransId="{CBEE353A-9BC3-4CF7-B344-738F9B9EBFDC}" sibTransId="{F5D66630-C019-4403-B006-4617D271359F}"/>
    <dgm:cxn modelId="{1E3528E9-56B5-4FC7-90B2-33C87B3A9EF0}" srcId="{E6CEB810-E550-40DF-9889-9D655393EC65}" destId="{E189A3F2-0961-4BC2-8C37-04F5C3D984FA}" srcOrd="3" destOrd="0" parTransId="{B70D304B-5849-4128-BD2D-6F3640CA7421}" sibTransId="{060393EC-0817-4F01-B11A-46CBA55F6E8B}"/>
    <dgm:cxn modelId="{3BC3F491-CB72-4532-83A1-8B8BC3A25FA9}" srcId="{E6CEB810-E550-40DF-9889-9D655393EC65}" destId="{0DF13D14-C39C-4C1E-B0B4-9E68AF6D4B1B}" srcOrd="0" destOrd="0" parTransId="{BA891C6D-A9CC-4660-B046-BBF72F882D06}" sibTransId="{C70E648B-8EA8-4994-BAFA-EF0F4EE17A70}"/>
    <dgm:cxn modelId="{E053598A-2B11-4726-A5E5-0BC1A19EB1B6}" srcId="{3A8B4240-3F12-4D0B-AC75-222500650900}" destId="{C4AC2C32-D4C6-470C-850E-3922F2DB582D}" srcOrd="0" destOrd="0" parTransId="{470C7F7A-BB5D-4CA2-BC45-78D9E1B5F0F6}" sibTransId="{3B8547C6-CD20-4022-A907-92F44DA69F95}"/>
    <dgm:cxn modelId="{1EDB2366-D886-4B76-B69F-1D87695AD1E2}" srcId="{E6CEB810-E550-40DF-9889-9D655393EC65}" destId="{296FB5F5-9971-406C-A9FE-9EC76B00889F}" srcOrd="1" destOrd="0" parTransId="{C6AE15B7-948E-4999-B695-D629BBE7FDFF}" sibTransId="{93F7F608-D922-4D54-AF69-7AEFAB9FE053}"/>
    <dgm:cxn modelId="{4E441BF8-4347-46C9-8628-98C3C7E0B83A}" type="presOf" srcId="{296FB5F5-9971-406C-A9FE-9EC76B00889F}" destId="{4D806027-375E-4CF5-9601-611D346C34C9}" srcOrd="0" destOrd="2" presId="urn:microsoft.com/office/officeart/2005/8/layout/vList4"/>
    <dgm:cxn modelId="{FCF65226-6D02-4815-841B-DCDC06982C1E}" srcId="{3443009C-C3C6-47DA-A25D-18AB14661525}" destId="{F9188E11-628D-4BB3-B2F9-0E4420B8FAD2}" srcOrd="0" destOrd="0" parTransId="{6F49BF17-0993-46A0-9F34-D6FE53941267}" sibTransId="{D3499C3B-4131-4C17-A4DB-0923D35C10FB}"/>
    <dgm:cxn modelId="{467AEE47-F72E-4551-A3E8-A3299E5FE6B8}" type="presOf" srcId="{CC9BBF82-E11A-4D91-ABD7-B0BE447C25CC}" destId="{362B6362-C2A7-4F2C-88F3-7110EAC2ABC3}" srcOrd="0" destOrd="2" presId="urn:microsoft.com/office/officeart/2005/8/layout/vList4"/>
    <dgm:cxn modelId="{7C442808-7B40-40C5-8AC0-4C9E7F890CDC}" type="presOf" srcId="{3443009C-C3C6-47DA-A25D-18AB14661525}" destId="{6A511D4E-96B2-49F8-B833-4341E4A210A7}" srcOrd="0" destOrd="0" presId="urn:microsoft.com/office/officeart/2005/8/layout/vList4"/>
    <dgm:cxn modelId="{76D19975-3320-400E-8420-744F4320CC9F}" srcId="{3E5F86E4-DBC2-44F5-A0F3-353C0485D0EE}" destId="{E6CEB810-E550-40DF-9889-9D655393EC65}" srcOrd="1" destOrd="0" parTransId="{A82A8A13-7B5C-4664-ABE6-D8038C5EF623}" sibTransId="{A068DDF8-02F5-4509-B899-D8105C32318C}"/>
    <dgm:cxn modelId="{34EBA62B-617D-4E3A-913F-1DFC53A4A4C0}" type="presOf" srcId="{E6CEB810-E550-40DF-9889-9D655393EC65}" destId="{4D806027-375E-4CF5-9601-611D346C34C9}" srcOrd="0" destOrd="0" presId="urn:microsoft.com/office/officeart/2005/8/layout/vList4"/>
    <dgm:cxn modelId="{E76A54B3-827B-4DB4-941F-BE3F7B32875D}" type="presOf" srcId="{F9188E11-628D-4BB3-B2F9-0E4420B8FAD2}" destId="{3FC36775-3830-4F2A-B98C-F11EFCAE3F86}" srcOrd="1" destOrd="1" presId="urn:microsoft.com/office/officeart/2005/8/layout/vList4"/>
    <dgm:cxn modelId="{E6A5A1E7-9610-4F3E-8A13-99BDBE13C6FD}" type="presOf" srcId="{E6CEB810-E550-40DF-9889-9D655393EC65}" destId="{5D7AF7DB-2EBF-4D5A-8DFD-F3D7071F2B2F}" srcOrd="1" destOrd="0" presId="urn:microsoft.com/office/officeart/2005/8/layout/vList4"/>
    <dgm:cxn modelId="{9BD77AD9-C20F-4AAF-BF64-3F94824040D7}" type="presOf" srcId="{C822138E-F4A3-4303-9096-2423CE9FFD4D}" destId="{5D7AF7DB-2EBF-4D5A-8DFD-F3D7071F2B2F}" srcOrd="1" destOrd="3" presId="urn:microsoft.com/office/officeart/2005/8/layout/vList4"/>
    <dgm:cxn modelId="{D7B6D0EF-7477-4FC2-BDF6-6C3D43CF2FA8}" type="presOf" srcId="{CC9BBF82-E11A-4D91-ABD7-B0BE447C25CC}" destId="{34D38217-3C61-47E4-891B-0E97726325DF}" srcOrd="1" destOrd="2" presId="urn:microsoft.com/office/officeart/2005/8/layout/vList4"/>
    <dgm:cxn modelId="{916C1399-FC70-4784-A376-45888DACF94F}" type="presOf" srcId="{F9188E11-628D-4BB3-B2F9-0E4420B8FAD2}" destId="{6A511D4E-96B2-49F8-B833-4341E4A210A7}" srcOrd="0" destOrd="1" presId="urn:microsoft.com/office/officeart/2005/8/layout/vList4"/>
    <dgm:cxn modelId="{49B38809-022C-4705-B2F9-611AD013A2A5}" type="presOf" srcId="{3A8B4240-3F12-4D0B-AC75-222500650900}" destId="{34D38217-3C61-47E4-891B-0E97726325DF}" srcOrd="1" destOrd="0" presId="urn:microsoft.com/office/officeart/2005/8/layout/vList4"/>
    <dgm:cxn modelId="{AF67B57E-7117-4E60-B369-8C1B6837C351}" type="presOf" srcId="{3A8B4240-3F12-4D0B-AC75-222500650900}" destId="{362B6362-C2A7-4F2C-88F3-7110EAC2ABC3}" srcOrd="0" destOrd="0" presId="urn:microsoft.com/office/officeart/2005/8/layout/vList4"/>
    <dgm:cxn modelId="{C93F9CA8-68DA-476D-B5F3-F01077F206E2}" type="presOf" srcId="{E189A3F2-0961-4BC2-8C37-04F5C3D984FA}" destId="{4D806027-375E-4CF5-9601-611D346C34C9}" srcOrd="0" destOrd="4" presId="urn:microsoft.com/office/officeart/2005/8/layout/vList4"/>
    <dgm:cxn modelId="{F59AF9F8-5296-477F-93CC-D84A22A056A1}" type="presOf" srcId="{3E5F86E4-DBC2-44F5-A0F3-353C0485D0EE}" destId="{9FC7B788-7B36-4ABA-A2C3-38E6FA87F79B}" srcOrd="0" destOrd="0" presId="urn:microsoft.com/office/officeart/2005/8/layout/vList4"/>
    <dgm:cxn modelId="{41C4F058-5DE4-463C-947A-51F2B0A90CB9}" type="presOf" srcId="{0DF13D14-C39C-4C1E-B0B4-9E68AF6D4B1B}" destId="{4D806027-375E-4CF5-9601-611D346C34C9}" srcOrd="0" destOrd="1" presId="urn:microsoft.com/office/officeart/2005/8/layout/vList4"/>
    <dgm:cxn modelId="{0C13A9EB-BE28-48F7-A4DF-C4CA9BE3C236}" type="presParOf" srcId="{9FC7B788-7B36-4ABA-A2C3-38E6FA87F79B}" destId="{B59E94AF-9EC5-49CF-A6D2-D649569E5E02}" srcOrd="0" destOrd="0" presId="urn:microsoft.com/office/officeart/2005/8/layout/vList4"/>
    <dgm:cxn modelId="{3CA70EB3-3432-4325-A30A-D03F843ACB08}" type="presParOf" srcId="{B59E94AF-9EC5-49CF-A6D2-D649569E5E02}" destId="{362B6362-C2A7-4F2C-88F3-7110EAC2ABC3}" srcOrd="0" destOrd="0" presId="urn:microsoft.com/office/officeart/2005/8/layout/vList4"/>
    <dgm:cxn modelId="{D8AFCAD7-BDD8-484E-A587-E9B74DD0BC62}" type="presParOf" srcId="{B59E94AF-9EC5-49CF-A6D2-D649569E5E02}" destId="{285A4203-CC33-4E9E-A1CB-74BC5E65E8A0}" srcOrd="1" destOrd="0" presId="urn:microsoft.com/office/officeart/2005/8/layout/vList4"/>
    <dgm:cxn modelId="{BB79583E-92E3-4F85-9D51-B812F09274EF}" type="presParOf" srcId="{B59E94AF-9EC5-49CF-A6D2-D649569E5E02}" destId="{34D38217-3C61-47E4-891B-0E97726325DF}" srcOrd="2" destOrd="0" presId="urn:microsoft.com/office/officeart/2005/8/layout/vList4"/>
    <dgm:cxn modelId="{3FD77968-DA16-42D4-A2C4-20F995A4793A}" type="presParOf" srcId="{9FC7B788-7B36-4ABA-A2C3-38E6FA87F79B}" destId="{38EE24E4-B8C4-460D-BB5B-DBB8904F2402}" srcOrd="1" destOrd="0" presId="urn:microsoft.com/office/officeart/2005/8/layout/vList4"/>
    <dgm:cxn modelId="{66EB46A9-3B26-4CF7-A348-AA7F8345C5A1}" type="presParOf" srcId="{9FC7B788-7B36-4ABA-A2C3-38E6FA87F79B}" destId="{30D93302-8B6C-4F46-A6C1-6C5354874D37}" srcOrd="2" destOrd="0" presId="urn:microsoft.com/office/officeart/2005/8/layout/vList4"/>
    <dgm:cxn modelId="{7516F1CF-3FA6-448F-9C41-1A67754F358F}" type="presParOf" srcId="{30D93302-8B6C-4F46-A6C1-6C5354874D37}" destId="{4D806027-375E-4CF5-9601-611D346C34C9}" srcOrd="0" destOrd="0" presId="urn:microsoft.com/office/officeart/2005/8/layout/vList4"/>
    <dgm:cxn modelId="{727DC5D8-53E1-46CC-8707-6E454EEEBA75}" type="presParOf" srcId="{30D93302-8B6C-4F46-A6C1-6C5354874D37}" destId="{90F71546-9C46-4126-9B55-2880798A7B8A}" srcOrd="1" destOrd="0" presId="urn:microsoft.com/office/officeart/2005/8/layout/vList4"/>
    <dgm:cxn modelId="{D1C0213C-6989-4894-BE18-A55B15E68C86}" type="presParOf" srcId="{30D93302-8B6C-4F46-A6C1-6C5354874D37}" destId="{5D7AF7DB-2EBF-4D5A-8DFD-F3D7071F2B2F}" srcOrd="2" destOrd="0" presId="urn:microsoft.com/office/officeart/2005/8/layout/vList4"/>
    <dgm:cxn modelId="{6499CF20-C37D-48F8-BB1D-04E29520E56E}" type="presParOf" srcId="{9FC7B788-7B36-4ABA-A2C3-38E6FA87F79B}" destId="{F1F183C3-A10F-4CC0-82FA-D272C71C24AA}" srcOrd="3" destOrd="0" presId="urn:microsoft.com/office/officeart/2005/8/layout/vList4"/>
    <dgm:cxn modelId="{C2FC88C6-397A-4804-848B-E15DB9F3FA22}" type="presParOf" srcId="{9FC7B788-7B36-4ABA-A2C3-38E6FA87F79B}" destId="{4E63F88D-648E-434A-B283-7F03F70DF2A2}" srcOrd="4" destOrd="0" presId="urn:microsoft.com/office/officeart/2005/8/layout/vList4"/>
    <dgm:cxn modelId="{D7A570E6-AED0-4C6D-A459-43929A9D2FA9}" type="presParOf" srcId="{4E63F88D-648E-434A-B283-7F03F70DF2A2}" destId="{6A511D4E-96B2-49F8-B833-4341E4A210A7}" srcOrd="0" destOrd="0" presId="urn:microsoft.com/office/officeart/2005/8/layout/vList4"/>
    <dgm:cxn modelId="{7D153902-9C28-4C9E-B0E1-C83E0B32E4CE}" type="presParOf" srcId="{4E63F88D-648E-434A-B283-7F03F70DF2A2}" destId="{3DD3CE41-A7B9-469A-931C-C18B1A78C113}" srcOrd="1" destOrd="0" presId="urn:microsoft.com/office/officeart/2005/8/layout/vList4"/>
    <dgm:cxn modelId="{83576AE3-2C6A-475B-9101-9088D74DCBD8}" type="presParOf" srcId="{4E63F88D-648E-434A-B283-7F03F70DF2A2}" destId="{3FC36775-3830-4F2A-B98C-F11EFCAE3F8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5F86E4-DBC2-44F5-A0F3-353C0485D0E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A8B4240-3F12-4D0B-AC75-222500650900}">
      <dgm:prSet phldrT="[Tekst]"/>
      <dgm:spPr/>
      <dgm:t>
        <a:bodyPr/>
        <a:lstStyle/>
        <a:p>
          <a:r>
            <a:rPr lang="hr-HR" dirty="0"/>
            <a:t>RS za obrazovanje i razvoj ljudskih potencijala</a:t>
          </a:r>
        </a:p>
      </dgm:t>
    </dgm:pt>
    <dgm:pt modelId="{427A2B5A-0BD6-4DE6-83EA-0FF0134C9A2C}" type="parTrans" cxnId="{CE2E81C9-EA3E-464A-81C3-F6FDC19CA4B9}">
      <dgm:prSet/>
      <dgm:spPr/>
      <dgm:t>
        <a:bodyPr/>
        <a:lstStyle/>
        <a:p>
          <a:endParaRPr lang="hr-HR"/>
        </a:p>
      </dgm:t>
    </dgm:pt>
    <dgm:pt modelId="{F24AA3A2-991A-4BAA-BEF1-05411097C534}" type="sibTrans" cxnId="{CE2E81C9-EA3E-464A-81C3-F6FDC19CA4B9}">
      <dgm:prSet/>
      <dgm:spPr/>
      <dgm:t>
        <a:bodyPr/>
        <a:lstStyle/>
        <a:p>
          <a:endParaRPr lang="hr-HR"/>
        </a:p>
      </dgm:t>
    </dgm:pt>
    <dgm:pt modelId="{C4AC2C32-D4C6-470C-850E-3922F2DB582D}">
      <dgm:prSet phldrT="[Tekst]"/>
      <dgm:spPr/>
      <dgm:t>
        <a:bodyPr/>
        <a:lstStyle/>
        <a:p>
          <a:r>
            <a:rPr lang="hr-HR" dirty="0"/>
            <a:t>Ministarstvo znanosti i obrazovanja</a:t>
          </a:r>
        </a:p>
      </dgm:t>
    </dgm:pt>
    <dgm:pt modelId="{470C7F7A-BB5D-4CA2-BC45-78D9E1B5F0F6}" type="parTrans" cxnId="{E053598A-2B11-4726-A5E5-0BC1A19EB1B6}">
      <dgm:prSet/>
      <dgm:spPr/>
      <dgm:t>
        <a:bodyPr/>
        <a:lstStyle/>
        <a:p>
          <a:endParaRPr lang="hr-HR"/>
        </a:p>
      </dgm:t>
    </dgm:pt>
    <dgm:pt modelId="{3B8547C6-CD20-4022-A907-92F44DA69F95}" type="sibTrans" cxnId="{E053598A-2B11-4726-A5E5-0BC1A19EB1B6}">
      <dgm:prSet/>
      <dgm:spPr/>
      <dgm:t>
        <a:bodyPr/>
        <a:lstStyle/>
        <a:p>
          <a:endParaRPr lang="hr-HR"/>
        </a:p>
      </dgm:t>
    </dgm:pt>
    <dgm:pt modelId="{E6CEB810-E550-40DF-9889-9D655393EC65}">
      <dgm:prSet phldrT="[Tekst]"/>
      <dgm:spPr/>
      <dgm:t>
        <a:bodyPr/>
        <a:lstStyle/>
        <a:p>
          <a:r>
            <a:rPr lang="hr-HR" dirty="0"/>
            <a:t>RS za industrijski razvoj i razvoj poduzetništva</a:t>
          </a:r>
        </a:p>
      </dgm:t>
    </dgm:pt>
    <dgm:pt modelId="{A82A8A13-7B5C-4664-ABE6-D8038C5EF623}" type="parTrans" cxnId="{76D19975-3320-400E-8420-744F4320CC9F}">
      <dgm:prSet/>
      <dgm:spPr/>
      <dgm:t>
        <a:bodyPr/>
        <a:lstStyle/>
        <a:p>
          <a:endParaRPr lang="hr-HR"/>
        </a:p>
      </dgm:t>
    </dgm:pt>
    <dgm:pt modelId="{A068DDF8-02F5-4509-B899-D8105C32318C}" type="sibTrans" cxnId="{76D19975-3320-400E-8420-744F4320CC9F}">
      <dgm:prSet/>
      <dgm:spPr/>
      <dgm:t>
        <a:bodyPr/>
        <a:lstStyle/>
        <a:p>
          <a:endParaRPr lang="hr-HR"/>
        </a:p>
      </dgm:t>
    </dgm:pt>
    <dgm:pt modelId="{0DF13D14-C39C-4C1E-B0B4-9E68AF6D4B1B}">
      <dgm:prSet phldrT="[Tekst]"/>
      <dgm:spPr/>
      <dgm:t>
        <a:bodyPr/>
        <a:lstStyle/>
        <a:p>
          <a:r>
            <a:rPr lang="hr-HR" dirty="0"/>
            <a:t>Ministarstvo gospodarstva, poduzetništva i obrta</a:t>
          </a:r>
        </a:p>
      </dgm:t>
    </dgm:pt>
    <dgm:pt modelId="{BA891C6D-A9CC-4660-B046-BBF72F882D06}" type="parTrans" cxnId="{3BC3F491-CB72-4532-83A1-8B8BC3A25FA9}">
      <dgm:prSet/>
      <dgm:spPr/>
      <dgm:t>
        <a:bodyPr/>
        <a:lstStyle/>
        <a:p>
          <a:endParaRPr lang="hr-HR"/>
        </a:p>
      </dgm:t>
    </dgm:pt>
    <dgm:pt modelId="{C70E648B-8EA8-4994-BAFA-EF0F4EE17A70}" type="sibTrans" cxnId="{3BC3F491-CB72-4532-83A1-8B8BC3A25FA9}">
      <dgm:prSet/>
      <dgm:spPr/>
      <dgm:t>
        <a:bodyPr/>
        <a:lstStyle/>
        <a:p>
          <a:endParaRPr lang="hr-HR"/>
        </a:p>
      </dgm:t>
    </dgm:pt>
    <dgm:pt modelId="{3443009C-C3C6-47DA-A25D-18AB14661525}">
      <dgm:prSet phldrT="[Tekst]"/>
      <dgm:spPr/>
      <dgm:t>
        <a:bodyPr/>
        <a:lstStyle/>
        <a:p>
          <a:r>
            <a:rPr lang="hr-HR" dirty="0"/>
            <a:t>RS za demografiju i </a:t>
          </a:r>
          <a:r>
            <a:rPr lang="hr-HR"/>
            <a:t>socijalne politike</a:t>
          </a:r>
          <a:endParaRPr lang="hr-HR" dirty="0"/>
        </a:p>
      </dgm:t>
    </dgm:pt>
    <dgm:pt modelId="{57C75600-51F3-440F-AC6E-CEFEDB265742}" type="parTrans" cxnId="{661E28A2-4336-44E7-9A6B-B5158B6ADE4D}">
      <dgm:prSet/>
      <dgm:spPr/>
      <dgm:t>
        <a:bodyPr/>
        <a:lstStyle/>
        <a:p>
          <a:endParaRPr lang="hr-HR"/>
        </a:p>
      </dgm:t>
    </dgm:pt>
    <dgm:pt modelId="{3B4C00F7-E5D0-4A0B-A684-47BD3C2BC5A6}" type="sibTrans" cxnId="{661E28A2-4336-44E7-9A6B-B5158B6ADE4D}">
      <dgm:prSet/>
      <dgm:spPr/>
      <dgm:t>
        <a:bodyPr/>
        <a:lstStyle/>
        <a:p>
          <a:endParaRPr lang="hr-HR"/>
        </a:p>
      </dgm:t>
    </dgm:pt>
    <dgm:pt modelId="{F9188E11-628D-4BB3-B2F9-0E4420B8FAD2}">
      <dgm:prSet phldrT="[Tekst]"/>
      <dgm:spPr/>
      <dgm:t>
        <a:bodyPr/>
        <a:lstStyle/>
        <a:p>
          <a:r>
            <a:rPr lang="hr-HR" dirty="0"/>
            <a:t>Ministarstvo za demografiju, obitelj, mlade i socijalnu politiku</a:t>
          </a:r>
        </a:p>
      </dgm:t>
    </dgm:pt>
    <dgm:pt modelId="{6F49BF17-0993-46A0-9F34-D6FE53941267}" type="parTrans" cxnId="{FCF65226-6D02-4815-841B-DCDC06982C1E}">
      <dgm:prSet/>
      <dgm:spPr/>
      <dgm:t>
        <a:bodyPr/>
        <a:lstStyle/>
        <a:p>
          <a:endParaRPr lang="hr-HR"/>
        </a:p>
      </dgm:t>
    </dgm:pt>
    <dgm:pt modelId="{D3499C3B-4131-4C17-A4DB-0923D35C10FB}" type="sibTrans" cxnId="{FCF65226-6D02-4815-841B-DCDC06982C1E}">
      <dgm:prSet/>
      <dgm:spPr/>
      <dgm:t>
        <a:bodyPr/>
        <a:lstStyle/>
        <a:p>
          <a:endParaRPr lang="hr-HR"/>
        </a:p>
      </dgm:t>
    </dgm:pt>
    <dgm:pt modelId="{55714AD5-97F5-4F83-AE2B-5E08711CCADF}">
      <dgm:prSet phldrT="[Tekst]"/>
      <dgm:spPr/>
      <dgm:t>
        <a:bodyPr/>
        <a:lstStyle/>
        <a:p>
          <a:r>
            <a:rPr lang="hr-HR" dirty="0"/>
            <a:t>Ministarstvo rada i mirovinskoga sustava</a:t>
          </a:r>
        </a:p>
      </dgm:t>
    </dgm:pt>
    <dgm:pt modelId="{80A3C6DB-5795-4E45-A7D0-D8452B195A00}" type="parTrans" cxnId="{659B5057-D799-47D6-A029-2FB0A7B4A832}">
      <dgm:prSet/>
      <dgm:spPr/>
      <dgm:t>
        <a:bodyPr/>
        <a:lstStyle/>
        <a:p>
          <a:endParaRPr lang="hr-HR"/>
        </a:p>
      </dgm:t>
    </dgm:pt>
    <dgm:pt modelId="{6E469BED-CBD7-4C1F-A9C4-99DB94008842}" type="sibTrans" cxnId="{659B5057-D799-47D6-A029-2FB0A7B4A832}">
      <dgm:prSet/>
      <dgm:spPr/>
      <dgm:t>
        <a:bodyPr/>
        <a:lstStyle/>
        <a:p>
          <a:endParaRPr lang="hr-HR"/>
        </a:p>
      </dgm:t>
    </dgm:pt>
    <dgm:pt modelId="{506851DA-BE56-4EBC-A075-6C9B110767BD}">
      <dgm:prSet phldrT="[Tekst]"/>
      <dgm:spPr/>
      <dgm:t>
        <a:bodyPr/>
        <a:lstStyle/>
        <a:p>
          <a:r>
            <a:rPr lang="hr-HR" dirty="0" smtClean="0"/>
            <a:t>Ministarstvo rada i mirovinskoga sustava</a:t>
          </a:r>
          <a:endParaRPr lang="hr-HR" dirty="0"/>
        </a:p>
      </dgm:t>
    </dgm:pt>
    <dgm:pt modelId="{B6ACB7A4-3EAA-4BE7-887C-9F8A1C3DDBA9}" type="parTrans" cxnId="{945FBD0D-F4D6-4610-9696-D759360AAE90}">
      <dgm:prSet/>
      <dgm:spPr/>
    </dgm:pt>
    <dgm:pt modelId="{F0440FE2-7F07-445B-B20A-E9453193CFBB}" type="sibTrans" cxnId="{945FBD0D-F4D6-4610-9696-D759360AAE90}">
      <dgm:prSet/>
      <dgm:spPr/>
    </dgm:pt>
    <dgm:pt modelId="{839C4C72-2306-4B4B-AFC7-A6A4EE8A4B15}">
      <dgm:prSet phldrT="[Tekst]"/>
      <dgm:spPr/>
      <dgm:t>
        <a:bodyPr/>
        <a:lstStyle/>
        <a:p>
          <a:r>
            <a:rPr lang="hr-HR" dirty="0" smtClean="0"/>
            <a:t>Ministarstvo hrvatskih branitelja</a:t>
          </a:r>
          <a:endParaRPr lang="hr-HR" dirty="0"/>
        </a:p>
      </dgm:t>
    </dgm:pt>
    <dgm:pt modelId="{A7CAFD6F-F500-40DD-9B64-E80A3DCF654F}" type="parTrans" cxnId="{92B22295-B6E4-4505-8298-7B2C9C28A115}">
      <dgm:prSet/>
      <dgm:spPr/>
    </dgm:pt>
    <dgm:pt modelId="{FCCB73C8-8C9F-4EE2-A37C-78290257F66C}" type="sibTrans" cxnId="{92B22295-B6E4-4505-8298-7B2C9C28A115}">
      <dgm:prSet/>
      <dgm:spPr/>
    </dgm:pt>
    <dgm:pt modelId="{9FC7B788-7B36-4ABA-A2C3-38E6FA87F79B}" type="pres">
      <dgm:prSet presAssocID="{3E5F86E4-DBC2-44F5-A0F3-353C0485D0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59E94AF-9EC5-49CF-A6D2-D649569E5E02}" type="pres">
      <dgm:prSet presAssocID="{3A8B4240-3F12-4D0B-AC75-222500650900}" presName="comp" presStyleCnt="0"/>
      <dgm:spPr/>
    </dgm:pt>
    <dgm:pt modelId="{362B6362-C2A7-4F2C-88F3-7110EAC2ABC3}" type="pres">
      <dgm:prSet presAssocID="{3A8B4240-3F12-4D0B-AC75-222500650900}" presName="box" presStyleLbl="node1" presStyleIdx="0" presStyleCnt="3"/>
      <dgm:spPr/>
      <dgm:t>
        <a:bodyPr/>
        <a:lstStyle/>
        <a:p>
          <a:endParaRPr lang="hr-HR"/>
        </a:p>
      </dgm:t>
    </dgm:pt>
    <dgm:pt modelId="{285A4203-CC33-4E9E-A1CB-74BC5E65E8A0}" type="pres">
      <dgm:prSet presAssocID="{3A8B4240-3F12-4D0B-AC75-222500650900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23000" b="-23000"/>
          </a:stretch>
        </a:blipFill>
      </dgm:spPr>
      <dgm:t>
        <a:bodyPr/>
        <a:lstStyle/>
        <a:p>
          <a:endParaRPr lang="hr-HR"/>
        </a:p>
      </dgm:t>
    </dgm:pt>
    <dgm:pt modelId="{34D38217-3C61-47E4-891B-0E97726325DF}" type="pres">
      <dgm:prSet presAssocID="{3A8B4240-3F12-4D0B-AC75-22250065090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EE24E4-B8C4-460D-BB5B-DBB8904F2402}" type="pres">
      <dgm:prSet presAssocID="{F24AA3A2-991A-4BAA-BEF1-05411097C534}" presName="spacer" presStyleCnt="0"/>
      <dgm:spPr/>
    </dgm:pt>
    <dgm:pt modelId="{30D93302-8B6C-4F46-A6C1-6C5354874D37}" type="pres">
      <dgm:prSet presAssocID="{E6CEB810-E550-40DF-9889-9D655393EC65}" presName="comp" presStyleCnt="0"/>
      <dgm:spPr/>
    </dgm:pt>
    <dgm:pt modelId="{4D806027-375E-4CF5-9601-611D346C34C9}" type="pres">
      <dgm:prSet presAssocID="{E6CEB810-E550-40DF-9889-9D655393EC65}" presName="box" presStyleLbl="node1" presStyleIdx="1" presStyleCnt="3"/>
      <dgm:spPr/>
      <dgm:t>
        <a:bodyPr/>
        <a:lstStyle/>
        <a:p>
          <a:endParaRPr lang="hr-HR"/>
        </a:p>
      </dgm:t>
    </dgm:pt>
    <dgm:pt modelId="{90F71546-9C46-4126-9B55-2880798A7B8A}" type="pres">
      <dgm:prSet presAssocID="{E6CEB810-E550-40DF-9889-9D655393EC65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19000" b="-19000"/>
          </a:stretch>
        </a:blipFill>
      </dgm:spPr>
      <dgm:t>
        <a:bodyPr/>
        <a:lstStyle/>
        <a:p>
          <a:endParaRPr lang="hr-HR"/>
        </a:p>
      </dgm:t>
    </dgm:pt>
    <dgm:pt modelId="{5D7AF7DB-2EBF-4D5A-8DFD-F3D7071F2B2F}" type="pres">
      <dgm:prSet presAssocID="{E6CEB810-E550-40DF-9889-9D655393EC6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F183C3-A10F-4CC0-82FA-D272C71C24AA}" type="pres">
      <dgm:prSet presAssocID="{A068DDF8-02F5-4509-B899-D8105C32318C}" presName="spacer" presStyleCnt="0"/>
      <dgm:spPr/>
    </dgm:pt>
    <dgm:pt modelId="{4E63F88D-648E-434A-B283-7F03F70DF2A2}" type="pres">
      <dgm:prSet presAssocID="{3443009C-C3C6-47DA-A25D-18AB14661525}" presName="comp" presStyleCnt="0"/>
      <dgm:spPr/>
    </dgm:pt>
    <dgm:pt modelId="{6A511D4E-96B2-49F8-B833-4341E4A210A7}" type="pres">
      <dgm:prSet presAssocID="{3443009C-C3C6-47DA-A25D-18AB14661525}" presName="box" presStyleLbl="node1" presStyleIdx="2" presStyleCnt="3"/>
      <dgm:spPr/>
      <dgm:t>
        <a:bodyPr/>
        <a:lstStyle/>
        <a:p>
          <a:endParaRPr lang="hr-HR"/>
        </a:p>
      </dgm:t>
    </dgm:pt>
    <dgm:pt modelId="{3DD3CE41-A7B9-469A-931C-C18B1A78C113}" type="pres">
      <dgm:prSet presAssocID="{3443009C-C3C6-47DA-A25D-18AB14661525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47000" b="-47000"/>
          </a:stretch>
        </a:blipFill>
      </dgm:spPr>
      <dgm:t>
        <a:bodyPr/>
        <a:lstStyle/>
        <a:p>
          <a:endParaRPr lang="hr-HR"/>
        </a:p>
      </dgm:t>
    </dgm:pt>
    <dgm:pt modelId="{3FC36775-3830-4F2A-B98C-F11EFCAE3F86}" type="pres">
      <dgm:prSet presAssocID="{3443009C-C3C6-47DA-A25D-18AB1466152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61E28A2-4336-44E7-9A6B-B5158B6ADE4D}" srcId="{3E5F86E4-DBC2-44F5-A0F3-353C0485D0EE}" destId="{3443009C-C3C6-47DA-A25D-18AB14661525}" srcOrd="2" destOrd="0" parTransId="{57C75600-51F3-440F-AC6E-CEFEDB265742}" sibTransId="{3B4C00F7-E5D0-4A0B-A684-47BD3C2BC5A6}"/>
    <dgm:cxn modelId="{66DCB3E3-75D8-45D0-BC3A-80595C5D21D9}" type="presOf" srcId="{506851DA-BE56-4EBC-A075-6C9B110767BD}" destId="{3FC36775-3830-4F2A-B98C-F11EFCAE3F86}" srcOrd="1" destOrd="2" presId="urn:microsoft.com/office/officeart/2005/8/layout/vList4"/>
    <dgm:cxn modelId="{A803CF1C-927E-40A1-BB6D-346043BE6171}" type="presOf" srcId="{839C4C72-2306-4B4B-AFC7-A6A4EE8A4B15}" destId="{6A511D4E-96B2-49F8-B833-4341E4A210A7}" srcOrd="0" destOrd="3" presId="urn:microsoft.com/office/officeart/2005/8/layout/vList4"/>
    <dgm:cxn modelId="{916C1399-FC70-4784-A376-45888DACF94F}" type="presOf" srcId="{F9188E11-628D-4BB3-B2F9-0E4420B8FAD2}" destId="{6A511D4E-96B2-49F8-B833-4341E4A210A7}" srcOrd="0" destOrd="1" presId="urn:microsoft.com/office/officeart/2005/8/layout/vList4"/>
    <dgm:cxn modelId="{E053598A-2B11-4726-A5E5-0BC1A19EB1B6}" srcId="{3A8B4240-3F12-4D0B-AC75-222500650900}" destId="{C4AC2C32-D4C6-470C-850E-3922F2DB582D}" srcOrd="0" destOrd="0" parTransId="{470C7F7A-BB5D-4CA2-BC45-78D9E1B5F0F6}" sibTransId="{3B8547C6-CD20-4022-A907-92F44DA69F95}"/>
    <dgm:cxn modelId="{FA18B4CD-F460-484A-A9D0-6F56B0A4891F}" type="presOf" srcId="{0DF13D14-C39C-4C1E-B0B4-9E68AF6D4B1B}" destId="{5D7AF7DB-2EBF-4D5A-8DFD-F3D7071F2B2F}" srcOrd="1" destOrd="1" presId="urn:microsoft.com/office/officeart/2005/8/layout/vList4"/>
    <dgm:cxn modelId="{5C805CC7-9E2D-4AB2-9C6C-53F37DF3716E}" type="presOf" srcId="{55714AD5-97F5-4F83-AE2B-5E08711CCADF}" destId="{34D38217-3C61-47E4-891B-0E97726325DF}" srcOrd="1" destOrd="2" presId="urn:microsoft.com/office/officeart/2005/8/layout/vList4"/>
    <dgm:cxn modelId="{41C4F058-5DE4-463C-947A-51F2B0A90CB9}" type="presOf" srcId="{0DF13D14-C39C-4C1E-B0B4-9E68AF6D4B1B}" destId="{4D806027-375E-4CF5-9601-611D346C34C9}" srcOrd="0" destOrd="1" presId="urn:microsoft.com/office/officeart/2005/8/layout/vList4"/>
    <dgm:cxn modelId="{DFC0BF95-0A1D-47C0-9519-36C132377BBC}" type="presOf" srcId="{506851DA-BE56-4EBC-A075-6C9B110767BD}" destId="{6A511D4E-96B2-49F8-B833-4341E4A210A7}" srcOrd="0" destOrd="2" presId="urn:microsoft.com/office/officeart/2005/8/layout/vList4"/>
    <dgm:cxn modelId="{34EBA62B-617D-4E3A-913F-1DFC53A4A4C0}" type="presOf" srcId="{E6CEB810-E550-40DF-9889-9D655393EC65}" destId="{4D806027-375E-4CF5-9601-611D346C34C9}" srcOrd="0" destOrd="0" presId="urn:microsoft.com/office/officeart/2005/8/layout/vList4"/>
    <dgm:cxn modelId="{49B38809-022C-4705-B2F9-611AD013A2A5}" type="presOf" srcId="{3A8B4240-3F12-4D0B-AC75-222500650900}" destId="{34D38217-3C61-47E4-891B-0E97726325DF}" srcOrd="1" destOrd="0" presId="urn:microsoft.com/office/officeart/2005/8/layout/vList4"/>
    <dgm:cxn modelId="{FCF65226-6D02-4815-841B-DCDC06982C1E}" srcId="{3443009C-C3C6-47DA-A25D-18AB14661525}" destId="{F9188E11-628D-4BB3-B2F9-0E4420B8FAD2}" srcOrd="0" destOrd="0" parTransId="{6F49BF17-0993-46A0-9F34-D6FE53941267}" sibTransId="{D3499C3B-4131-4C17-A4DB-0923D35C10FB}"/>
    <dgm:cxn modelId="{76D19975-3320-400E-8420-744F4320CC9F}" srcId="{3E5F86E4-DBC2-44F5-A0F3-353C0485D0EE}" destId="{E6CEB810-E550-40DF-9889-9D655393EC65}" srcOrd="1" destOrd="0" parTransId="{A82A8A13-7B5C-4664-ABE6-D8038C5EF623}" sibTransId="{A068DDF8-02F5-4509-B899-D8105C32318C}"/>
    <dgm:cxn modelId="{E6A5A1E7-9610-4F3E-8A13-99BDBE13C6FD}" type="presOf" srcId="{E6CEB810-E550-40DF-9889-9D655393EC65}" destId="{5D7AF7DB-2EBF-4D5A-8DFD-F3D7071F2B2F}" srcOrd="1" destOrd="0" presId="urn:microsoft.com/office/officeart/2005/8/layout/vList4"/>
    <dgm:cxn modelId="{38A7BBEA-E325-4793-9CC6-93FEE6CE0E65}" type="presOf" srcId="{839C4C72-2306-4B4B-AFC7-A6A4EE8A4B15}" destId="{3FC36775-3830-4F2A-B98C-F11EFCAE3F86}" srcOrd="1" destOrd="3" presId="urn:microsoft.com/office/officeart/2005/8/layout/vList4"/>
    <dgm:cxn modelId="{945FBD0D-F4D6-4610-9696-D759360AAE90}" srcId="{3443009C-C3C6-47DA-A25D-18AB14661525}" destId="{506851DA-BE56-4EBC-A075-6C9B110767BD}" srcOrd="1" destOrd="0" parTransId="{B6ACB7A4-3EAA-4BE7-887C-9F8A1C3DDBA9}" sibTransId="{F0440FE2-7F07-445B-B20A-E9453193CFBB}"/>
    <dgm:cxn modelId="{C60FDB48-B83F-4FA2-91BE-D9679F628353}" type="presOf" srcId="{C4AC2C32-D4C6-470C-850E-3922F2DB582D}" destId="{34D38217-3C61-47E4-891B-0E97726325DF}" srcOrd="1" destOrd="1" presId="urn:microsoft.com/office/officeart/2005/8/layout/vList4"/>
    <dgm:cxn modelId="{118E0F02-7CA6-4630-86DE-C7F8E9773B5B}" type="presOf" srcId="{C4AC2C32-D4C6-470C-850E-3922F2DB582D}" destId="{362B6362-C2A7-4F2C-88F3-7110EAC2ABC3}" srcOrd="0" destOrd="1" presId="urn:microsoft.com/office/officeart/2005/8/layout/vList4"/>
    <dgm:cxn modelId="{7C442808-7B40-40C5-8AC0-4C9E7F890CDC}" type="presOf" srcId="{3443009C-C3C6-47DA-A25D-18AB14661525}" destId="{6A511D4E-96B2-49F8-B833-4341E4A210A7}" srcOrd="0" destOrd="0" presId="urn:microsoft.com/office/officeart/2005/8/layout/vList4"/>
    <dgm:cxn modelId="{2AC43AC4-FEA5-4E0F-B455-ED2B8FF2CFDB}" type="presOf" srcId="{55714AD5-97F5-4F83-AE2B-5E08711CCADF}" destId="{362B6362-C2A7-4F2C-88F3-7110EAC2ABC3}" srcOrd="0" destOrd="2" presId="urn:microsoft.com/office/officeart/2005/8/layout/vList4"/>
    <dgm:cxn modelId="{CE2E81C9-EA3E-464A-81C3-F6FDC19CA4B9}" srcId="{3E5F86E4-DBC2-44F5-A0F3-353C0485D0EE}" destId="{3A8B4240-3F12-4D0B-AC75-222500650900}" srcOrd="0" destOrd="0" parTransId="{427A2B5A-0BD6-4DE6-83EA-0FF0134C9A2C}" sibTransId="{F24AA3A2-991A-4BAA-BEF1-05411097C534}"/>
    <dgm:cxn modelId="{659B5057-D799-47D6-A029-2FB0A7B4A832}" srcId="{3A8B4240-3F12-4D0B-AC75-222500650900}" destId="{55714AD5-97F5-4F83-AE2B-5E08711CCADF}" srcOrd="1" destOrd="0" parTransId="{80A3C6DB-5795-4E45-A7D0-D8452B195A00}" sibTransId="{6E469BED-CBD7-4C1F-A9C4-99DB94008842}"/>
    <dgm:cxn modelId="{E76A54B3-827B-4DB4-941F-BE3F7B32875D}" type="presOf" srcId="{F9188E11-628D-4BB3-B2F9-0E4420B8FAD2}" destId="{3FC36775-3830-4F2A-B98C-F11EFCAE3F86}" srcOrd="1" destOrd="1" presId="urn:microsoft.com/office/officeart/2005/8/layout/vList4"/>
    <dgm:cxn modelId="{3BC3F491-CB72-4532-83A1-8B8BC3A25FA9}" srcId="{E6CEB810-E550-40DF-9889-9D655393EC65}" destId="{0DF13D14-C39C-4C1E-B0B4-9E68AF6D4B1B}" srcOrd="0" destOrd="0" parTransId="{BA891C6D-A9CC-4660-B046-BBF72F882D06}" sibTransId="{C70E648B-8EA8-4994-BAFA-EF0F4EE17A70}"/>
    <dgm:cxn modelId="{F59AF9F8-5296-477F-93CC-D84A22A056A1}" type="presOf" srcId="{3E5F86E4-DBC2-44F5-A0F3-353C0485D0EE}" destId="{9FC7B788-7B36-4ABA-A2C3-38E6FA87F79B}" srcOrd="0" destOrd="0" presId="urn:microsoft.com/office/officeart/2005/8/layout/vList4"/>
    <dgm:cxn modelId="{92B22295-B6E4-4505-8298-7B2C9C28A115}" srcId="{3443009C-C3C6-47DA-A25D-18AB14661525}" destId="{839C4C72-2306-4B4B-AFC7-A6A4EE8A4B15}" srcOrd="2" destOrd="0" parTransId="{A7CAFD6F-F500-40DD-9B64-E80A3DCF654F}" sibTransId="{FCCB73C8-8C9F-4EE2-A37C-78290257F66C}"/>
    <dgm:cxn modelId="{A23A418B-9878-4F48-8539-7683C0099FBD}" type="presOf" srcId="{3443009C-C3C6-47DA-A25D-18AB14661525}" destId="{3FC36775-3830-4F2A-B98C-F11EFCAE3F86}" srcOrd="1" destOrd="0" presId="urn:microsoft.com/office/officeart/2005/8/layout/vList4"/>
    <dgm:cxn modelId="{AF67B57E-7117-4E60-B369-8C1B6837C351}" type="presOf" srcId="{3A8B4240-3F12-4D0B-AC75-222500650900}" destId="{362B6362-C2A7-4F2C-88F3-7110EAC2ABC3}" srcOrd="0" destOrd="0" presId="urn:microsoft.com/office/officeart/2005/8/layout/vList4"/>
    <dgm:cxn modelId="{0C13A9EB-BE28-48F7-A4DF-C4CA9BE3C236}" type="presParOf" srcId="{9FC7B788-7B36-4ABA-A2C3-38E6FA87F79B}" destId="{B59E94AF-9EC5-49CF-A6D2-D649569E5E02}" srcOrd="0" destOrd="0" presId="urn:microsoft.com/office/officeart/2005/8/layout/vList4"/>
    <dgm:cxn modelId="{3CA70EB3-3432-4325-A30A-D03F843ACB08}" type="presParOf" srcId="{B59E94AF-9EC5-49CF-A6D2-D649569E5E02}" destId="{362B6362-C2A7-4F2C-88F3-7110EAC2ABC3}" srcOrd="0" destOrd="0" presId="urn:microsoft.com/office/officeart/2005/8/layout/vList4"/>
    <dgm:cxn modelId="{D8AFCAD7-BDD8-484E-A587-E9B74DD0BC62}" type="presParOf" srcId="{B59E94AF-9EC5-49CF-A6D2-D649569E5E02}" destId="{285A4203-CC33-4E9E-A1CB-74BC5E65E8A0}" srcOrd="1" destOrd="0" presId="urn:microsoft.com/office/officeart/2005/8/layout/vList4"/>
    <dgm:cxn modelId="{BB79583E-92E3-4F85-9D51-B812F09274EF}" type="presParOf" srcId="{B59E94AF-9EC5-49CF-A6D2-D649569E5E02}" destId="{34D38217-3C61-47E4-891B-0E97726325DF}" srcOrd="2" destOrd="0" presId="urn:microsoft.com/office/officeart/2005/8/layout/vList4"/>
    <dgm:cxn modelId="{3FD77968-DA16-42D4-A2C4-20F995A4793A}" type="presParOf" srcId="{9FC7B788-7B36-4ABA-A2C3-38E6FA87F79B}" destId="{38EE24E4-B8C4-460D-BB5B-DBB8904F2402}" srcOrd="1" destOrd="0" presId="urn:microsoft.com/office/officeart/2005/8/layout/vList4"/>
    <dgm:cxn modelId="{66EB46A9-3B26-4CF7-A348-AA7F8345C5A1}" type="presParOf" srcId="{9FC7B788-7B36-4ABA-A2C3-38E6FA87F79B}" destId="{30D93302-8B6C-4F46-A6C1-6C5354874D37}" srcOrd="2" destOrd="0" presId="urn:microsoft.com/office/officeart/2005/8/layout/vList4"/>
    <dgm:cxn modelId="{7516F1CF-3FA6-448F-9C41-1A67754F358F}" type="presParOf" srcId="{30D93302-8B6C-4F46-A6C1-6C5354874D37}" destId="{4D806027-375E-4CF5-9601-611D346C34C9}" srcOrd="0" destOrd="0" presId="urn:microsoft.com/office/officeart/2005/8/layout/vList4"/>
    <dgm:cxn modelId="{727DC5D8-53E1-46CC-8707-6E454EEEBA75}" type="presParOf" srcId="{30D93302-8B6C-4F46-A6C1-6C5354874D37}" destId="{90F71546-9C46-4126-9B55-2880798A7B8A}" srcOrd="1" destOrd="0" presId="urn:microsoft.com/office/officeart/2005/8/layout/vList4"/>
    <dgm:cxn modelId="{D1C0213C-6989-4894-BE18-A55B15E68C86}" type="presParOf" srcId="{30D93302-8B6C-4F46-A6C1-6C5354874D37}" destId="{5D7AF7DB-2EBF-4D5A-8DFD-F3D7071F2B2F}" srcOrd="2" destOrd="0" presId="urn:microsoft.com/office/officeart/2005/8/layout/vList4"/>
    <dgm:cxn modelId="{6499CF20-C37D-48F8-BB1D-04E29520E56E}" type="presParOf" srcId="{9FC7B788-7B36-4ABA-A2C3-38E6FA87F79B}" destId="{F1F183C3-A10F-4CC0-82FA-D272C71C24AA}" srcOrd="3" destOrd="0" presId="urn:microsoft.com/office/officeart/2005/8/layout/vList4"/>
    <dgm:cxn modelId="{C2FC88C6-397A-4804-848B-E15DB9F3FA22}" type="presParOf" srcId="{9FC7B788-7B36-4ABA-A2C3-38E6FA87F79B}" destId="{4E63F88D-648E-434A-B283-7F03F70DF2A2}" srcOrd="4" destOrd="0" presId="urn:microsoft.com/office/officeart/2005/8/layout/vList4"/>
    <dgm:cxn modelId="{D7A570E6-AED0-4C6D-A459-43929A9D2FA9}" type="presParOf" srcId="{4E63F88D-648E-434A-B283-7F03F70DF2A2}" destId="{6A511D4E-96B2-49F8-B833-4341E4A210A7}" srcOrd="0" destOrd="0" presId="urn:microsoft.com/office/officeart/2005/8/layout/vList4"/>
    <dgm:cxn modelId="{7D153902-9C28-4C9E-B0E1-C83E0B32E4CE}" type="presParOf" srcId="{4E63F88D-648E-434A-B283-7F03F70DF2A2}" destId="{3DD3CE41-A7B9-469A-931C-C18B1A78C113}" srcOrd="1" destOrd="0" presId="urn:microsoft.com/office/officeart/2005/8/layout/vList4"/>
    <dgm:cxn modelId="{83576AE3-2C6A-475B-9101-9088D74DCBD8}" type="presParOf" srcId="{4E63F88D-648E-434A-B283-7F03F70DF2A2}" destId="{3FC36775-3830-4F2A-B98C-F11EFCAE3F8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F8F53C-3608-4D4B-A64C-C681F8A74F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0070D86-753F-40DF-AD9F-08A598EC1C8B}">
      <dgm:prSet phldrT="[Tekst]"/>
      <dgm:spPr/>
      <dgm:t>
        <a:bodyPr/>
        <a:lstStyle/>
        <a:p>
          <a:r>
            <a:rPr lang="hr-HR" dirty="0"/>
            <a:t>Definiranje vizije i razvojnih smjerova</a:t>
          </a:r>
        </a:p>
      </dgm:t>
    </dgm:pt>
    <dgm:pt modelId="{9F8C7747-0755-4E11-B20F-7938BB7C07E7}" type="parTrans" cxnId="{445D9927-6CE7-49A2-B3B2-A1AA91BF4DF6}">
      <dgm:prSet/>
      <dgm:spPr/>
      <dgm:t>
        <a:bodyPr/>
        <a:lstStyle/>
        <a:p>
          <a:endParaRPr lang="hr-HR"/>
        </a:p>
      </dgm:t>
    </dgm:pt>
    <dgm:pt modelId="{103DE02C-2293-4C02-A350-820D2AC373A3}" type="sibTrans" cxnId="{445D9927-6CE7-49A2-B3B2-A1AA91BF4DF6}">
      <dgm:prSet/>
      <dgm:spPr/>
      <dgm:t>
        <a:bodyPr/>
        <a:lstStyle/>
        <a:p>
          <a:endParaRPr lang="hr-HR"/>
        </a:p>
      </dgm:t>
    </dgm:pt>
    <dgm:pt modelId="{BA2C650B-9ED2-4DD1-BC79-2823B69D4FAE}">
      <dgm:prSet phldrT="[Tekst]"/>
      <dgm:spPr/>
      <dgm:t>
        <a:bodyPr/>
        <a:lstStyle/>
        <a:p>
          <a:r>
            <a:rPr lang="hr-HR" dirty="0"/>
            <a:t>Definiranje strateških ciljeva i ključnih pokazatelja uspješnosti</a:t>
          </a:r>
        </a:p>
      </dgm:t>
    </dgm:pt>
    <dgm:pt modelId="{7F57A925-D2C0-4AA3-B1A5-CCE082933BD8}" type="parTrans" cxnId="{057EAA1D-CAA7-45EC-913F-247BDC4379C2}">
      <dgm:prSet/>
      <dgm:spPr/>
      <dgm:t>
        <a:bodyPr/>
        <a:lstStyle/>
        <a:p>
          <a:endParaRPr lang="hr-HR"/>
        </a:p>
      </dgm:t>
    </dgm:pt>
    <dgm:pt modelId="{F7C8E416-21E3-4576-A081-646DFC9FCB16}" type="sibTrans" cxnId="{057EAA1D-CAA7-45EC-913F-247BDC4379C2}">
      <dgm:prSet/>
      <dgm:spPr/>
      <dgm:t>
        <a:bodyPr/>
        <a:lstStyle/>
        <a:p>
          <a:endParaRPr lang="hr-HR"/>
        </a:p>
      </dgm:t>
    </dgm:pt>
    <dgm:pt modelId="{3A94F615-447E-4C3F-954C-071F95E7C251}">
      <dgm:prSet phldrT="[Tekst]"/>
      <dgm:spPr/>
      <dgm:t>
        <a:bodyPr/>
        <a:lstStyle/>
        <a:p>
          <a:r>
            <a:rPr lang="hr-HR" dirty="0"/>
            <a:t>Definiranje provedbenih instrumenata i strateških projekata</a:t>
          </a:r>
        </a:p>
      </dgm:t>
    </dgm:pt>
    <dgm:pt modelId="{2F0B294D-4C04-43BC-AE38-00A3B0150D33}" type="parTrans" cxnId="{8E38B223-EB3C-433E-B03D-3AF704C3E7EB}">
      <dgm:prSet/>
      <dgm:spPr/>
      <dgm:t>
        <a:bodyPr/>
        <a:lstStyle/>
        <a:p>
          <a:endParaRPr lang="hr-HR"/>
        </a:p>
      </dgm:t>
    </dgm:pt>
    <dgm:pt modelId="{386D216D-D30B-4359-B63F-DBFAE8776D1B}" type="sibTrans" cxnId="{8E38B223-EB3C-433E-B03D-3AF704C3E7EB}">
      <dgm:prSet/>
      <dgm:spPr/>
      <dgm:t>
        <a:bodyPr/>
        <a:lstStyle/>
        <a:p>
          <a:endParaRPr lang="hr-HR"/>
        </a:p>
      </dgm:t>
    </dgm:pt>
    <dgm:pt modelId="{A0D3EA73-E0A3-43D8-9A0F-1B50A5DFBA8C}">
      <dgm:prSet phldrT="[Tekst]"/>
      <dgm:spPr/>
      <dgm:t>
        <a:bodyPr/>
        <a:lstStyle/>
        <a:p>
          <a:r>
            <a:rPr lang="hr-HR" dirty="0"/>
            <a:t>Definiranje izvora financiranja</a:t>
          </a:r>
        </a:p>
      </dgm:t>
    </dgm:pt>
    <dgm:pt modelId="{8E196F35-C5FC-4F55-B8D0-EABBAC337605}" type="parTrans" cxnId="{858D9AC5-E477-4F7B-8B87-8E5204741289}">
      <dgm:prSet/>
      <dgm:spPr/>
      <dgm:t>
        <a:bodyPr/>
        <a:lstStyle/>
        <a:p>
          <a:endParaRPr lang="hr-HR"/>
        </a:p>
      </dgm:t>
    </dgm:pt>
    <dgm:pt modelId="{8F2D6C1F-D259-4F19-A28A-B999635AFD29}" type="sibTrans" cxnId="{858D9AC5-E477-4F7B-8B87-8E5204741289}">
      <dgm:prSet/>
      <dgm:spPr/>
      <dgm:t>
        <a:bodyPr/>
        <a:lstStyle/>
        <a:p>
          <a:endParaRPr lang="hr-HR"/>
        </a:p>
      </dgm:t>
    </dgm:pt>
    <dgm:pt modelId="{AC24CF8F-B60C-488B-A56D-D2096FD4AC46}" type="pres">
      <dgm:prSet presAssocID="{7DF8F53C-3608-4D4B-A64C-C681F8A74FE7}" presName="CompostProcess" presStyleCnt="0">
        <dgm:presLayoutVars>
          <dgm:dir/>
          <dgm:resizeHandles val="exact"/>
        </dgm:presLayoutVars>
      </dgm:prSet>
      <dgm:spPr/>
    </dgm:pt>
    <dgm:pt modelId="{8ED1256F-C78D-46AE-8203-20DF79374B12}" type="pres">
      <dgm:prSet presAssocID="{7DF8F53C-3608-4D4B-A64C-C681F8A74FE7}" presName="arrow" presStyleLbl="bgShp" presStyleIdx="0" presStyleCnt="1"/>
      <dgm:spPr/>
    </dgm:pt>
    <dgm:pt modelId="{48A6CC13-2F2A-490B-B179-D9982C7E4E41}" type="pres">
      <dgm:prSet presAssocID="{7DF8F53C-3608-4D4B-A64C-C681F8A74FE7}" presName="linearProcess" presStyleCnt="0"/>
      <dgm:spPr/>
    </dgm:pt>
    <dgm:pt modelId="{27568C40-64D4-4E92-8256-26FF70719C47}" type="pres">
      <dgm:prSet presAssocID="{50070D86-753F-40DF-AD9F-08A598EC1C8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9DD66D-AB71-457F-B106-300768633379}" type="pres">
      <dgm:prSet presAssocID="{103DE02C-2293-4C02-A350-820D2AC373A3}" presName="sibTrans" presStyleCnt="0"/>
      <dgm:spPr/>
    </dgm:pt>
    <dgm:pt modelId="{B6F6AFEE-4A90-4A42-95FC-2F36A16FAF40}" type="pres">
      <dgm:prSet presAssocID="{BA2C650B-9ED2-4DD1-BC79-2823B69D4FA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2800D8-9A16-455E-9DD3-38509F1FEA41}" type="pres">
      <dgm:prSet presAssocID="{F7C8E416-21E3-4576-A081-646DFC9FCB16}" presName="sibTrans" presStyleCnt="0"/>
      <dgm:spPr/>
    </dgm:pt>
    <dgm:pt modelId="{4E1560F9-84B8-4210-B09E-A70AE5A98EE4}" type="pres">
      <dgm:prSet presAssocID="{3A94F615-447E-4C3F-954C-071F95E7C25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1049AF-BC9E-4181-9674-B6434BEB7D5C}" type="pres">
      <dgm:prSet presAssocID="{386D216D-D30B-4359-B63F-DBFAE8776D1B}" presName="sibTrans" presStyleCnt="0"/>
      <dgm:spPr/>
    </dgm:pt>
    <dgm:pt modelId="{19CE6F06-66CB-451B-8492-5AA00BD27532}" type="pres">
      <dgm:prSet presAssocID="{A0D3EA73-E0A3-43D8-9A0F-1B50A5DFBA8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7A8181A-0F39-4CDB-8D72-9747A044D046}" type="presOf" srcId="{A0D3EA73-E0A3-43D8-9A0F-1B50A5DFBA8C}" destId="{19CE6F06-66CB-451B-8492-5AA00BD27532}" srcOrd="0" destOrd="0" presId="urn:microsoft.com/office/officeart/2005/8/layout/hProcess9"/>
    <dgm:cxn modelId="{2EAB3914-282C-4527-91B3-4B245AC8601B}" type="presOf" srcId="{BA2C650B-9ED2-4DD1-BC79-2823B69D4FAE}" destId="{B6F6AFEE-4A90-4A42-95FC-2F36A16FAF40}" srcOrd="0" destOrd="0" presId="urn:microsoft.com/office/officeart/2005/8/layout/hProcess9"/>
    <dgm:cxn modelId="{8E38B223-EB3C-433E-B03D-3AF704C3E7EB}" srcId="{7DF8F53C-3608-4D4B-A64C-C681F8A74FE7}" destId="{3A94F615-447E-4C3F-954C-071F95E7C251}" srcOrd="2" destOrd="0" parTransId="{2F0B294D-4C04-43BC-AE38-00A3B0150D33}" sibTransId="{386D216D-D30B-4359-B63F-DBFAE8776D1B}"/>
    <dgm:cxn modelId="{057EAA1D-CAA7-45EC-913F-247BDC4379C2}" srcId="{7DF8F53C-3608-4D4B-A64C-C681F8A74FE7}" destId="{BA2C650B-9ED2-4DD1-BC79-2823B69D4FAE}" srcOrd="1" destOrd="0" parTransId="{7F57A925-D2C0-4AA3-B1A5-CCE082933BD8}" sibTransId="{F7C8E416-21E3-4576-A081-646DFC9FCB16}"/>
    <dgm:cxn modelId="{C4696427-DBFF-4C01-A61B-A9AD29F50159}" type="presOf" srcId="{3A94F615-447E-4C3F-954C-071F95E7C251}" destId="{4E1560F9-84B8-4210-B09E-A70AE5A98EE4}" srcOrd="0" destOrd="0" presId="urn:microsoft.com/office/officeart/2005/8/layout/hProcess9"/>
    <dgm:cxn modelId="{445D9927-6CE7-49A2-B3B2-A1AA91BF4DF6}" srcId="{7DF8F53C-3608-4D4B-A64C-C681F8A74FE7}" destId="{50070D86-753F-40DF-AD9F-08A598EC1C8B}" srcOrd="0" destOrd="0" parTransId="{9F8C7747-0755-4E11-B20F-7938BB7C07E7}" sibTransId="{103DE02C-2293-4C02-A350-820D2AC373A3}"/>
    <dgm:cxn modelId="{858D9AC5-E477-4F7B-8B87-8E5204741289}" srcId="{7DF8F53C-3608-4D4B-A64C-C681F8A74FE7}" destId="{A0D3EA73-E0A3-43D8-9A0F-1B50A5DFBA8C}" srcOrd="3" destOrd="0" parTransId="{8E196F35-C5FC-4F55-B8D0-EABBAC337605}" sibTransId="{8F2D6C1F-D259-4F19-A28A-B999635AFD29}"/>
    <dgm:cxn modelId="{E6A135DC-D53E-41B0-AFB5-4236D22C9342}" type="presOf" srcId="{7DF8F53C-3608-4D4B-A64C-C681F8A74FE7}" destId="{AC24CF8F-B60C-488B-A56D-D2096FD4AC46}" srcOrd="0" destOrd="0" presId="urn:microsoft.com/office/officeart/2005/8/layout/hProcess9"/>
    <dgm:cxn modelId="{DD348714-E55C-4B2A-961E-17C7C0F7BFC2}" type="presOf" srcId="{50070D86-753F-40DF-AD9F-08A598EC1C8B}" destId="{27568C40-64D4-4E92-8256-26FF70719C47}" srcOrd="0" destOrd="0" presId="urn:microsoft.com/office/officeart/2005/8/layout/hProcess9"/>
    <dgm:cxn modelId="{D7D4FC16-A25D-4309-A900-699FCE6CFA31}" type="presParOf" srcId="{AC24CF8F-B60C-488B-A56D-D2096FD4AC46}" destId="{8ED1256F-C78D-46AE-8203-20DF79374B12}" srcOrd="0" destOrd="0" presId="urn:microsoft.com/office/officeart/2005/8/layout/hProcess9"/>
    <dgm:cxn modelId="{3B4D8BC0-5D3D-4AE1-A880-F71BFD7F9062}" type="presParOf" srcId="{AC24CF8F-B60C-488B-A56D-D2096FD4AC46}" destId="{48A6CC13-2F2A-490B-B179-D9982C7E4E41}" srcOrd="1" destOrd="0" presId="urn:microsoft.com/office/officeart/2005/8/layout/hProcess9"/>
    <dgm:cxn modelId="{9407D272-9F09-441B-875E-329FB95C50B7}" type="presParOf" srcId="{48A6CC13-2F2A-490B-B179-D9982C7E4E41}" destId="{27568C40-64D4-4E92-8256-26FF70719C47}" srcOrd="0" destOrd="0" presId="urn:microsoft.com/office/officeart/2005/8/layout/hProcess9"/>
    <dgm:cxn modelId="{3CC3CF9F-45B2-416C-B855-6E5A98B8A38A}" type="presParOf" srcId="{48A6CC13-2F2A-490B-B179-D9982C7E4E41}" destId="{E89DD66D-AB71-457F-B106-300768633379}" srcOrd="1" destOrd="0" presId="urn:microsoft.com/office/officeart/2005/8/layout/hProcess9"/>
    <dgm:cxn modelId="{BA30611A-384B-47FB-A055-FCCC2BAB7328}" type="presParOf" srcId="{48A6CC13-2F2A-490B-B179-D9982C7E4E41}" destId="{B6F6AFEE-4A90-4A42-95FC-2F36A16FAF40}" srcOrd="2" destOrd="0" presId="urn:microsoft.com/office/officeart/2005/8/layout/hProcess9"/>
    <dgm:cxn modelId="{2144FA84-CDFC-4CE1-9F1F-DD326C7C67BB}" type="presParOf" srcId="{48A6CC13-2F2A-490B-B179-D9982C7E4E41}" destId="{ED2800D8-9A16-455E-9DD3-38509F1FEA41}" srcOrd="3" destOrd="0" presId="urn:microsoft.com/office/officeart/2005/8/layout/hProcess9"/>
    <dgm:cxn modelId="{0A5836F3-ACE9-4D67-9B18-85FFC5299700}" type="presParOf" srcId="{48A6CC13-2F2A-490B-B179-D9982C7E4E41}" destId="{4E1560F9-84B8-4210-B09E-A70AE5A98EE4}" srcOrd="4" destOrd="0" presId="urn:microsoft.com/office/officeart/2005/8/layout/hProcess9"/>
    <dgm:cxn modelId="{2319C8BD-C119-4C45-A481-608D6292F30F}" type="presParOf" srcId="{48A6CC13-2F2A-490B-B179-D9982C7E4E41}" destId="{421049AF-BC9E-4181-9674-B6434BEB7D5C}" srcOrd="5" destOrd="0" presId="urn:microsoft.com/office/officeart/2005/8/layout/hProcess9"/>
    <dgm:cxn modelId="{CFDEF3DA-73FC-47E9-BBC9-69010DD23199}" type="presParOf" srcId="{48A6CC13-2F2A-490B-B179-D9982C7E4E41}" destId="{19CE6F06-66CB-451B-8492-5AA00BD2753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7EEA2-2214-42E5-906D-9B86161B03F8}">
      <dsp:nvSpPr>
        <dsp:cNvPr id="0" name=""/>
        <dsp:cNvSpPr/>
      </dsp:nvSpPr>
      <dsp:spPr>
        <a:xfrm>
          <a:off x="1078486" y="0"/>
          <a:ext cx="3665562" cy="3665562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1C9211-35C6-4053-B0EE-A82E864E14C3}">
      <dsp:nvSpPr>
        <dsp:cNvPr id="0" name=""/>
        <dsp:cNvSpPr/>
      </dsp:nvSpPr>
      <dsp:spPr>
        <a:xfrm>
          <a:off x="2942351" y="366914"/>
          <a:ext cx="2382615" cy="6514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Nacionalna razvojna </a:t>
          </a:r>
          <a:r>
            <a:rPr lang="hr-HR" sz="1000" kern="1200" dirty="0">
              <a:ln>
                <a:noFill/>
              </a:ln>
            </a:rPr>
            <a:t>strategija</a:t>
          </a:r>
          <a:r>
            <a:rPr lang="hr-HR" sz="1000" kern="1200" dirty="0"/>
            <a:t> (&gt;10 godina)</a:t>
          </a:r>
        </a:p>
      </dsp:txBody>
      <dsp:txXfrm>
        <a:off x="2974154" y="398717"/>
        <a:ext cx="2319009" cy="587890"/>
      </dsp:txXfrm>
    </dsp:sp>
    <dsp:sp modelId="{E4DB468C-4D62-4CEF-9F62-DEE0515EBC60}">
      <dsp:nvSpPr>
        <dsp:cNvPr id="0" name=""/>
        <dsp:cNvSpPr/>
      </dsp:nvSpPr>
      <dsp:spPr>
        <a:xfrm>
          <a:off x="2943566" y="1221853"/>
          <a:ext cx="2382615" cy="6514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Nacionalni planovi i planovi razvoja županija i JLS-ova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(5-9 godina)</a:t>
          </a:r>
        </a:p>
      </dsp:txBody>
      <dsp:txXfrm>
        <a:off x="2975369" y="1253656"/>
        <a:ext cx="2319009" cy="587890"/>
      </dsp:txXfrm>
    </dsp:sp>
    <dsp:sp modelId="{55EC396D-79C2-4399-951C-0644BAFCF183}">
      <dsp:nvSpPr>
        <dsp:cNvPr id="0" name=""/>
        <dsp:cNvSpPr/>
      </dsp:nvSpPr>
      <dsp:spPr>
        <a:xfrm>
          <a:off x="2943566" y="2054934"/>
          <a:ext cx="2382615" cy="6514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Program Vlade (mandatno)</a:t>
          </a:r>
        </a:p>
      </dsp:txBody>
      <dsp:txXfrm>
        <a:off x="2975369" y="2086737"/>
        <a:ext cx="2319009" cy="587890"/>
      </dsp:txXfrm>
    </dsp:sp>
    <dsp:sp modelId="{8C65C4A9-D68B-469E-88B6-813080B5C2E6}">
      <dsp:nvSpPr>
        <dsp:cNvPr id="0" name=""/>
        <dsp:cNvSpPr/>
      </dsp:nvSpPr>
      <dsp:spPr>
        <a:xfrm>
          <a:off x="2943566" y="2832482"/>
          <a:ext cx="2382615" cy="6514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Provedbeni programi STDU i JRLS (mandatno/opcija - godišnja revizija)</a:t>
          </a:r>
        </a:p>
      </dsp:txBody>
      <dsp:txXfrm>
        <a:off x="2975369" y="2864285"/>
        <a:ext cx="2319009" cy="587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7812C-B012-46B2-BFA4-06C3F24BE355}">
      <dsp:nvSpPr>
        <dsp:cNvPr id="0" name=""/>
        <dsp:cNvSpPr/>
      </dsp:nvSpPr>
      <dsp:spPr>
        <a:xfrm>
          <a:off x="0" y="0"/>
          <a:ext cx="8199456" cy="11890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90F86-1DD4-43EC-8231-F66285BCC847}">
      <dsp:nvSpPr>
        <dsp:cNvPr id="0" name=""/>
        <dsp:cNvSpPr/>
      </dsp:nvSpPr>
      <dsp:spPr>
        <a:xfrm>
          <a:off x="379720" y="158133"/>
          <a:ext cx="800668" cy="871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6E588-C5E0-448A-8AEF-6E63B2D99F97}">
      <dsp:nvSpPr>
        <dsp:cNvPr id="0" name=""/>
        <dsp:cNvSpPr/>
      </dsp:nvSpPr>
      <dsp:spPr>
        <a:xfrm rot="10800000">
          <a:off x="248174" y="1189008"/>
          <a:ext cx="1049972" cy="1453233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bg1"/>
              </a:solidFill>
            </a:rPr>
            <a:t>ZDRAVLJE I KVALITETA ŽIVOTA</a:t>
          </a:r>
        </a:p>
      </dsp:txBody>
      <dsp:txXfrm rot="10800000">
        <a:off x="280464" y="1189008"/>
        <a:ext cx="985392" cy="1420943"/>
      </dsp:txXfrm>
    </dsp:sp>
    <dsp:sp modelId="{D78712DC-5E4C-4A3D-A5AD-B7C7EEBC865F}">
      <dsp:nvSpPr>
        <dsp:cNvPr id="0" name=""/>
        <dsp:cNvSpPr/>
      </dsp:nvSpPr>
      <dsp:spPr>
        <a:xfrm>
          <a:off x="1450817" y="158534"/>
          <a:ext cx="800668" cy="871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56FCF-751B-41FA-B896-1B7708AB8653}">
      <dsp:nvSpPr>
        <dsp:cNvPr id="0" name=""/>
        <dsp:cNvSpPr/>
      </dsp:nvSpPr>
      <dsp:spPr>
        <a:xfrm rot="10800000">
          <a:off x="1337050" y="1189008"/>
          <a:ext cx="945877" cy="1453233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bg1"/>
              </a:solidFill>
            </a:rPr>
            <a:t>ENERGIJA I ODRŽIVI OKOLIŠ</a:t>
          </a:r>
        </a:p>
      </dsp:txBody>
      <dsp:txXfrm rot="10800000">
        <a:off x="1366139" y="1189008"/>
        <a:ext cx="887699" cy="1424144"/>
      </dsp:txXfrm>
    </dsp:sp>
    <dsp:sp modelId="{36E6B852-94E8-4AC1-BE87-2ED3DBDA2A77}">
      <dsp:nvSpPr>
        <dsp:cNvPr id="0" name=""/>
        <dsp:cNvSpPr/>
      </dsp:nvSpPr>
      <dsp:spPr>
        <a:xfrm>
          <a:off x="2521571" y="158534"/>
          <a:ext cx="800668" cy="8719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F352C-1C6A-49C5-993B-9F0D169578D1}">
      <dsp:nvSpPr>
        <dsp:cNvPr id="0" name=""/>
        <dsp:cNvSpPr/>
      </dsp:nvSpPr>
      <dsp:spPr>
        <a:xfrm rot="10800000">
          <a:off x="2424294" y="1189008"/>
          <a:ext cx="1035496" cy="1453233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bg1"/>
              </a:solidFill>
            </a:rPr>
            <a:t>PROMET I MOBILNOST</a:t>
          </a:r>
        </a:p>
      </dsp:txBody>
      <dsp:txXfrm rot="10800000">
        <a:off x="2456139" y="1189008"/>
        <a:ext cx="971806" cy="1421388"/>
      </dsp:txXfrm>
    </dsp:sp>
    <dsp:sp modelId="{8ED3AE45-542C-432B-B94F-7FC0499400D5}">
      <dsp:nvSpPr>
        <dsp:cNvPr id="0" name=""/>
        <dsp:cNvSpPr/>
      </dsp:nvSpPr>
      <dsp:spPr>
        <a:xfrm>
          <a:off x="3679201" y="158534"/>
          <a:ext cx="800668" cy="8719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0F928-B65F-4C3A-A5DA-9CA7C586FE3D}">
      <dsp:nvSpPr>
        <dsp:cNvPr id="0" name=""/>
        <dsp:cNvSpPr/>
      </dsp:nvSpPr>
      <dsp:spPr>
        <a:xfrm rot="10800000">
          <a:off x="3519720" y="1189008"/>
          <a:ext cx="1119630" cy="1453233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bg1"/>
              </a:solidFill>
            </a:rPr>
            <a:t>SIGURNOST</a:t>
          </a:r>
        </a:p>
      </dsp:txBody>
      <dsp:txXfrm rot="10800000">
        <a:off x="3554152" y="1189008"/>
        <a:ext cx="1050766" cy="1418801"/>
      </dsp:txXfrm>
    </dsp:sp>
    <dsp:sp modelId="{9C69ABC1-F092-46C9-8A3A-9BF56650B129}">
      <dsp:nvSpPr>
        <dsp:cNvPr id="0" name=""/>
        <dsp:cNvSpPr/>
      </dsp:nvSpPr>
      <dsp:spPr>
        <a:xfrm>
          <a:off x="4865550" y="158534"/>
          <a:ext cx="800668" cy="871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2929D-DA16-44B2-B585-5AF84797120C}">
      <dsp:nvSpPr>
        <dsp:cNvPr id="0" name=""/>
        <dsp:cNvSpPr/>
      </dsp:nvSpPr>
      <dsp:spPr>
        <a:xfrm rot="10800000">
          <a:off x="4719417" y="1189008"/>
          <a:ext cx="1092935" cy="1453233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bg1"/>
              </a:solidFill>
            </a:rPr>
            <a:t>HRANA I BIO-EKONOMIJA</a:t>
          </a:r>
        </a:p>
      </dsp:txBody>
      <dsp:txXfrm rot="10800000">
        <a:off x="4753029" y="1189008"/>
        <a:ext cx="1025711" cy="1419621"/>
      </dsp:txXfrm>
    </dsp:sp>
    <dsp:sp modelId="{6856E10D-EC70-4152-96E8-D11C3D465227}">
      <dsp:nvSpPr>
        <dsp:cNvPr id="0" name=""/>
        <dsp:cNvSpPr/>
      </dsp:nvSpPr>
      <dsp:spPr>
        <a:xfrm>
          <a:off x="5925991" y="158534"/>
          <a:ext cx="800668" cy="8719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92A97-B70B-4049-83EB-366074B6C925}">
      <dsp:nvSpPr>
        <dsp:cNvPr id="0" name=""/>
        <dsp:cNvSpPr/>
      </dsp:nvSpPr>
      <dsp:spPr>
        <a:xfrm rot="10800000">
          <a:off x="5892419" y="1189008"/>
          <a:ext cx="867812" cy="1453233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bg1"/>
              </a:solidFill>
            </a:rPr>
            <a:t>DIGITALNO DRUŠTVO</a:t>
          </a:r>
        </a:p>
      </dsp:txBody>
      <dsp:txXfrm rot="10800000">
        <a:off x="5919107" y="1189008"/>
        <a:ext cx="814436" cy="1426545"/>
      </dsp:txXfrm>
    </dsp:sp>
    <dsp:sp modelId="{F3177A58-2F07-42C4-B0A8-E37A71F703C3}">
      <dsp:nvSpPr>
        <dsp:cNvPr id="0" name=""/>
        <dsp:cNvSpPr/>
      </dsp:nvSpPr>
      <dsp:spPr>
        <a:xfrm>
          <a:off x="6995456" y="158534"/>
          <a:ext cx="800668" cy="8719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93AC7-5241-428E-98C6-39C7CCB8408B}">
      <dsp:nvSpPr>
        <dsp:cNvPr id="0" name=""/>
        <dsp:cNvSpPr/>
      </dsp:nvSpPr>
      <dsp:spPr>
        <a:xfrm rot="10800000">
          <a:off x="6840298" y="1189008"/>
          <a:ext cx="1110982" cy="1453233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solidFill>
                <a:schemeClr val="bg1"/>
              </a:solidFill>
            </a:rPr>
            <a:t>TURIZAM I KREATIVNO DRUŠTVO</a:t>
          </a:r>
        </a:p>
      </dsp:txBody>
      <dsp:txXfrm rot="10800000">
        <a:off x="6874465" y="1189008"/>
        <a:ext cx="1042648" cy="1419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E5D03-DA43-4257-9C12-CC004E6ABEEF}">
      <dsp:nvSpPr>
        <dsp:cNvPr id="0" name=""/>
        <dsp:cNvSpPr/>
      </dsp:nvSpPr>
      <dsp:spPr>
        <a:xfrm>
          <a:off x="1727" y="0"/>
          <a:ext cx="2688282" cy="339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Sudjelovanje u NRS 2030 Upravljačkom odboru</a:t>
          </a:r>
        </a:p>
      </dsp:txBody>
      <dsp:txXfrm>
        <a:off x="1727" y="1357630"/>
        <a:ext cx="2688282" cy="1357630"/>
      </dsp:txXfrm>
    </dsp:sp>
    <dsp:sp modelId="{A9353BF7-A0DB-4978-B4D6-55F178B7E76A}">
      <dsp:nvSpPr>
        <dsp:cNvPr id="0" name=""/>
        <dsp:cNvSpPr/>
      </dsp:nvSpPr>
      <dsp:spPr>
        <a:xfrm>
          <a:off x="780755" y="203644"/>
          <a:ext cx="1130226" cy="113022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1FF7C-631D-4E9C-8477-83AB8FD71755}">
      <dsp:nvSpPr>
        <dsp:cNvPr id="0" name=""/>
        <dsp:cNvSpPr/>
      </dsp:nvSpPr>
      <dsp:spPr>
        <a:xfrm>
          <a:off x="2770658" y="0"/>
          <a:ext cx="2688282" cy="339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Sudjelovanje u MRS za izradu NRS 2030 i RS za izradu analitičkih podloga za NRS 2030</a:t>
          </a:r>
        </a:p>
      </dsp:txBody>
      <dsp:txXfrm>
        <a:off x="2770658" y="1357630"/>
        <a:ext cx="2688282" cy="1357630"/>
      </dsp:txXfrm>
    </dsp:sp>
    <dsp:sp modelId="{BE4D7C4C-AA42-49A0-95F5-404FBC85CABD}">
      <dsp:nvSpPr>
        <dsp:cNvPr id="0" name=""/>
        <dsp:cNvSpPr/>
      </dsp:nvSpPr>
      <dsp:spPr>
        <a:xfrm>
          <a:off x="3549686" y="203644"/>
          <a:ext cx="1130226" cy="113022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9A3A2-8EFC-412D-9695-C87355794422}">
      <dsp:nvSpPr>
        <dsp:cNvPr id="0" name=""/>
        <dsp:cNvSpPr/>
      </dsp:nvSpPr>
      <dsp:spPr>
        <a:xfrm>
          <a:off x="5539589" y="0"/>
          <a:ext cx="2688282" cy="339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Sudjelovanje u vođenu i/ili radu TRS-ova i radnih skupina za horizontalne politike</a:t>
          </a:r>
        </a:p>
      </dsp:txBody>
      <dsp:txXfrm>
        <a:off x="5539589" y="1357630"/>
        <a:ext cx="2688282" cy="1357630"/>
      </dsp:txXfrm>
    </dsp:sp>
    <dsp:sp modelId="{D55F49D5-0D87-4E15-ADAF-163C710A1D9F}">
      <dsp:nvSpPr>
        <dsp:cNvPr id="0" name=""/>
        <dsp:cNvSpPr/>
      </dsp:nvSpPr>
      <dsp:spPr>
        <a:xfrm>
          <a:off x="6318617" y="203644"/>
          <a:ext cx="1130226" cy="113022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52000" r="-5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DB2EC-0C36-45CF-A2D3-046AA18B8B01}">
      <dsp:nvSpPr>
        <dsp:cNvPr id="0" name=""/>
        <dsp:cNvSpPr/>
      </dsp:nvSpPr>
      <dsp:spPr>
        <a:xfrm>
          <a:off x="329183" y="2715260"/>
          <a:ext cx="7571232" cy="50911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B6362-C2A7-4F2C-88F3-7110EAC2ABC3}">
      <dsp:nvSpPr>
        <dsp:cNvPr id="0" name=""/>
        <dsp:cNvSpPr/>
      </dsp:nvSpPr>
      <dsp:spPr>
        <a:xfrm>
          <a:off x="0" y="0"/>
          <a:ext cx="8229600" cy="1060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TRS Zdravlje i kvaliteta života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Ministarstvo zdravstva</a:t>
          </a:r>
        </a:p>
      </dsp:txBody>
      <dsp:txXfrm>
        <a:off x="1751984" y="0"/>
        <a:ext cx="6477615" cy="1060648"/>
      </dsp:txXfrm>
    </dsp:sp>
    <dsp:sp modelId="{285A4203-CC33-4E9E-A1CB-74BC5E65E8A0}">
      <dsp:nvSpPr>
        <dsp:cNvPr id="0" name=""/>
        <dsp:cNvSpPr/>
      </dsp:nvSpPr>
      <dsp:spPr>
        <a:xfrm>
          <a:off x="106064" y="106064"/>
          <a:ext cx="1645920" cy="8485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06027-375E-4CF5-9601-611D346C34C9}">
      <dsp:nvSpPr>
        <dsp:cNvPr id="0" name=""/>
        <dsp:cNvSpPr/>
      </dsp:nvSpPr>
      <dsp:spPr>
        <a:xfrm>
          <a:off x="0" y="1166713"/>
          <a:ext cx="8229600" cy="1060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TRS Energija i održivi okoliš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Ministarstvo zaštite okoliša i energetike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Ministarstvo graditeljstva i prostornoga uređenja</a:t>
          </a:r>
        </a:p>
      </dsp:txBody>
      <dsp:txXfrm>
        <a:off x="1751984" y="1166713"/>
        <a:ext cx="6477615" cy="1060648"/>
      </dsp:txXfrm>
    </dsp:sp>
    <dsp:sp modelId="{90F71546-9C46-4126-9B55-2880798A7B8A}">
      <dsp:nvSpPr>
        <dsp:cNvPr id="0" name=""/>
        <dsp:cNvSpPr/>
      </dsp:nvSpPr>
      <dsp:spPr>
        <a:xfrm>
          <a:off x="106064" y="1272778"/>
          <a:ext cx="1645920" cy="8485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11D4E-96B2-49F8-B833-4341E4A210A7}">
      <dsp:nvSpPr>
        <dsp:cNvPr id="0" name=""/>
        <dsp:cNvSpPr/>
      </dsp:nvSpPr>
      <dsp:spPr>
        <a:xfrm>
          <a:off x="0" y="2333426"/>
          <a:ext cx="8229600" cy="1060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TRS Promet i mobilnost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Ministarstvo mora, prometa i infrastrukture</a:t>
          </a:r>
        </a:p>
      </dsp:txBody>
      <dsp:txXfrm>
        <a:off x="1751984" y="2333426"/>
        <a:ext cx="6477615" cy="1060648"/>
      </dsp:txXfrm>
    </dsp:sp>
    <dsp:sp modelId="{3DD3CE41-A7B9-469A-931C-C18B1A78C113}">
      <dsp:nvSpPr>
        <dsp:cNvPr id="0" name=""/>
        <dsp:cNvSpPr/>
      </dsp:nvSpPr>
      <dsp:spPr>
        <a:xfrm>
          <a:off x="106064" y="2439491"/>
          <a:ext cx="1645920" cy="8485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B6362-C2A7-4F2C-88F3-7110EAC2ABC3}">
      <dsp:nvSpPr>
        <dsp:cNvPr id="0" name=""/>
        <dsp:cNvSpPr/>
      </dsp:nvSpPr>
      <dsp:spPr>
        <a:xfrm>
          <a:off x="0" y="0"/>
          <a:ext cx="8229600" cy="1060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TRS Sigurnost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 smtClean="0"/>
            <a:t>Vijeće za nacionalnu sigurnost</a:t>
          </a:r>
          <a:endParaRPr lang="hr-H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 smtClean="0"/>
            <a:t>Ministarstvo </a:t>
          </a:r>
          <a:r>
            <a:rPr lang="hr-HR" sz="1000" kern="1200" dirty="0"/>
            <a:t>obrane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/>
            <a:t>Ministarstvo unutarnjih poslova</a:t>
          </a:r>
        </a:p>
      </dsp:txBody>
      <dsp:txXfrm>
        <a:off x="1751984" y="0"/>
        <a:ext cx="6477615" cy="1060648"/>
      </dsp:txXfrm>
    </dsp:sp>
    <dsp:sp modelId="{285A4203-CC33-4E9E-A1CB-74BC5E65E8A0}">
      <dsp:nvSpPr>
        <dsp:cNvPr id="0" name=""/>
        <dsp:cNvSpPr/>
      </dsp:nvSpPr>
      <dsp:spPr>
        <a:xfrm>
          <a:off x="106064" y="106064"/>
          <a:ext cx="1645920" cy="8485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06027-375E-4CF5-9601-611D346C34C9}">
      <dsp:nvSpPr>
        <dsp:cNvPr id="0" name=""/>
        <dsp:cNvSpPr/>
      </dsp:nvSpPr>
      <dsp:spPr>
        <a:xfrm>
          <a:off x="0" y="1166713"/>
          <a:ext cx="8229600" cy="1060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TRS Hrana i bio ekonomija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/>
            <a:t>Ministarstvo poljoprivrede</a:t>
          </a:r>
        </a:p>
      </dsp:txBody>
      <dsp:txXfrm>
        <a:off x="1751984" y="1166713"/>
        <a:ext cx="6477615" cy="1060648"/>
      </dsp:txXfrm>
    </dsp:sp>
    <dsp:sp modelId="{90F71546-9C46-4126-9B55-2880798A7B8A}">
      <dsp:nvSpPr>
        <dsp:cNvPr id="0" name=""/>
        <dsp:cNvSpPr/>
      </dsp:nvSpPr>
      <dsp:spPr>
        <a:xfrm>
          <a:off x="106064" y="1272778"/>
          <a:ext cx="1645920" cy="8485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11D4E-96B2-49F8-B833-4341E4A210A7}">
      <dsp:nvSpPr>
        <dsp:cNvPr id="0" name=""/>
        <dsp:cNvSpPr/>
      </dsp:nvSpPr>
      <dsp:spPr>
        <a:xfrm>
          <a:off x="0" y="2333426"/>
          <a:ext cx="8229600" cy="1060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TRS Digitalno društvo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/>
            <a:t>Središnji državni ured za razvoj digitalnog društva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 smtClean="0"/>
            <a:t>Ministarstvo mora, prometa i infrastrukture</a:t>
          </a:r>
          <a:endParaRPr lang="hr-H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/>
            <a:t>Ministarstvo uprave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/>
            <a:t>Ministarstvo gospodarstva, poduzetništva i obrta</a:t>
          </a:r>
        </a:p>
      </dsp:txBody>
      <dsp:txXfrm>
        <a:off x="1751984" y="2333426"/>
        <a:ext cx="6477615" cy="1060648"/>
      </dsp:txXfrm>
    </dsp:sp>
    <dsp:sp modelId="{3DD3CE41-A7B9-469A-931C-C18B1A78C113}">
      <dsp:nvSpPr>
        <dsp:cNvPr id="0" name=""/>
        <dsp:cNvSpPr/>
      </dsp:nvSpPr>
      <dsp:spPr>
        <a:xfrm>
          <a:off x="106064" y="2439491"/>
          <a:ext cx="1645920" cy="8485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B6362-C2A7-4F2C-88F3-7110EAC2ABC3}">
      <dsp:nvSpPr>
        <dsp:cNvPr id="0" name=""/>
        <dsp:cNvSpPr/>
      </dsp:nvSpPr>
      <dsp:spPr>
        <a:xfrm>
          <a:off x="0" y="0"/>
          <a:ext cx="8229600" cy="1060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TRS Turizam i kreativno društvo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/>
            <a:t>Ministarstvo turizma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/>
            <a:t>Ministarstvo kulture</a:t>
          </a:r>
        </a:p>
      </dsp:txBody>
      <dsp:txXfrm>
        <a:off x="1751984" y="0"/>
        <a:ext cx="6477615" cy="1060648"/>
      </dsp:txXfrm>
    </dsp:sp>
    <dsp:sp modelId="{285A4203-CC33-4E9E-A1CB-74BC5E65E8A0}">
      <dsp:nvSpPr>
        <dsp:cNvPr id="0" name=""/>
        <dsp:cNvSpPr/>
      </dsp:nvSpPr>
      <dsp:spPr>
        <a:xfrm>
          <a:off x="106064" y="106064"/>
          <a:ext cx="1645920" cy="8485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06027-375E-4CF5-9601-611D346C34C9}">
      <dsp:nvSpPr>
        <dsp:cNvPr id="0" name=""/>
        <dsp:cNvSpPr/>
      </dsp:nvSpPr>
      <dsp:spPr>
        <a:xfrm>
          <a:off x="0" y="1166713"/>
          <a:ext cx="8229600" cy="1060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RS za makroekonomske politike, pravosuđe i dobro upravljanje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/>
            <a:t>Ministarstvo financija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/>
            <a:t>Ministarstvo pravosuđa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/>
            <a:t>Ministarstvo uprave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 smtClean="0"/>
            <a:t>Ministarstvo državne imovine</a:t>
          </a:r>
          <a:endParaRPr lang="hr-HR" sz="1000" kern="1200" dirty="0"/>
        </a:p>
      </dsp:txBody>
      <dsp:txXfrm>
        <a:off x="1751984" y="1166713"/>
        <a:ext cx="6477615" cy="1060648"/>
      </dsp:txXfrm>
    </dsp:sp>
    <dsp:sp modelId="{90F71546-9C46-4126-9B55-2880798A7B8A}">
      <dsp:nvSpPr>
        <dsp:cNvPr id="0" name=""/>
        <dsp:cNvSpPr/>
      </dsp:nvSpPr>
      <dsp:spPr>
        <a:xfrm>
          <a:off x="106064" y="1272778"/>
          <a:ext cx="1645920" cy="8485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11D4E-96B2-49F8-B833-4341E4A210A7}">
      <dsp:nvSpPr>
        <dsp:cNvPr id="0" name=""/>
        <dsp:cNvSpPr/>
      </dsp:nvSpPr>
      <dsp:spPr>
        <a:xfrm>
          <a:off x="0" y="2333426"/>
          <a:ext cx="8229600" cy="1060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RS za teritorijalni razvoj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000" kern="1200" dirty="0"/>
            <a:t>Ministarstvo regionalnoga razvoja i fondova Europske unije</a:t>
          </a:r>
        </a:p>
      </dsp:txBody>
      <dsp:txXfrm>
        <a:off x="1751984" y="2333426"/>
        <a:ext cx="6477615" cy="1060648"/>
      </dsp:txXfrm>
    </dsp:sp>
    <dsp:sp modelId="{3DD3CE41-A7B9-469A-931C-C18B1A78C113}">
      <dsp:nvSpPr>
        <dsp:cNvPr id="0" name=""/>
        <dsp:cNvSpPr/>
      </dsp:nvSpPr>
      <dsp:spPr>
        <a:xfrm>
          <a:off x="106064" y="2439491"/>
          <a:ext cx="1645920" cy="8485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B6362-C2A7-4F2C-88F3-7110EAC2ABC3}">
      <dsp:nvSpPr>
        <dsp:cNvPr id="0" name=""/>
        <dsp:cNvSpPr/>
      </dsp:nvSpPr>
      <dsp:spPr>
        <a:xfrm>
          <a:off x="0" y="0"/>
          <a:ext cx="8229600" cy="1060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RS za obrazovanje i razvoj ljudskih potencijala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/>
            <a:t>Ministarstvo znanosti i obrazovanja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/>
            <a:t>Ministarstvo rada i mirovinskoga sustava</a:t>
          </a:r>
        </a:p>
      </dsp:txBody>
      <dsp:txXfrm>
        <a:off x="1751984" y="0"/>
        <a:ext cx="6477615" cy="1060648"/>
      </dsp:txXfrm>
    </dsp:sp>
    <dsp:sp modelId="{285A4203-CC33-4E9E-A1CB-74BC5E65E8A0}">
      <dsp:nvSpPr>
        <dsp:cNvPr id="0" name=""/>
        <dsp:cNvSpPr/>
      </dsp:nvSpPr>
      <dsp:spPr>
        <a:xfrm>
          <a:off x="106064" y="106064"/>
          <a:ext cx="1645920" cy="8485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06027-375E-4CF5-9601-611D346C34C9}">
      <dsp:nvSpPr>
        <dsp:cNvPr id="0" name=""/>
        <dsp:cNvSpPr/>
      </dsp:nvSpPr>
      <dsp:spPr>
        <a:xfrm>
          <a:off x="0" y="1166713"/>
          <a:ext cx="8229600" cy="1060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RS za industrijski razvoj i razvoj poduzetništva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/>
            <a:t>Ministarstvo gospodarstva, poduzetništva i obrta</a:t>
          </a:r>
        </a:p>
      </dsp:txBody>
      <dsp:txXfrm>
        <a:off x="1751984" y="1166713"/>
        <a:ext cx="6477615" cy="1060648"/>
      </dsp:txXfrm>
    </dsp:sp>
    <dsp:sp modelId="{90F71546-9C46-4126-9B55-2880798A7B8A}">
      <dsp:nvSpPr>
        <dsp:cNvPr id="0" name=""/>
        <dsp:cNvSpPr/>
      </dsp:nvSpPr>
      <dsp:spPr>
        <a:xfrm>
          <a:off x="106064" y="1272778"/>
          <a:ext cx="1645920" cy="8485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11D4E-96B2-49F8-B833-4341E4A210A7}">
      <dsp:nvSpPr>
        <dsp:cNvPr id="0" name=""/>
        <dsp:cNvSpPr/>
      </dsp:nvSpPr>
      <dsp:spPr>
        <a:xfrm>
          <a:off x="0" y="2333426"/>
          <a:ext cx="8229600" cy="1060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RS za demografiju i </a:t>
          </a:r>
          <a:r>
            <a:rPr lang="hr-HR" sz="1600" kern="1200"/>
            <a:t>socijalne politike</a:t>
          </a:r>
          <a:endParaRPr lang="hr-HR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/>
            <a:t>Ministarstvo za demografiju, obitelj, mlade i socijalnu politiku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Ministarstvo rada i mirovinskoga sustava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Ministarstvo hrvatskih branitelja</a:t>
          </a:r>
          <a:endParaRPr lang="hr-HR" sz="1200" kern="1200" dirty="0"/>
        </a:p>
      </dsp:txBody>
      <dsp:txXfrm>
        <a:off x="1751984" y="2333426"/>
        <a:ext cx="6477615" cy="1060648"/>
      </dsp:txXfrm>
    </dsp:sp>
    <dsp:sp modelId="{3DD3CE41-A7B9-469A-931C-C18B1A78C113}">
      <dsp:nvSpPr>
        <dsp:cNvPr id="0" name=""/>
        <dsp:cNvSpPr/>
      </dsp:nvSpPr>
      <dsp:spPr>
        <a:xfrm>
          <a:off x="106064" y="2439491"/>
          <a:ext cx="1645920" cy="8485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1256F-C78D-46AE-8203-20DF79374B12}">
      <dsp:nvSpPr>
        <dsp:cNvPr id="0" name=""/>
        <dsp:cNvSpPr/>
      </dsp:nvSpPr>
      <dsp:spPr>
        <a:xfrm>
          <a:off x="617219" y="0"/>
          <a:ext cx="6995160" cy="33940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68C40-64D4-4E92-8256-26FF70719C47}">
      <dsp:nvSpPr>
        <dsp:cNvPr id="0" name=""/>
        <dsp:cNvSpPr/>
      </dsp:nvSpPr>
      <dsp:spPr>
        <a:xfrm>
          <a:off x="4118" y="1018222"/>
          <a:ext cx="1981051" cy="1357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Definiranje vizije i razvojnih smjerova</a:t>
          </a:r>
        </a:p>
      </dsp:txBody>
      <dsp:txXfrm>
        <a:off x="70392" y="1084496"/>
        <a:ext cx="1848503" cy="1225082"/>
      </dsp:txXfrm>
    </dsp:sp>
    <dsp:sp modelId="{B6F6AFEE-4A90-4A42-95FC-2F36A16FAF40}">
      <dsp:nvSpPr>
        <dsp:cNvPr id="0" name=""/>
        <dsp:cNvSpPr/>
      </dsp:nvSpPr>
      <dsp:spPr>
        <a:xfrm>
          <a:off x="2084222" y="1018222"/>
          <a:ext cx="1981051" cy="1357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Definiranje strateških ciljeva i ključnih pokazatelja uspješnosti</a:t>
          </a:r>
        </a:p>
      </dsp:txBody>
      <dsp:txXfrm>
        <a:off x="2150496" y="1084496"/>
        <a:ext cx="1848503" cy="1225082"/>
      </dsp:txXfrm>
    </dsp:sp>
    <dsp:sp modelId="{4E1560F9-84B8-4210-B09E-A70AE5A98EE4}">
      <dsp:nvSpPr>
        <dsp:cNvPr id="0" name=""/>
        <dsp:cNvSpPr/>
      </dsp:nvSpPr>
      <dsp:spPr>
        <a:xfrm>
          <a:off x="4164326" y="1018222"/>
          <a:ext cx="1981051" cy="1357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Definiranje provedbenih instrumenata i strateških projekata</a:t>
          </a:r>
        </a:p>
      </dsp:txBody>
      <dsp:txXfrm>
        <a:off x="4230600" y="1084496"/>
        <a:ext cx="1848503" cy="1225082"/>
      </dsp:txXfrm>
    </dsp:sp>
    <dsp:sp modelId="{19CE6F06-66CB-451B-8492-5AA00BD27532}">
      <dsp:nvSpPr>
        <dsp:cNvPr id="0" name=""/>
        <dsp:cNvSpPr/>
      </dsp:nvSpPr>
      <dsp:spPr>
        <a:xfrm>
          <a:off x="6244430" y="1018222"/>
          <a:ext cx="1981051" cy="1357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Definiranje izvora financiranja</a:t>
          </a:r>
        </a:p>
      </dsp:txBody>
      <dsp:txXfrm>
        <a:off x="6310704" y="1084496"/>
        <a:ext cx="1848503" cy="1225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0939478-4BFC-4F6E-85F9-43A6B7AEA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847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A71C69-41D0-47AD-8A33-F6F9917B5C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847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0D7DF924-16C6-4695-B0D9-C7F19395F62A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BF8498-F24F-444D-8512-1CACDA431F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339"/>
            <a:ext cx="2946400" cy="49847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1ADDD0-CB9D-4B43-9773-597BE670EF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31339"/>
            <a:ext cx="2946400" cy="49847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A875BF32-5C74-472A-8D0B-EC2968D25E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474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91"/>
          </a:xfrm>
          <a:prstGeom prst="rect">
            <a:avLst/>
          </a:prstGeom>
        </p:spPr>
        <p:txBody>
          <a:bodyPr vert="horz" lIns="92121" tIns="46061" rIns="92121" bIns="46061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91"/>
          </a:xfrm>
          <a:prstGeom prst="rect">
            <a:avLst/>
          </a:prstGeom>
        </p:spPr>
        <p:txBody>
          <a:bodyPr vert="horz" lIns="92121" tIns="46061" rIns="92121" bIns="46061" rtlCol="0"/>
          <a:lstStyle>
            <a:lvl1pPr algn="r">
              <a:defRPr sz="1200"/>
            </a:lvl1pPr>
          </a:lstStyle>
          <a:p>
            <a:fld id="{7AF3FDC2-9452-4887-9347-744AB8373D49}" type="datetimeFigureOut">
              <a:rPr lang="hr-HR" smtClean="0"/>
              <a:t>17.4.2018.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1" tIns="46061" rIns="92121" bIns="46061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2121" tIns="46061" rIns="92121" bIns="460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60" cy="496491"/>
          </a:xfrm>
          <a:prstGeom prst="rect">
            <a:avLst/>
          </a:prstGeom>
        </p:spPr>
        <p:txBody>
          <a:bodyPr vert="horz" lIns="92121" tIns="46061" rIns="92121" bIns="46061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1600"/>
            <a:ext cx="2945660" cy="496491"/>
          </a:xfrm>
          <a:prstGeom prst="rect">
            <a:avLst/>
          </a:prstGeom>
        </p:spPr>
        <p:txBody>
          <a:bodyPr vert="horz" lIns="92121" tIns="46061" rIns="92121" bIns="46061" rtlCol="0" anchor="b"/>
          <a:lstStyle>
            <a:lvl1pPr algn="r">
              <a:defRPr sz="1200"/>
            </a:lvl1pPr>
          </a:lstStyle>
          <a:p>
            <a:fld id="{DC46BDFE-A1DC-4D3E-9E9D-DCA4FC31660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954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6BDFE-A1DC-4D3E-9E9D-DCA4FC316609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1658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6BDFE-A1DC-4D3E-9E9D-DCA4FC316609}" type="slidenum">
              <a:rPr lang="hr-HR" smtClean="0"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165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6BDFE-A1DC-4D3E-9E9D-DCA4FC316609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252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6BDFE-A1DC-4D3E-9E9D-DCA4FC316609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7289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6BDFE-A1DC-4D3E-9E9D-DCA4FC316609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7418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EC0-1068-4122-A8C5-20E0A65E1C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15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EC0-1068-4122-A8C5-20E0A65E1C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0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6BDFE-A1DC-4D3E-9E9D-DCA4FC316609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498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6BDFE-A1DC-4D3E-9E9D-DCA4FC316609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85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6BDFE-A1DC-4D3E-9E9D-DCA4FC316609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640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17.4.2018.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324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17.4.2018.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017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17.4.2018.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680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17.4.2018.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940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17.4.2018.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739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17.4.2018.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916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17.4.2018.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31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17.4.2018.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387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17.4.2018.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069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17.4.2018.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205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17.4.2018.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91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5B26-155C-40D8-A02E-91E9FF5240CC}" type="datetimeFigureOut">
              <a:rPr lang="hr-HR" smtClean="0"/>
              <a:t>17.4.2018.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561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rvatska2030@mrrfeu.hr" TargetMode="External"/><Relationship Id="rId5" Type="http://schemas.openxmlformats.org/officeDocument/2006/relationships/hyperlink" Target="http://www.hrvatska2030.hr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138"/>
            <a:ext cx="9144000" cy="3031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93" y="1405890"/>
            <a:ext cx="3495874" cy="3233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6" y="1948905"/>
            <a:ext cx="2300126" cy="1699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49" y="1568253"/>
            <a:ext cx="3064617" cy="2260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61" y="1344626"/>
            <a:ext cx="3250694" cy="3042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7525"/>
            <a:ext cx="2536644" cy="9396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876586"/>
            <a:ext cx="914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>
                <a:solidFill>
                  <a:schemeClr val="bg1">
                    <a:lumMod val="50000"/>
                  </a:schemeClr>
                </a:solidFill>
                <a:latin typeface="Neo Sans" pitchFamily="34" charset="0"/>
              </a:rPr>
              <a:t>Projekt je sufinancirala Europska unija sredstvima tehničke pomoći iz Operativnog programa Konkurentnost i kohezija, iz Europskog fonda za regionalni razvoj.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35" y="3723386"/>
            <a:ext cx="6605321" cy="11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2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DEFD1F-3535-4639-A53B-7BE511317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310"/>
            <a:ext cx="9144000" cy="337316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C85DEF-AC10-4CE6-8147-F61EFDDB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Tematske radne skupine i radne skupine za horizontalne politike (1)</a:t>
            </a:r>
            <a:endParaRPr lang="en-US" sz="2800" b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957B9C8B-B54E-408B-B6CD-C2B75CB8E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29211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1071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3D816A-6597-4E22-B854-3E49488E0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310"/>
            <a:ext cx="9144000" cy="337316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C85DEF-AC10-4CE6-8147-F61EFDDB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Tematske radne skupine i radne skupine za horizontalne politike (2)</a:t>
            </a:r>
            <a:endParaRPr lang="en-US" sz="2800" b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957B9C8B-B54E-408B-B6CD-C2B75CB8E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45605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865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CC2F48-8CF7-43D3-9BF8-030C94E86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310"/>
            <a:ext cx="9144000" cy="337316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C85DEF-AC10-4CE6-8147-F61EFDDB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Tematske radne skupine i radne skupine za horizontalne politike (3)</a:t>
            </a:r>
            <a:endParaRPr lang="en-US" sz="2800" b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957B9C8B-B54E-408B-B6CD-C2B75CB8E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54790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0366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96DBBC-801C-4D2E-AA31-40E0D6192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310"/>
            <a:ext cx="9144000" cy="337316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C85DEF-AC10-4CE6-8147-F61EFDDB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Tematske radne skupine i radne skupine za horizontalne politike (4)</a:t>
            </a:r>
            <a:endParaRPr lang="en-US" sz="2800" b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957B9C8B-B54E-408B-B6CD-C2B75CB8E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2987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1211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EC2622-2735-4D46-8A24-FF883835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98" y="49000"/>
            <a:ext cx="8229600" cy="857250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HODOGRAM RADA </a:t>
            </a:r>
            <a:r>
              <a:rPr lang="hr-HR" sz="2800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TRS/RS</a:t>
            </a:r>
            <a:endParaRPr lang="en-US" sz="2800" b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27B9E63C-645E-44ED-A86C-D9FD9AC08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591260"/>
              </p:ext>
            </p:extLst>
          </p:nvPr>
        </p:nvGraphicFramePr>
        <p:xfrm>
          <a:off x="457200" y="2036302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bject 210">
            <a:extLst>
              <a:ext uri="{FF2B5EF4-FFF2-40B4-BE49-F238E27FC236}">
                <a16:creationId xmlns:a16="http://schemas.microsoft.com/office/drawing/2014/main" xmlns="" id="{516670C3-4BB2-454B-8F51-53380F69A23D}"/>
              </a:ext>
            </a:extLst>
          </p:cNvPr>
          <p:cNvSpPr/>
          <p:nvPr/>
        </p:nvSpPr>
        <p:spPr>
          <a:xfrm>
            <a:off x="477888" y="2487183"/>
            <a:ext cx="8208912" cy="328608"/>
          </a:xfrm>
          <a:custGeom>
            <a:avLst/>
            <a:gdLst/>
            <a:ahLst/>
            <a:cxnLst/>
            <a:rect l="l" t="t" r="r" b="b"/>
            <a:pathLst>
              <a:path w="2334894" h="275589">
                <a:moveTo>
                  <a:pt x="2073884" y="61163"/>
                </a:moveTo>
                <a:lnTo>
                  <a:pt x="0" y="61163"/>
                </a:lnTo>
                <a:lnTo>
                  <a:pt x="0" y="213918"/>
                </a:lnTo>
                <a:lnTo>
                  <a:pt x="2066543" y="213918"/>
                </a:lnTo>
                <a:lnTo>
                  <a:pt x="2066543" y="214617"/>
                </a:lnTo>
                <a:lnTo>
                  <a:pt x="2198014" y="214617"/>
                </a:lnTo>
                <a:lnTo>
                  <a:pt x="2203107" y="275094"/>
                </a:lnTo>
                <a:lnTo>
                  <a:pt x="2334679" y="137591"/>
                </a:lnTo>
                <a:lnTo>
                  <a:pt x="2262300" y="61861"/>
                </a:lnTo>
                <a:lnTo>
                  <a:pt x="2073884" y="61861"/>
                </a:lnTo>
                <a:lnTo>
                  <a:pt x="2073884" y="61163"/>
                </a:lnTo>
                <a:close/>
              </a:path>
              <a:path w="2334894" h="275589">
                <a:moveTo>
                  <a:pt x="2203107" y="0"/>
                </a:moveTo>
                <a:lnTo>
                  <a:pt x="2203107" y="61861"/>
                </a:lnTo>
                <a:lnTo>
                  <a:pt x="2262300" y="61861"/>
                </a:lnTo>
                <a:lnTo>
                  <a:pt x="2203107" y="0"/>
                </a:lnTo>
                <a:close/>
              </a:path>
            </a:pathLst>
          </a:custGeom>
          <a:solidFill>
            <a:srgbClr val="B7DEEB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6" name="Oval 54">
            <a:extLst>
              <a:ext uri="{FF2B5EF4-FFF2-40B4-BE49-F238E27FC236}">
                <a16:creationId xmlns:a16="http://schemas.microsoft.com/office/drawing/2014/main" xmlns="" id="{DD2A22C2-9DFA-4EFF-A0F0-F662B8A3C08B}"/>
              </a:ext>
            </a:extLst>
          </p:cNvPr>
          <p:cNvSpPr/>
          <p:nvPr/>
        </p:nvSpPr>
        <p:spPr>
          <a:xfrm>
            <a:off x="485261" y="2458470"/>
            <a:ext cx="388538" cy="386034"/>
          </a:xfrm>
          <a:prstGeom prst="ellipse">
            <a:avLst/>
          </a:prstGeom>
          <a:solidFill>
            <a:srgbClr val="5496C6"/>
          </a:solidFill>
          <a:ln>
            <a:solidFill>
              <a:srgbClr val="DCDDD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54">
            <a:extLst>
              <a:ext uri="{FF2B5EF4-FFF2-40B4-BE49-F238E27FC236}">
                <a16:creationId xmlns:a16="http://schemas.microsoft.com/office/drawing/2014/main" xmlns="" id="{45AA06FA-3B8E-4066-BB09-399FF670B348}"/>
              </a:ext>
            </a:extLst>
          </p:cNvPr>
          <p:cNvSpPr/>
          <p:nvPr/>
        </p:nvSpPr>
        <p:spPr>
          <a:xfrm>
            <a:off x="2339752" y="2488373"/>
            <a:ext cx="388538" cy="386034"/>
          </a:xfrm>
          <a:prstGeom prst="ellipse">
            <a:avLst/>
          </a:prstGeom>
          <a:solidFill>
            <a:srgbClr val="5496C6"/>
          </a:solidFill>
          <a:ln>
            <a:solidFill>
              <a:srgbClr val="DCDDD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54">
            <a:extLst>
              <a:ext uri="{FF2B5EF4-FFF2-40B4-BE49-F238E27FC236}">
                <a16:creationId xmlns:a16="http://schemas.microsoft.com/office/drawing/2014/main" xmlns="" id="{6D8C0B61-C000-4DE1-A0AF-17C838C3EA7D}"/>
              </a:ext>
            </a:extLst>
          </p:cNvPr>
          <p:cNvSpPr/>
          <p:nvPr/>
        </p:nvSpPr>
        <p:spPr>
          <a:xfrm>
            <a:off x="4377731" y="2497836"/>
            <a:ext cx="388538" cy="386034"/>
          </a:xfrm>
          <a:prstGeom prst="ellipse">
            <a:avLst/>
          </a:prstGeom>
          <a:solidFill>
            <a:srgbClr val="5496C6"/>
          </a:solidFill>
          <a:ln>
            <a:solidFill>
              <a:srgbClr val="DCDDD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54">
            <a:extLst>
              <a:ext uri="{FF2B5EF4-FFF2-40B4-BE49-F238E27FC236}">
                <a16:creationId xmlns:a16="http://schemas.microsoft.com/office/drawing/2014/main" xmlns="" id="{A05A528A-5CE2-46BF-A2B6-DBA6D76575E2}"/>
              </a:ext>
            </a:extLst>
          </p:cNvPr>
          <p:cNvSpPr/>
          <p:nvPr/>
        </p:nvSpPr>
        <p:spPr>
          <a:xfrm>
            <a:off x="6454552" y="2497836"/>
            <a:ext cx="388538" cy="386034"/>
          </a:xfrm>
          <a:prstGeom prst="ellipse">
            <a:avLst/>
          </a:prstGeom>
          <a:solidFill>
            <a:srgbClr val="5496C6"/>
          </a:solidFill>
          <a:ln>
            <a:solidFill>
              <a:srgbClr val="DCDDD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54">
            <a:extLst>
              <a:ext uri="{FF2B5EF4-FFF2-40B4-BE49-F238E27FC236}">
                <a16:creationId xmlns:a16="http://schemas.microsoft.com/office/drawing/2014/main" xmlns="" id="{E622A7B9-49F6-4E0F-8F22-A391875A7E45}"/>
              </a:ext>
            </a:extLst>
          </p:cNvPr>
          <p:cNvSpPr/>
          <p:nvPr/>
        </p:nvSpPr>
        <p:spPr>
          <a:xfrm>
            <a:off x="8318950" y="2487183"/>
            <a:ext cx="388538" cy="386034"/>
          </a:xfrm>
          <a:prstGeom prst="ellipse">
            <a:avLst/>
          </a:prstGeom>
          <a:solidFill>
            <a:srgbClr val="5496C6"/>
          </a:solidFill>
          <a:ln>
            <a:solidFill>
              <a:srgbClr val="DCDDD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050F5C33-48B8-49F2-A86E-083F79421076}"/>
              </a:ext>
            </a:extLst>
          </p:cNvPr>
          <p:cNvSpPr/>
          <p:nvPr/>
        </p:nvSpPr>
        <p:spPr>
          <a:xfrm>
            <a:off x="593735" y="1764764"/>
            <a:ext cx="171589" cy="654340"/>
          </a:xfrm>
          <a:custGeom>
            <a:avLst/>
            <a:gdLst/>
            <a:ahLst/>
            <a:cxnLst/>
            <a:rect l="l" t="t" r="r" b="b"/>
            <a:pathLst>
              <a:path w="1057910" h="542290">
                <a:moveTo>
                  <a:pt x="1014272" y="0"/>
                </a:moveTo>
                <a:lnTo>
                  <a:pt x="43306" y="0"/>
                </a:lnTo>
                <a:lnTo>
                  <a:pt x="26489" y="3418"/>
                </a:lnTo>
                <a:lnTo>
                  <a:pt x="12719" y="12723"/>
                </a:lnTo>
                <a:lnTo>
                  <a:pt x="3416" y="26494"/>
                </a:lnTo>
                <a:lnTo>
                  <a:pt x="0" y="43306"/>
                </a:lnTo>
                <a:lnTo>
                  <a:pt x="0" y="498360"/>
                </a:lnTo>
                <a:lnTo>
                  <a:pt x="3416" y="515173"/>
                </a:lnTo>
                <a:lnTo>
                  <a:pt x="12719" y="528943"/>
                </a:lnTo>
                <a:lnTo>
                  <a:pt x="26489" y="538249"/>
                </a:lnTo>
                <a:lnTo>
                  <a:pt x="43306" y="541667"/>
                </a:lnTo>
                <a:lnTo>
                  <a:pt x="1014272" y="541667"/>
                </a:lnTo>
                <a:lnTo>
                  <a:pt x="1031085" y="538249"/>
                </a:lnTo>
                <a:lnTo>
                  <a:pt x="1044855" y="528943"/>
                </a:lnTo>
                <a:lnTo>
                  <a:pt x="1054161" y="515173"/>
                </a:lnTo>
                <a:lnTo>
                  <a:pt x="1057579" y="498360"/>
                </a:lnTo>
                <a:lnTo>
                  <a:pt x="1057579" y="43306"/>
                </a:lnTo>
                <a:lnTo>
                  <a:pt x="1054161" y="26494"/>
                </a:lnTo>
                <a:lnTo>
                  <a:pt x="1044855" y="12723"/>
                </a:lnTo>
                <a:lnTo>
                  <a:pt x="1031085" y="3418"/>
                </a:lnTo>
                <a:lnTo>
                  <a:pt x="1014272" y="0"/>
                </a:lnTo>
                <a:close/>
              </a:path>
            </a:pathLst>
          </a:custGeom>
          <a:solidFill>
            <a:srgbClr val="C6E4F1"/>
          </a:solidFill>
          <a:ln>
            <a:solidFill>
              <a:srgbClr val="C6E4F1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xmlns="" id="{1DD3892D-3E0D-47FB-AE81-38C6F82DD821}"/>
              </a:ext>
            </a:extLst>
          </p:cNvPr>
          <p:cNvSpPr/>
          <p:nvPr/>
        </p:nvSpPr>
        <p:spPr>
          <a:xfrm>
            <a:off x="2440137" y="1088243"/>
            <a:ext cx="187768" cy="1334244"/>
          </a:xfrm>
          <a:custGeom>
            <a:avLst/>
            <a:gdLst/>
            <a:ahLst/>
            <a:cxnLst/>
            <a:rect l="l" t="t" r="r" b="b"/>
            <a:pathLst>
              <a:path w="1057910" h="542290">
                <a:moveTo>
                  <a:pt x="1014272" y="0"/>
                </a:moveTo>
                <a:lnTo>
                  <a:pt x="43306" y="0"/>
                </a:lnTo>
                <a:lnTo>
                  <a:pt x="26489" y="3418"/>
                </a:lnTo>
                <a:lnTo>
                  <a:pt x="12719" y="12723"/>
                </a:lnTo>
                <a:lnTo>
                  <a:pt x="3416" y="26494"/>
                </a:lnTo>
                <a:lnTo>
                  <a:pt x="0" y="43306"/>
                </a:lnTo>
                <a:lnTo>
                  <a:pt x="0" y="498360"/>
                </a:lnTo>
                <a:lnTo>
                  <a:pt x="3416" y="515173"/>
                </a:lnTo>
                <a:lnTo>
                  <a:pt x="12719" y="528943"/>
                </a:lnTo>
                <a:lnTo>
                  <a:pt x="26489" y="538249"/>
                </a:lnTo>
                <a:lnTo>
                  <a:pt x="43306" y="541667"/>
                </a:lnTo>
                <a:lnTo>
                  <a:pt x="1014272" y="541667"/>
                </a:lnTo>
                <a:lnTo>
                  <a:pt x="1031085" y="538249"/>
                </a:lnTo>
                <a:lnTo>
                  <a:pt x="1044855" y="528943"/>
                </a:lnTo>
                <a:lnTo>
                  <a:pt x="1054161" y="515173"/>
                </a:lnTo>
                <a:lnTo>
                  <a:pt x="1057579" y="498360"/>
                </a:lnTo>
                <a:lnTo>
                  <a:pt x="1057579" y="43306"/>
                </a:lnTo>
                <a:lnTo>
                  <a:pt x="1054161" y="26494"/>
                </a:lnTo>
                <a:lnTo>
                  <a:pt x="1044855" y="12723"/>
                </a:lnTo>
                <a:lnTo>
                  <a:pt x="1031085" y="3418"/>
                </a:lnTo>
                <a:lnTo>
                  <a:pt x="1014272" y="0"/>
                </a:lnTo>
                <a:close/>
              </a:path>
            </a:pathLst>
          </a:custGeom>
          <a:solidFill>
            <a:srgbClr val="7FBEDE"/>
          </a:solidFill>
          <a:ln>
            <a:solidFill>
              <a:srgbClr val="7FBEDE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xmlns="" id="{0CAC290D-2ACC-4771-8ACB-6058E59BD007}"/>
              </a:ext>
            </a:extLst>
          </p:cNvPr>
          <p:cNvSpPr/>
          <p:nvPr/>
        </p:nvSpPr>
        <p:spPr>
          <a:xfrm>
            <a:off x="6554937" y="1133050"/>
            <a:ext cx="187768" cy="1334244"/>
          </a:xfrm>
          <a:custGeom>
            <a:avLst/>
            <a:gdLst/>
            <a:ahLst/>
            <a:cxnLst/>
            <a:rect l="l" t="t" r="r" b="b"/>
            <a:pathLst>
              <a:path w="1057910" h="542290">
                <a:moveTo>
                  <a:pt x="1014272" y="0"/>
                </a:moveTo>
                <a:lnTo>
                  <a:pt x="43306" y="0"/>
                </a:lnTo>
                <a:lnTo>
                  <a:pt x="26489" y="3418"/>
                </a:lnTo>
                <a:lnTo>
                  <a:pt x="12719" y="12723"/>
                </a:lnTo>
                <a:lnTo>
                  <a:pt x="3416" y="26494"/>
                </a:lnTo>
                <a:lnTo>
                  <a:pt x="0" y="43306"/>
                </a:lnTo>
                <a:lnTo>
                  <a:pt x="0" y="498360"/>
                </a:lnTo>
                <a:lnTo>
                  <a:pt x="3416" y="515173"/>
                </a:lnTo>
                <a:lnTo>
                  <a:pt x="12719" y="528943"/>
                </a:lnTo>
                <a:lnTo>
                  <a:pt x="26489" y="538249"/>
                </a:lnTo>
                <a:lnTo>
                  <a:pt x="43306" y="541667"/>
                </a:lnTo>
                <a:lnTo>
                  <a:pt x="1014272" y="541667"/>
                </a:lnTo>
                <a:lnTo>
                  <a:pt x="1031085" y="538249"/>
                </a:lnTo>
                <a:lnTo>
                  <a:pt x="1044855" y="528943"/>
                </a:lnTo>
                <a:lnTo>
                  <a:pt x="1054161" y="515173"/>
                </a:lnTo>
                <a:lnTo>
                  <a:pt x="1057579" y="498360"/>
                </a:lnTo>
                <a:lnTo>
                  <a:pt x="1057579" y="43306"/>
                </a:lnTo>
                <a:lnTo>
                  <a:pt x="1054161" y="26494"/>
                </a:lnTo>
                <a:lnTo>
                  <a:pt x="1044855" y="12723"/>
                </a:lnTo>
                <a:lnTo>
                  <a:pt x="1031085" y="3418"/>
                </a:lnTo>
                <a:lnTo>
                  <a:pt x="1014272" y="0"/>
                </a:lnTo>
                <a:close/>
              </a:path>
            </a:pathLst>
          </a:custGeom>
          <a:solidFill>
            <a:srgbClr val="7FBEDE"/>
          </a:solidFill>
          <a:ln>
            <a:solidFill>
              <a:srgbClr val="7FBEDE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D0948B95-E575-4A2F-9F83-6DCA48AAC1EB}"/>
              </a:ext>
            </a:extLst>
          </p:cNvPr>
          <p:cNvSpPr/>
          <p:nvPr/>
        </p:nvSpPr>
        <p:spPr>
          <a:xfrm>
            <a:off x="8439761" y="1768358"/>
            <a:ext cx="171589" cy="654340"/>
          </a:xfrm>
          <a:custGeom>
            <a:avLst/>
            <a:gdLst/>
            <a:ahLst/>
            <a:cxnLst/>
            <a:rect l="l" t="t" r="r" b="b"/>
            <a:pathLst>
              <a:path w="1057910" h="542290">
                <a:moveTo>
                  <a:pt x="1014272" y="0"/>
                </a:moveTo>
                <a:lnTo>
                  <a:pt x="43306" y="0"/>
                </a:lnTo>
                <a:lnTo>
                  <a:pt x="26489" y="3418"/>
                </a:lnTo>
                <a:lnTo>
                  <a:pt x="12719" y="12723"/>
                </a:lnTo>
                <a:lnTo>
                  <a:pt x="3416" y="26494"/>
                </a:lnTo>
                <a:lnTo>
                  <a:pt x="0" y="43306"/>
                </a:lnTo>
                <a:lnTo>
                  <a:pt x="0" y="498360"/>
                </a:lnTo>
                <a:lnTo>
                  <a:pt x="3416" y="515173"/>
                </a:lnTo>
                <a:lnTo>
                  <a:pt x="12719" y="528943"/>
                </a:lnTo>
                <a:lnTo>
                  <a:pt x="26489" y="538249"/>
                </a:lnTo>
                <a:lnTo>
                  <a:pt x="43306" y="541667"/>
                </a:lnTo>
                <a:lnTo>
                  <a:pt x="1014272" y="541667"/>
                </a:lnTo>
                <a:lnTo>
                  <a:pt x="1031085" y="538249"/>
                </a:lnTo>
                <a:lnTo>
                  <a:pt x="1044855" y="528943"/>
                </a:lnTo>
                <a:lnTo>
                  <a:pt x="1054161" y="515173"/>
                </a:lnTo>
                <a:lnTo>
                  <a:pt x="1057579" y="498360"/>
                </a:lnTo>
                <a:lnTo>
                  <a:pt x="1057579" y="43306"/>
                </a:lnTo>
                <a:lnTo>
                  <a:pt x="1054161" y="26494"/>
                </a:lnTo>
                <a:lnTo>
                  <a:pt x="1044855" y="12723"/>
                </a:lnTo>
                <a:lnTo>
                  <a:pt x="1031085" y="3418"/>
                </a:lnTo>
                <a:lnTo>
                  <a:pt x="1014272" y="0"/>
                </a:lnTo>
                <a:close/>
              </a:path>
            </a:pathLst>
          </a:custGeom>
          <a:solidFill>
            <a:srgbClr val="C6E4F1"/>
          </a:solidFill>
          <a:ln>
            <a:solidFill>
              <a:srgbClr val="C6E4F1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xmlns="" id="{C569D461-586A-4152-B8B9-28FC2249AB63}"/>
              </a:ext>
            </a:extLst>
          </p:cNvPr>
          <p:cNvSpPr/>
          <p:nvPr/>
        </p:nvSpPr>
        <p:spPr>
          <a:xfrm>
            <a:off x="4476299" y="906845"/>
            <a:ext cx="180432" cy="1560449"/>
          </a:xfrm>
          <a:custGeom>
            <a:avLst/>
            <a:gdLst/>
            <a:ahLst/>
            <a:cxnLst/>
            <a:rect l="l" t="t" r="r" b="b"/>
            <a:pathLst>
              <a:path w="1057910" h="542290">
                <a:moveTo>
                  <a:pt x="1014272" y="0"/>
                </a:moveTo>
                <a:lnTo>
                  <a:pt x="43306" y="0"/>
                </a:lnTo>
                <a:lnTo>
                  <a:pt x="26489" y="3418"/>
                </a:lnTo>
                <a:lnTo>
                  <a:pt x="12719" y="12723"/>
                </a:lnTo>
                <a:lnTo>
                  <a:pt x="3416" y="26494"/>
                </a:lnTo>
                <a:lnTo>
                  <a:pt x="0" y="43306"/>
                </a:lnTo>
                <a:lnTo>
                  <a:pt x="0" y="498360"/>
                </a:lnTo>
                <a:lnTo>
                  <a:pt x="3416" y="515173"/>
                </a:lnTo>
                <a:lnTo>
                  <a:pt x="12719" y="528943"/>
                </a:lnTo>
                <a:lnTo>
                  <a:pt x="26489" y="538249"/>
                </a:lnTo>
                <a:lnTo>
                  <a:pt x="43306" y="541667"/>
                </a:lnTo>
                <a:lnTo>
                  <a:pt x="1014272" y="541667"/>
                </a:lnTo>
                <a:lnTo>
                  <a:pt x="1031085" y="538249"/>
                </a:lnTo>
                <a:lnTo>
                  <a:pt x="1044855" y="528943"/>
                </a:lnTo>
                <a:lnTo>
                  <a:pt x="1054161" y="515173"/>
                </a:lnTo>
                <a:lnTo>
                  <a:pt x="1057579" y="498360"/>
                </a:lnTo>
                <a:lnTo>
                  <a:pt x="1057579" y="43306"/>
                </a:lnTo>
                <a:lnTo>
                  <a:pt x="1054161" y="26494"/>
                </a:lnTo>
                <a:lnTo>
                  <a:pt x="1044855" y="12723"/>
                </a:lnTo>
                <a:lnTo>
                  <a:pt x="1031085" y="3418"/>
                </a:lnTo>
                <a:lnTo>
                  <a:pt x="1014272" y="0"/>
                </a:lnTo>
                <a:close/>
              </a:path>
            </a:pathLst>
          </a:custGeom>
          <a:solidFill>
            <a:srgbClr val="5496C6"/>
          </a:solidFill>
          <a:ln>
            <a:solidFill>
              <a:srgbClr val="5496C6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0A144BC9-00E7-45AD-ABF7-4CC302EF0BC4}"/>
              </a:ext>
            </a:extLst>
          </p:cNvPr>
          <p:cNvSpPr txBox="1">
            <a:spLocks/>
          </p:cNvSpPr>
          <p:nvPr/>
        </p:nvSpPr>
        <p:spPr>
          <a:xfrm>
            <a:off x="323528" y="2726288"/>
            <a:ext cx="8394670" cy="42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2017.                                Lipanj 2018.                  Rujan 2018.                 Prosinac 2018.              2019.                          </a:t>
            </a:r>
          </a:p>
        </p:txBody>
      </p:sp>
      <p:sp>
        <p:nvSpPr>
          <p:cNvPr id="17" name="Rectangle 60">
            <a:extLst>
              <a:ext uri="{FF2B5EF4-FFF2-40B4-BE49-F238E27FC236}">
                <a16:creationId xmlns:a16="http://schemas.microsoft.com/office/drawing/2014/main" xmlns="" id="{E9C58EF3-5BF3-42C5-A12F-48C22EF7CC1D}"/>
              </a:ext>
            </a:extLst>
          </p:cNvPr>
          <p:cNvSpPr/>
          <p:nvPr/>
        </p:nvSpPr>
        <p:spPr>
          <a:xfrm>
            <a:off x="1210275" y="1430840"/>
            <a:ext cx="8873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x-none" sz="105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sastanak</a:t>
            </a:r>
            <a:endParaRPr lang="x-none" altLang="x-none" sz="105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60">
            <a:extLst>
              <a:ext uri="{FF2B5EF4-FFF2-40B4-BE49-F238E27FC236}">
                <a16:creationId xmlns:a16="http://schemas.microsoft.com/office/drawing/2014/main" xmlns="" id="{895CB275-B373-4562-B7E0-DB7DFD87E7C4}"/>
              </a:ext>
            </a:extLst>
          </p:cNvPr>
          <p:cNvSpPr/>
          <p:nvPr/>
        </p:nvSpPr>
        <p:spPr>
          <a:xfrm>
            <a:off x="3241008" y="1446937"/>
            <a:ext cx="8873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x-none" sz="105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sastanak</a:t>
            </a:r>
            <a:endParaRPr lang="x-none" altLang="x-none" sz="105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60">
            <a:extLst>
              <a:ext uri="{FF2B5EF4-FFF2-40B4-BE49-F238E27FC236}">
                <a16:creationId xmlns:a16="http://schemas.microsoft.com/office/drawing/2014/main" xmlns="" id="{47883990-F306-413E-B608-D93F54519002}"/>
              </a:ext>
            </a:extLst>
          </p:cNvPr>
          <p:cNvSpPr/>
          <p:nvPr/>
        </p:nvSpPr>
        <p:spPr>
          <a:xfrm>
            <a:off x="5229374" y="1454653"/>
            <a:ext cx="8873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x-none" sz="105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sastanak</a:t>
            </a:r>
            <a:endParaRPr lang="x-none" altLang="x-none" sz="105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60">
            <a:extLst>
              <a:ext uri="{FF2B5EF4-FFF2-40B4-BE49-F238E27FC236}">
                <a16:creationId xmlns:a16="http://schemas.microsoft.com/office/drawing/2014/main" xmlns="" id="{1796B536-2F4E-406F-B6A0-F4C9D238BF1E}"/>
              </a:ext>
            </a:extLst>
          </p:cNvPr>
          <p:cNvSpPr/>
          <p:nvPr/>
        </p:nvSpPr>
        <p:spPr>
          <a:xfrm>
            <a:off x="7180960" y="1430840"/>
            <a:ext cx="8873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x-none" sz="105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sastanak</a:t>
            </a:r>
            <a:endParaRPr lang="x-none" altLang="x-none" sz="105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xmlns="" id="{F20CA7E7-51E6-44B8-8BA8-39F2EDE54CA2}"/>
              </a:ext>
            </a:extLst>
          </p:cNvPr>
          <p:cNvSpPr/>
          <p:nvPr/>
        </p:nvSpPr>
        <p:spPr>
          <a:xfrm>
            <a:off x="593735" y="4443959"/>
            <a:ext cx="165369" cy="527894"/>
          </a:xfrm>
          <a:custGeom>
            <a:avLst/>
            <a:gdLst/>
            <a:ahLst/>
            <a:cxnLst/>
            <a:rect l="l" t="t" r="r" b="b"/>
            <a:pathLst>
              <a:path w="1057910" h="542290">
                <a:moveTo>
                  <a:pt x="1014272" y="0"/>
                </a:moveTo>
                <a:lnTo>
                  <a:pt x="43306" y="0"/>
                </a:lnTo>
                <a:lnTo>
                  <a:pt x="26489" y="3418"/>
                </a:lnTo>
                <a:lnTo>
                  <a:pt x="12719" y="12723"/>
                </a:lnTo>
                <a:lnTo>
                  <a:pt x="3416" y="26494"/>
                </a:lnTo>
                <a:lnTo>
                  <a:pt x="0" y="43306"/>
                </a:lnTo>
                <a:lnTo>
                  <a:pt x="0" y="498360"/>
                </a:lnTo>
                <a:lnTo>
                  <a:pt x="3416" y="515173"/>
                </a:lnTo>
                <a:lnTo>
                  <a:pt x="12719" y="528943"/>
                </a:lnTo>
                <a:lnTo>
                  <a:pt x="26489" y="538249"/>
                </a:lnTo>
                <a:lnTo>
                  <a:pt x="43306" y="541667"/>
                </a:lnTo>
                <a:lnTo>
                  <a:pt x="1014272" y="541667"/>
                </a:lnTo>
                <a:lnTo>
                  <a:pt x="1031085" y="538249"/>
                </a:lnTo>
                <a:lnTo>
                  <a:pt x="1044855" y="528943"/>
                </a:lnTo>
                <a:lnTo>
                  <a:pt x="1054161" y="515173"/>
                </a:lnTo>
                <a:lnTo>
                  <a:pt x="1057579" y="498360"/>
                </a:lnTo>
                <a:lnTo>
                  <a:pt x="1057579" y="43306"/>
                </a:lnTo>
                <a:lnTo>
                  <a:pt x="1054161" y="26494"/>
                </a:lnTo>
                <a:lnTo>
                  <a:pt x="1044855" y="12723"/>
                </a:lnTo>
                <a:lnTo>
                  <a:pt x="1031085" y="3418"/>
                </a:lnTo>
                <a:lnTo>
                  <a:pt x="1014272" y="0"/>
                </a:lnTo>
                <a:close/>
              </a:path>
            </a:pathLst>
          </a:custGeom>
          <a:solidFill>
            <a:srgbClr val="D65360"/>
          </a:solidFill>
          <a:ln>
            <a:solidFill>
              <a:srgbClr val="D65360"/>
            </a:solidFill>
          </a:ln>
        </p:spPr>
        <p:txBody>
          <a:bodyPr wrap="square" lIns="0" tIns="0" rIns="0" bIns="0" rtlCol="0"/>
          <a:lstStyle/>
          <a:p>
            <a:endParaRPr sz="1088">
              <a:solidFill>
                <a:srgbClr val="D65360"/>
              </a:solidFill>
            </a:endParaRPr>
          </a:p>
        </p:txBody>
      </p:sp>
      <p:sp>
        <p:nvSpPr>
          <p:cNvPr id="22" name="Rectangle 61">
            <a:extLst>
              <a:ext uri="{FF2B5EF4-FFF2-40B4-BE49-F238E27FC236}">
                <a16:creationId xmlns:a16="http://schemas.microsoft.com/office/drawing/2014/main" xmlns="" id="{7585D596-709D-4C55-B2AD-4F2C4003541F}"/>
              </a:ext>
            </a:extLst>
          </p:cNvPr>
          <p:cNvSpPr/>
          <p:nvPr/>
        </p:nvSpPr>
        <p:spPr>
          <a:xfrm>
            <a:off x="891175" y="4556354"/>
            <a:ext cx="14305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x-none" sz="1050" dirty="0">
                <a:solidFill>
                  <a:srgbClr val="D653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Formiranje radne skupine</a:t>
            </a:r>
            <a:endParaRPr lang="x-none" altLang="x-none" sz="1050" dirty="0">
              <a:solidFill>
                <a:srgbClr val="D653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98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B26BF1-0B61-48BA-BD42-1775CB79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310"/>
            <a:ext cx="9144000" cy="337316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38E8CF-3FE6-4179-9E32-5AF1D9E5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 koje slijede </a:t>
            </a:r>
            <a:r>
              <a:rPr lang="hr-HR" sz="24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(travanj </a:t>
            </a:r>
            <a:r>
              <a:rPr lang="hr-HR" sz="24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hr-HR" sz="2400" b="1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srpanj 2018</a:t>
            </a:r>
            <a:r>
              <a:rPr lang="hr-HR" sz="24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 </a:t>
            </a:r>
            <a:endParaRPr lang="en-US" sz="2400" b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160CA6F-B360-49AB-A55B-335A3FD10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7499176" cy="3394472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</a:pPr>
            <a:r>
              <a:rPr lang="hr-HR" sz="20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Formiranje (tematskih) radnih </a:t>
            </a:r>
            <a:r>
              <a:rPr lang="hr-HR" sz="20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skupina</a:t>
            </a:r>
          </a:p>
          <a:p>
            <a:pPr marL="0">
              <a:lnSpc>
                <a:spcPct val="150000"/>
              </a:lnSpc>
            </a:pPr>
            <a:r>
              <a:rPr lang="hr-HR" sz="20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Održavanje </a:t>
            </a:r>
            <a:r>
              <a:rPr lang="hr-HR" sz="20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sastanaka (tematskih) radnih </a:t>
            </a:r>
            <a:r>
              <a:rPr lang="hr-HR" sz="20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skupina u cilju definiranja </a:t>
            </a:r>
            <a:r>
              <a:rPr lang="hr-HR" sz="20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prijedloga vizije </a:t>
            </a:r>
            <a:r>
              <a:rPr lang="hr-HR" sz="20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razvojnih smjerova</a:t>
            </a:r>
          </a:p>
          <a:p>
            <a:pPr marL="0">
              <a:lnSpc>
                <a:spcPct val="150000"/>
              </a:lnSpc>
            </a:pPr>
            <a:r>
              <a:rPr lang="hr-HR" sz="20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Organiziranje tematskih okruglih stolova i širih partnerskih konzultacija</a:t>
            </a:r>
          </a:p>
          <a:p>
            <a:pPr marL="0">
              <a:lnSpc>
                <a:spcPct val="150000"/>
              </a:lnSpc>
            </a:pPr>
            <a:r>
              <a:rPr lang="hr-HR" sz="20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Usvajanje vizije razvoja i razvojnih smjerova</a:t>
            </a:r>
            <a:endParaRPr lang="hr-HR" sz="200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hr-HR" sz="1400" dirty="0"/>
          </a:p>
          <a:p>
            <a:pPr>
              <a:lnSpc>
                <a:spcPct val="150000"/>
              </a:lnSpc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388240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1849"/>
            <a:ext cx="2104596" cy="779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310"/>
            <a:ext cx="9144000" cy="3373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563638"/>
            <a:ext cx="76328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320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r-HR" sz="36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 na pažnji</a:t>
            </a:r>
            <a:r>
              <a:rPr lang="hr-HR" sz="36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algn="ctr"/>
            <a:endParaRPr lang="hr-HR" sz="360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r-HR" sz="280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www.hrvatska2030.hr</a:t>
            </a:r>
            <a:endParaRPr lang="hr-HR" sz="280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r-HR" sz="2800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hrvatska2030@mrrfeu.hr</a:t>
            </a:r>
            <a:endParaRPr lang="hr-HR" sz="2800" dirty="0" smtClean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hr-HR" sz="280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9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390650-763C-430D-B023-127816EE1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310"/>
            <a:ext cx="9144000" cy="3373160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xmlns="" id="{470B266D-4067-435D-A9E1-A2C9D12B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843558"/>
            <a:ext cx="7772400" cy="4104456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hr-HR" sz="36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 izrade Nacionalne razvojne strategije za razdoblje do 2030. godine</a:t>
            </a:r>
            <a: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2000" cap="none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r-HR" sz="2000" cap="none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2000" cap="none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r-HR" sz="2000" cap="none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Tjedan EU fondova</a:t>
            </a:r>
            <a:b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24.-27. travnja 2018.</a:t>
            </a:r>
            <a:b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Hotel Panorama </a:t>
            </a:r>
            <a:r>
              <a:rPr lang="hr-HR" sz="2000" cap="none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hr-HR" sz="2000" cap="none" dirty="0" smtClean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agreb</a:t>
            </a:r>
            <a:endParaRPr lang="en-US" sz="2000" cap="none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1849"/>
            <a:ext cx="2104596" cy="779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310"/>
            <a:ext cx="9144000" cy="33731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9552" y="1275606"/>
            <a:ext cx="7459917" cy="3665562"/>
            <a:chOff x="-759208" y="1340768"/>
            <a:chExt cx="9672042" cy="4752528"/>
          </a:xfrm>
        </p:grpSpPr>
        <p:sp>
          <p:nvSpPr>
            <p:cNvPr id="4" name="Rectangle 3"/>
            <p:cNvSpPr/>
            <p:nvPr/>
          </p:nvSpPr>
          <p:spPr>
            <a:xfrm>
              <a:off x="5320876" y="2248335"/>
              <a:ext cx="1858388" cy="9918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ct val="90000"/>
                </a:lnSpc>
              </a:pPr>
              <a:r>
                <a:rPr lang="hr-HR" sz="2700" b="1" dirty="0"/>
                <a:t>Strategije</a:t>
              </a:r>
              <a:endParaRPr lang="en-US" sz="2700" b="1" dirty="0"/>
            </a:p>
          </p:txBody>
        </p:sp>
        <p:sp>
          <p:nvSpPr>
            <p:cNvPr id="5" name="Freeform 147"/>
            <p:cNvSpPr>
              <a:spLocks noEditPoints="1"/>
            </p:cNvSpPr>
            <p:nvPr/>
          </p:nvSpPr>
          <p:spPr bwMode="auto">
            <a:xfrm>
              <a:off x="7085146" y="2645085"/>
              <a:ext cx="387779" cy="489823"/>
            </a:xfrm>
            <a:custGeom>
              <a:avLst/>
              <a:gdLst>
                <a:gd name="T0" fmla="*/ 484 w 800"/>
                <a:gd name="T1" fmla="*/ 0 h 1011"/>
                <a:gd name="T2" fmla="*/ 463 w 800"/>
                <a:gd name="T3" fmla="*/ 990 h 1011"/>
                <a:gd name="T4" fmla="*/ 779 w 800"/>
                <a:gd name="T5" fmla="*/ 1011 h 1011"/>
                <a:gd name="T6" fmla="*/ 800 w 800"/>
                <a:gd name="T7" fmla="*/ 21 h 1011"/>
                <a:gd name="T8" fmla="*/ 758 w 800"/>
                <a:gd name="T9" fmla="*/ 969 h 1011"/>
                <a:gd name="T10" fmla="*/ 505 w 800"/>
                <a:gd name="T11" fmla="*/ 843 h 1011"/>
                <a:gd name="T12" fmla="*/ 589 w 800"/>
                <a:gd name="T13" fmla="*/ 800 h 1011"/>
                <a:gd name="T14" fmla="*/ 505 w 800"/>
                <a:gd name="T15" fmla="*/ 716 h 1011"/>
                <a:gd name="T16" fmla="*/ 589 w 800"/>
                <a:gd name="T17" fmla="*/ 674 h 1011"/>
                <a:gd name="T18" fmla="*/ 505 w 800"/>
                <a:gd name="T19" fmla="*/ 590 h 1011"/>
                <a:gd name="T20" fmla="*/ 589 w 800"/>
                <a:gd name="T21" fmla="*/ 548 h 1011"/>
                <a:gd name="T22" fmla="*/ 505 w 800"/>
                <a:gd name="T23" fmla="*/ 464 h 1011"/>
                <a:gd name="T24" fmla="*/ 589 w 800"/>
                <a:gd name="T25" fmla="*/ 421 h 1011"/>
                <a:gd name="T26" fmla="*/ 505 w 800"/>
                <a:gd name="T27" fmla="*/ 337 h 1011"/>
                <a:gd name="T28" fmla="*/ 589 w 800"/>
                <a:gd name="T29" fmla="*/ 295 h 1011"/>
                <a:gd name="T30" fmla="*/ 505 w 800"/>
                <a:gd name="T31" fmla="*/ 211 h 1011"/>
                <a:gd name="T32" fmla="*/ 589 w 800"/>
                <a:gd name="T33" fmla="*/ 169 h 1011"/>
                <a:gd name="T34" fmla="*/ 505 w 800"/>
                <a:gd name="T35" fmla="*/ 43 h 1011"/>
                <a:gd name="T36" fmla="*/ 758 w 800"/>
                <a:gd name="T37" fmla="*/ 969 h 1011"/>
                <a:gd name="T38" fmla="*/ 130 w 800"/>
                <a:gd name="T39" fmla="*/ 52 h 1011"/>
                <a:gd name="T40" fmla="*/ 0 w 800"/>
                <a:gd name="T41" fmla="*/ 253 h 1011"/>
                <a:gd name="T42" fmla="*/ 105 w 800"/>
                <a:gd name="T43" fmla="*/ 969 h 1011"/>
                <a:gd name="T44" fmla="*/ 295 w 800"/>
                <a:gd name="T45" fmla="*/ 864 h 1011"/>
                <a:gd name="T46" fmla="*/ 291 w 800"/>
                <a:gd name="T47" fmla="*/ 241 h 1011"/>
                <a:gd name="T48" fmla="*/ 147 w 800"/>
                <a:gd name="T49" fmla="*/ 102 h 1011"/>
                <a:gd name="T50" fmla="*/ 117 w 800"/>
                <a:gd name="T51" fmla="*/ 148 h 1011"/>
                <a:gd name="T52" fmla="*/ 42 w 800"/>
                <a:gd name="T53" fmla="*/ 347 h 1011"/>
                <a:gd name="T54" fmla="*/ 84 w 800"/>
                <a:gd name="T55" fmla="*/ 716 h 1011"/>
                <a:gd name="T56" fmla="*/ 42 w 800"/>
                <a:gd name="T57" fmla="*/ 347 h 1011"/>
                <a:gd name="T58" fmla="*/ 189 w 800"/>
                <a:gd name="T59" fmla="*/ 927 h 1011"/>
                <a:gd name="T60" fmla="*/ 42 w 800"/>
                <a:gd name="T61" fmla="*/ 864 h 1011"/>
                <a:gd name="T62" fmla="*/ 253 w 800"/>
                <a:gd name="T63" fmla="*/ 843 h 1011"/>
                <a:gd name="T64" fmla="*/ 253 w 800"/>
                <a:gd name="T65" fmla="*/ 800 h 1011"/>
                <a:gd name="T66" fmla="*/ 42 w 800"/>
                <a:gd name="T67" fmla="*/ 758 h 1011"/>
                <a:gd name="T68" fmla="*/ 253 w 800"/>
                <a:gd name="T69" fmla="*/ 800 h 1011"/>
                <a:gd name="T70" fmla="*/ 126 w 800"/>
                <a:gd name="T71" fmla="*/ 347 h 1011"/>
                <a:gd name="T72" fmla="*/ 168 w 800"/>
                <a:gd name="T73" fmla="*/ 347 h 1011"/>
                <a:gd name="T74" fmla="*/ 126 w 800"/>
                <a:gd name="T75" fmla="*/ 716 h 1011"/>
                <a:gd name="T76" fmla="*/ 211 w 800"/>
                <a:gd name="T77" fmla="*/ 716 h 1011"/>
                <a:gd name="T78" fmla="*/ 253 w 800"/>
                <a:gd name="T79" fmla="*/ 347 h 1011"/>
                <a:gd name="T80" fmla="*/ 253 w 800"/>
                <a:gd name="T81" fmla="*/ 274 h 1011"/>
                <a:gd name="T82" fmla="*/ 168 w 800"/>
                <a:gd name="T83" fmla="*/ 274 h 1011"/>
                <a:gd name="T84" fmla="*/ 126 w 800"/>
                <a:gd name="T85" fmla="*/ 274 h 1011"/>
                <a:gd name="T86" fmla="*/ 42 w 800"/>
                <a:gd name="T87" fmla="*/ 274 h 1011"/>
                <a:gd name="T88" fmla="*/ 88 w 800"/>
                <a:gd name="T89" fmla="*/ 190 h 1011"/>
                <a:gd name="T90" fmla="*/ 253 w 800"/>
                <a:gd name="T91" fmla="*/ 259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0" h="1011">
                  <a:moveTo>
                    <a:pt x="779" y="0"/>
                  </a:moveTo>
                  <a:cubicBezTo>
                    <a:pt x="484" y="0"/>
                    <a:pt x="484" y="0"/>
                    <a:pt x="484" y="0"/>
                  </a:cubicBezTo>
                  <a:cubicBezTo>
                    <a:pt x="473" y="0"/>
                    <a:pt x="463" y="10"/>
                    <a:pt x="463" y="21"/>
                  </a:cubicBezTo>
                  <a:cubicBezTo>
                    <a:pt x="463" y="990"/>
                    <a:pt x="463" y="990"/>
                    <a:pt x="463" y="990"/>
                  </a:cubicBezTo>
                  <a:cubicBezTo>
                    <a:pt x="463" y="1001"/>
                    <a:pt x="473" y="1011"/>
                    <a:pt x="484" y="1011"/>
                  </a:cubicBezTo>
                  <a:cubicBezTo>
                    <a:pt x="779" y="1011"/>
                    <a:pt x="779" y="1011"/>
                    <a:pt x="779" y="1011"/>
                  </a:cubicBezTo>
                  <a:cubicBezTo>
                    <a:pt x="791" y="1011"/>
                    <a:pt x="800" y="1001"/>
                    <a:pt x="800" y="990"/>
                  </a:cubicBezTo>
                  <a:cubicBezTo>
                    <a:pt x="800" y="21"/>
                    <a:pt x="800" y="21"/>
                    <a:pt x="800" y="21"/>
                  </a:cubicBezTo>
                  <a:cubicBezTo>
                    <a:pt x="800" y="10"/>
                    <a:pt x="791" y="0"/>
                    <a:pt x="779" y="0"/>
                  </a:cubicBezTo>
                  <a:close/>
                  <a:moveTo>
                    <a:pt x="758" y="969"/>
                  </a:moveTo>
                  <a:cubicBezTo>
                    <a:pt x="505" y="969"/>
                    <a:pt x="505" y="969"/>
                    <a:pt x="505" y="969"/>
                  </a:cubicBezTo>
                  <a:cubicBezTo>
                    <a:pt x="505" y="843"/>
                    <a:pt x="505" y="843"/>
                    <a:pt x="505" y="843"/>
                  </a:cubicBezTo>
                  <a:cubicBezTo>
                    <a:pt x="589" y="843"/>
                    <a:pt x="589" y="843"/>
                    <a:pt x="589" y="843"/>
                  </a:cubicBezTo>
                  <a:cubicBezTo>
                    <a:pt x="589" y="800"/>
                    <a:pt x="589" y="800"/>
                    <a:pt x="589" y="800"/>
                  </a:cubicBezTo>
                  <a:cubicBezTo>
                    <a:pt x="505" y="800"/>
                    <a:pt x="505" y="800"/>
                    <a:pt x="505" y="800"/>
                  </a:cubicBezTo>
                  <a:cubicBezTo>
                    <a:pt x="505" y="716"/>
                    <a:pt x="505" y="716"/>
                    <a:pt x="505" y="716"/>
                  </a:cubicBezTo>
                  <a:cubicBezTo>
                    <a:pt x="589" y="716"/>
                    <a:pt x="589" y="716"/>
                    <a:pt x="589" y="716"/>
                  </a:cubicBezTo>
                  <a:cubicBezTo>
                    <a:pt x="589" y="674"/>
                    <a:pt x="589" y="674"/>
                    <a:pt x="589" y="674"/>
                  </a:cubicBezTo>
                  <a:cubicBezTo>
                    <a:pt x="505" y="674"/>
                    <a:pt x="505" y="674"/>
                    <a:pt x="505" y="674"/>
                  </a:cubicBezTo>
                  <a:cubicBezTo>
                    <a:pt x="505" y="590"/>
                    <a:pt x="505" y="590"/>
                    <a:pt x="505" y="590"/>
                  </a:cubicBezTo>
                  <a:cubicBezTo>
                    <a:pt x="589" y="590"/>
                    <a:pt x="589" y="590"/>
                    <a:pt x="589" y="590"/>
                  </a:cubicBezTo>
                  <a:cubicBezTo>
                    <a:pt x="589" y="548"/>
                    <a:pt x="589" y="548"/>
                    <a:pt x="589" y="548"/>
                  </a:cubicBezTo>
                  <a:cubicBezTo>
                    <a:pt x="505" y="548"/>
                    <a:pt x="505" y="548"/>
                    <a:pt x="505" y="548"/>
                  </a:cubicBezTo>
                  <a:cubicBezTo>
                    <a:pt x="505" y="464"/>
                    <a:pt x="505" y="464"/>
                    <a:pt x="505" y="464"/>
                  </a:cubicBezTo>
                  <a:cubicBezTo>
                    <a:pt x="589" y="464"/>
                    <a:pt x="589" y="464"/>
                    <a:pt x="589" y="464"/>
                  </a:cubicBezTo>
                  <a:cubicBezTo>
                    <a:pt x="589" y="421"/>
                    <a:pt x="589" y="421"/>
                    <a:pt x="589" y="421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337"/>
                    <a:pt x="505" y="337"/>
                    <a:pt x="505" y="337"/>
                  </a:cubicBezTo>
                  <a:cubicBezTo>
                    <a:pt x="589" y="337"/>
                    <a:pt x="589" y="337"/>
                    <a:pt x="589" y="337"/>
                  </a:cubicBezTo>
                  <a:cubicBezTo>
                    <a:pt x="589" y="295"/>
                    <a:pt x="589" y="295"/>
                    <a:pt x="589" y="295"/>
                  </a:cubicBezTo>
                  <a:cubicBezTo>
                    <a:pt x="505" y="295"/>
                    <a:pt x="505" y="295"/>
                    <a:pt x="505" y="295"/>
                  </a:cubicBezTo>
                  <a:cubicBezTo>
                    <a:pt x="505" y="211"/>
                    <a:pt x="505" y="211"/>
                    <a:pt x="505" y="211"/>
                  </a:cubicBezTo>
                  <a:cubicBezTo>
                    <a:pt x="589" y="211"/>
                    <a:pt x="589" y="211"/>
                    <a:pt x="589" y="211"/>
                  </a:cubicBezTo>
                  <a:cubicBezTo>
                    <a:pt x="589" y="169"/>
                    <a:pt x="589" y="169"/>
                    <a:pt x="589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758" y="43"/>
                    <a:pt x="758" y="43"/>
                    <a:pt x="758" y="43"/>
                  </a:cubicBezTo>
                  <a:lnTo>
                    <a:pt x="758" y="969"/>
                  </a:lnTo>
                  <a:close/>
                  <a:moveTo>
                    <a:pt x="165" y="52"/>
                  </a:moveTo>
                  <a:cubicBezTo>
                    <a:pt x="157" y="40"/>
                    <a:pt x="138" y="40"/>
                    <a:pt x="130" y="52"/>
                  </a:cubicBezTo>
                  <a:cubicBezTo>
                    <a:pt x="4" y="241"/>
                    <a:pt x="4" y="241"/>
                    <a:pt x="4" y="241"/>
                  </a:cubicBezTo>
                  <a:cubicBezTo>
                    <a:pt x="1" y="245"/>
                    <a:pt x="0" y="249"/>
                    <a:pt x="0" y="253"/>
                  </a:cubicBezTo>
                  <a:cubicBezTo>
                    <a:pt x="0" y="864"/>
                    <a:pt x="0" y="864"/>
                    <a:pt x="0" y="864"/>
                  </a:cubicBezTo>
                  <a:cubicBezTo>
                    <a:pt x="0" y="922"/>
                    <a:pt x="47" y="969"/>
                    <a:pt x="105" y="969"/>
                  </a:cubicBezTo>
                  <a:cubicBezTo>
                    <a:pt x="189" y="969"/>
                    <a:pt x="189" y="969"/>
                    <a:pt x="189" y="969"/>
                  </a:cubicBezTo>
                  <a:cubicBezTo>
                    <a:pt x="248" y="969"/>
                    <a:pt x="295" y="922"/>
                    <a:pt x="295" y="864"/>
                  </a:cubicBezTo>
                  <a:cubicBezTo>
                    <a:pt x="295" y="253"/>
                    <a:pt x="295" y="253"/>
                    <a:pt x="295" y="253"/>
                  </a:cubicBezTo>
                  <a:cubicBezTo>
                    <a:pt x="295" y="249"/>
                    <a:pt x="293" y="245"/>
                    <a:pt x="291" y="241"/>
                  </a:cubicBezTo>
                  <a:lnTo>
                    <a:pt x="165" y="52"/>
                  </a:lnTo>
                  <a:close/>
                  <a:moveTo>
                    <a:pt x="147" y="102"/>
                  </a:moveTo>
                  <a:cubicBezTo>
                    <a:pt x="178" y="148"/>
                    <a:pt x="178" y="148"/>
                    <a:pt x="178" y="148"/>
                  </a:cubicBezTo>
                  <a:cubicBezTo>
                    <a:pt x="117" y="148"/>
                    <a:pt x="117" y="148"/>
                    <a:pt x="117" y="148"/>
                  </a:cubicBezTo>
                  <a:lnTo>
                    <a:pt x="147" y="102"/>
                  </a:lnTo>
                  <a:close/>
                  <a:moveTo>
                    <a:pt x="42" y="347"/>
                  </a:moveTo>
                  <a:cubicBezTo>
                    <a:pt x="55" y="354"/>
                    <a:pt x="69" y="358"/>
                    <a:pt x="84" y="358"/>
                  </a:cubicBezTo>
                  <a:cubicBezTo>
                    <a:pt x="84" y="716"/>
                    <a:pt x="84" y="716"/>
                    <a:pt x="84" y="716"/>
                  </a:cubicBezTo>
                  <a:cubicBezTo>
                    <a:pt x="42" y="716"/>
                    <a:pt x="42" y="716"/>
                    <a:pt x="42" y="716"/>
                  </a:cubicBezTo>
                  <a:lnTo>
                    <a:pt x="42" y="347"/>
                  </a:lnTo>
                  <a:close/>
                  <a:moveTo>
                    <a:pt x="253" y="864"/>
                  </a:moveTo>
                  <a:cubicBezTo>
                    <a:pt x="253" y="898"/>
                    <a:pt x="224" y="927"/>
                    <a:pt x="189" y="927"/>
                  </a:cubicBezTo>
                  <a:cubicBezTo>
                    <a:pt x="105" y="927"/>
                    <a:pt x="105" y="927"/>
                    <a:pt x="105" y="927"/>
                  </a:cubicBezTo>
                  <a:cubicBezTo>
                    <a:pt x="70" y="927"/>
                    <a:pt x="42" y="898"/>
                    <a:pt x="42" y="864"/>
                  </a:cubicBezTo>
                  <a:cubicBezTo>
                    <a:pt x="42" y="843"/>
                    <a:pt x="42" y="843"/>
                    <a:pt x="42" y="843"/>
                  </a:cubicBezTo>
                  <a:cubicBezTo>
                    <a:pt x="253" y="843"/>
                    <a:pt x="253" y="843"/>
                    <a:pt x="253" y="843"/>
                  </a:cubicBezTo>
                  <a:lnTo>
                    <a:pt x="253" y="864"/>
                  </a:lnTo>
                  <a:close/>
                  <a:moveTo>
                    <a:pt x="253" y="800"/>
                  </a:moveTo>
                  <a:cubicBezTo>
                    <a:pt x="42" y="800"/>
                    <a:pt x="42" y="800"/>
                    <a:pt x="42" y="800"/>
                  </a:cubicBezTo>
                  <a:cubicBezTo>
                    <a:pt x="42" y="758"/>
                    <a:pt x="42" y="758"/>
                    <a:pt x="42" y="758"/>
                  </a:cubicBezTo>
                  <a:cubicBezTo>
                    <a:pt x="253" y="758"/>
                    <a:pt x="253" y="758"/>
                    <a:pt x="253" y="758"/>
                  </a:cubicBezTo>
                  <a:lnTo>
                    <a:pt x="253" y="800"/>
                  </a:lnTo>
                  <a:close/>
                  <a:moveTo>
                    <a:pt x="126" y="716"/>
                  </a:moveTo>
                  <a:cubicBezTo>
                    <a:pt x="126" y="347"/>
                    <a:pt x="126" y="347"/>
                    <a:pt x="126" y="347"/>
                  </a:cubicBezTo>
                  <a:cubicBezTo>
                    <a:pt x="134" y="342"/>
                    <a:pt x="141" y="337"/>
                    <a:pt x="147" y="330"/>
                  </a:cubicBezTo>
                  <a:cubicBezTo>
                    <a:pt x="153" y="337"/>
                    <a:pt x="160" y="342"/>
                    <a:pt x="168" y="347"/>
                  </a:cubicBezTo>
                  <a:cubicBezTo>
                    <a:pt x="168" y="716"/>
                    <a:pt x="168" y="716"/>
                    <a:pt x="168" y="716"/>
                  </a:cubicBezTo>
                  <a:lnTo>
                    <a:pt x="126" y="716"/>
                  </a:lnTo>
                  <a:close/>
                  <a:moveTo>
                    <a:pt x="253" y="716"/>
                  </a:moveTo>
                  <a:cubicBezTo>
                    <a:pt x="211" y="716"/>
                    <a:pt x="211" y="716"/>
                    <a:pt x="211" y="716"/>
                  </a:cubicBezTo>
                  <a:cubicBezTo>
                    <a:pt x="211" y="358"/>
                    <a:pt x="211" y="358"/>
                    <a:pt x="211" y="358"/>
                  </a:cubicBezTo>
                  <a:cubicBezTo>
                    <a:pt x="226" y="358"/>
                    <a:pt x="240" y="354"/>
                    <a:pt x="253" y="347"/>
                  </a:cubicBezTo>
                  <a:lnTo>
                    <a:pt x="253" y="716"/>
                  </a:lnTo>
                  <a:close/>
                  <a:moveTo>
                    <a:pt x="253" y="274"/>
                  </a:moveTo>
                  <a:cubicBezTo>
                    <a:pt x="253" y="297"/>
                    <a:pt x="234" y="316"/>
                    <a:pt x="211" y="316"/>
                  </a:cubicBezTo>
                  <a:cubicBezTo>
                    <a:pt x="187" y="316"/>
                    <a:pt x="168" y="297"/>
                    <a:pt x="168" y="274"/>
                  </a:cubicBezTo>
                  <a:cubicBezTo>
                    <a:pt x="168" y="262"/>
                    <a:pt x="159" y="253"/>
                    <a:pt x="147" y="253"/>
                  </a:cubicBezTo>
                  <a:cubicBezTo>
                    <a:pt x="136" y="253"/>
                    <a:pt x="126" y="262"/>
                    <a:pt x="126" y="274"/>
                  </a:cubicBezTo>
                  <a:cubicBezTo>
                    <a:pt x="126" y="297"/>
                    <a:pt x="107" y="316"/>
                    <a:pt x="84" y="316"/>
                  </a:cubicBezTo>
                  <a:cubicBezTo>
                    <a:pt x="61" y="316"/>
                    <a:pt x="42" y="297"/>
                    <a:pt x="42" y="274"/>
                  </a:cubicBezTo>
                  <a:cubicBezTo>
                    <a:pt x="42" y="259"/>
                    <a:pt x="42" y="259"/>
                    <a:pt x="42" y="259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206" y="190"/>
                    <a:pt x="206" y="190"/>
                    <a:pt x="206" y="190"/>
                  </a:cubicBezTo>
                  <a:cubicBezTo>
                    <a:pt x="253" y="259"/>
                    <a:pt x="253" y="259"/>
                    <a:pt x="253" y="259"/>
                  </a:cubicBezTo>
                  <a:lnTo>
                    <a:pt x="253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" name="Freeform 41"/>
            <p:cNvSpPr>
              <a:spLocks noEditPoints="1"/>
            </p:cNvSpPr>
            <p:nvPr/>
          </p:nvSpPr>
          <p:spPr bwMode="auto">
            <a:xfrm>
              <a:off x="7542138" y="3835112"/>
              <a:ext cx="414239" cy="501976"/>
            </a:xfrm>
            <a:custGeom>
              <a:avLst/>
              <a:gdLst>
                <a:gd name="T0" fmla="*/ 487 w 800"/>
                <a:gd name="T1" fmla="*/ 761 h 969"/>
                <a:gd name="T2" fmla="*/ 487 w 800"/>
                <a:gd name="T3" fmla="*/ 605 h 969"/>
                <a:gd name="T4" fmla="*/ 136 w 800"/>
                <a:gd name="T5" fmla="*/ 254 h 969"/>
                <a:gd name="T6" fmla="*/ 275 w 800"/>
                <a:gd name="T7" fmla="*/ 254 h 969"/>
                <a:gd name="T8" fmla="*/ 275 w 800"/>
                <a:gd name="T9" fmla="*/ 211 h 969"/>
                <a:gd name="T10" fmla="*/ 64 w 800"/>
                <a:gd name="T11" fmla="*/ 211 h 969"/>
                <a:gd name="T12" fmla="*/ 64 w 800"/>
                <a:gd name="T13" fmla="*/ 423 h 969"/>
                <a:gd name="T14" fmla="*/ 106 w 800"/>
                <a:gd name="T15" fmla="*/ 423 h 969"/>
                <a:gd name="T16" fmla="*/ 106 w 800"/>
                <a:gd name="T17" fmla="*/ 283 h 969"/>
                <a:gd name="T18" fmla="*/ 445 w 800"/>
                <a:gd name="T19" fmla="*/ 622 h 969"/>
                <a:gd name="T20" fmla="*/ 445 w 800"/>
                <a:gd name="T21" fmla="*/ 761 h 969"/>
                <a:gd name="T22" fmla="*/ 360 w 800"/>
                <a:gd name="T23" fmla="*/ 863 h 969"/>
                <a:gd name="T24" fmla="*/ 466 w 800"/>
                <a:gd name="T25" fmla="*/ 969 h 969"/>
                <a:gd name="T26" fmla="*/ 572 w 800"/>
                <a:gd name="T27" fmla="*/ 863 h 969"/>
                <a:gd name="T28" fmla="*/ 487 w 800"/>
                <a:gd name="T29" fmla="*/ 761 h 969"/>
                <a:gd name="T30" fmla="*/ 466 w 800"/>
                <a:gd name="T31" fmla="*/ 931 h 969"/>
                <a:gd name="T32" fmla="*/ 403 w 800"/>
                <a:gd name="T33" fmla="*/ 867 h 969"/>
                <a:gd name="T34" fmla="*/ 466 w 800"/>
                <a:gd name="T35" fmla="*/ 804 h 969"/>
                <a:gd name="T36" fmla="*/ 529 w 800"/>
                <a:gd name="T37" fmla="*/ 867 h 969"/>
                <a:gd name="T38" fmla="*/ 466 w 800"/>
                <a:gd name="T39" fmla="*/ 931 h 969"/>
                <a:gd name="T40" fmla="*/ 178 w 800"/>
                <a:gd name="T41" fmla="*/ 592 h 969"/>
                <a:gd name="T42" fmla="*/ 106 w 800"/>
                <a:gd name="T43" fmla="*/ 668 h 969"/>
                <a:gd name="T44" fmla="*/ 30 w 800"/>
                <a:gd name="T45" fmla="*/ 592 h 969"/>
                <a:gd name="T46" fmla="*/ 0 w 800"/>
                <a:gd name="T47" fmla="*/ 622 h 969"/>
                <a:gd name="T48" fmla="*/ 77 w 800"/>
                <a:gd name="T49" fmla="*/ 698 h 969"/>
                <a:gd name="T50" fmla="*/ 0 w 800"/>
                <a:gd name="T51" fmla="*/ 770 h 969"/>
                <a:gd name="T52" fmla="*/ 30 w 800"/>
                <a:gd name="T53" fmla="*/ 800 h 969"/>
                <a:gd name="T54" fmla="*/ 106 w 800"/>
                <a:gd name="T55" fmla="*/ 728 h 969"/>
                <a:gd name="T56" fmla="*/ 178 w 800"/>
                <a:gd name="T57" fmla="*/ 800 h 969"/>
                <a:gd name="T58" fmla="*/ 208 w 800"/>
                <a:gd name="T59" fmla="*/ 770 h 969"/>
                <a:gd name="T60" fmla="*/ 136 w 800"/>
                <a:gd name="T61" fmla="*/ 698 h 969"/>
                <a:gd name="T62" fmla="*/ 208 w 800"/>
                <a:gd name="T63" fmla="*/ 622 h 969"/>
                <a:gd name="T64" fmla="*/ 178 w 800"/>
                <a:gd name="T65" fmla="*/ 592 h 969"/>
                <a:gd name="T66" fmla="*/ 800 w 800"/>
                <a:gd name="T67" fmla="*/ 325 h 969"/>
                <a:gd name="T68" fmla="*/ 771 w 800"/>
                <a:gd name="T69" fmla="*/ 296 h 969"/>
                <a:gd name="T70" fmla="*/ 699 w 800"/>
                <a:gd name="T71" fmla="*/ 372 h 969"/>
                <a:gd name="T72" fmla="*/ 623 w 800"/>
                <a:gd name="T73" fmla="*/ 296 h 969"/>
                <a:gd name="T74" fmla="*/ 593 w 800"/>
                <a:gd name="T75" fmla="*/ 325 h 969"/>
                <a:gd name="T76" fmla="*/ 669 w 800"/>
                <a:gd name="T77" fmla="*/ 402 h 969"/>
                <a:gd name="T78" fmla="*/ 593 w 800"/>
                <a:gd name="T79" fmla="*/ 474 h 969"/>
                <a:gd name="T80" fmla="*/ 623 w 800"/>
                <a:gd name="T81" fmla="*/ 503 h 969"/>
                <a:gd name="T82" fmla="*/ 699 w 800"/>
                <a:gd name="T83" fmla="*/ 431 h 969"/>
                <a:gd name="T84" fmla="*/ 771 w 800"/>
                <a:gd name="T85" fmla="*/ 503 h 969"/>
                <a:gd name="T86" fmla="*/ 800 w 800"/>
                <a:gd name="T87" fmla="*/ 474 h 969"/>
                <a:gd name="T88" fmla="*/ 729 w 800"/>
                <a:gd name="T89" fmla="*/ 402 h 969"/>
                <a:gd name="T90" fmla="*/ 800 w 800"/>
                <a:gd name="T91" fmla="*/ 325 h 969"/>
                <a:gd name="T92" fmla="*/ 559 w 800"/>
                <a:gd name="T93" fmla="*/ 0 h 969"/>
                <a:gd name="T94" fmla="*/ 487 w 800"/>
                <a:gd name="T95" fmla="*/ 76 h 969"/>
                <a:gd name="T96" fmla="*/ 411 w 800"/>
                <a:gd name="T97" fmla="*/ 0 h 969"/>
                <a:gd name="T98" fmla="*/ 381 w 800"/>
                <a:gd name="T99" fmla="*/ 29 h 969"/>
                <a:gd name="T100" fmla="*/ 458 w 800"/>
                <a:gd name="T101" fmla="*/ 105 h 969"/>
                <a:gd name="T102" fmla="*/ 381 w 800"/>
                <a:gd name="T103" fmla="*/ 177 h 969"/>
                <a:gd name="T104" fmla="*/ 411 w 800"/>
                <a:gd name="T105" fmla="*/ 207 h 969"/>
                <a:gd name="T106" fmla="*/ 487 w 800"/>
                <a:gd name="T107" fmla="*/ 135 h 969"/>
                <a:gd name="T108" fmla="*/ 559 w 800"/>
                <a:gd name="T109" fmla="*/ 207 h 969"/>
                <a:gd name="T110" fmla="*/ 589 w 800"/>
                <a:gd name="T111" fmla="*/ 177 h 969"/>
                <a:gd name="T112" fmla="*/ 517 w 800"/>
                <a:gd name="T113" fmla="*/ 105 h 969"/>
                <a:gd name="T114" fmla="*/ 589 w 800"/>
                <a:gd name="T115" fmla="*/ 29 h 969"/>
                <a:gd name="T116" fmla="*/ 559 w 800"/>
                <a:gd name="T117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" h="969">
                  <a:moveTo>
                    <a:pt x="487" y="761"/>
                  </a:moveTo>
                  <a:cubicBezTo>
                    <a:pt x="487" y="605"/>
                    <a:pt x="487" y="605"/>
                    <a:pt x="487" y="605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275" y="254"/>
                    <a:pt x="275" y="254"/>
                    <a:pt x="275" y="254"/>
                  </a:cubicBezTo>
                  <a:cubicBezTo>
                    <a:pt x="275" y="211"/>
                    <a:pt x="275" y="211"/>
                    <a:pt x="275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4" y="423"/>
                    <a:pt x="64" y="423"/>
                    <a:pt x="64" y="423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06" y="283"/>
                    <a:pt x="106" y="283"/>
                    <a:pt x="106" y="283"/>
                  </a:cubicBezTo>
                  <a:cubicBezTo>
                    <a:pt x="445" y="622"/>
                    <a:pt x="445" y="622"/>
                    <a:pt x="445" y="622"/>
                  </a:cubicBezTo>
                  <a:cubicBezTo>
                    <a:pt x="445" y="761"/>
                    <a:pt x="445" y="761"/>
                    <a:pt x="445" y="761"/>
                  </a:cubicBezTo>
                  <a:cubicBezTo>
                    <a:pt x="398" y="770"/>
                    <a:pt x="360" y="812"/>
                    <a:pt x="360" y="863"/>
                  </a:cubicBezTo>
                  <a:cubicBezTo>
                    <a:pt x="360" y="922"/>
                    <a:pt x="407" y="969"/>
                    <a:pt x="466" y="969"/>
                  </a:cubicBezTo>
                  <a:cubicBezTo>
                    <a:pt x="525" y="969"/>
                    <a:pt x="572" y="922"/>
                    <a:pt x="572" y="863"/>
                  </a:cubicBezTo>
                  <a:cubicBezTo>
                    <a:pt x="572" y="817"/>
                    <a:pt x="534" y="774"/>
                    <a:pt x="487" y="761"/>
                  </a:cubicBezTo>
                  <a:close/>
                  <a:moveTo>
                    <a:pt x="466" y="931"/>
                  </a:moveTo>
                  <a:cubicBezTo>
                    <a:pt x="432" y="931"/>
                    <a:pt x="403" y="901"/>
                    <a:pt x="403" y="867"/>
                  </a:cubicBezTo>
                  <a:cubicBezTo>
                    <a:pt x="403" y="834"/>
                    <a:pt x="428" y="804"/>
                    <a:pt x="466" y="804"/>
                  </a:cubicBezTo>
                  <a:cubicBezTo>
                    <a:pt x="504" y="804"/>
                    <a:pt x="529" y="834"/>
                    <a:pt x="529" y="867"/>
                  </a:cubicBezTo>
                  <a:cubicBezTo>
                    <a:pt x="529" y="901"/>
                    <a:pt x="500" y="931"/>
                    <a:pt x="466" y="931"/>
                  </a:cubicBezTo>
                  <a:close/>
                  <a:moveTo>
                    <a:pt x="178" y="592"/>
                  </a:moveTo>
                  <a:cubicBezTo>
                    <a:pt x="106" y="668"/>
                    <a:pt x="106" y="668"/>
                    <a:pt x="106" y="668"/>
                  </a:cubicBezTo>
                  <a:cubicBezTo>
                    <a:pt x="30" y="592"/>
                    <a:pt x="30" y="592"/>
                    <a:pt x="30" y="592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77" y="698"/>
                    <a:pt x="77" y="698"/>
                    <a:pt x="77" y="698"/>
                  </a:cubicBezTo>
                  <a:cubicBezTo>
                    <a:pt x="0" y="770"/>
                    <a:pt x="0" y="770"/>
                    <a:pt x="0" y="770"/>
                  </a:cubicBezTo>
                  <a:cubicBezTo>
                    <a:pt x="30" y="800"/>
                    <a:pt x="30" y="800"/>
                    <a:pt x="30" y="800"/>
                  </a:cubicBezTo>
                  <a:cubicBezTo>
                    <a:pt x="106" y="728"/>
                    <a:pt x="106" y="728"/>
                    <a:pt x="106" y="728"/>
                  </a:cubicBezTo>
                  <a:cubicBezTo>
                    <a:pt x="178" y="800"/>
                    <a:pt x="178" y="800"/>
                    <a:pt x="178" y="800"/>
                  </a:cubicBezTo>
                  <a:cubicBezTo>
                    <a:pt x="208" y="770"/>
                    <a:pt x="208" y="770"/>
                    <a:pt x="208" y="770"/>
                  </a:cubicBezTo>
                  <a:cubicBezTo>
                    <a:pt x="136" y="698"/>
                    <a:pt x="136" y="698"/>
                    <a:pt x="136" y="698"/>
                  </a:cubicBezTo>
                  <a:cubicBezTo>
                    <a:pt x="208" y="622"/>
                    <a:pt x="208" y="622"/>
                    <a:pt x="208" y="622"/>
                  </a:cubicBezTo>
                  <a:lnTo>
                    <a:pt x="178" y="592"/>
                  </a:lnTo>
                  <a:close/>
                  <a:moveTo>
                    <a:pt x="800" y="325"/>
                  </a:moveTo>
                  <a:cubicBezTo>
                    <a:pt x="771" y="296"/>
                    <a:pt x="771" y="296"/>
                    <a:pt x="771" y="296"/>
                  </a:cubicBezTo>
                  <a:cubicBezTo>
                    <a:pt x="699" y="372"/>
                    <a:pt x="699" y="372"/>
                    <a:pt x="699" y="372"/>
                  </a:cubicBezTo>
                  <a:cubicBezTo>
                    <a:pt x="623" y="296"/>
                    <a:pt x="623" y="296"/>
                    <a:pt x="623" y="296"/>
                  </a:cubicBezTo>
                  <a:cubicBezTo>
                    <a:pt x="593" y="325"/>
                    <a:pt x="593" y="325"/>
                    <a:pt x="593" y="325"/>
                  </a:cubicBezTo>
                  <a:cubicBezTo>
                    <a:pt x="669" y="402"/>
                    <a:pt x="669" y="402"/>
                    <a:pt x="669" y="402"/>
                  </a:cubicBezTo>
                  <a:cubicBezTo>
                    <a:pt x="593" y="474"/>
                    <a:pt x="593" y="474"/>
                    <a:pt x="593" y="474"/>
                  </a:cubicBezTo>
                  <a:cubicBezTo>
                    <a:pt x="623" y="503"/>
                    <a:pt x="623" y="503"/>
                    <a:pt x="623" y="503"/>
                  </a:cubicBezTo>
                  <a:cubicBezTo>
                    <a:pt x="699" y="431"/>
                    <a:pt x="699" y="431"/>
                    <a:pt x="699" y="431"/>
                  </a:cubicBezTo>
                  <a:cubicBezTo>
                    <a:pt x="771" y="503"/>
                    <a:pt x="771" y="503"/>
                    <a:pt x="771" y="503"/>
                  </a:cubicBezTo>
                  <a:cubicBezTo>
                    <a:pt x="800" y="474"/>
                    <a:pt x="800" y="474"/>
                    <a:pt x="800" y="474"/>
                  </a:cubicBezTo>
                  <a:cubicBezTo>
                    <a:pt x="729" y="402"/>
                    <a:pt x="729" y="402"/>
                    <a:pt x="729" y="402"/>
                  </a:cubicBezTo>
                  <a:lnTo>
                    <a:pt x="800" y="325"/>
                  </a:lnTo>
                  <a:close/>
                  <a:moveTo>
                    <a:pt x="559" y="0"/>
                  </a:moveTo>
                  <a:cubicBezTo>
                    <a:pt x="487" y="76"/>
                    <a:pt x="487" y="76"/>
                    <a:pt x="487" y="76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381" y="29"/>
                    <a:pt x="381" y="29"/>
                    <a:pt x="381" y="29"/>
                  </a:cubicBezTo>
                  <a:cubicBezTo>
                    <a:pt x="458" y="105"/>
                    <a:pt x="458" y="105"/>
                    <a:pt x="458" y="105"/>
                  </a:cubicBezTo>
                  <a:cubicBezTo>
                    <a:pt x="381" y="177"/>
                    <a:pt x="381" y="177"/>
                    <a:pt x="381" y="177"/>
                  </a:cubicBezTo>
                  <a:cubicBezTo>
                    <a:pt x="411" y="207"/>
                    <a:pt x="411" y="207"/>
                    <a:pt x="411" y="207"/>
                  </a:cubicBezTo>
                  <a:cubicBezTo>
                    <a:pt x="487" y="135"/>
                    <a:pt x="487" y="135"/>
                    <a:pt x="487" y="135"/>
                  </a:cubicBezTo>
                  <a:cubicBezTo>
                    <a:pt x="559" y="207"/>
                    <a:pt x="559" y="207"/>
                    <a:pt x="559" y="207"/>
                  </a:cubicBezTo>
                  <a:cubicBezTo>
                    <a:pt x="589" y="177"/>
                    <a:pt x="589" y="177"/>
                    <a:pt x="589" y="177"/>
                  </a:cubicBezTo>
                  <a:cubicBezTo>
                    <a:pt x="517" y="105"/>
                    <a:pt x="517" y="105"/>
                    <a:pt x="517" y="105"/>
                  </a:cubicBezTo>
                  <a:cubicBezTo>
                    <a:pt x="589" y="29"/>
                    <a:pt x="589" y="29"/>
                    <a:pt x="589" y="29"/>
                  </a:cubicBezTo>
                  <a:lnTo>
                    <a:pt x="5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graphicFrame>
          <p:nvGraphicFramePr>
            <p:cNvPr id="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3567554"/>
                </p:ext>
              </p:extLst>
            </p:nvPr>
          </p:nvGraphicFramePr>
          <p:xfrm>
            <a:off x="179512" y="1340768"/>
            <a:ext cx="8342602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0" name="Rounded Rectangle 9"/>
            <p:cNvSpPr/>
            <p:nvPr/>
          </p:nvSpPr>
          <p:spPr>
            <a:xfrm>
              <a:off x="7380312" y="1844823"/>
              <a:ext cx="1512168" cy="859765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200" b="1" dirty="0">
                  <a:solidFill>
                    <a:schemeClr val="tx1"/>
                  </a:solidFill>
                </a:rPr>
                <a:t>Sektorske i više-sektorske strategije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092280" y="2240868"/>
              <a:ext cx="288032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7256650" y="4669547"/>
              <a:ext cx="1656184" cy="559653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200" b="1" dirty="0"/>
                <a:t>Nacionalni program reformi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256650" y="5389627"/>
              <a:ext cx="1656184" cy="559653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200" b="1" dirty="0"/>
                <a:t>Program konvergencije</a:t>
              </a:r>
            </a:p>
          </p:txBody>
        </p:sp>
        <p:cxnSp>
          <p:nvCxnSpPr>
            <p:cNvPr id="14" name="Straight Connector 13"/>
            <p:cNvCxnSpPr>
              <a:endCxn id="12" idx="1"/>
            </p:cNvCxnSpPr>
            <p:nvPr/>
          </p:nvCxnSpPr>
          <p:spPr>
            <a:xfrm flipV="1">
              <a:off x="7092280" y="4949374"/>
              <a:ext cx="164370" cy="214938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13" idx="1"/>
            </p:cNvCxnSpPr>
            <p:nvPr/>
          </p:nvCxnSpPr>
          <p:spPr>
            <a:xfrm>
              <a:off x="7092280" y="5461635"/>
              <a:ext cx="164370" cy="207819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ight Arrow 15"/>
            <p:cNvSpPr/>
            <p:nvPr/>
          </p:nvSpPr>
          <p:spPr>
            <a:xfrm rot="8507836">
              <a:off x="7063533" y="2638277"/>
              <a:ext cx="360040" cy="378624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374448" y="3488422"/>
              <a:ext cx="10360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>
                  <a:solidFill>
                    <a:srgbClr val="272054"/>
                  </a:solidFill>
                </a:rPr>
                <a:t>VLADA RH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374448" y="4748813"/>
              <a:ext cx="13486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600" dirty="0">
                  <a:solidFill>
                    <a:srgbClr val="272054"/>
                  </a:solidFill>
                </a:rPr>
                <a:t>ČELNIK STDU/</a:t>
              </a:r>
            </a:p>
            <a:p>
              <a:pPr algn="ctr"/>
              <a:r>
                <a:rPr lang="hr-HR" sz="1600" dirty="0">
                  <a:solidFill>
                    <a:srgbClr val="272054"/>
                  </a:solidFill>
                </a:rPr>
                <a:t>SKUPŠTINE ili </a:t>
              </a:r>
            </a:p>
            <a:p>
              <a:pPr algn="ctr"/>
              <a:r>
                <a:rPr lang="hr-HR" sz="1600" dirty="0">
                  <a:solidFill>
                    <a:srgbClr val="272054"/>
                  </a:solidFill>
                </a:rPr>
                <a:t>VIJEĆA JRLS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759208" y="2063167"/>
              <a:ext cx="21181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dirty="0">
                  <a:solidFill>
                    <a:srgbClr val="272054"/>
                  </a:solidFill>
                </a:rPr>
                <a:t>HRVATSKI SABOR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7764125" flipH="1">
              <a:off x="3122101" y="2535730"/>
              <a:ext cx="9830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r-HR" sz="1200" dirty="0">
                  <a:solidFill>
                    <a:schemeClr val="bg1"/>
                  </a:solidFill>
                </a:rPr>
                <a:t>DUGOROČNI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7763712" flipH="1">
              <a:off x="2449437" y="3738375"/>
              <a:ext cx="11642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r-HR" sz="1200" dirty="0">
                  <a:solidFill>
                    <a:schemeClr val="bg1"/>
                  </a:solidFill>
                </a:rPr>
                <a:t>SREDNJOROČNI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7883486" flipH="1">
              <a:off x="1821293" y="5118095"/>
              <a:ext cx="108074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r-HR" sz="1200" dirty="0">
                  <a:solidFill>
                    <a:schemeClr val="bg1"/>
                  </a:solidFill>
                </a:rPr>
                <a:t>KRATKOROČNI</a:t>
              </a:r>
            </a:p>
          </p:txBody>
        </p:sp>
      </p:grpSp>
      <p:sp>
        <p:nvSpPr>
          <p:cNvPr id="24" name="Title 2"/>
          <p:cNvSpPr txBox="1">
            <a:spLocks/>
          </p:cNvSpPr>
          <p:nvPr/>
        </p:nvSpPr>
        <p:spPr>
          <a:xfrm>
            <a:off x="3170098" y="421849"/>
            <a:ext cx="532859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Sustav strateškog planiranja i upravljanja razvojem u Republici Hrvatskoj</a:t>
            </a:r>
          </a:p>
        </p:txBody>
      </p:sp>
    </p:spTree>
    <p:extLst>
      <p:ext uri="{BB962C8B-B14F-4D97-AF65-F5344CB8AC3E}">
        <p14:creationId xmlns:p14="http://schemas.microsoft.com/office/powerpoint/2010/main" val="159705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310"/>
            <a:ext cx="9144000" cy="3373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1849"/>
            <a:ext cx="2104596" cy="77957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1324" y="1707655"/>
            <a:ext cx="8423163" cy="2742198"/>
            <a:chOff x="608387" y="1556792"/>
            <a:chExt cx="8628071" cy="3830551"/>
          </a:xfrm>
        </p:grpSpPr>
        <p:sp>
          <p:nvSpPr>
            <p:cNvPr id="5" name="Text Placeholder 3"/>
            <p:cNvSpPr txBox="1">
              <a:spLocks/>
            </p:cNvSpPr>
            <p:nvPr/>
          </p:nvSpPr>
          <p:spPr>
            <a:xfrm>
              <a:off x="1148437" y="1627696"/>
              <a:ext cx="7333699" cy="2462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354">
                <a:spcBef>
                  <a:spcPct val="20000"/>
                </a:spcBef>
                <a:defRPr/>
              </a:pPr>
              <a:r>
                <a:rPr lang="hr-HR" b="1" dirty="0">
                  <a:solidFill>
                    <a:srgbClr val="272054"/>
                  </a:solidFill>
                  <a:cs typeface="+mj-cs"/>
                </a:rPr>
                <a:t>GDJE SMO TRENUTNO I KOJI SU NAM RAZVOJNI POTENCIJALI</a:t>
              </a:r>
              <a:r>
                <a:rPr lang="en-US" b="1" dirty="0">
                  <a:solidFill>
                    <a:srgbClr val="272054"/>
                  </a:solidFill>
                  <a:latin typeface="Neo Sans"/>
                  <a:cs typeface="+mj-cs"/>
                </a:rPr>
                <a:t>?</a:t>
              </a:r>
            </a:p>
          </p:txBody>
        </p:sp>
        <p:sp>
          <p:nvSpPr>
            <p:cNvPr id="6" name="Text Placeholder 3"/>
            <p:cNvSpPr txBox="1">
              <a:spLocks/>
            </p:cNvSpPr>
            <p:nvPr/>
          </p:nvSpPr>
          <p:spPr>
            <a:xfrm>
              <a:off x="1148437" y="2292320"/>
              <a:ext cx="8088021" cy="2462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354">
                <a:spcBef>
                  <a:spcPct val="20000"/>
                </a:spcBef>
                <a:defRPr/>
              </a:pPr>
              <a:r>
                <a:rPr lang="hr-HR" b="1" dirty="0">
                  <a:solidFill>
                    <a:srgbClr val="272054"/>
                  </a:solidFill>
                  <a:cs typeface="+mj-cs"/>
                </a:rPr>
                <a:t>GDJE ŽELIMO BITI DO 2030. GODINE (VIZIJA, RAZVOJNI SMJEROVI I STRATEŠKI CILJEVI)</a:t>
              </a:r>
              <a:r>
                <a:rPr lang="en-US" b="1" dirty="0">
                  <a:solidFill>
                    <a:srgbClr val="272054"/>
                  </a:solidFill>
                  <a:latin typeface="Neo Sans"/>
                  <a:cs typeface="+mj-cs"/>
                </a:rPr>
                <a:t>?</a:t>
              </a:r>
            </a:p>
          </p:txBody>
        </p:sp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1143253" y="2991150"/>
              <a:ext cx="6986938" cy="2462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354">
                <a:spcBef>
                  <a:spcPct val="20000"/>
                </a:spcBef>
                <a:defRPr/>
              </a:pPr>
              <a:r>
                <a:rPr lang="hr-HR" b="1" dirty="0">
                  <a:solidFill>
                    <a:srgbClr val="272054"/>
                  </a:solidFill>
                  <a:cs typeface="+mj-cs"/>
                </a:rPr>
                <a:t>KAKO ĆEMO TO OSTVARITI (RAZVOJNI SCENARIJI)</a:t>
              </a:r>
              <a:r>
                <a:rPr lang="en-US" b="1" dirty="0">
                  <a:solidFill>
                    <a:srgbClr val="272054"/>
                  </a:solidFill>
                  <a:latin typeface="Neo Sans"/>
                  <a:cs typeface="+mj-cs"/>
                </a:rPr>
                <a:t>?</a:t>
              </a:r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1148437" y="3712001"/>
              <a:ext cx="7322575" cy="2462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354">
                <a:spcBef>
                  <a:spcPct val="20000"/>
                </a:spcBef>
                <a:defRPr/>
              </a:pPr>
              <a:r>
                <a:rPr lang="hr-HR" b="1" dirty="0">
                  <a:solidFill>
                    <a:srgbClr val="272054"/>
                  </a:solidFill>
                  <a:cs typeface="+mj-cs"/>
                </a:rPr>
                <a:t>KAKO ĆEMO TO PROVODITI (PROVEDBENI MEHANIZMI I „FLAGSHIP” PROJEKTI)</a:t>
              </a:r>
              <a:r>
                <a:rPr lang="en-US" b="1" dirty="0">
                  <a:solidFill>
                    <a:srgbClr val="272054"/>
                  </a:solidFill>
                  <a:latin typeface="Neo Sans"/>
                  <a:cs typeface="+mj-cs"/>
                </a:rPr>
                <a:t>?</a:t>
              </a:r>
            </a:p>
          </p:txBody>
        </p:sp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1148437" y="4430039"/>
              <a:ext cx="6889285" cy="2462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354">
                <a:spcBef>
                  <a:spcPct val="20000"/>
                </a:spcBef>
                <a:defRPr/>
              </a:pPr>
              <a:r>
                <a:rPr lang="hr-HR" b="1" dirty="0">
                  <a:solidFill>
                    <a:srgbClr val="272054"/>
                  </a:solidFill>
                  <a:cs typeface="+mj-cs"/>
                </a:rPr>
                <a:t>KAKO ĆEMO TO FINANCIRATI?</a:t>
              </a:r>
              <a:endParaRPr lang="en-US" b="1" dirty="0">
                <a:solidFill>
                  <a:srgbClr val="272054"/>
                </a:solidFill>
                <a:latin typeface="Neo Sans"/>
                <a:cs typeface="+mj-cs"/>
              </a:endParaRPr>
            </a:p>
          </p:txBody>
        </p:sp>
        <p:sp>
          <p:nvSpPr>
            <p:cNvPr id="12" name="Text Placeholder 3"/>
            <p:cNvSpPr txBox="1">
              <a:spLocks/>
            </p:cNvSpPr>
            <p:nvPr/>
          </p:nvSpPr>
          <p:spPr>
            <a:xfrm>
              <a:off x="1148437" y="5089951"/>
              <a:ext cx="4726642" cy="2462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354">
                <a:spcBef>
                  <a:spcPct val="20000"/>
                </a:spcBef>
                <a:defRPr/>
              </a:pPr>
              <a:r>
                <a:rPr lang="hr-HR" b="1" dirty="0">
                  <a:solidFill>
                    <a:srgbClr val="272054"/>
                  </a:solidFill>
                  <a:cs typeface="+mj-cs"/>
                </a:rPr>
                <a:t>KAKO ĆEMO UPRAVLJATI PROCESOM</a:t>
              </a:r>
              <a:r>
                <a:rPr lang="en-US" b="1" dirty="0">
                  <a:solidFill>
                    <a:srgbClr val="272054"/>
                  </a:solidFill>
                  <a:latin typeface="Neo Sans"/>
                  <a:cs typeface="+mj-cs"/>
                </a:rPr>
                <a:t>?</a:t>
              </a:r>
            </a:p>
          </p:txBody>
        </p:sp>
        <p:grpSp>
          <p:nvGrpSpPr>
            <p:cNvPr id="13" name="Group 37"/>
            <p:cNvGrpSpPr/>
            <p:nvPr/>
          </p:nvGrpSpPr>
          <p:grpSpPr>
            <a:xfrm>
              <a:off x="620134" y="5028716"/>
              <a:ext cx="416844" cy="358627"/>
              <a:chOff x="7918365" y="1338264"/>
              <a:chExt cx="592308" cy="50958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918365" y="1390650"/>
                <a:ext cx="457199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7918365" y="1338264"/>
                <a:ext cx="592308" cy="492124"/>
              </a:xfrm>
              <a:custGeom>
                <a:avLst/>
                <a:gdLst/>
                <a:ahLst/>
                <a:cxnLst>
                  <a:cxn ang="0">
                    <a:pos x="320" y="0"/>
                  </a:cxn>
                  <a:cxn ang="0">
                    <a:pos x="337" y="19"/>
                  </a:cxn>
                  <a:cxn ang="0">
                    <a:pos x="123" y="280"/>
                  </a:cxn>
                  <a:cxn ang="0">
                    <a:pos x="0" y="136"/>
                  </a:cxn>
                  <a:cxn ang="0">
                    <a:pos x="20" y="114"/>
                  </a:cxn>
                  <a:cxn ang="0">
                    <a:pos x="123" y="165"/>
                  </a:cxn>
                  <a:cxn ang="0">
                    <a:pos x="320" y="0"/>
                  </a:cxn>
                </a:cxnLst>
                <a:rect l="0" t="0" r="r" b="b"/>
                <a:pathLst>
                  <a:path w="337" h="280">
                    <a:moveTo>
                      <a:pt x="320" y="0"/>
                    </a:moveTo>
                    <a:lnTo>
                      <a:pt x="337" y="19"/>
                    </a:lnTo>
                    <a:lnTo>
                      <a:pt x="123" y="280"/>
                    </a:lnTo>
                    <a:lnTo>
                      <a:pt x="0" y="136"/>
                    </a:lnTo>
                    <a:lnTo>
                      <a:pt x="20" y="114"/>
                    </a:lnTo>
                    <a:lnTo>
                      <a:pt x="123" y="165"/>
                    </a:lnTo>
                    <a:lnTo>
                      <a:pt x="32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37"/>
            <p:cNvGrpSpPr/>
            <p:nvPr/>
          </p:nvGrpSpPr>
          <p:grpSpPr>
            <a:xfrm>
              <a:off x="609601" y="2234954"/>
              <a:ext cx="439129" cy="358627"/>
              <a:chOff x="7886700" y="1338264"/>
              <a:chExt cx="623973" cy="50958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886700" y="1390650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7918365" y="1338264"/>
                <a:ext cx="592308" cy="492124"/>
              </a:xfrm>
              <a:custGeom>
                <a:avLst/>
                <a:gdLst/>
                <a:ahLst/>
                <a:cxnLst>
                  <a:cxn ang="0">
                    <a:pos x="320" y="0"/>
                  </a:cxn>
                  <a:cxn ang="0">
                    <a:pos x="337" y="19"/>
                  </a:cxn>
                  <a:cxn ang="0">
                    <a:pos x="123" y="280"/>
                  </a:cxn>
                  <a:cxn ang="0">
                    <a:pos x="0" y="136"/>
                  </a:cxn>
                  <a:cxn ang="0">
                    <a:pos x="20" y="114"/>
                  </a:cxn>
                  <a:cxn ang="0">
                    <a:pos x="123" y="165"/>
                  </a:cxn>
                  <a:cxn ang="0">
                    <a:pos x="320" y="0"/>
                  </a:cxn>
                </a:cxnLst>
                <a:rect l="0" t="0" r="r" b="b"/>
                <a:pathLst>
                  <a:path w="337" h="280">
                    <a:moveTo>
                      <a:pt x="320" y="0"/>
                    </a:moveTo>
                    <a:lnTo>
                      <a:pt x="337" y="19"/>
                    </a:lnTo>
                    <a:lnTo>
                      <a:pt x="123" y="280"/>
                    </a:lnTo>
                    <a:lnTo>
                      <a:pt x="0" y="136"/>
                    </a:lnTo>
                    <a:lnTo>
                      <a:pt x="20" y="114"/>
                    </a:lnTo>
                    <a:lnTo>
                      <a:pt x="123" y="165"/>
                    </a:lnTo>
                    <a:lnTo>
                      <a:pt x="32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37"/>
            <p:cNvGrpSpPr/>
            <p:nvPr/>
          </p:nvGrpSpPr>
          <p:grpSpPr>
            <a:xfrm>
              <a:off x="609601" y="2926866"/>
              <a:ext cx="439129" cy="358627"/>
              <a:chOff x="7886700" y="1338264"/>
              <a:chExt cx="623973" cy="50958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7886700" y="1390650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7918365" y="1338264"/>
                <a:ext cx="592308" cy="492124"/>
              </a:xfrm>
              <a:custGeom>
                <a:avLst/>
                <a:gdLst/>
                <a:ahLst/>
                <a:cxnLst>
                  <a:cxn ang="0">
                    <a:pos x="320" y="0"/>
                  </a:cxn>
                  <a:cxn ang="0">
                    <a:pos x="337" y="19"/>
                  </a:cxn>
                  <a:cxn ang="0">
                    <a:pos x="123" y="280"/>
                  </a:cxn>
                  <a:cxn ang="0">
                    <a:pos x="0" y="136"/>
                  </a:cxn>
                  <a:cxn ang="0">
                    <a:pos x="20" y="114"/>
                  </a:cxn>
                  <a:cxn ang="0">
                    <a:pos x="123" y="165"/>
                  </a:cxn>
                  <a:cxn ang="0">
                    <a:pos x="320" y="0"/>
                  </a:cxn>
                </a:cxnLst>
                <a:rect l="0" t="0" r="r" b="b"/>
                <a:pathLst>
                  <a:path w="337" h="280">
                    <a:moveTo>
                      <a:pt x="320" y="0"/>
                    </a:moveTo>
                    <a:lnTo>
                      <a:pt x="337" y="19"/>
                    </a:lnTo>
                    <a:lnTo>
                      <a:pt x="123" y="280"/>
                    </a:lnTo>
                    <a:lnTo>
                      <a:pt x="0" y="136"/>
                    </a:lnTo>
                    <a:lnTo>
                      <a:pt x="20" y="114"/>
                    </a:lnTo>
                    <a:lnTo>
                      <a:pt x="123" y="165"/>
                    </a:lnTo>
                    <a:lnTo>
                      <a:pt x="32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37"/>
            <p:cNvGrpSpPr/>
            <p:nvPr/>
          </p:nvGrpSpPr>
          <p:grpSpPr>
            <a:xfrm>
              <a:off x="609601" y="3650616"/>
              <a:ext cx="439129" cy="358627"/>
              <a:chOff x="7886700" y="1338264"/>
              <a:chExt cx="623973" cy="50958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886700" y="1390650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7918365" y="1338264"/>
                <a:ext cx="592308" cy="492124"/>
              </a:xfrm>
              <a:custGeom>
                <a:avLst/>
                <a:gdLst/>
                <a:ahLst/>
                <a:cxnLst>
                  <a:cxn ang="0">
                    <a:pos x="320" y="0"/>
                  </a:cxn>
                  <a:cxn ang="0">
                    <a:pos x="337" y="19"/>
                  </a:cxn>
                  <a:cxn ang="0">
                    <a:pos x="123" y="280"/>
                  </a:cxn>
                  <a:cxn ang="0">
                    <a:pos x="0" y="136"/>
                  </a:cxn>
                  <a:cxn ang="0">
                    <a:pos x="20" y="114"/>
                  </a:cxn>
                  <a:cxn ang="0">
                    <a:pos x="123" y="165"/>
                  </a:cxn>
                  <a:cxn ang="0">
                    <a:pos x="320" y="0"/>
                  </a:cxn>
                </a:cxnLst>
                <a:rect l="0" t="0" r="r" b="b"/>
                <a:pathLst>
                  <a:path w="337" h="280">
                    <a:moveTo>
                      <a:pt x="320" y="0"/>
                    </a:moveTo>
                    <a:lnTo>
                      <a:pt x="337" y="19"/>
                    </a:lnTo>
                    <a:lnTo>
                      <a:pt x="123" y="280"/>
                    </a:lnTo>
                    <a:lnTo>
                      <a:pt x="0" y="136"/>
                    </a:lnTo>
                    <a:lnTo>
                      <a:pt x="20" y="114"/>
                    </a:lnTo>
                    <a:lnTo>
                      <a:pt x="123" y="165"/>
                    </a:lnTo>
                    <a:lnTo>
                      <a:pt x="32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37"/>
            <p:cNvGrpSpPr/>
            <p:nvPr/>
          </p:nvGrpSpPr>
          <p:grpSpPr>
            <a:xfrm>
              <a:off x="609601" y="4376428"/>
              <a:ext cx="439129" cy="358627"/>
              <a:chOff x="7886700" y="1338264"/>
              <a:chExt cx="623973" cy="50958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886700" y="1390650"/>
                <a:ext cx="457200" cy="4572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7918365" y="1338264"/>
                <a:ext cx="592308" cy="492124"/>
              </a:xfrm>
              <a:custGeom>
                <a:avLst/>
                <a:gdLst/>
                <a:ahLst/>
                <a:cxnLst>
                  <a:cxn ang="0">
                    <a:pos x="320" y="0"/>
                  </a:cxn>
                  <a:cxn ang="0">
                    <a:pos x="337" y="19"/>
                  </a:cxn>
                  <a:cxn ang="0">
                    <a:pos x="123" y="280"/>
                  </a:cxn>
                  <a:cxn ang="0">
                    <a:pos x="0" y="136"/>
                  </a:cxn>
                  <a:cxn ang="0">
                    <a:pos x="20" y="114"/>
                  </a:cxn>
                  <a:cxn ang="0">
                    <a:pos x="123" y="165"/>
                  </a:cxn>
                  <a:cxn ang="0">
                    <a:pos x="320" y="0"/>
                  </a:cxn>
                </a:cxnLst>
                <a:rect l="0" t="0" r="r" b="b"/>
                <a:pathLst>
                  <a:path w="337" h="280">
                    <a:moveTo>
                      <a:pt x="320" y="0"/>
                    </a:moveTo>
                    <a:lnTo>
                      <a:pt x="337" y="19"/>
                    </a:lnTo>
                    <a:lnTo>
                      <a:pt x="123" y="280"/>
                    </a:lnTo>
                    <a:lnTo>
                      <a:pt x="0" y="136"/>
                    </a:lnTo>
                    <a:lnTo>
                      <a:pt x="20" y="114"/>
                    </a:lnTo>
                    <a:lnTo>
                      <a:pt x="123" y="165"/>
                    </a:lnTo>
                    <a:lnTo>
                      <a:pt x="32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" name="Group 37"/>
            <p:cNvGrpSpPr/>
            <p:nvPr/>
          </p:nvGrpSpPr>
          <p:grpSpPr>
            <a:xfrm>
              <a:off x="608387" y="1556792"/>
              <a:ext cx="416845" cy="347738"/>
              <a:chOff x="7918358" y="1338265"/>
              <a:chExt cx="592309" cy="49411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918358" y="1375178"/>
                <a:ext cx="457199" cy="457201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7918359" y="1338265"/>
                <a:ext cx="592308" cy="492123"/>
              </a:xfrm>
              <a:custGeom>
                <a:avLst/>
                <a:gdLst/>
                <a:ahLst/>
                <a:cxnLst>
                  <a:cxn ang="0">
                    <a:pos x="320" y="0"/>
                  </a:cxn>
                  <a:cxn ang="0">
                    <a:pos x="337" y="19"/>
                  </a:cxn>
                  <a:cxn ang="0">
                    <a:pos x="123" y="280"/>
                  </a:cxn>
                  <a:cxn ang="0">
                    <a:pos x="0" y="136"/>
                  </a:cxn>
                  <a:cxn ang="0">
                    <a:pos x="20" y="114"/>
                  </a:cxn>
                  <a:cxn ang="0">
                    <a:pos x="123" y="165"/>
                  </a:cxn>
                  <a:cxn ang="0">
                    <a:pos x="320" y="0"/>
                  </a:cxn>
                </a:cxnLst>
                <a:rect l="0" t="0" r="r" b="b"/>
                <a:pathLst>
                  <a:path w="337" h="280">
                    <a:moveTo>
                      <a:pt x="320" y="0"/>
                    </a:moveTo>
                    <a:lnTo>
                      <a:pt x="337" y="19"/>
                    </a:lnTo>
                    <a:lnTo>
                      <a:pt x="123" y="280"/>
                    </a:lnTo>
                    <a:lnTo>
                      <a:pt x="0" y="136"/>
                    </a:lnTo>
                    <a:lnTo>
                      <a:pt x="20" y="114"/>
                    </a:lnTo>
                    <a:lnTo>
                      <a:pt x="123" y="165"/>
                    </a:lnTo>
                    <a:lnTo>
                      <a:pt x="32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2" name="Title 2"/>
          <p:cNvSpPr txBox="1">
            <a:spLocks/>
          </p:cNvSpPr>
          <p:nvPr/>
        </p:nvSpPr>
        <p:spPr>
          <a:xfrm>
            <a:off x="3153544" y="502463"/>
            <a:ext cx="532859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Nacionalna razvojna strategija </a:t>
            </a:r>
          </a:p>
          <a:p>
            <a:r>
              <a:rPr lang="hr-HR" sz="24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2030. godine</a:t>
            </a:r>
          </a:p>
        </p:txBody>
      </p:sp>
    </p:spTree>
    <p:extLst>
      <p:ext uri="{BB962C8B-B14F-4D97-AF65-F5344CB8AC3E}">
        <p14:creationId xmlns:p14="http://schemas.microsoft.com/office/powerpoint/2010/main" val="507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1849"/>
            <a:ext cx="2104596" cy="779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1670"/>
            <a:ext cx="9144000" cy="3373160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786200"/>
              </p:ext>
            </p:extLst>
          </p:nvPr>
        </p:nvGraphicFramePr>
        <p:xfrm>
          <a:off x="395536" y="1419622"/>
          <a:ext cx="8199456" cy="264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6348" y="4200321"/>
            <a:ext cx="7508659" cy="646331"/>
          </a:xfrm>
          <a:prstGeom prst="rect">
            <a:avLst/>
          </a:prstGeom>
          <a:solidFill>
            <a:srgbClr val="002060"/>
          </a:solidFill>
          <a:ln w="25400">
            <a:solidFill>
              <a:schemeClr val="tx2"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bg1"/>
                </a:solidFill>
              </a:rPr>
              <a:t>Horizontalne politike: Makroekonomska politika (fiskalna, monetarna i dohodovna politika), pravosuđe i dobro upravljanje („</a:t>
            </a:r>
            <a:r>
              <a:rPr lang="hr-HR" sz="1200" i="1" dirty="0" err="1">
                <a:solidFill>
                  <a:schemeClr val="bg1"/>
                </a:solidFill>
              </a:rPr>
              <a:t>good</a:t>
            </a:r>
            <a:r>
              <a:rPr lang="hr-HR" sz="1200" i="1" dirty="0">
                <a:solidFill>
                  <a:schemeClr val="bg1"/>
                </a:solidFill>
              </a:rPr>
              <a:t> </a:t>
            </a:r>
            <a:r>
              <a:rPr lang="hr-HR" sz="1200" i="1" dirty="0" err="1">
                <a:solidFill>
                  <a:schemeClr val="bg1"/>
                </a:solidFill>
              </a:rPr>
              <a:t>governance</a:t>
            </a:r>
            <a:r>
              <a:rPr lang="hr-HR" sz="1200" i="1" dirty="0">
                <a:solidFill>
                  <a:schemeClr val="bg1"/>
                </a:solidFill>
              </a:rPr>
              <a:t>”</a:t>
            </a:r>
            <a:r>
              <a:rPr lang="hr-HR" sz="1200" dirty="0">
                <a:solidFill>
                  <a:schemeClr val="bg1"/>
                </a:solidFill>
              </a:rPr>
              <a:t>), Teritorijalni razvoj, Demografija i socijalne politike, Obrazovanje i razvoj ljudskih potencijala, Industrijski razvoj i razvoj poduzetništva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131840" y="541048"/>
            <a:ext cx="56166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Tematska područja i horizontalne politike</a:t>
            </a:r>
          </a:p>
          <a:p>
            <a:r>
              <a:rPr lang="hr-HR" sz="20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okviru NRS 2030</a:t>
            </a:r>
          </a:p>
        </p:txBody>
      </p:sp>
    </p:spTree>
    <p:extLst>
      <p:ext uri="{BB962C8B-B14F-4D97-AF65-F5344CB8AC3E}">
        <p14:creationId xmlns:p14="http://schemas.microsoft.com/office/powerpoint/2010/main" val="255098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FC717E44-7642-4D5E-90E5-1AC7F5AAF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1670"/>
            <a:ext cx="9144000" cy="3373160"/>
          </a:xfrm>
          <a:prstGeom prst="rect">
            <a:avLst/>
          </a:prstGeom>
        </p:spPr>
      </p:pic>
      <p:sp>
        <p:nvSpPr>
          <p:cNvPr id="27" name="Zaobljeni pravokutnik 56"/>
          <p:cNvSpPr/>
          <p:nvPr/>
        </p:nvSpPr>
        <p:spPr>
          <a:xfrm>
            <a:off x="3215695" y="4273507"/>
            <a:ext cx="2754503" cy="755417"/>
          </a:xfrm>
          <a:prstGeom prst="roundRect">
            <a:avLst/>
          </a:prstGeom>
          <a:gradFill flip="none" rotWithShape="1">
            <a:gsLst>
              <a:gs pos="0">
                <a:srgbClr val="283891">
                  <a:shade val="30000"/>
                  <a:satMod val="115000"/>
                </a:srgbClr>
              </a:gs>
              <a:gs pos="50000">
                <a:srgbClr val="283891">
                  <a:shade val="67500"/>
                  <a:satMod val="115000"/>
                </a:srgbClr>
              </a:gs>
              <a:gs pos="100000">
                <a:srgbClr val="28389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591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r-HR" sz="13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ZAINTERESIRANA JAVNOST</a:t>
            </a:r>
          </a:p>
        </p:txBody>
      </p:sp>
      <p:sp>
        <p:nvSpPr>
          <p:cNvPr id="28" name="Zaobljeni pravokutnik 31"/>
          <p:cNvSpPr>
            <a:spLocks noChangeAspect="1"/>
          </p:cNvSpPr>
          <p:nvPr/>
        </p:nvSpPr>
        <p:spPr>
          <a:xfrm>
            <a:off x="3314810" y="1966243"/>
            <a:ext cx="2655387" cy="31053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Koordinacijsko tijelo</a:t>
            </a:r>
          </a:p>
        </p:txBody>
      </p:sp>
      <p:sp>
        <p:nvSpPr>
          <p:cNvPr id="39" name="Zaobljeni pravokutnik 48"/>
          <p:cNvSpPr/>
          <p:nvPr/>
        </p:nvSpPr>
        <p:spPr>
          <a:xfrm>
            <a:off x="3348862" y="4651215"/>
            <a:ext cx="794084" cy="2615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06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Poslovni sektor / Gospodarska udruženja</a:t>
            </a:r>
          </a:p>
        </p:txBody>
      </p:sp>
      <p:sp>
        <p:nvSpPr>
          <p:cNvPr id="40" name="Zaobljeni pravokutnik 51"/>
          <p:cNvSpPr/>
          <p:nvPr/>
        </p:nvSpPr>
        <p:spPr>
          <a:xfrm>
            <a:off x="4155416" y="4651215"/>
            <a:ext cx="875059" cy="2648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06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Znanstveno-istraživačka zajednica</a:t>
            </a:r>
          </a:p>
        </p:txBody>
      </p:sp>
      <p:sp>
        <p:nvSpPr>
          <p:cNvPr id="41" name="Zaobljeni pravokutnik 42"/>
          <p:cNvSpPr/>
          <p:nvPr/>
        </p:nvSpPr>
        <p:spPr>
          <a:xfrm>
            <a:off x="5042944" y="4651216"/>
            <a:ext cx="390983" cy="2671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Civilno društvo</a:t>
            </a:r>
          </a:p>
        </p:txBody>
      </p:sp>
      <p:sp>
        <p:nvSpPr>
          <p:cNvPr id="46" name="Zaobljeni pravokutnik 28"/>
          <p:cNvSpPr>
            <a:spLocks noChangeAspect="1"/>
          </p:cNvSpPr>
          <p:nvPr/>
        </p:nvSpPr>
        <p:spPr>
          <a:xfrm>
            <a:off x="1290893" y="1166691"/>
            <a:ext cx="1491090" cy="6798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Izvršna radna skupina</a:t>
            </a:r>
          </a:p>
        </p:txBody>
      </p:sp>
      <p:sp>
        <p:nvSpPr>
          <p:cNvPr id="47" name="Zaobljeni pravokutnik 48"/>
          <p:cNvSpPr/>
          <p:nvPr/>
        </p:nvSpPr>
        <p:spPr>
          <a:xfrm>
            <a:off x="5437613" y="4654715"/>
            <a:ext cx="492859" cy="2615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Socijalni partneri</a:t>
            </a:r>
            <a:endParaRPr lang="en-US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Zaobljeni pravokutnik 28"/>
          <p:cNvSpPr>
            <a:spLocks noChangeAspect="1"/>
          </p:cNvSpPr>
          <p:nvPr/>
        </p:nvSpPr>
        <p:spPr>
          <a:xfrm>
            <a:off x="2997976" y="2339356"/>
            <a:ext cx="1490059" cy="17754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75" b="1" i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Zaobljeni pravokutnik 28">
            <a:extLst>
              <a:ext uri="{FF2B5EF4-FFF2-40B4-BE49-F238E27FC236}">
                <a16:creationId xmlns:a16="http://schemas.microsoft.com/office/drawing/2014/main" xmlns="" id="{EA28C565-3227-4A1B-B985-41EB6E8D221C}"/>
              </a:ext>
            </a:extLst>
          </p:cNvPr>
          <p:cNvSpPr/>
          <p:nvPr/>
        </p:nvSpPr>
        <p:spPr>
          <a:xfrm>
            <a:off x="3215696" y="1000652"/>
            <a:ext cx="2754503" cy="7553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UPRAVLJAČKI ODBOR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7B8BF3A-479E-4482-9FE6-4ABDC9444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74" y="4357117"/>
            <a:ext cx="889123" cy="555545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4E2AB85-3E6F-45AC-A60A-53AE60EF58BD}"/>
              </a:ext>
            </a:extLst>
          </p:cNvPr>
          <p:cNvSpPr/>
          <p:nvPr/>
        </p:nvSpPr>
        <p:spPr>
          <a:xfrm>
            <a:off x="2941074" y="1802315"/>
            <a:ext cx="3455290" cy="2361702"/>
          </a:xfrm>
          <a:prstGeom prst="roundRect">
            <a:avLst/>
          </a:prstGeom>
          <a:noFill/>
          <a:ln w="19050">
            <a:prstDash val="sysDot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65" name="Flowchart: Sort 64">
            <a:extLst>
              <a:ext uri="{FF2B5EF4-FFF2-40B4-BE49-F238E27FC236}">
                <a16:creationId xmlns:a16="http://schemas.microsoft.com/office/drawing/2014/main" xmlns="" id="{FE785447-FB36-4FAA-827D-FB13015B5492}"/>
              </a:ext>
            </a:extLst>
          </p:cNvPr>
          <p:cNvSpPr/>
          <p:nvPr/>
        </p:nvSpPr>
        <p:spPr>
          <a:xfrm rot="10800000">
            <a:off x="4484153" y="4027441"/>
            <a:ext cx="277409" cy="388373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58" name="Flowchart: Sort 57">
            <a:extLst>
              <a:ext uri="{FF2B5EF4-FFF2-40B4-BE49-F238E27FC236}">
                <a16:creationId xmlns:a16="http://schemas.microsoft.com/office/drawing/2014/main" xmlns="" id="{C0FCCE51-7933-4895-8BEB-BD917711DFA3}"/>
              </a:ext>
            </a:extLst>
          </p:cNvPr>
          <p:cNvSpPr/>
          <p:nvPr/>
        </p:nvSpPr>
        <p:spPr>
          <a:xfrm rot="10800000">
            <a:off x="4488032" y="1599227"/>
            <a:ext cx="277409" cy="384374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59" name="Flowchart: Sort 58">
            <a:extLst>
              <a:ext uri="{FF2B5EF4-FFF2-40B4-BE49-F238E27FC236}">
                <a16:creationId xmlns:a16="http://schemas.microsoft.com/office/drawing/2014/main" xmlns="" id="{083AC7B2-6FA7-4D49-9BE4-E11A965B7D46}"/>
              </a:ext>
            </a:extLst>
          </p:cNvPr>
          <p:cNvSpPr/>
          <p:nvPr/>
        </p:nvSpPr>
        <p:spPr>
          <a:xfrm>
            <a:off x="4483672" y="2321765"/>
            <a:ext cx="277409" cy="384374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34" name="Zaobljeni pravokutnik 28"/>
          <p:cNvSpPr>
            <a:spLocks noChangeAspect="1"/>
          </p:cNvSpPr>
          <p:nvPr/>
        </p:nvSpPr>
        <p:spPr>
          <a:xfrm>
            <a:off x="6459506" y="1122441"/>
            <a:ext cx="1491090" cy="6798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Razvojni forumi župana</a:t>
            </a:r>
          </a:p>
        </p:txBody>
      </p:sp>
      <p:sp>
        <p:nvSpPr>
          <p:cNvPr id="49" name="Zaobljeni pravokutnik 28"/>
          <p:cNvSpPr>
            <a:spLocks noChangeAspect="1"/>
          </p:cNvSpPr>
          <p:nvPr/>
        </p:nvSpPr>
        <p:spPr>
          <a:xfrm>
            <a:off x="4778616" y="2339356"/>
            <a:ext cx="1491090" cy="17754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75" b="1" i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Zaobljeni pravokutnik 28"/>
          <p:cNvSpPr>
            <a:spLocks noChangeAspect="1"/>
          </p:cNvSpPr>
          <p:nvPr/>
        </p:nvSpPr>
        <p:spPr>
          <a:xfrm>
            <a:off x="1276874" y="2289441"/>
            <a:ext cx="1326621" cy="4601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 Svjetske banke </a:t>
            </a:r>
          </a:p>
          <a:p>
            <a:pPr algn="ctr"/>
            <a:r>
              <a:rPr lang="hr-HR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(podrška kroz RAS NRS 2030)</a:t>
            </a:r>
          </a:p>
        </p:txBody>
      </p:sp>
      <p:sp>
        <p:nvSpPr>
          <p:cNvPr id="2" name="Right Arrow 1"/>
          <p:cNvSpPr/>
          <p:nvPr/>
        </p:nvSpPr>
        <p:spPr>
          <a:xfrm rot="16200000">
            <a:off x="1796684" y="1951656"/>
            <a:ext cx="283364" cy="213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013"/>
          </a:p>
        </p:txBody>
      </p:sp>
      <p:sp>
        <p:nvSpPr>
          <p:cNvPr id="61" name="Right Arrow 60"/>
          <p:cNvSpPr/>
          <p:nvPr/>
        </p:nvSpPr>
        <p:spPr>
          <a:xfrm rot="19782511">
            <a:off x="2633411" y="2185535"/>
            <a:ext cx="258345" cy="151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013"/>
          </a:p>
        </p:txBody>
      </p:sp>
      <p:sp>
        <p:nvSpPr>
          <p:cNvPr id="62" name="Right Arrow 61"/>
          <p:cNvSpPr/>
          <p:nvPr/>
        </p:nvSpPr>
        <p:spPr>
          <a:xfrm rot="1114150">
            <a:off x="2639668" y="2628543"/>
            <a:ext cx="284636" cy="151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013"/>
          </a:p>
        </p:txBody>
      </p:sp>
      <p:sp>
        <p:nvSpPr>
          <p:cNvPr id="63" name="Right Arrow 62"/>
          <p:cNvSpPr/>
          <p:nvPr/>
        </p:nvSpPr>
        <p:spPr>
          <a:xfrm rot="20445701">
            <a:off x="2864590" y="1388795"/>
            <a:ext cx="283364" cy="213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013"/>
          </a:p>
        </p:txBody>
      </p:sp>
      <p:sp>
        <p:nvSpPr>
          <p:cNvPr id="64" name="Right Arrow 63"/>
          <p:cNvSpPr/>
          <p:nvPr/>
        </p:nvSpPr>
        <p:spPr>
          <a:xfrm rot="11716942">
            <a:off x="6029806" y="1408851"/>
            <a:ext cx="283364" cy="213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013"/>
          </a:p>
        </p:txBody>
      </p:sp>
      <p:sp>
        <p:nvSpPr>
          <p:cNvPr id="3" name="Strelica: zakrivljeno ulijevo 2">
            <a:extLst>
              <a:ext uri="{FF2B5EF4-FFF2-40B4-BE49-F238E27FC236}">
                <a16:creationId xmlns:a16="http://schemas.microsoft.com/office/drawing/2014/main" xmlns="" id="{AA92DE00-4008-4777-9D8D-CD3FBA3358D5}"/>
              </a:ext>
            </a:extLst>
          </p:cNvPr>
          <p:cNvSpPr/>
          <p:nvPr/>
        </p:nvSpPr>
        <p:spPr>
          <a:xfrm>
            <a:off x="8014440" y="1382635"/>
            <a:ext cx="882746" cy="19919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Zaobljeni pravokutnik 28">
            <a:extLst>
              <a:ext uri="{FF2B5EF4-FFF2-40B4-BE49-F238E27FC236}">
                <a16:creationId xmlns:a16="http://schemas.microsoft.com/office/drawing/2014/main" xmlns="" id="{C6E39E0E-ABEC-4152-8360-E7F7EAD5C06C}"/>
              </a:ext>
            </a:extLst>
          </p:cNvPr>
          <p:cNvSpPr>
            <a:spLocks noChangeAspect="1"/>
          </p:cNvSpPr>
          <p:nvPr/>
        </p:nvSpPr>
        <p:spPr>
          <a:xfrm>
            <a:off x="6459506" y="2307768"/>
            <a:ext cx="1326621" cy="4601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 Svjetske banke </a:t>
            </a:r>
          </a:p>
          <a:p>
            <a:pPr algn="ctr"/>
            <a:r>
              <a:rPr lang="hr-HR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(podrška kroz RAS Slavonija)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0CADBFE-1EE8-42CA-ADEB-D28244A2B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604052">
            <a:off x="6273408" y="2833664"/>
            <a:ext cx="306350" cy="23319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3681B47-55DD-44F9-B671-E52B6CD99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29032">
            <a:off x="6435790" y="1973389"/>
            <a:ext cx="306350" cy="23319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5E9A86B-AC79-498E-B286-023EA2765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087" y="2148488"/>
            <a:ext cx="306350" cy="233192"/>
          </a:xfrm>
          <a:prstGeom prst="rect">
            <a:avLst/>
          </a:prstGeom>
        </p:spPr>
      </p:pic>
      <p:sp>
        <p:nvSpPr>
          <p:cNvPr id="30" name="Zaobljeni pravokutnik 48">
            <a:extLst>
              <a:ext uri="{FF2B5EF4-FFF2-40B4-BE49-F238E27FC236}">
                <a16:creationId xmlns:a16="http://schemas.microsoft.com/office/drawing/2014/main" xmlns="" id="{C25DD64E-49F9-4AC9-9161-FC0A9FB2BB65}"/>
              </a:ext>
            </a:extLst>
          </p:cNvPr>
          <p:cNvSpPr/>
          <p:nvPr/>
        </p:nvSpPr>
        <p:spPr>
          <a:xfrm>
            <a:off x="3006272" y="2587174"/>
            <a:ext cx="722350" cy="14402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 za izradu NRS 2030</a:t>
            </a:r>
          </a:p>
        </p:txBody>
      </p:sp>
      <p:sp>
        <p:nvSpPr>
          <p:cNvPr id="32" name="Zaobljeni pravokutnik 48">
            <a:extLst>
              <a:ext uri="{FF2B5EF4-FFF2-40B4-BE49-F238E27FC236}">
                <a16:creationId xmlns:a16="http://schemas.microsoft.com/office/drawing/2014/main" xmlns="" id="{E09E1AB0-B13B-4117-B114-5F5BF61C4DE2}"/>
              </a:ext>
            </a:extLst>
          </p:cNvPr>
          <p:cNvSpPr/>
          <p:nvPr/>
        </p:nvSpPr>
        <p:spPr>
          <a:xfrm>
            <a:off x="3740886" y="2587174"/>
            <a:ext cx="722350" cy="14402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 za i izradu analitičkih podloga za NRS 2030</a:t>
            </a:r>
          </a:p>
        </p:txBody>
      </p:sp>
      <p:sp>
        <p:nvSpPr>
          <p:cNvPr id="33" name="Zaobljeni pravokutnik 42">
            <a:extLst>
              <a:ext uri="{FF2B5EF4-FFF2-40B4-BE49-F238E27FC236}">
                <a16:creationId xmlns:a16="http://schemas.microsoft.com/office/drawing/2014/main" xmlns="" id="{A1E9BC70-F1A0-439F-BA69-AC3ED35240BF}"/>
              </a:ext>
            </a:extLst>
          </p:cNvPr>
          <p:cNvSpPr/>
          <p:nvPr/>
        </p:nvSpPr>
        <p:spPr>
          <a:xfrm>
            <a:off x="3140732" y="2342958"/>
            <a:ext cx="1216284" cy="2442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Međuresorne radne skupine (MRS)</a:t>
            </a:r>
          </a:p>
        </p:txBody>
      </p:sp>
      <p:sp>
        <p:nvSpPr>
          <p:cNvPr id="35" name="Zaobljeni pravokutnik 42">
            <a:extLst>
              <a:ext uri="{FF2B5EF4-FFF2-40B4-BE49-F238E27FC236}">
                <a16:creationId xmlns:a16="http://schemas.microsoft.com/office/drawing/2014/main" xmlns="" id="{44C2C073-4C57-4235-97EE-7937BA2E96CF}"/>
              </a:ext>
            </a:extLst>
          </p:cNvPr>
          <p:cNvSpPr/>
          <p:nvPr/>
        </p:nvSpPr>
        <p:spPr>
          <a:xfrm>
            <a:off x="4781519" y="2587173"/>
            <a:ext cx="745176" cy="14402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Zaobljeni pravokutnik 42">
            <a:extLst>
              <a:ext uri="{FF2B5EF4-FFF2-40B4-BE49-F238E27FC236}">
                <a16:creationId xmlns:a16="http://schemas.microsoft.com/office/drawing/2014/main" xmlns="" id="{D749B846-406C-4294-B3FB-9EE445FB448A}"/>
              </a:ext>
            </a:extLst>
          </p:cNvPr>
          <p:cNvSpPr/>
          <p:nvPr/>
        </p:nvSpPr>
        <p:spPr>
          <a:xfrm>
            <a:off x="5540134" y="2585210"/>
            <a:ext cx="698516" cy="14422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Zaobljeni pravokutnik 51">
            <a:extLst>
              <a:ext uri="{FF2B5EF4-FFF2-40B4-BE49-F238E27FC236}">
                <a16:creationId xmlns:a16="http://schemas.microsoft.com/office/drawing/2014/main" xmlns="" id="{67902CD5-E4D8-49E0-9A28-E81994F6E2AA}"/>
              </a:ext>
            </a:extLst>
          </p:cNvPr>
          <p:cNvSpPr/>
          <p:nvPr/>
        </p:nvSpPr>
        <p:spPr>
          <a:xfrm>
            <a:off x="5078971" y="2333652"/>
            <a:ext cx="875059" cy="2648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06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Tematske i horizontalne radne skupine</a:t>
            </a:r>
          </a:p>
        </p:txBody>
      </p:sp>
      <p:sp>
        <p:nvSpPr>
          <p:cNvPr id="43" name="Zaobljeni pravokutnik 48">
            <a:extLst>
              <a:ext uri="{FF2B5EF4-FFF2-40B4-BE49-F238E27FC236}">
                <a16:creationId xmlns:a16="http://schemas.microsoft.com/office/drawing/2014/main" xmlns="" id="{98589AE8-8A4E-4CDA-ACE8-8986F38EBD88}"/>
              </a:ext>
            </a:extLst>
          </p:cNvPr>
          <p:cNvSpPr/>
          <p:nvPr/>
        </p:nvSpPr>
        <p:spPr>
          <a:xfrm>
            <a:off x="4799433" y="2620281"/>
            <a:ext cx="708779" cy="20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Zdravlje i kvaliteta života</a:t>
            </a:r>
            <a:endParaRPr lang="en-US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Zaobljeni pravokutnik 48">
            <a:extLst>
              <a:ext uri="{FF2B5EF4-FFF2-40B4-BE49-F238E27FC236}">
                <a16:creationId xmlns:a16="http://schemas.microsoft.com/office/drawing/2014/main" xmlns="" id="{9C0CD89B-E55F-4C47-915D-72BCB1088D3B}"/>
              </a:ext>
            </a:extLst>
          </p:cNvPr>
          <p:cNvSpPr/>
          <p:nvPr/>
        </p:nvSpPr>
        <p:spPr>
          <a:xfrm>
            <a:off x="4792345" y="2832098"/>
            <a:ext cx="708779" cy="20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Energija i održivi okoliš</a:t>
            </a:r>
            <a:endParaRPr lang="en-US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Zaobljeni pravokutnik 48">
            <a:extLst>
              <a:ext uri="{FF2B5EF4-FFF2-40B4-BE49-F238E27FC236}">
                <a16:creationId xmlns:a16="http://schemas.microsoft.com/office/drawing/2014/main" xmlns="" id="{5863A2F1-960F-4B6F-B22E-4E33C20A385E}"/>
              </a:ext>
            </a:extLst>
          </p:cNvPr>
          <p:cNvSpPr/>
          <p:nvPr/>
        </p:nvSpPr>
        <p:spPr>
          <a:xfrm>
            <a:off x="4799433" y="3072993"/>
            <a:ext cx="708779" cy="20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Promet i mobilnost</a:t>
            </a:r>
            <a:endParaRPr lang="en-US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Zaobljeni pravokutnik 48">
            <a:extLst>
              <a:ext uri="{FF2B5EF4-FFF2-40B4-BE49-F238E27FC236}">
                <a16:creationId xmlns:a16="http://schemas.microsoft.com/office/drawing/2014/main" xmlns="" id="{5FF92EDC-52AE-4402-8125-DE0F6619E02F}"/>
              </a:ext>
            </a:extLst>
          </p:cNvPr>
          <p:cNvSpPr/>
          <p:nvPr/>
        </p:nvSpPr>
        <p:spPr>
          <a:xfrm>
            <a:off x="4807721" y="3280238"/>
            <a:ext cx="708779" cy="20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Sigurnost</a:t>
            </a:r>
            <a:endParaRPr lang="en-US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Zaobljeni pravokutnik 48">
            <a:extLst>
              <a:ext uri="{FF2B5EF4-FFF2-40B4-BE49-F238E27FC236}">
                <a16:creationId xmlns:a16="http://schemas.microsoft.com/office/drawing/2014/main" xmlns="" id="{03FC9EEC-C49D-4AD1-B956-D10A41A11464}"/>
              </a:ext>
            </a:extLst>
          </p:cNvPr>
          <p:cNvSpPr/>
          <p:nvPr/>
        </p:nvSpPr>
        <p:spPr>
          <a:xfrm>
            <a:off x="4811656" y="3482723"/>
            <a:ext cx="708779" cy="20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Hrana i bio-ekonomija</a:t>
            </a:r>
            <a:endParaRPr lang="en-US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Zaobljeni pravokutnik 48">
            <a:extLst>
              <a:ext uri="{FF2B5EF4-FFF2-40B4-BE49-F238E27FC236}">
                <a16:creationId xmlns:a16="http://schemas.microsoft.com/office/drawing/2014/main" xmlns="" id="{EC68ECC3-4F15-402E-80D8-75B458A9BF92}"/>
              </a:ext>
            </a:extLst>
          </p:cNvPr>
          <p:cNvSpPr/>
          <p:nvPr/>
        </p:nvSpPr>
        <p:spPr>
          <a:xfrm>
            <a:off x="4816181" y="3684449"/>
            <a:ext cx="708779" cy="20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Digitalno društvo</a:t>
            </a:r>
            <a:endParaRPr lang="en-US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Zaobljeni pravokutnik 48">
            <a:extLst>
              <a:ext uri="{FF2B5EF4-FFF2-40B4-BE49-F238E27FC236}">
                <a16:creationId xmlns:a16="http://schemas.microsoft.com/office/drawing/2014/main" xmlns="" id="{11E43632-C86A-4E31-A032-9488130C5E21}"/>
              </a:ext>
            </a:extLst>
          </p:cNvPr>
          <p:cNvSpPr/>
          <p:nvPr/>
        </p:nvSpPr>
        <p:spPr>
          <a:xfrm>
            <a:off x="4807721" y="3892338"/>
            <a:ext cx="708779" cy="20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Turizam i kreativno društvo</a:t>
            </a:r>
            <a:endParaRPr lang="en-US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Zaobljeni pravokutnik 48">
            <a:extLst>
              <a:ext uri="{FF2B5EF4-FFF2-40B4-BE49-F238E27FC236}">
                <a16:creationId xmlns:a16="http://schemas.microsoft.com/office/drawing/2014/main" xmlns="" id="{A6137A49-233A-444B-B6DF-F4E6F13AF875}"/>
              </a:ext>
            </a:extLst>
          </p:cNvPr>
          <p:cNvSpPr/>
          <p:nvPr/>
        </p:nvSpPr>
        <p:spPr>
          <a:xfrm>
            <a:off x="5549167" y="2583966"/>
            <a:ext cx="682026" cy="3100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Makroekonomske politike, pravosuđe i dobro upravljanje </a:t>
            </a:r>
            <a:endParaRPr lang="en-US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Zaobljeni pravokutnik 48">
            <a:extLst>
              <a:ext uri="{FF2B5EF4-FFF2-40B4-BE49-F238E27FC236}">
                <a16:creationId xmlns:a16="http://schemas.microsoft.com/office/drawing/2014/main" xmlns="" id="{7B45D723-C912-469F-9DF0-F7F9C73C1F5C}"/>
              </a:ext>
            </a:extLst>
          </p:cNvPr>
          <p:cNvSpPr/>
          <p:nvPr/>
        </p:nvSpPr>
        <p:spPr>
          <a:xfrm>
            <a:off x="5536669" y="2907935"/>
            <a:ext cx="708779" cy="2841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Teritorijalni razvoj</a:t>
            </a:r>
            <a:endParaRPr lang="en-US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Zaobljeni pravokutnik 48">
            <a:extLst>
              <a:ext uri="{FF2B5EF4-FFF2-40B4-BE49-F238E27FC236}">
                <a16:creationId xmlns:a16="http://schemas.microsoft.com/office/drawing/2014/main" xmlns="" id="{256D69B3-6DAA-4535-BFE1-8BCD960A7202}"/>
              </a:ext>
            </a:extLst>
          </p:cNvPr>
          <p:cNvSpPr/>
          <p:nvPr/>
        </p:nvSpPr>
        <p:spPr>
          <a:xfrm>
            <a:off x="5533554" y="3219877"/>
            <a:ext cx="708779" cy="28164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Obrazovanje i razvoj ljudskih potencijala</a:t>
            </a:r>
            <a:endParaRPr lang="en-US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Zaobljeni pravokutnik 48">
            <a:extLst>
              <a:ext uri="{FF2B5EF4-FFF2-40B4-BE49-F238E27FC236}">
                <a16:creationId xmlns:a16="http://schemas.microsoft.com/office/drawing/2014/main" xmlns="" id="{03AF37B2-9B6E-4FEF-B0D8-EDC7E44D1498}"/>
              </a:ext>
            </a:extLst>
          </p:cNvPr>
          <p:cNvSpPr/>
          <p:nvPr/>
        </p:nvSpPr>
        <p:spPr>
          <a:xfrm>
            <a:off x="5524161" y="3523501"/>
            <a:ext cx="708779" cy="2996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Demografija i socijalne politike</a:t>
            </a:r>
            <a:endParaRPr lang="en-US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Zaobljeni pravokutnik 48">
            <a:extLst>
              <a:ext uri="{FF2B5EF4-FFF2-40B4-BE49-F238E27FC236}">
                <a16:creationId xmlns:a16="http://schemas.microsoft.com/office/drawing/2014/main" xmlns="" id="{8CC29230-B86D-4170-BBD9-CB4A0C7B67CB}"/>
              </a:ext>
            </a:extLst>
          </p:cNvPr>
          <p:cNvSpPr/>
          <p:nvPr/>
        </p:nvSpPr>
        <p:spPr>
          <a:xfrm>
            <a:off x="5545154" y="3832956"/>
            <a:ext cx="708779" cy="2769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Industrijski razvoj, razvoj poduzetništva i trgovina</a:t>
            </a:r>
            <a:endParaRPr lang="en-US" sz="4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Rectangle: Rounded Corners 30">
            <a:extLst>
              <a:ext uri="{FF2B5EF4-FFF2-40B4-BE49-F238E27FC236}">
                <a16:creationId xmlns:a16="http://schemas.microsoft.com/office/drawing/2014/main" xmlns="" id="{5482ED9E-414D-44E8-B9DA-F9AC33C12139}"/>
              </a:ext>
            </a:extLst>
          </p:cNvPr>
          <p:cNvSpPr/>
          <p:nvPr/>
        </p:nvSpPr>
        <p:spPr>
          <a:xfrm>
            <a:off x="6402944" y="2907935"/>
            <a:ext cx="1446999" cy="805283"/>
          </a:xfrm>
          <a:prstGeom prst="roundRect">
            <a:avLst/>
          </a:prstGeom>
          <a:noFill/>
          <a:ln w="19050">
            <a:prstDash val="sysDot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70" name="Zaobljeni pravokutnik 28">
            <a:extLst>
              <a:ext uri="{FF2B5EF4-FFF2-40B4-BE49-F238E27FC236}">
                <a16:creationId xmlns:a16="http://schemas.microsoft.com/office/drawing/2014/main" xmlns="" id="{8F9483FF-3A30-48CD-8CE7-9BFCB50A2803}"/>
              </a:ext>
            </a:extLst>
          </p:cNvPr>
          <p:cNvSpPr>
            <a:spLocks noChangeAspect="1"/>
          </p:cNvSpPr>
          <p:nvPr/>
        </p:nvSpPr>
        <p:spPr>
          <a:xfrm>
            <a:off x="6444128" y="2942257"/>
            <a:ext cx="680015" cy="735293"/>
          </a:xfrm>
          <a:prstGeom prst="roundRect">
            <a:avLst>
              <a:gd name="adj" fmla="val 1768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7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Savjet Slavonija</a:t>
            </a:r>
          </a:p>
          <a:p>
            <a:pPr algn="ctr"/>
            <a:r>
              <a:rPr lang="hr-HR" sz="67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 za provedbu Projekta Slavonija</a:t>
            </a:r>
          </a:p>
        </p:txBody>
      </p:sp>
      <p:sp>
        <p:nvSpPr>
          <p:cNvPr id="71" name="Zaobljeni pravokutnik 28">
            <a:extLst>
              <a:ext uri="{FF2B5EF4-FFF2-40B4-BE49-F238E27FC236}">
                <a16:creationId xmlns:a16="http://schemas.microsoft.com/office/drawing/2014/main" xmlns="" id="{249F26F6-4B5D-4E2E-B3C3-2749EB5ECEB9}"/>
              </a:ext>
            </a:extLst>
          </p:cNvPr>
          <p:cNvSpPr>
            <a:spLocks noChangeAspect="1"/>
          </p:cNvSpPr>
          <p:nvPr/>
        </p:nvSpPr>
        <p:spPr>
          <a:xfrm>
            <a:off x="7155836" y="2938196"/>
            <a:ext cx="662414" cy="7383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7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za RAS Slavonija</a:t>
            </a:r>
          </a:p>
        </p:txBody>
      </p:sp>
      <p:sp>
        <p:nvSpPr>
          <p:cNvPr id="72" name="Rectangle: Rounded Corners 30">
            <a:extLst>
              <a:ext uri="{FF2B5EF4-FFF2-40B4-BE49-F238E27FC236}">
                <a16:creationId xmlns:a16="http://schemas.microsoft.com/office/drawing/2014/main" xmlns="" id="{9C7ACBDD-84CE-47F1-99DE-31A810884A3C}"/>
              </a:ext>
            </a:extLst>
          </p:cNvPr>
          <p:cNvSpPr/>
          <p:nvPr/>
        </p:nvSpPr>
        <p:spPr>
          <a:xfrm>
            <a:off x="1237295" y="2921509"/>
            <a:ext cx="1379587" cy="813460"/>
          </a:xfrm>
          <a:prstGeom prst="roundRect">
            <a:avLst/>
          </a:prstGeom>
          <a:noFill/>
          <a:ln w="19050">
            <a:prstDash val="sysDot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73" name="Zaobljeni pravokutnik 28">
            <a:extLst>
              <a:ext uri="{FF2B5EF4-FFF2-40B4-BE49-F238E27FC236}">
                <a16:creationId xmlns:a16="http://schemas.microsoft.com/office/drawing/2014/main" xmlns="" id="{286BF276-614E-4A86-BCBD-2605F0A01470}"/>
              </a:ext>
            </a:extLst>
          </p:cNvPr>
          <p:cNvSpPr>
            <a:spLocks noChangeAspect="1"/>
          </p:cNvSpPr>
          <p:nvPr/>
        </p:nvSpPr>
        <p:spPr>
          <a:xfrm>
            <a:off x="1261553" y="2958657"/>
            <a:ext cx="656836" cy="7414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7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za Teritorijalni razvoj</a:t>
            </a:r>
            <a:endParaRPr lang="hr-HR" sz="675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Zaobljeni pravokutnik 28">
            <a:extLst>
              <a:ext uri="{FF2B5EF4-FFF2-40B4-BE49-F238E27FC236}">
                <a16:creationId xmlns:a16="http://schemas.microsoft.com/office/drawing/2014/main" xmlns="" id="{D69AAAF1-C183-43EF-B70C-A0E7B3849094}"/>
              </a:ext>
            </a:extLst>
          </p:cNvPr>
          <p:cNvSpPr>
            <a:spLocks noChangeAspect="1"/>
          </p:cNvSpPr>
          <p:nvPr/>
        </p:nvSpPr>
        <p:spPr>
          <a:xfrm>
            <a:off x="1951753" y="2944660"/>
            <a:ext cx="630842" cy="75736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7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za RAS NRS 2030</a:t>
            </a:r>
            <a:endParaRPr lang="hr-HR" sz="675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Flowchart: Sort 58">
            <a:extLst>
              <a:ext uri="{FF2B5EF4-FFF2-40B4-BE49-F238E27FC236}">
                <a16:creationId xmlns:a16="http://schemas.microsoft.com/office/drawing/2014/main" xmlns="" id="{7B82EC14-27B7-40E4-8CB4-66A308D91008}"/>
              </a:ext>
            </a:extLst>
          </p:cNvPr>
          <p:cNvSpPr/>
          <p:nvPr/>
        </p:nvSpPr>
        <p:spPr>
          <a:xfrm>
            <a:off x="1785904" y="2675098"/>
            <a:ext cx="277409" cy="384374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76" name="Naslov 2">
            <a:extLst>
              <a:ext uri="{FF2B5EF4-FFF2-40B4-BE49-F238E27FC236}">
                <a16:creationId xmlns:a16="http://schemas.microsoft.com/office/drawing/2014/main" xmlns="" id="{1FB5F241-199C-4514-8AF8-8CFDF169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45" y="98426"/>
            <a:ext cx="8229600" cy="857250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Institucionalni okvir za izradu NRS</a:t>
            </a:r>
            <a:endParaRPr lang="en-US" sz="2800" b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Flowchart: Sort 58">
            <a:extLst>
              <a:ext uri="{FF2B5EF4-FFF2-40B4-BE49-F238E27FC236}">
                <a16:creationId xmlns:a16="http://schemas.microsoft.com/office/drawing/2014/main" xmlns="" id="{CADB5801-D2FF-4DB2-B2B6-EB1015A917E2}"/>
              </a:ext>
            </a:extLst>
          </p:cNvPr>
          <p:cNvSpPr/>
          <p:nvPr/>
        </p:nvSpPr>
        <p:spPr>
          <a:xfrm>
            <a:off x="7004992" y="2706688"/>
            <a:ext cx="277409" cy="384374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</p:spTree>
    <p:extLst>
      <p:ext uri="{BB962C8B-B14F-4D97-AF65-F5344CB8AC3E}">
        <p14:creationId xmlns:p14="http://schemas.microsoft.com/office/powerpoint/2010/main" val="155236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7573FEAB-BB30-4283-A7A3-0F84EB91E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00"/>
            <a:ext cx="8916767" cy="5092030"/>
          </a:xfrm>
          <a:prstGeom prst="rect">
            <a:avLst/>
          </a:prstGeom>
        </p:spPr>
      </p:pic>
      <p:sp>
        <p:nvSpPr>
          <p:cNvPr id="27" name="Zaobljeni pravokutnik 56"/>
          <p:cNvSpPr/>
          <p:nvPr/>
        </p:nvSpPr>
        <p:spPr>
          <a:xfrm>
            <a:off x="6147779" y="2941513"/>
            <a:ext cx="2750419" cy="1574455"/>
          </a:xfrm>
          <a:prstGeom prst="roundRect">
            <a:avLst/>
          </a:prstGeom>
          <a:gradFill flip="none" rotWithShape="1">
            <a:gsLst>
              <a:gs pos="0">
                <a:srgbClr val="283891">
                  <a:shade val="30000"/>
                  <a:satMod val="115000"/>
                </a:srgbClr>
              </a:gs>
              <a:gs pos="50000">
                <a:srgbClr val="283891">
                  <a:shade val="67500"/>
                  <a:satMod val="115000"/>
                </a:srgbClr>
              </a:gs>
              <a:gs pos="100000">
                <a:srgbClr val="28389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r-HR" sz="15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SLAVONIJA</a:t>
            </a:r>
          </a:p>
        </p:txBody>
      </p:sp>
      <p:sp>
        <p:nvSpPr>
          <p:cNvPr id="39" name="Zaobljeni pravokutnik 48"/>
          <p:cNvSpPr/>
          <p:nvPr/>
        </p:nvSpPr>
        <p:spPr>
          <a:xfrm>
            <a:off x="6242811" y="3385256"/>
            <a:ext cx="1096076" cy="2615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Revizija OP KK 2014-2020</a:t>
            </a:r>
          </a:p>
        </p:txBody>
      </p:sp>
      <p:sp>
        <p:nvSpPr>
          <p:cNvPr id="40" name="Zaobljeni pravokutnik 51"/>
          <p:cNvSpPr/>
          <p:nvPr/>
        </p:nvSpPr>
        <p:spPr>
          <a:xfrm>
            <a:off x="7645423" y="3385256"/>
            <a:ext cx="1158371" cy="2648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ROP Slavonija</a:t>
            </a:r>
          </a:p>
        </p:txBody>
      </p:sp>
      <p:sp>
        <p:nvSpPr>
          <p:cNvPr id="46" name="Zaobljeni pravokutnik 28"/>
          <p:cNvSpPr>
            <a:spLocks noChangeAspect="1"/>
          </p:cNvSpPr>
          <p:nvPr/>
        </p:nvSpPr>
        <p:spPr>
          <a:xfrm>
            <a:off x="463652" y="245817"/>
            <a:ext cx="2161379" cy="6798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RAS NRS 2030</a:t>
            </a:r>
          </a:p>
        </p:txBody>
      </p:sp>
      <p:sp>
        <p:nvSpPr>
          <p:cNvPr id="25" name="Zaobljeni pravokutnik 28"/>
          <p:cNvSpPr>
            <a:spLocks noChangeAspect="1"/>
          </p:cNvSpPr>
          <p:nvPr/>
        </p:nvSpPr>
        <p:spPr>
          <a:xfrm>
            <a:off x="755576" y="1730880"/>
            <a:ext cx="1512168" cy="8244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7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 za izradu NRS 2030 </a:t>
            </a:r>
          </a:p>
        </p:txBody>
      </p:sp>
      <p:sp>
        <p:nvSpPr>
          <p:cNvPr id="36" name="Zaobljeni pravokutnik 28">
            <a:extLst>
              <a:ext uri="{FF2B5EF4-FFF2-40B4-BE49-F238E27FC236}">
                <a16:creationId xmlns:a16="http://schemas.microsoft.com/office/drawing/2014/main" xmlns="" id="{EA28C565-3227-4A1B-B985-41EB6E8D221C}"/>
              </a:ext>
            </a:extLst>
          </p:cNvPr>
          <p:cNvSpPr/>
          <p:nvPr/>
        </p:nvSpPr>
        <p:spPr>
          <a:xfrm>
            <a:off x="3287107" y="1576089"/>
            <a:ext cx="2754503" cy="11171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Nacionalna razvojna strategija </a:t>
            </a:r>
            <a:r>
              <a:rPr lang="hr-HR" sz="1350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2030.</a:t>
            </a:r>
            <a:endParaRPr lang="hr-HR" sz="135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7B8BF3A-479E-4482-9FE6-4ABDC9444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2" y="4157085"/>
            <a:ext cx="1292769" cy="807752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4E2AB85-3E6F-45AC-A60A-53AE60EF58BD}"/>
              </a:ext>
            </a:extLst>
          </p:cNvPr>
          <p:cNvSpPr/>
          <p:nvPr/>
        </p:nvSpPr>
        <p:spPr>
          <a:xfrm>
            <a:off x="406154" y="1564042"/>
            <a:ext cx="2218877" cy="1129211"/>
          </a:xfrm>
          <a:prstGeom prst="roundRect">
            <a:avLst/>
          </a:prstGeom>
          <a:noFill/>
          <a:ln w="19050">
            <a:prstDash val="sysDot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65" name="Flowchart: Sort 64">
            <a:extLst>
              <a:ext uri="{FF2B5EF4-FFF2-40B4-BE49-F238E27FC236}">
                <a16:creationId xmlns:a16="http://schemas.microsoft.com/office/drawing/2014/main" xmlns="" id="{FE785447-FB36-4FAA-827D-FB13015B5492}"/>
              </a:ext>
            </a:extLst>
          </p:cNvPr>
          <p:cNvSpPr/>
          <p:nvPr/>
        </p:nvSpPr>
        <p:spPr>
          <a:xfrm rot="10800000">
            <a:off x="7436693" y="2645782"/>
            <a:ext cx="277409" cy="384374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34" name="Zaobljeni pravokutnik 28"/>
          <p:cNvSpPr>
            <a:spLocks noChangeAspect="1"/>
          </p:cNvSpPr>
          <p:nvPr/>
        </p:nvSpPr>
        <p:spPr>
          <a:xfrm>
            <a:off x="6753155" y="225486"/>
            <a:ext cx="2050639" cy="6798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RAS Slavonija</a:t>
            </a:r>
          </a:p>
        </p:txBody>
      </p:sp>
      <p:sp>
        <p:nvSpPr>
          <p:cNvPr id="62" name="Right Arrow 61"/>
          <p:cNvSpPr/>
          <p:nvPr/>
        </p:nvSpPr>
        <p:spPr>
          <a:xfrm rot="2223357">
            <a:off x="2548535" y="1085330"/>
            <a:ext cx="1015932" cy="278515"/>
          </a:xfrm>
          <a:prstGeom prst="rightArrow">
            <a:avLst>
              <a:gd name="adj1" fmla="val 631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013"/>
          </a:p>
        </p:txBody>
      </p:sp>
      <p:sp>
        <p:nvSpPr>
          <p:cNvPr id="30" name="Rectangle: Rounded Corners 30">
            <a:extLst>
              <a:ext uri="{FF2B5EF4-FFF2-40B4-BE49-F238E27FC236}">
                <a16:creationId xmlns:a16="http://schemas.microsoft.com/office/drawing/2014/main" xmlns="" id="{4BF1103B-7ACF-4BB7-9258-8BF6E0264F11}"/>
              </a:ext>
            </a:extLst>
          </p:cNvPr>
          <p:cNvSpPr/>
          <p:nvPr/>
        </p:nvSpPr>
        <p:spPr>
          <a:xfrm>
            <a:off x="6147779" y="1564042"/>
            <a:ext cx="2768988" cy="1129211"/>
          </a:xfrm>
          <a:prstGeom prst="roundRect">
            <a:avLst/>
          </a:prstGeom>
          <a:noFill/>
          <a:ln w="19050">
            <a:prstDash val="sysDot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32" name="Flowchart: Sort 57">
            <a:extLst>
              <a:ext uri="{FF2B5EF4-FFF2-40B4-BE49-F238E27FC236}">
                <a16:creationId xmlns:a16="http://schemas.microsoft.com/office/drawing/2014/main" xmlns="" id="{D3242097-9BC0-47A4-AA78-8D55495566B6}"/>
              </a:ext>
            </a:extLst>
          </p:cNvPr>
          <p:cNvSpPr/>
          <p:nvPr/>
        </p:nvSpPr>
        <p:spPr>
          <a:xfrm rot="10800000">
            <a:off x="7421651" y="1871936"/>
            <a:ext cx="277409" cy="384374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33" name="Zaobljeni pravokutnik 28">
            <a:extLst>
              <a:ext uri="{FF2B5EF4-FFF2-40B4-BE49-F238E27FC236}">
                <a16:creationId xmlns:a16="http://schemas.microsoft.com/office/drawing/2014/main" xmlns="" id="{A63448C4-49D5-4D0E-B50E-A3E9EB886E16}"/>
              </a:ext>
            </a:extLst>
          </p:cNvPr>
          <p:cNvSpPr>
            <a:spLocks noChangeAspect="1"/>
          </p:cNvSpPr>
          <p:nvPr/>
        </p:nvSpPr>
        <p:spPr>
          <a:xfrm>
            <a:off x="6234028" y="1943779"/>
            <a:ext cx="1104859" cy="6570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7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Savjet Slavonija</a:t>
            </a:r>
          </a:p>
          <a:p>
            <a:pPr algn="ctr"/>
            <a:endParaRPr lang="hr-HR" sz="675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hr-HR" sz="675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hr-HR" sz="675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r-HR" sz="67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 za provedbu Projekta Slavonija</a:t>
            </a:r>
          </a:p>
        </p:txBody>
      </p:sp>
      <p:sp>
        <p:nvSpPr>
          <p:cNvPr id="35" name="Zaobljeni pravokutnik 28">
            <a:extLst>
              <a:ext uri="{FF2B5EF4-FFF2-40B4-BE49-F238E27FC236}">
                <a16:creationId xmlns:a16="http://schemas.microsoft.com/office/drawing/2014/main" xmlns="" id="{BA3018FE-39F8-42A2-B023-8A0B72189313}"/>
              </a:ext>
            </a:extLst>
          </p:cNvPr>
          <p:cNvSpPr>
            <a:spLocks noChangeAspect="1"/>
          </p:cNvSpPr>
          <p:nvPr/>
        </p:nvSpPr>
        <p:spPr>
          <a:xfrm>
            <a:off x="7781825" y="1943779"/>
            <a:ext cx="1107953" cy="6115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7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 za RAS Slavonija</a:t>
            </a:r>
          </a:p>
          <a:p>
            <a:pPr algn="ctr"/>
            <a:r>
              <a:rPr lang="hr-HR" sz="67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(dužnosnici MRRFEU i ARR RH)</a:t>
            </a:r>
          </a:p>
        </p:txBody>
      </p:sp>
      <p:sp>
        <p:nvSpPr>
          <p:cNvPr id="37" name="Zaobljeni pravokutnik 31">
            <a:extLst>
              <a:ext uri="{FF2B5EF4-FFF2-40B4-BE49-F238E27FC236}">
                <a16:creationId xmlns:a16="http://schemas.microsoft.com/office/drawing/2014/main" xmlns="" id="{CDA90990-A3AC-40C3-B977-54657AC488EF}"/>
              </a:ext>
            </a:extLst>
          </p:cNvPr>
          <p:cNvSpPr>
            <a:spLocks noChangeAspect="1"/>
          </p:cNvSpPr>
          <p:nvPr/>
        </p:nvSpPr>
        <p:spPr>
          <a:xfrm>
            <a:off x="6260752" y="1600399"/>
            <a:ext cx="2543042" cy="1794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Koordinacijsko tijelo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859A57A-69A6-4EBC-A668-D11029497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04508">
            <a:off x="5909105" y="848988"/>
            <a:ext cx="877900" cy="727011"/>
          </a:xfrm>
          <a:prstGeom prst="rect">
            <a:avLst/>
          </a:prstGeom>
        </p:spPr>
      </p:pic>
      <p:sp>
        <p:nvSpPr>
          <p:cNvPr id="38" name="Flowchart: Sort 57">
            <a:extLst>
              <a:ext uri="{FF2B5EF4-FFF2-40B4-BE49-F238E27FC236}">
                <a16:creationId xmlns:a16="http://schemas.microsoft.com/office/drawing/2014/main" xmlns="" id="{D5C0CD35-0A4D-49CB-8C62-5DF543D2E554}"/>
              </a:ext>
            </a:extLst>
          </p:cNvPr>
          <p:cNvSpPr/>
          <p:nvPr/>
        </p:nvSpPr>
        <p:spPr>
          <a:xfrm rot="10800000">
            <a:off x="1357876" y="1028470"/>
            <a:ext cx="277409" cy="384374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42" name="Flowchart: Sort 57">
            <a:extLst>
              <a:ext uri="{FF2B5EF4-FFF2-40B4-BE49-F238E27FC236}">
                <a16:creationId xmlns:a16="http://schemas.microsoft.com/office/drawing/2014/main" xmlns="" id="{0BF3A390-F3B3-4A4F-8AD8-F926768F813B}"/>
              </a:ext>
            </a:extLst>
          </p:cNvPr>
          <p:cNvSpPr/>
          <p:nvPr/>
        </p:nvSpPr>
        <p:spPr>
          <a:xfrm rot="10800000">
            <a:off x="7436693" y="1060033"/>
            <a:ext cx="277409" cy="384374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48" name="Zaobljeni pravokutnik 48">
            <a:extLst>
              <a:ext uri="{FF2B5EF4-FFF2-40B4-BE49-F238E27FC236}">
                <a16:creationId xmlns:a16="http://schemas.microsoft.com/office/drawing/2014/main" xmlns="" id="{5864379E-4767-4D37-A20A-2DB7766DCECE}"/>
              </a:ext>
            </a:extLst>
          </p:cNvPr>
          <p:cNvSpPr/>
          <p:nvPr/>
        </p:nvSpPr>
        <p:spPr>
          <a:xfrm>
            <a:off x="6234028" y="3768100"/>
            <a:ext cx="579186" cy="3201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ITU</a:t>
            </a:r>
          </a:p>
        </p:txBody>
      </p:sp>
      <p:sp>
        <p:nvSpPr>
          <p:cNvPr id="52" name="Zaobljeni pravokutnik 48">
            <a:extLst>
              <a:ext uri="{FF2B5EF4-FFF2-40B4-BE49-F238E27FC236}">
                <a16:creationId xmlns:a16="http://schemas.microsoft.com/office/drawing/2014/main" xmlns="" id="{F1D4B226-09FA-4647-9E68-822DCD20FBE7}"/>
              </a:ext>
            </a:extLst>
          </p:cNvPr>
          <p:cNvSpPr/>
          <p:nvPr/>
        </p:nvSpPr>
        <p:spPr>
          <a:xfrm>
            <a:off x="6861360" y="3763805"/>
            <a:ext cx="579186" cy="3201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 ITU</a:t>
            </a:r>
          </a:p>
        </p:txBody>
      </p:sp>
      <p:sp>
        <p:nvSpPr>
          <p:cNvPr id="53" name="Zaobljeni pravokutnik 48">
            <a:extLst>
              <a:ext uri="{FF2B5EF4-FFF2-40B4-BE49-F238E27FC236}">
                <a16:creationId xmlns:a16="http://schemas.microsoft.com/office/drawing/2014/main" xmlns="" id="{5FE15060-85C1-4521-86D6-01B5E35B381E}"/>
              </a:ext>
            </a:extLst>
          </p:cNvPr>
          <p:cNvSpPr/>
          <p:nvPr/>
        </p:nvSpPr>
        <p:spPr>
          <a:xfrm>
            <a:off x="6523621" y="4122144"/>
            <a:ext cx="579186" cy="3201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06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Revizija tematskih ciljeva</a:t>
            </a:r>
          </a:p>
        </p:txBody>
      </p:sp>
      <p:sp>
        <p:nvSpPr>
          <p:cNvPr id="54" name="Zaobljeni pravokutnik 56">
            <a:extLst>
              <a:ext uri="{FF2B5EF4-FFF2-40B4-BE49-F238E27FC236}">
                <a16:creationId xmlns:a16="http://schemas.microsoft.com/office/drawing/2014/main" xmlns="" id="{3D74C77F-8525-4770-ACF1-E855571F2F18}"/>
              </a:ext>
            </a:extLst>
          </p:cNvPr>
          <p:cNvSpPr/>
          <p:nvPr/>
        </p:nvSpPr>
        <p:spPr>
          <a:xfrm>
            <a:off x="3201409" y="2941513"/>
            <a:ext cx="2754503" cy="1573202"/>
          </a:xfrm>
          <a:prstGeom prst="roundRect">
            <a:avLst/>
          </a:prstGeom>
          <a:gradFill flip="none" rotWithShape="1">
            <a:gsLst>
              <a:gs pos="0">
                <a:srgbClr val="283891">
                  <a:shade val="30000"/>
                  <a:satMod val="115000"/>
                </a:srgbClr>
              </a:gs>
              <a:gs pos="50000">
                <a:srgbClr val="283891">
                  <a:shade val="67500"/>
                  <a:satMod val="115000"/>
                </a:srgbClr>
              </a:gs>
              <a:gs pos="100000">
                <a:srgbClr val="28389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r-HR" sz="15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PARTNERSKI SPORAZUM</a:t>
            </a:r>
          </a:p>
        </p:txBody>
      </p:sp>
      <p:sp>
        <p:nvSpPr>
          <p:cNvPr id="55" name="Zaobljeni pravokutnik 48">
            <a:extLst>
              <a:ext uri="{FF2B5EF4-FFF2-40B4-BE49-F238E27FC236}">
                <a16:creationId xmlns:a16="http://schemas.microsoft.com/office/drawing/2014/main" xmlns="" id="{ACDF54EA-DD51-41BF-8A55-B676333DCBE7}"/>
              </a:ext>
            </a:extLst>
          </p:cNvPr>
          <p:cNvSpPr/>
          <p:nvPr/>
        </p:nvSpPr>
        <p:spPr>
          <a:xfrm>
            <a:off x="3300526" y="3384002"/>
            <a:ext cx="1096076" cy="8972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Sektorski operativni programi </a:t>
            </a:r>
          </a:p>
          <a:p>
            <a:pPr algn="ctr"/>
            <a:r>
              <a:rPr lang="hr-HR" sz="7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2021-2027</a:t>
            </a:r>
          </a:p>
        </p:txBody>
      </p:sp>
      <p:sp>
        <p:nvSpPr>
          <p:cNvPr id="56" name="Zaobljeni pravokutnik 51">
            <a:extLst>
              <a:ext uri="{FF2B5EF4-FFF2-40B4-BE49-F238E27FC236}">
                <a16:creationId xmlns:a16="http://schemas.microsoft.com/office/drawing/2014/main" xmlns="" id="{286F0F8F-7DEC-4BF4-81E0-DD6E0EB1A11C}"/>
              </a:ext>
            </a:extLst>
          </p:cNvPr>
          <p:cNvSpPr/>
          <p:nvPr/>
        </p:nvSpPr>
        <p:spPr>
          <a:xfrm>
            <a:off x="4703138" y="3384002"/>
            <a:ext cx="1158371" cy="8972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Regionalni operativni programi </a:t>
            </a:r>
          </a:p>
          <a:p>
            <a:pPr algn="ctr"/>
            <a:r>
              <a:rPr lang="hr-HR" sz="7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2021-2027</a:t>
            </a:r>
          </a:p>
        </p:txBody>
      </p:sp>
      <p:sp>
        <p:nvSpPr>
          <p:cNvPr id="57" name="Flowchart: Sort 64">
            <a:extLst>
              <a:ext uri="{FF2B5EF4-FFF2-40B4-BE49-F238E27FC236}">
                <a16:creationId xmlns:a16="http://schemas.microsoft.com/office/drawing/2014/main" xmlns="" id="{F686D9AB-7A68-4829-B4B0-60CF4FA430C3}"/>
              </a:ext>
            </a:extLst>
          </p:cNvPr>
          <p:cNvSpPr/>
          <p:nvPr/>
        </p:nvSpPr>
        <p:spPr>
          <a:xfrm rot="10800000">
            <a:off x="4439956" y="2661119"/>
            <a:ext cx="277409" cy="384374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45" name="Flowchart: Sort 57">
            <a:extLst>
              <a:ext uri="{FF2B5EF4-FFF2-40B4-BE49-F238E27FC236}">
                <a16:creationId xmlns:a16="http://schemas.microsoft.com/office/drawing/2014/main" xmlns="" id="{83EB1A79-3969-4EFE-BA21-1295D0597848}"/>
              </a:ext>
            </a:extLst>
          </p:cNvPr>
          <p:cNvSpPr/>
          <p:nvPr/>
        </p:nvSpPr>
        <p:spPr>
          <a:xfrm rot="10800000" flipH="1">
            <a:off x="6646056" y="2084193"/>
            <a:ext cx="247457" cy="259831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</p:spTree>
    <p:extLst>
      <p:ext uri="{BB962C8B-B14F-4D97-AF65-F5344CB8AC3E}">
        <p14:creationId xmlns:p14="http://schemas.microsoft.com/office/powerpoint/2010/main" val="32210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0"/>
            <a:ext cx="2104596" cy="779576"/>
          </a:xfrm>
          <a:prstGeom prst="rect">
            <a:avLst/>
          </a:prstGeom>
        </p:spPr>
      </p:pic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900608" y="21529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900608" y="26101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5" name="object 44"/>
          <p:cNvSpPr/>
          <p:nvPr/>
        </p:nvSpPr>
        <p:spPr>
          <a:xfrm>
            <a:off x="2305623" y="2811592"/>
            <a:ext cx="550524" cy="187852"/>
          </a:xfrm>
          <a:custGeom>
            <a:avLst/>
            <a:gdLst/>
            <a:ahLst/>
            <a:cxnLst/>
            <a:rect l="l" t="t" r="r" b="b"/>
            <a:pathLst>
              <a:path w="548005" h="264160">
                <a:moveTo>
                  <a:pt x="504278" y="0"/>
                </a:moveTo>
                <a:lnTo>
                  <a:pt x="43294" y="0"/>
                </a:lnTo>
                <a:lnTo>
                  <a:pt x="26478" y="3418"/>
                </a:lnTo>
                <a:lnTo>
                  <a:pt x="12712" y="12723"/>
                </a:lnTo>
                <a:lnTo>
                  <a:pt x="3414" y="26494"/>
                </a:lnTo>
                <a:lnTo>
                  <a:pt x="0" y="43307"/>
                </a:lnTo>
                <a:lnTo>
                  <a:pt x="0" y="220560"/>
                </a:lnTo>
                <a:lnTo>
                  <a:pt x="3414" y="237373"/>
                </a:lnTo>
                <a:lnTo>
                  <a:pt x="12712" y="251144"/>
                </a:lnTo>
                <a:lnTo>
                  <a:pt x="26478" y="260449"/>
                </a:lnTo>
                <a:lnTo>
                  <a:pt x="43294" y="263867"/>
                </a:lnTo>
                <a:lnTo>
                  <a:pt x="504278" y="263867"/>
                </a:lnTo>
                <a:lnTo>
                  <a:pt x="521091" y="260449"/>
                </a:lnTo>
                <a:lnTo>
                  <a:pt x="534862" y="251144"/>
                </a:lnTo>
                <a:lnTo>
                  <a:pt x="544167" y="237373"/>
                </a:lnTo>
                <a:lnTo>
                  <a:pt x="547585" y="220560"/>
                </a:lnTo>
                <a:lnTo>
                  <a:pt x="547585" y="43307"/>
                </a:lnTo>
                <a:lnTo>
                  <a:pt x="544167" y="26494"/>
                </a:lnTo>
                <a:lnTo>
                  <a:pt x="534862" y="12723"/>
                </a:lnTo>
                <a:lnTo>
                  <a:pt x="521091" y="3418"/>
                </a:lnTo>
                <a:lnTo>
                  <a:pt x="504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6" name="object 210"/>
          <p:cNvSpPr/>
          <p:nvPr/>
        </p:nvSpPr>
        <p:spPr>
          <a:xfrm>
            <a:off x="1156874" y="2453199"/>
            <a:ext cx="6655486" cy="328608"/>
          </a:xfrm>
          <a:custGeom>
            <a:avLst/>
            <a:gdLst/>
            <a:ahLst/>
            <a:cxnLst/>
            <a:rect l="l" t="t" r="r" b="b"/>
            <a:pathLst>
              <a:path w="2334894" h="275589">
                <a:moveTo>
                  <a:pt x="2073884" y="61163"/>
                </a:moveTo>
                <a:lnTo>
                  <a:pt x="0" y="61163"/>
                </a:lnTo>
                <a:lnTo>
                  <a:pt x="0" y="213918"/>
                </a:lnTo>
                <a:lnTo>
                  <a:pt x="2066543" y="213918"/>
                </a:lnTo>
                <a:lnTo>
                  <a:pt x="2066543" y="214617"/>
                </a:lnTo>
                <a:lnTo>
                  <a:pt x="2198014" y="214617"/>
                </a:lnTo>
                <a:lnTo>
                  <a:pt x="2203107" y="275094"/>
                </a:lnTo>
                <a:lnTo>
                  <a:pt x="2334679" y="137591"/>
                </a:lnTo>
                <a:lnTo>
                  <a:pt x="2262300" y="61861"/>
                </a:lnTo>
                <a:lnTo>
                  <a:pt x="2073884" y="61861"/>
                </a:lnTo>
                <a:lnTo>
                  <a:pt x="2073884" y="61163"/>
                </a:lnTo>
                <a:close/>
              </a:path>
              <a:path w="2334894" h="275589">
                <a:moveTo>
                  <a:pt x="2203107" y="0"/>
                </a:moveTo>
                <a:lnTo>
                  <a:pt x="2203107" y="61861"/>
                </a:lnTo>
                <a:lnTo>
                  <a:pt x="2262300" y="61861"/>
                </a:lnTo>
                <a:lnTo>
                  <a:pt x="2203107" y="0"/>
                </a:lnTo>
                <a:close/>
              </a:path>
            </a:pathLst>
          </a:custGeom>
          <a:solidFill>
            <a:srgbClr val="B7DEEB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7" name="object 212"/>
          <p:cNvSpPr/>
          <p:nvPr/>
        </p:nvSpPr>
        <p:spPr>
          <a:xfrm>
            <a:off x="1260117" y="2612071"/>
            <a:ext cx="6309988" cy="45719"/>
          </a:xfrm>
          <a:custGeom>
            <a:avLst/>
            <a:gdLst/>
            <a:ahLst/>
            <a:cxnLst/>
            <a:rect l="l" t="t" r="r" b="b"/>
            <a:pathLst>
              <a:path w="1837690">
                <a:moveTo>
                  <a:pt x="0" y="0"/>
                </a:moveTo>
                <a:lnTo>
                  <a:pt x="1837308" y="0"/>
                </a:lnTo>
              </a:path>
            </a:pathLst>
          </a:custGeom>
          <a:ln w="15278">
            <a:solidFill>
              <a:srgbClr val="4B89BE"/>
            </a:solidFill>
            <a:prstDash val="dash"/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8" name="object 9"/>
          <p:cNvSpPr/>
          <p:nvPr/>
        </p:nvSpPr>
        <p:spPr>
          <a:xfrm>
            <a:off x="1488532" y="1656854"/>
            <a:ext cx="171589" cy="654340"/>
          </a:xfrm>
          <a:custGeom>
            <a:avLst/>
            <a:gdLst/>
            <a:ahLst/>
            <a:cxnLst/>
            <a:rect l="l" t="t" r="r" b="b"/>
            <a:pathLst>
              <a:path w="1057910" h="542290">
                <a:moveTo>
                  <a:pt x="1014272" y="0"/>
                </a:moveTo>
                <a:lnTo>
                  <a:pt x="43306" y="0"/>
                </a:lnTo>
                <a:lnTo>
                  <a:pt x="26489" y="3418"/>
                </a:lnTo>
                <a:lnTo>
                  <a:pt x="12719" y="12723"/>
                </a:lnTo>
                <a:lnTo>
                  <a:pt x="3416" y="26494"/>
                </a:lnTo>
                <a:lnTo>
                  <a:pt x="0" y="43306"/>
                </a:lnTo>
                <a:lnTo>
                  <a:pt x="0" y="498360"/>
                </a:lnTo>
                <a:lnTo>
                  <a:pt x="3416" y="515173"/>
                </a:lnTo>
                <a:lnTo>
                  <a:pt x="12719" y="528943"/>
                </a:lnTo>
                <a:lnTo>
                  <a:pt x="26489" y="538249"/>
                </a:lnTo>
                <a:lnTo>
                  <a:pt x="43306" y="541667"/>
                </a:lnTo>
                <a:lnTo>
                  <a:pt x="1014272" y="541667"/>
                </a:lnTo>
                <a:lnTo>
                  <a:pt x="1031085" y="538249"/>
                </a:lnTo>
                <a:lnTo>
                  <a:pt x="1044855" y="528943"/>
                </a:lnTo>
                <a:lnTo>
                  <a:pt x="1054161" y="515173"/>
                </a:lnTo>
                <a:lnTo>
                  <a:pt x="1057579" y="498360"/>
                </a:lnTo>
                <a:lnTo>
                  <a:pt x="1057579" y="43306"/>
                </a:lnTo>
                <a:lnTo>
                  <a:pt x="1054161" y="26494"/>
                </a:lnTo>
                <a:lnTo>
                  <a:pt x="1044855" y="12723"/>
                </a:lnTo>
                <a:lnTo>
                  <a:pt x="1031085" y="3418"/>
                </a:lnTo>
                <a:lnTo>
                  <a:pt x="1014272" y="0"/>
                </a:lnTo>
                <a:close/>
              </a:path>
            </a:pathLst>
          </a:custGeom>
          <a:solidFill>
            <a:srgbClr val="C6E4F1"/>
          </a:solidFill>
          <a:ln>
            <a:solidFill>
              <a:srgbClr val="C6E4F1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9" name="object 4"/>
          <p:cNvSpPr txBox="1"/>
          <p:nvPr/>
        </p:nvSpPr>
        <p:spPr>
          <a:xfrm>
            <a:off x="1979712" y="4244419"/>
            <a:ext cx="4888771" cy="696991"/>
          </a:xfrm>
          <a:prstGeom prst="rect">
            <a:avLst/>
          </a:prstGeom>
        </p:spPr>
        <p:txBody>
          <a:bodyPr vert="horz" wrap="square" lIns="0" tIns="59885" rIns="0" bIns="0" rtlCol="0">
            <a:spAutoFit/>
          </a:bodyPr>
          <a:lstStyle/>
          <a:p>
            <a:pPr marL="7677" marR="3071" algn="ctr">
              <a:lnSpc>
                <a:spcPts val="2582"/>
              </a:lnSpc>
              <a:spcBef>
                <a:spcPts val="471"/>
              </a:spcBef>
            </a:pPr>
            <a:r>
              <a:rPr lang="hr-HR" sz="1600" b="1" spc="-42" dirty="0">
                <a:solidFill>
                  <a:srgbClr val="2622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 IZRADE NACIONALNE RAZVOJNE STRATEGIJE DO 2030. GODINE</a:t>
            </a:r>
          </a:p>
        </p:txBody>
      </p:sp>
      <p:sp>
        <p:nvSpPr>
          <p:cNvPr id="40" name="Chevron 39"/>
          <p:cNvSpPr/>
          <p:nvPr/>
        </p:nvSpPr>
        <p:spPr>
          <a:xfrm>
            <a:off x="7154907" y="4438913"/>
            <a:ext cx="225405" cy="321243"/>
          </a:xfrm>
          <a:prstGeom prst="chevron">
            <a:avLst/>
          </a:prstGeom>
          <a:solidFill>
            <a:srgbClr val="3B699D"/>
          </a:solidFill>
          <a:ln>
            <a:solidFill>
              <a:srgbClr val="3B6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7357553" y="4438913"/>
            <a:ext cx="225405" cy="321243"/>
          </a:xfrm>
          <a:prstGeom prst="chevron">
            <a:avLst/>
          </a:prstGeom>
          <a:solidFill>
            <a:srgbClr val="3B699D"/>
          </a:solidFill>
          <a:ln>
            <a:solidFill>
              <a:srgbClr val="3B6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>
          <a:xfrm>
            <a:off x="1187624" y="2743242"/>
            <a:ext cx="6624736" cy="42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b="1" dirty="0">
                <a:solidFill>
                  <a:srgbClr val="C6E4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2017.                </a:t>
            </a:r>
            <a:r>
              <a:rPr lang="hr-HR" sz="1600" b="1" dirty="0">
                <a:solidFill>
                  <a:srgbClr val="7FBE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2018.                </a:t>
            </a:r>
            <a:r>
              <a:rPr lang="hr-HR" sz="1600" b="1" dirty="0">
                <a:solidFill>
                  <a:srgbClr val="5496C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2019.                </a:t>
            </a:r>
            <a:r>
              <a:rPr lang="hr-HR" sz="1600" b="1" dirty="0">
                <a:solidFill>
                  <a:srgbClr val="3B69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2020.                </a:t>
            </a:r>
            <a:r>
              <a:rPr lang="hr-HR" sz="1600" b="1" dirty="0">
                <a:solidFill>
                  <a:srgbClr val="495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2021.</a:t>
            </a:r>
          </a:p>
        </p:txBody>
      </p:sp>
      <p:sp>
        <p:nvSpPr>
          <p:cNvPr id="43" name="Chevron 42"/>
          <p:cNvSpPr/>
          <p:nvPr/>
        </p:nvSpPr>
        <p:spPr>
          <a:xfrm>
            <a:off x="6938883" y="4443958"/>
            <a:ext cx="225405" cy="321243"/>
          </a:xfrm>
          <a:prstGeom prst="chevron">
            <a:avLst/>
          </a:prstGeom>
          <a:solidFill>
            <a:srgbClr val="3B699D"/>
          </a:solidFill>
          <a:ln>
            <a:solidFill>
              <a:srgbClr val="3B6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7586955" y="4443958"/>
            <a:ext cx="225405" cy="321243"/>
          </a:xfrm>
          <a:prstGeom prst="chevron">
            <a:avLst/>
          </a:prstGeom>
          <a:solidFill>
            <a:srgbClr val="3B699D"/>
          </a:solidFill>
          <a:ln>
            <a:solidFill>
              <a:srgbClr val="3B6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>
            <a:off x="7812360" y="4443958"/>
            <a:ext cx="225405" cy="321243"/>
          </a:xfrm>
          <a:prstGeom prst="chevron">
            <a:avLst/>
          </a:prstGeom>
          <a:solidFill>
            <a:srgbClr val="3B699D"/>
          </a:solidFill>
          <a:ln>
            <a:solidFill>
              <a:srgbClr val="3B6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6" name="Chevron 45"/>
          <p:cNvSpPr/>
          <p:nvPr/>
        </p:nvSpPr>
        <p:spPr>
          <a:xfrm>
            <a:off x="6732240" y="4443958"/>
            <a:ext cx="225405" cy="321243"/>
          </a:xfrm>
          <a:prstGeom prst="chevron">
            <a:avLst/>
          </a:prstGeom>
          <a:solidFill>
            <a:srgbClr val="3B699D"/>
          </a:solidFill>
          <a:ln>
            <a:solidFill>
              <a:srgbClr val="3B6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7" name="Chevron 46"/>
          <p:cNvSpPr/>
          <p:nvPr/>
        </p:nvSpPr>
        <p:spPr>
          <a:xfrm>
            <a:off x="1312878" y="4443958"/>
            <a:ext cx="225405" cy="321243"/>
          </a:xfrm>
          <a:prstGeom prst="chevron">
            <a:avLst/>
          </a:prstGeom>
          <a:solidFill>
            <a:srgbClr val="5496C6"/>
          </a:solidFill>
          <a:ln>
            <a:solidFill>
              <a:srgbClr val="549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1515524" y="4443958"/>
            <a:ext cx="225405" cy="321243"/>
          </a:xfrm>
          <a:prstGeom prst="chevron">
            <a:avLst/>
          </a:prstGeom>
          <a:solidFill>
            <a:srgbClr val="5496C6"/>
          </a:solidFill>
          <a:ln>
            <a:solidFill>
              <a:srgbClr val="549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9" name="Chevron 48"/>
          <p:cNvSpPr/>
          <p:nvPr/>
        </p:nvSpPr>
        <p:spPr>
          <a:xfrm>
            <a:off x="1096854" y="4449003"/>
            <a:ext cx="225405" cy="321243"/>
          </a:xfrm>
          <a:prstGeom prst="chevron">
            <a:avLst/>
          </a:prstGeom>
          <a:solidFill>
            <a:srgbClr val="5496C6"/>
          </a:solidFill>
          <a:ln>
            <a:solidFill>
              <a:srgbClr val="549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1744926" y="4449003"/>
            <a:ext cx="225405" cy="321243"/>
          </a:xfrm>
          <a:prstGeom prst="chevron">
            <a:avLst/>
          </a:prstGeom>
          <a:solidFill>
            <a:srgbClr val="5496C6"/>
          </a:solidFill>
          <a:ln>
            <a:solidFill>
              <a:srgbClr val="549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1970331" y="4449003"/>
            <a:ext cx="225405" cy="321243"/>
          </a:xfrm>
          <a:prstGeom prst="chevron">
            <a:avLst/>
          </a:prstGeom>
          <a:solidFill>
            <a:srgbClr val="5496C6"/>
          </a:solidFill>
          <a:ln>
            <a:solidFill>
              <a:srgbClr val="549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890211" y="4449003"/>
            <a:ext cx="225405" cy="321243"/>
          </a:xfrm>
          <a:prstGeom prst="chevron">
            <a:avLst/>
          </a:prstGeom>
          <a:solidFill>
            <a:srgbClr val="5496C6"/>
          </a:solidFill>
          <a:ln>
            <a:solidFill>
              <a:srgbClr val="549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371299" y="2419054"/>
            <a:ext cx="388538" cy="386034"/>
          </a:xfrm>
          <a:prstGeom prst="ellipse">
            <a:avLst/>
          </a:prstGeom>
          <a:solidFill>
            <a:srgbClr val="C6E4F1"/>
          </a:solidFill>
          <a:ln>
            <a:solidFill>
              <a:srgbClr val="DCDDD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Oval 53"/>
          <p:cNvSpPr/>
          <p:nvPr/>
        </p:nvSpPr>
        <p:spPr>
          <a:xfrm>
            <a:off x="2699792" y="2430885"/>
            <a:ext cx="388538" cy="386034"/>
          </a:xfrm>
          <a:prstGeom prst="ellipse">
            <a:avLst/>
          </a:prstGeom>
          <a:solidFill>
            <a:srgbClr val="7FBEDE"/>
          </a:solidFill>
          <a:ln>
            <a:solidFill>
              <a:srgbClr val="DCDDD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Oval 54"/>
          <p:cNvSpPr/>
          <p:nvPr/>
        </p:nvSpPr>
        <p:spPr>
          <a:xfrm>
            <a:off x="4039446" y="2418536"/>
            <a:ext cx="388538" cy="386034"/>
          </a:xfrm>
          <a:prstGeom prst="ellipse">
            <a:avLst/>
          </a:prstGeom>
          <a:solidFill>
            <a:srgbClr val="5496C6"/>
          </a:solidFill>
          <a:ln>
            <a:solidFill>
              <a:srgbClr val="DCDDD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Oval 55"/>
          <p:cNvSpPr/>
          <p:nvPr/>
        </p:nvSpPr>
        <p:spPr>
          <a:xfrm>
            <a:off x="5407598" y="2406057"/>
            <a:ext cx="388538" cy="386034"/>
          </a:xfrm>
          <a:prstGeom prst="ellipse">
            <a:avLst/>
          </a:prstGeom>
          <a:solidFill>
            <a:srgbClr val="3B699D"/>
          </a:solidFill>
          <a:ln>
            <a:solidFill>
              <a:srgbClr val="DCDDD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Oval 56"/>
          <p:cNvSpPr/>
          <p:nvPr/>
        </p:nvSpPr>
        <p:spPr>
          <a:xfrm>
            <a:off x="6744824" y="2385633"/>
            <a:ext cx="388538" cy="386034"/>
          </a:xfrm>
          <a:prstGeom prst="ellipse">
            <a:avLst/>
          </a:prstGeom>
          <a:solidFill>
            <a:srgbClr val="495383"/>
          </a:solidFill>
          <a:ln>
            <a:solidFill>
              <a:srgbClr val="DCDDD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8" name="object 9"/>
          <p:cNvSpPr/>
          <p:nvPr/>
        </p:nvSpPr>
        <p:spPr>
          <a:xfrm>
            <a:off x="2810545" y="976951"/>
            <a:ext cx="187768" cy="1334244"/>
          </a:xfrm>
          <a:custGeom>
            <a:avLst/>
            <a:gdLst/>
            <a:ahLst/>
            <a:cxnLst/>
            <a:rect l="l" t="t" r="r" b="b"/>
            <a:pathLst>
              <a:path w="1057910" h="542290">
                <a:moveTo>
                  <a:pt x="1014272" y="0"/>
                </a:moveTo>
                <a:lnTo>
                  <a:pt x="43306" y="0"/>
                </a:lnTo>
                <a:lnTo>
                  <a:pt x="26489" y="3418"/>
                </a:lnTo>
                <a:lnTo>
                  <a:pt x="12719" y="12723"/>
                </a:lnTo>
                <a:lnTo>
                  <a:pt x="3416" y="26494"/>
                </a:lnTo>
                <a:lnTo>
                  <a:pt x="0" y="43306"/>
                </a:lnTo>
                <a:lnTo>
                  <a:pt x="0" y="498360"/>
                </a:lnTo>
                <a:lnTo>
                  <a:pt x="3416" y="515173"/>
                </a:lnTo>
                <a:lnTo>
                  <a:pt x="12719" y="528943"/>
                </a:lnTo>
                <a:lnTo>
                  <a:pt x="26489" y="538249"/>
                </a:lnTo>
                <a:lnTo>
                  <a:pt x="43306" y="541667"/>
                </a:lnTo>
                <a:lnTo>
                  <a:pt x="1014272" y="541667"/>
                </a:lnTo>
                <a:lnTo>
                  <a:pt x="1031085" y="538249"/>
                </a:lnTo>
                <a:lnTo>
                  <a:pt x="1044855" y="528943"/>
                </a:lnTo>
                <a:lnTo>
                  <a:pt x="1054161" y="515173"/>
                </a:lnTo>
                <a:lnTo>
                  <a:pt x="1057579" y="498360"/>
                </a:lnTo>
                <a:lnTo>
                  <a:pt x="1057579" y="43306"/>
                </a:lnTo>
                <a:lnTo>
                  <a:pt x="1054161" y="26494"/>
                </a:lnTo>
                <a:lnTo>
                  <a:pt x="1044855" y="12723"/>
                </a:lnTo>
                <a:lnTo>
                  <a:pt x="1031085" y="3418"/>
                </a:lnTo>
                <a:lnTo>
                  <a:pt x="1014272" y="0"/>
                </a:lnTo>
                <a:close/>
              </a:path>
            </a:pathLst>
          </a:custGeom>
          <a:solidFill>
            <a:srgbClr val="7FBEDE"/>
          </a:solidFill>
          <a:ln>
            <a:solidFill>
              <a:srgbClr val="7FBEDE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59" name="object 9"/>
          <p:cNvSpPr/>
          <p:nvPr/>
        </p:nvSpPr>
        <p:spPr>
          <a:xfrm>
            <a:off x="4111023" y="758527"/>
            <a:ext cx="180432" cy="1560449"/>
          </a:xfrm>
          <a:custGeom>
            <a:avLst/>
            <a:gdLst/>
            <a:ahLst/>
            <a:cxnLst/>
            <a:rect l="l" t="t" r="r" b="b"/>
            <a:pathLst>
              <a:path w="1057910" h="542290">
                <a:moveTo>
                  <a:pt x="1014272" y="0"/>
                </a:moveTo>
                <a:lnTo>
                  <a:pt x="43306" y="0"/>
                </a:lnTo>
                <a:lnTo>
                  <a:pt x="26489" y="3418"/>
                </a:lnTo>
                <a:lnTo>
                  <a:pt x="12719" y="12723"/>
                </a:lnTo>
                <a:lnTo>
                  <a:pt x="3416" y="26494"/>
                </a:lnTo>
                <a:lnTo>
                  <a:pt x="0" y="43306"/>
                </a:lnTo>
                <a:lnTo>
                  <a:pt x="0" y="498360"/>
                </a:lnTo>
                <a:lnTo>
                  <a:pt x="3416" y="515173"/>
                </a:lnTo>
                <a:lnTo>
                  <a:pt x="12719" y="528943"/>
                </a:lnTo>
                <a:lnTo>
                  <a:pt x="26489" y="538249"/>
                </a:lnTo>
                <a:lnTo>
                  <a:pt x="43306" y="541667"/>
                </a:lnTo>
                <a:lnTo>
                  <a:pt x="1014272" y="541667"/>
                </a:lnTo>
                <a:lnTo>
                  <a:pt x="1031085" y="538249"/>
                </a:lnTo>
                <a:lnTo>
                  <a:pt x="1044855" y="528943"/>
                </a:lnTo>
                <a:lnTo>
                  <a:pt x="1054161" y="515173"/>
                </a:lnTo>
                <a:lnTo>
                  <a:pt x="1057579" y="498360"/>
                </a:lnTo>
                <a:lnTo>
                  <a:pt x="1057579" y="43306"/>
                </a:lnTo>
                <a:lnTo>
                  <a:pt x="1054161" y="26494"/>
                </a:lnTo>
                <a:lnTo>
                  <a:pt x="1044855" y="12723"/>
                </a:lnTo>
                <a:lnTo>
                  <a:pt x="1031085" y="3418"/>
                </a:lnTo>
                <a:lnTo>
                  <a:pt x="1014272" y="0"/>
                </a:lnTo>
                <a:close/>
              </a:path>
            </a:pathLst>
          </a:custGeom>
          <a:solidFill>
            <a:srgbClr val="5496C6"/>
          </a:solidFill>
          <a:ln>
            <a:solidFill>
              <a:srgbClr val="5496C6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60" name="object 9"/>
          <p:cNvSpPr/>
          <p:nvPr/>
        </p:nvSpPr>
        <p:spPr>
          <a:xfrm>
            <a:off x="4165026" y="3179378"/>
            <a:ext cx="176898" cy="901657"/>
          </a:xfrm>
          <a:custGeom>
            <a:avLst/>
            <a:gdLst/>
            <a:ahLst/>
            <a:cxnLst/>
            <a:rect l="l" t="t" r="r" b="b"/>
            <a:pathLst>
              <a:path w="1057910" h="542290">
                <a:moveTo>
                  <a:pt x="1014272" y="0"/>
                </a:moveTo>
                <a:lnTo>
                  <a:pt x="43306" y="0"/>
                </a:lnTo>
                <a:lnTo>
                  <a:pt x="26489" y="3418"/>
                </a:lnTo>
                <a:lnTo>
                  <a:pt x="12719" y="12723"/>
                </a:lnTo>
                <a:lnTo>
                  <a:pt x="3416" y="26494"/>
                </a:lnTo>
                <a:lnTo>
                  <a:pt x="0" y="43306"/>
                </a:lnTo>
                <a:lnTo>
                  <a:pt x="0" y="498360"/>
                </a:lnTo>
                <a:lnTo>
                  <a:pt x="3416" y="515173"/>
                </a:lnTo>
                <a:lnTo>
                  <a:pt x="12719" y="528943"/>
                </a:lnTo>
                <a:lnTo>
                  <a:pt x="26489" y="538249"/>
                </a:lnTo>
                <a:lnTo>
                  <a:pt x="43306" y="541667"/>
                </a:lnTo>
                <a:lnTo>
                  <a:pt x="1014272" y="541667"/>
                </a:lnTo>
                <a:lnTo>
                  <a:pt x="1031085" y="538249"/>
                </a:lnTo>
                <a:lnTo>
                  <a:pt x="1044855" y="528943"/>
                </a:lnTo>
                <a:lnTo>
                  <a:pt x="1054161" y="515173"/>
                </a:lnTo>
                <a:lnTo>
                  <a:pt x="1057579" y="498360"/>
                </a:lnTo>
                <a:lnTo>
                  <a:pt x="1057579" y="43306"/>
                </a:lnTo>
                <a:lnTo>
                  <a:pt x="1054161" y="26494"/>
                </a:lnTo>
                <a:lnTo>
                  <a:pt x="1044855" y="12723"/>
                </a:lnTo>
                <a:lnTo>
                  <a:pt x="1031085" y="3418"/>
                </a:lnTo>
                <a:lnTo>
                  <a:pt x="1014272" y="0"/>
                </a:lnTo>
                <a:close/>
              </a:path>
            </a:pathLst>
          </a:custGeom>
          <a:solidFill>
            <a:srgbClr val="3B699D"/>
          </a:solidFill>
          <a:ln>
            <a:solidFill>
              <a:srgbClr val="3B699D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61" name="Rectangle 60"/>
          <p:cNvSpPr/>
          <p:nvPr/>
        </p:nvSpPr>
        <p:spPr>
          <a:xfrm>
            <a:off x="1673253" y="1591114"/>
            <a:ext cx="887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x-none" altLang="x-none" sz="105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Vizija Hrvatske do 2030. godine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660121" y="3119832"/>
            <a:ext cx="103967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1050" dirty="0">
                <a:solidFill>
                  <a:srgbClr val="D653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Izrada analitičkih podloga i biblioteke pokazatelja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998313" y="943042"/>
            <a:ext cx="11053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105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Razvojni scenariji za Hrvatsku do 2030. godine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x-none" altLang="x-none" sz="105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105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Odabir strateških ciljeva</a:t>
            </a:r>
          </a:p>
        </p:txBody>
      </p:sp>
      <p:sp>
        <p:nvSpPr>
          <p:cNvPr id="64" name="object 9"/>
          <p:cNvSpPr/>
          <p:nvPr/>
        </p:nvSpPr>
        <p:spPr>
          <a:xfrm>
            <a:off x="1494752" y="3179379"/>
            <a:ext cx="165369" cy="840699"/>
          </a:xfrm>
          <a:custGeom>
            <a:avLst/>
            <a:gdLst/>
            <a:ahLst/>
            <a:cxnLst/>
            <a:rect l="l" t="t" r="r" b="b"/>
            <a:pathLst>
              <a:path w="1057910" h="542290">
                <a:moveTo>
                  <a:pt x="1014272" y="0"/>
                </a:moveTo>
                <a:lnTo>
                  <a:pt x="43306" y="0"/>
                </a:lnTo>
                <a:lnTo>
                  <a:pt x="26489" y="3418"/>
                </a:lnTo>
                <a:lnTo>
                  <a:pt x="12719" y="12723"/>
                </a:lnTo>
                <a:lnTo>
                  <a:pt x="3416" y="26494"/>
                </a:lnTo>
                <a:lnTo>
                  <a:pt x="0" y="43306"/>
                </a:lnTo>
                <a:lnTo>
                  <a:pt x="0" y="498360"/>
                </a:lnTo>
                <a:lnTo>
                  <a:pt x="3416" y="515173"/>
                </a:lnTo>
                <a:lnTo>
                  <a:pt x="12719" y="528943"/>
                </a:lnTo>
                <a:lnTo>
                  <a:pt x="26489" y="538249"/>
                </a:lnTo>
                <a:lnTo>
                  <a:pt x="43306" y="541667"/>
                </a:lnTo>
                <a:lnTo>
                  <a:pt x="1014272" y="541667"/>
                </a:lnTo>
                <a:lnTo>
                  <a:pt x="1031085" y="538249"/>
                </a:lnTo>
                <a:lnTo>
                  <a:pt x="1044855" y="528943"/>
                </a:lnTo>
                <a:lnTo>
                  <a:pt x="1054161" y="515173"/>
                </a:lnTo>
                <a:lnTo>
                  <a:pt x="1057579" y="498360"/>
                </a:lnTo>
                <a:lnTo>
                  <a:pt x="1057579" y="43306"/>
                </a:lnTo>
                <a:lnTo>
                  <a:pt x="1054161" y="26494"/>
                </a:lnTo>
                <a:lnTo>
                  <a:pt x="1044855" y="12723"/>
                </a:lnTo>
                <a:lnTo>
                  <a:pt x="1031085" y="3418"/>
                </a:lnTo>
                <a:lnTo>
                  <a:pt x="1014272" y="0"/>
                </a:lnTo>
                <a:close/>
              </a:path>
            </a:pathLst>
          </a:custGeom>
          <a:solidFill>
            <a:srgbClr val="D65360"/>
          </a:solidFill>
          <a:ln>
            <a:solidFill>
              <a:srgbClr val="D65360"/>
            </a:solidFill>
          </a:ln>
        </p:spPr>
        <p:txBody>
          <a:bodyPr wrap="square" lIns="0" tIns="0" rIns="0" bIns="0" rtlCol="0"/>
          <a:lstStyle/>
          <a:p>
            <a:endParaRPr sz="1088">
              <a:solidFill>
                <a:srgbClr val="D6536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402730" y="3166105"/>
            <a:ext cx="11053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1050" dirty="0">
                <a:solidFill>
                  <a:srgbClr val="3B69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Donošenje Nacionalne razvojne strategije u Hrvatskom saboru</a:t>
            </a:r>
          </a:p>
        </p:txBody>
      </p:sp>
      <p:sp>
        <p:nvSpPr>
          <p:cNvPr id="66" name="object 9"/>
          <p:cNvSpPr/>
          <p:nvPr/>
        </p:nvSpPr>
        <p:spPr>
          <a:xfrm>
            <a:off x="6844943" y="1777311"/>
            <a:ext cx="175330" cy="522486"/>
          </a:xfrm>
          <a:custGeom>
            <a:avLst/>
            <a:gdLst/>
            <a:ahLst/>
            <a:cxnLst/>
            <a:rect l="l" t="t" r="r" b="b"/>
            <a:pathLst>
              <a:path w="1057910" h="542290">
                <a:moveTo>
                  <a:pt x="1014272" y="0"/>
                </a:moveTo>
                <a:lnTo>
                  <a:pt x="43306" y="0"/>
                </a:lnTo>
                <a:lnTo>
                  <a:pt x="26489" y="3418"/>
                </a:lnTo>
                <a:lnTo>
                  <a:pt x="12719" y="12723"/>
                </a:lnTo>
                <a:lnTo>
                  <a:pt x="3416" y="26494"/>
                </a:lnTo>
                <a:lnTo>
                  <a:pt x="0" y="43306"/>
                </a:lnTo>
                <a:lnTo>
                  <a:pt x="0" y="498360"/>
                </a:lnTo>
                <a:lnTo>
                  <a:pt x="3416" y="515173"/>
                </a:lnTo>
                <a:lnTo>
                  <a:pt x="12719" y="528943"/>
                </a:lnTo>
                <a:lnTo>
                  <a:pt x="26489" y="538249"/>
                </a:lnTo>
                <a:lnTo>
                  <a:pt x="43306" y="541667"/>
                </a:lnTo>
                <a:lnTo>
                  <a:pt x="1014272" y="541667"/>
                </a:lnTo>
                <a:lnTo>
                  <a:pt x="1031085" y="538249"/>
                </a:lnTo>
                <a:lnTo>
                  <a:pt x="1044855" y="528943"/>
                </a:lnTo>
                <a:lnTo>
                  <a:pt x="1054161" y="515173"/>
                </a:lnTo>
                <a:lnTo>
                  <a:pt x="1057579" y="498360"/>
                </a:lnTo>
                <a:lnTo>
                  <a:pt x="1057579" y="43306"/>
                </a:lnTo>
                <a:lnTo>
                  <a:pt x="1054161" y="26494"/>
                </a:lnTo>
                <a:lnTo>
                  <a:pt x="1044855" y="12723"/>
                </a:lnTo>
                <a:lnTo>
                  <a:pt x="1031085" y="3418"/>
                </a:lnTo>
                <a:lnTo>
                  <a:pt x="1014272" y="0"/>
                </a:lnTo>
                <a:close/>
              </a:path>
            </a:pathLst>
          </a:custGeom>
          <a:solidFill>
            <a:srgbClr val="495383"/>
          </a:solidFill>
          <a:ln>
            <a:solidFill>
              <a:srgbClr val="3B699D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67" name="Rectangle 66"/>
          <p:cNvSpPr/>
          <p:nvPr/>
        </p:nvSpPr>
        <p:spPr>
          <a:xfrm>
            <a:off x="7038263" y="1769929"/>
            <a:ext cx="11053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a-IN" altLang="x-none" sz="105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</a:t>
            </a:r>
            <a:r>
              <a:rPr lang="x-none" altLang="x-none" sz="105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vedba i praćenje provedbe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341924" y="764617"/>
            <a:ext cx="1065674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1050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Razrada instrumenata i mehanizama provedbe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x-none" altLang="x-none" sz="1050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1050" dirty="0">
                <a:solidFill>
                  <a:srgbClr val="3B69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Odabir i priprema „flagship“ projekata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06" y="399228"/>
            <a:ext cx="867284" cy="1164410"/>
          </a:xfrm>
          <a:prstGeom prst="rect">
            <a:avLst/>
          </a:prstGeom>
        </p:spPr>
      </p:pic>
      <p:sp>
        <p:nvSpPr>
          <p:cNvPr id="70" name="object 9"/>
          <p:cNvSpPr/>
          <p:nvPr/>
        </p:nvSpPr>
        <p:spPr>
          <a:xfrm>
            <a:off x="5501542" y="1408018"/>
            <a:ext cx="176898" cy="901657"/>
          </a:xfrm>
          <a:custGeom>
            <a:avLst/>
            <a:gdLst/>
            <a:ahLst/>
            <a:cxnLst/>
            <a:rect l="l" t="t" r="r" b="b"/>
            <a:pathLst>
              <a:path w="1057910" h="542290">
                <a:moveTo>
                  <a:pt x="1014272" y="0"/>
                </a:moveTo>
                <a:lnTo>
                  <a:pt x="43306" y="0"/>
                </a:lnTo>
                <a:lnTo>
                  <a:pt x="26489" y="3418"/>
                </a:lnTo>
                <a:lnTo>
                  <a:pt x="12719" y="12723"/>
                </a:lnTo>
                <a:lnTo>
                  <a:pt x="3416" y="26494"/>
                </a:lnTo>
                <a:lnTo>
                  <a:pt x="0" y="43306"/>
                </a:lnTo>
                <a:lnTo>
                  <a:pt x="0" y="498360"/>
                </a:lnTo>
                <a:lnTo>
                  <a:pt x="3416" y="515173"/>
                </a:lnTo>
                <a:lnTo>
                  <a:pt x="12719" y="528943"/>
                </a:lnTo>
                <a:lnTo>
                  <a:pt x="26489" y="538249"/>
                </a:lnTo>
                <a:lnTo>
                  <a:pt x="43306" y="541667"/>
                </a:lnTo>
                <a:lnTo>
                  <a:pt x="1014272" y="541667"/>
                </a:lnTo>
                <a:lnTo>
                  <a:pt x="1031085" y="538249"/>
                </a:lnTo>
                <a:lnTo>
                  <a:pt x="1044855" y="528943"/>
                </a:lnTo>
                <a:lnTo>
                  <a:pt x="1054161" y="515173"/>
                </a:lnTo>
                <a:lnTo>
                  <a:pt x="1057579" y="498360"/>
                </a:lnTo>
                <a:lnTo>
                  <a:pt x="1057579" y="43306"/>
                </a:lnTo>
                <a:lnTo>
                  <a:pt x="1054161" y="26494"/>
                </a:lnTo>
                <a:lnTo>
                  <a:pt x="1044855" y="12723"/>
                </a:lnTo>
                <a:lnTo>
                  <a:pt x="1031085" y="3418"/>
                </a:lnTo>
                <a:lnTo>
                  <a:pt x="1014272" y="0"/>
                </a:lnTo>
                <a:close/>
              </a:path>
            </a:pathLst>
          </a:custGeom>
          <a:solidFill>
            <a:srgbClr val="3B699D"/>
          </a:solidFill>
          <a:ln>
            <a:solidFill>
              <a:srgbClr val="3B699D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1" name="Rectangle 70"/>
          <p:cNvSpPr/>
          <p:nvPr/>
        </p:nvSpPr>
        <p:spPr>
          <a:xfrm>
            <a:off x="5741833" y="1455480"/>
            <a:ext cx="110537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x-none" sz="1050" dirty="0">
                <a:solidFill>
                  <a:srgbClr val="3B69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Programiranje na temelju Nacionalne razvojne strategije</a:t>
            </a:r>
            <a:endParaRPr lang="x-none" altLang="x-none" sz="1050" dirty="0">
              <a:solidFill>
                <a:srgbClr val="3B699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4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C58A63-3698-4FDF-B703-B56DD25C8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310"/>
            <a:ext cx="9144000" cy="337316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71CF5C-81DE-448A-9A2E-2C3D1BCC3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1" dirty="0">
                <a:solidFill>
                  <a:srgbClr val="2A30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Uloga resornih tijela državne uprave u procesu izrade NRS 2030</a:t>
            </a:r>
            <a:endParaRPr lang="en-US" sz="2800" b="1" dirty="0">
              <a:solidFill>
                <a:srgbClr val="2A30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DC608346-EAD6-4799-9BB1-C15742192D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77985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1193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</TotalTime>
  <Words>889</Words>
  <Application>Microsoft Office PowerPoint</Application>
  <PresentationFormat>On-screen Show (16:9)</PresentationFormat>
  <Paragraphs>186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Neo Sans</vt:lpstr>
      <vt:lpstr>Open Sans</vt:lpstr>
      <vt:lpstr>Office Theme</vt:lpstr>
      <vt:lpstr>PowerPoint Presentation</vt:lpstr>
      <vt:lpstr>Proces izrade Nacionalne razvojne strategije za razdoblje do 2030. godine        Tjedan EU fondova 24.-27. travnja 2018. Hotel Panorama Zagreb</vt:lpstr>
      <vt:lpstr>PowerPoint Presentation</vt:lpstr>
      <vt:lpstr>PowerPoint Presentation</vt:lpstr>
      <vt:lpstr>PowerPoint Presentation</vt:lpstr>
      <vt:lpstr>Institucionalni okvir za izradu NRS</vt:lpstr>
      <vt:lpstr>PowerPoint Presentation</vt:lpstr>
      <vt:lpstr>PowerPoint Presentation</vt:lpstr>
      <vt:lpstr>Uloga resornih tijela državne uprave u procesu izrade NRS 2030</vt:lpstr>
      <vt:lpstr>Tematske radne skupine i radne skupine za horizontalne politike (1)</vt:lpstr>
      <vt:lpstr>Tematske radne skupine i radne skupine za horizontalne politike (2)</vt:lpstr>
      <vt:lpstr>Tematske radne skupine i radne skupine za horizontalne politike (3)</vt:lpstr>
      <vt:lpstr>Tematske radne skupine i radne skupine za horizontalne politike (4)</vt:lpstr>
      <vt:lpstr>HODOGRAM RADA TRS/RS</vt:lpstr>
      <vt:lpstr>Aktivnosti koje slijede (travanj – srpanj 2018.)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Blanka</dc:creator>
  <cp:lastModifiedBy>Ivana Nagy</cp:lastModifiedBy>
  <cp:revision>60</cp:revision>
  <cp:lastPrinted>2018-03-16T09:03:11Z</cp:lastPrinted>
  <dcterms:created xsi:type="dcterms:W3CDTF">2017-10-19T09:44:32Z</dcterms:created>
  <dcterms:modified xsi:type="dcterms:W3CDTF">2018-04-17T08:15:34Z</dcterms:modified>
</cp:coreProperties>
</file>