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94" r:id="rId25"/>
    <p:sldId id="279" r:id="rId26"/>
    <p:sldId id="293"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5" r:id="rId40"/>
    <p:sldId id="292" r:id="rId4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rednji stil 2 - Isticanj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rednji stil 2 - Isticanj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Svijetli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44"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28CC47-D889-412B-BDDF-0E2E5302D1C0}" type="datetimeFigureOut">
              <a:rPr lang="hr-HR" smtClean="0"/>
              <a:t>4.11.2020.</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684094-4AF3-4E1F-A382-940B54C7112C}" type="slidenum">
              <a:rPr lang="hr-HR" smtClean="0"/>
              <a:t>‹#›</a:t>
            </a:fld>
            <a:endParaRPr lang="hr-HR"/>
          </a:p>
        </p:txBody>
      </p:sp>
    </p:spTree>
    <p:extLst>
      <p:ext uri="{BB962C8B-B14F-4D97-AF65-F5344CB8AC3E}">
        <p14:creationId xmlns:p14="http://schemas.microsoft.com/office/powerpoint/2010/main" val="185940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6B684094-4AF3-4E1F-A382-940B54C7112C}" type="slidenum">
              <a:rPr lang="hr-HR" smtClean="0"/>
              <a:t>38</a:t>
            </a:fld>
            <a:endParaRPr lang="hr-HR"/>
          </a:p>
        </p:txBody>
      </p:sp>
    </p:spTree>
    <p:extLst>
      <p:ext uri="{BB962C8B-B14F-4D97-AF65-F5344CB8AC3E}">
        <p14:creationId xmlns:p14="http://schemas.microsoft.com/office/powerpoint/2010/main" val="3982437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6B684094-4AF3-4E1F-A382-940B54C7112C}" type="slidenum">
              <a:rPr lang="hr-HR" smtClean="0"/>
              <a:t>39</a:t>
            </a:fld>
            <a:endParaRPr lang="hr-HR"/>
          </a:p>
        </p:txBody>
      </p:sp>
    </p:spTree>
    <p:extLst>
      <p:ext uri="{BB962C8B-B14F-4D97-AF65-F5344CB8AC3E}">
        <p14:creationId xmlns:p14="http://schemas.microsoft.com/office/powerpoint/2010/main" val="136999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E780DE8-E428-4401-B5E9-AE572ECA9236}"/>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F9C6BFF1-E6AF-4828-81B5-1834BAD200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7407EB8D-B3FA-4423-9453-E3A293168D1A}"/>
              </a:ext>
            </a:extLst>
          </p:cNvPr>
          <p:cNvSpPr>
            <a:spLocks noGrp="1"/>
          </p:cNvSpPr>
          <p:nvPr>
            <p:ph type="dt" sz="half" idx="10"/>
          </p:nvPr>
        </p:nvSpPr>
        <p:spPr/>
        <p:txBody>
          <a:bodyPr/>
          <a:lstStyle/>
          <a:p>
            <a:fld id="{98B9575C-FD35-4D3D-B716-F5F4E54AF35B}" type="datetimeFigureOut">
              <a:rPr lang="hr-HR" smtClean="0"/>
              <a:t>4.11.2020.</a:t>
            </a:fld>
            <a:endParaRPr lang="hr-HR"/>
          </a:p>
        </p:txBody>
      </p:sp>
      <p:sp>
        <p:nvSpPr>
          <p:cNvPr id="5" name="Rezervirano mjesto podnožja 4">
            <a:extLst>
              <a:ext uri="{FF2B5EF4-FFF2-40B4-BE49-F238E27FC236}">
                <a16:creationId xmlns:a16="http://schemas.microsoft.com/office/drawing/2014/main" id="{2B735D0B-8E6C-476C-89CA-BD220857E1F8}"/>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1E5FFD02-E3F8-4AF6-8A0F-37CF38B6B234}"/>
              </a:ext>
            </a:extLst>
          </p:cNvPr>
          <p:cNvSpPr>
            <a:spLocks noGrp="1"/>
          </p:cNvSpPr>
          <p:nvPr>
            <p:ph type="sldNum" sz="quarter" idx="12"/>
          </p:nvPr>
        </p:nvSpPr>
        <p:spPr/>
        <p:txBody>
          <a:bodyPr/>
          <a:lstStyle/>
          <a:p>
            <a:fld id="{F38A8267-B320-444A-8DAC-618C10D95BE5}" type="slidenum">
              <a:rPr lang="hr-HR" smtClean="0"/>
              <a:t>‹#›</a:t>
            </a:fld>
            <a:endParaRPr lang="hr-HR"/>
          </a:p>
        </p:txBody>
      </p:sp>
    </p:spTree>
    <p:extLst>
      <p:ext uri="{BB962C8B-B14F-4D97-AF65-F5344CB8AC3E}">
        <p14:creationId xmlns:p14="http://schemas.microsoft.com/office/powerpoint/2010/main" val="904621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E7A97A-62FF-43AD-9095-645C5FA45C37}"/>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6CBF24D6-D023-44D9-A8DF-4EB2A087CFDB}"/>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039774C3-2E8C-4BBD-9D4E-598DB74C8906}"/>
              </a:ext>
            </a:extLst>
          </p:cNvPr>
          <p:cNvSpPr>
            <a:spLocks noGrp="1"/>
          </p:cNvSpPr>
          <p:nvPr>
            <p:ph type="dt" sz="half" idx="10"/>
          </p:nvPr>
        </p:nvSpPr>
        <p:spPr/>
        <p:txBody>
          <a:bodyPr/>
          <a:lstStyle/>
          <a:p>
            <a:fld id="{98B9575C-FD35-4D3D-B716-F5F4E54AF35B}" type="datetimeFigureOut">
              <a:rPr lang="hr-HR" smtClean="0"/>
              <a:t>4.11.2020.</a:t>
            </a:fld>
            <a:endParaRPr lang="hr-HR"/>
          </a:p>
        </p:txBody>
      </p:sp>
      <p:sp>
        <p:nvSpPr>
          <p:cNvPr id="5" name="Rezervirano mjesto podnožja 4">
            <a:extLst>
              <a:ext uri="{FF2B5EF4-FFF2-40B4-BE49-F238E27FC236}">
                <a16:creationId xmlns:a16="http://schemas.microsoft.com/office/drawing/2014/main" id="{CF6AE9BF-0B5B-43A1-ADF0-9A3546AC98B0}"/>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8D3946FF-9ACC-4440-8471-675B3B63727F}"/>
              </a:ext>
            </a:extLst>
          </p:cNvPr>
          <p:cNvSpPr>
            <a:spLocks noGrp="1"/>
          </p:cNvSpPr>
          <p:nvPr>
            <p:ph type="sldNum" sz="quarter" idx="12"/>
          </p:nvPr>
        </p:nvSpPr>
        <p:spPr/>
        <p:txBody>
          <a:bodyPr/>
          <a:lstStyle/>
          <a:p>
            <a:fld id="{F38A8267-B320-444A-8DAC-618C10D95BE5}" type="slidenum">
              <a:rPr lang="hr-HR" smtClean="0"/>
              <a:t>‹#›</a:t>
            </a:fld>
            <a:endParaRPr lang="hr-HR"/>
          </a:p>
        </p:txBody>
      </p:sp>
    </p:spTree>
    <p:extLst>
      <p:ext uri="{BB962C8B-B14F-4D97-AF65-F5344CB8AC3E}">
        <p14:creationId xmlns:p14="http://schemas.microsoft.com/office/powerpoint/2010/main" val="3205339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FA0C415C-7792-4E77-BDE7-0F7B24B85BC5}"/>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5F42668E-0B61-4935-AC2E-8F77D15A4157}"/>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7C93F213-5163-46B0-8CC6-C5EA8B46351C}"/>
              </a:ext>
            </a:extLst>
          </p:cNvPr>
          <p:cNvSpPr>
            <a:spLocks noGrp="1"/>
          </p:cNvSpPr>
          <p:nvPr>
            <p:ph type="dt" sz="half" idx="10"/>
          </p:nvPr>
        </p:nvSpPr>
        <p:spPr/>
        <p:txBody>
          <a:bodyPr/>
          <a:lstStyle/>
          <a:p>
            <a:fld id="{98B9575C-FD35-4D3D-B716-F5F4E54AF35B}" type="datetimeFigureOut">
              <a:rPr lang="hr-HR" smtClean="0"/>
              <a:t>4.11.2020.</a:t>
            </a:fld>
            <a:endParaRPr lang="hr-HR"/>
          </a:p>
        </p:txBody>
      </p:sp>
      <p:sp>
        <p:nvSpPr>
          <p:cNvPr id="5" name="Rezervirano mjesto podnožja 4">
            <a:extLst>
              <a:ext uri="{FF2B5EF4-FFF2-40B4-BE49-F238E27FC236}">
                <a16:creationId xmlns:a16="http://schemas.microsoft.com/office/drawing/2014/main" id="{E65F5301-29BE-4367-8F7F-DCCB947C9EB7}"/>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B501CE22-7980-45B9-8DEF-F990B4648157}"/>
              </a:ext>
            </a:extLst>
          </p:cNvPr>
          <p:cNvSpPr>
            <a:spLocks noGrp="1"/>
          </p:cNvSpPr>
          <p:nvPr>
            <p:ph type="sldNum" sz="quarter" idx="12"/>
          </p:nvPr>
        </p:nvSpPr>
        <p:spPr/>
        <p:txBody>
          <a:bodyPr/>
          <a:lstStyle/>
          <a:p>
            <a:fld id="{F38A8267-B320-444A-8DAC-618C10D95BE5}" type="slidenum">
              <a:rPr lang="hr-HR" smtClean="0"/>
              <a:t>‹#›</a:t>
            </a:fld>
            <a:endParaRPr lang="hr-HR"/>
          </a:p>
        </p:txBody>
      </p:sp>
    </p:spTree>
    <p:extLst>
      <p:ext uri="{BB962C8B-B14F-4D97-AF65-F5344CB8AC3E}">
        <p14:creationId xmlns:p14="http://schemas.microsoft.com/office/powerpoint/2010/main" val="715676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C3AC1BC-E45D-4991-80B8-7BDC828C9DFF}"/>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8015F4BE-919C-458B-990E-1DE048D0B187}"/>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BA1317ED-1A93-4B84-928E-099218BA21E8}"/>
              </a:ext>
            </a:extLst>
          </p:cNvPr>
          <p:cNvSpPr>
            <a:spLocks noGrp="1"/>
          </p:cNvSpPr>
          <p:nvPr>
            <p:ph type="dt" sz="half" idx="10"/>
          </p:nvPr>
        </p:nvSpPr>
        <p:spPr/>
        <p:txBody>
          <a:bodyPr/>
          <a:lstStyle/>
          <a:p>
            <a:fld id="{98B9575C-FD35-4D3D-B716-F5F4E54AF35B}" type="datetimeFigureOut">
              <a:rPr lang="hr-HR" smtClean="0"/>
              <a:t>4.11.2020.</a:t>
            </a:fld>
            <a:endParaRPr lang="hr-HR"/>
          </a:p>
        </p:txBody>
      </p:sp>
      <p:sp>
        <p:nvSpPr>
          <p:cNvPr id="5" name="Rezervirano mjesto podnožja 4">
            <a:extLst>
              <a:ext uri="{FF2B5EF4-FFF2-40B4-BE49-F238E27FC236}">
                <a16:creationId xmlns:a16="http://schemas.microsoft.com/office/drawing/2014/main" id="{8EE8E5CA-8A33-4764-B212-7930ED93D06D}"/>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8DDED628-B2F4-46EA-BFCB-5ADD786ADE4D}"/>
              </a:ext>
            </a:extLst>
          </p:cNvPr>
          <p:cNvSpPr>
            <a:spLocks noGrp="1"/>
          </p:cNvSpPr>
          <p:nvPr>
            <p:ph type="sldNum" sz="quarter" idx="12"/>
          </p:nvPr>
        </p:nvSpPr>
        <p:spPr/>
        <p:txBody>
          <a:bodyPr/>
          <a:lstStyle/>
          <a:p>
            <a:fld id="{F38A8267-B320-444A-8DAC-618C10D95BE5}" type="slidenum">
              <a:rPr lang="hr-HR" smtClean="0"/>
              <a:t>‹#›</a:t>
            </a:fld>
            <a:endParaRPr lang="hr-HR"/>
          </a:p>
        </p:txBody>
      </p:sp>
    </p:spTree>
    <p:extLst>
      <p:ext uri="{BB962C8B-B14F-4D97-AF65-F5344CB8AC3E}">
        <p14:creationId xmlns:p14="http://schemas.microsoft.com/office/powerpoint/2010/main" val="48952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547F324-DC2C-425D-87BD-7FB98F29A7CA}"/>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FD8CBDC0-3851-4289-B60D-2CC849CF64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BEC79DA6-F946-4FF6-999B-0FE1FAE071FA}"/>
              </a:ext>
            </a:extLst>
          </p:cNvPr>
          <p:cNvSpPr>
            <a:spLocks noGrp="1"/>
          </p:cNvSpPr>
          <p:nvPr>
            <p:ph type="dt" sz="half" idx="10"/>
          </p:nvPr>
        </p:nvSpPr>
        <p:spPr/>
        <p:txBody>
          <a:bodyPr/>
          <a:lstStyle/>
          <a:p>
            <a:fld id="{98B9575C-FD35-4D3D-B716-F5F4E54AF35B}" type="datetimeFigureOut">
              <a:rPr lang="hr-HR" smtClean="0"/>
              <a:t>4.11.2020.</a:t>
            </a:fld>
            <a:endParaRPr lang="hr-HR"/>
          </a:p>
        </p:txBody>
      </p:sp>
      <p:sp>
        <p:nvSpPr>
          <p:cNvPr id="5" name="Rezervirano mjesto podnožja 4">
            <a:extLst>
              <a:ext uri="{FF2B5EF4-FFF2-40B4-BE49-F238E27FC236}">
                <a16:creationId xmlns:a16="http://schemas.microsoft.com/office/drawing/2014/main" id="{AE79A3A4-A3C1-490E-8EB5-BF1587698FA5}"/>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C9BBC6ED-B327-4EAF-8DD4-07D3B9FCE3C4}"/>
              </a:ext>
            </a:extLst>
          </p:cNvPr>
          <p:cNvSpPr>
            <a:spLocks noGrp="1"/>
          </p:cNvSpPr>
          <p:nvPr>
            <p:ph type="sldNum" sz="quarter" idx="12"/>
          </p:nvPr>
        </p:nvSpPr>
        <p:spPr/>
        <p:txBody>
          <a:bodyPr/>
          <a:lstStyle/>
          <a:p>
            <a:fld id="{F38A8267-B320-444A-8DAC-618C10D95BE5}" type="slidenum">
              <a:rPr lang="hr-HR" smtClean="0"/>
              <a:t>‹#›</a:t>
            </a:fld>
            <a:endParaRPr lang="hr-HR"/>
          </a:p>
        </p:txBody>
      </p:sp>
    </p:spTree>
    <p:extLst>
      <p:ext uri="{BB962C8B-B14F-4D97-AF65-F5344CB8AC3E}">
        <p14:creationId xmlns:p14="http://schemas.microsoft.com/office/powerpoint/2010/main" val="369169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3C7C07-3C74-466B-BDFA-2ADD2BD144E0}"/>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EA0494CC-AD6D-45E1-A601-F3A41F05BCB2}"/>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D2D01854-C9C9-45D3-ABB2-4B9625E80130}"/>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9FA4FD90-D39C-4A19-92F4-346F486D0B30}"/>
              </a:ext>
            </a:extLst>
          </p:cNvPr>
          <p:cNvSpPr>
            <a:spLocks noGrp="1"/>
          </p:cNvSpPr>
          <p:nvPr>
            <p:ph type="dt" sz="half" idx="10"/>
          </p:nvPr>
        </p:nvSpPr>
        <p:spPr/>
        <p:txBody>
          <a:bodyPr/>
          <a:lstStyle/>
          <a:p>
            <a:fld id="{98B9575C-FD35-4D3D-B716-F5F4E54AF35B}" type="datetimeFigureOut">
              <a:rPr lang="hr-HR" smtClean="0"/>
              <a:t>4.11.2020.</a:t>
            </a:fld>
            <a:endParaRPr lang="hr-HR"/>
          </a:p>
        </p:txBody>
      </p:sp>
      <p:sp>
        <p:nvSpPr>
          <p:cNvPr id="6" name="Rezervirano mjesto podnožja 5">
            <a:extLst>
              <a:ext uri="{FF2B5EF4-FFF2-40B4-BE49-F238E27FC236}">
                <a16:creationId xmlns:a16="http://schemas.microsoft.com/office/drawing/2014/main" id="{FFC14882-DD64-42A5-8141-59B41F93B5BF}"/>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345D54C6-F3FA-41D5-A0ED-C8C5C9BD445C}"/>
              </a:ext>
            </a:extLst>
          </p:cNvPr>
          <p:cNvSpPr>
            <a:spLocks noGrp="1"/>
          </p:cNvSpPr>
          <p:nvPr>
            <p:ph type="sldNum" sz="quarter" idx="12"/>
          </p:nvPr>
        </p:nvSpPr>
        <p:spPr/>
        <p:txBody>
          <a:bodyPr/>
          <a:lstStyle/>
          <a:p>
            <a:fld id="{F38A8267-B320-444A-8DAC-618C10D95BE5}" type="slidenum">
              <a:rPr lang="hr-HR" smtClean="0"/>
              <a:t>‹#›</a:t>
            </a:fld>
            <a:endParaRPr lang="hr-HR"/>
          </a:p>
        </p:txBody>
      </p:sp>
    </p:spTree>
    <p:extLst>
      <p:ext uri="{BB962C8B-B14F-4D97-AF65-F5344CB8AC3E}">
        <p14:creationId xmlns:p14="http://schemas.microsoft.com/office/powerpoint/2010/main" val="375412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DC7594D-F78B-4524-B122-A2E145907969}"/>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65C52DF9-1711-41D8-B4C6-0D37F49408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F8D031A3-207A-454C-8CEC-4996A3B4F2E8}"/>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D7B0639D-A2FD-49BB-B0DF-4310931233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F1D98923-23FE-4751-8BD3-790014193645}"/>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23F68FD2-DBD1-4153-BACE-48EFA969C7CE}"/>
              </a:ext>
            </a:extLst>
          </p:cNvPr>
          <p:cNvSpPr>
            <a:spLocks noGrp="1"/>
          </p:cNvSpPr>
          <p:nvPr>
            <p:ph type="dt" sz="half" idx="10"/>
          </p:nvPr>
        </p:nvSpPr>
        <p:spPr/>
        <p:txBody>
          <a:bodyPr/>
          <a:lstStyle/>
          <a:p>
            <a:fld id="{98B9575C-FD35-4D3D-B716-F5F4E54AF35B}" type="datetimeFigureOut">
              <a:rPr lang="hr-HR" smtClean="0"/>
              <a:t>4.11.2020.</a:t>
            </a:fld>
            <a:endParaRPr lang="hr-HR"/>
          </a:p>
        </p:txBody>
      </p:sp>
      <p:sp>
        <p:nvSpPr>
          <p:cNvPr id="8" name="Rezervirano mjesto podnožja 7">
            <a:extLst>
              <a:ext uri="{FF2B5EF4-FFF2-40B4-BE49-F238E27FC236}">
                <a16:creationId xmlns:a16="http://schemas.microsoft.com/office/drawing/2014/main" id="{07E5A67D-921E-4A0F-812F-907FB2B756AB}"/>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C1745619-B960-4481-953C-73595CCE9B64}"/>
              </a:ext>
            </a:extLst>
          </p:cNvPr>
          <p:cNvSpPr>
            <a:spLocks noGrp="1"/>
          </p:cNvSpPr>
          <p:nvPr>
            <p:ph type="sldNum" sz="quarter" idx="12"/>
          </p:nvPr>
        </p:nvSpPr>
        <p:spPr/>
        <p:txBody>
          <a:bodyPr/>
          <a:lstStyle/>
          <a:p>
            <a:fld id="{F38A8267-B320-444A-8DAC-618C10D95BE5}" type="slidenum">
              <a:rPr lang="hr-HR" smtClean="0"/>
              <a:t>‹#›</a:t>
            </a:fld>
            <a:endParaRPr lang="hr-HR"/>
          </a:p>
        </p:txBody>
      </p:sp>
    </p:spTree>
    <p:extLst>
      <p:ext uri="{BB962C8B-B14F-4D97-AF65-F5344CB8AC3E}">
        <p14:creationId xmlns:p14="http://schemas.microsoft.com/office/powerpoint/2010/main" val="173848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B7D93BC-8A47-45C4-87C9-2A8688E06D16}"/>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0E8221EF-15E8-4E5F-9D15-F17085E2B4A9}"/>
              </a:ext>
            </a:extLst>
          </p:cNvPr>
          <p:cNvSpPr>
            <a:spLocks noGrp="1"/>
          </p:cNvSpPr>
          <p:nvPr>
            <p:ph type="dt" sz="half" idx="10"/>
          </p:nvPr>
        </p:nvSpPr>
        <p:spPr/>
        <p:txBody>
          <a:bodyPr/>
          <a:lstStyle/>
          <a:p>
            <a:fld id="{98B9575C-FD35-4D3D-B716-F5F4E54AF35B}" type="datetimeFigureOut">
              <a:rPr lang="hr-HR" smtClean="0"/>
              <a:t>4.11.2020.</a:t>
            </a:fld>
            <a:endParaRPr lang="hr-HR"/>
          </a:p>
        </p:txBody>
      </p:sp>
      <p:sp>
        <p:nvSpPr>
          <p:cNvPr id="4" name="Rezervirano mjesto podnožja 3">
            <a:extLst>
              <a:ext uri="{FF2B5EF4-FFF2-40B4-BE49-F238E27FC236}">
                <a16:creationId xmlns:a16="http://schemas.microsoft.com/office/drawing/2014/main" id="{541AEE2F-A58C-4B46-98F1-C3E237669AB5}"/>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72AC1A5F-41D8-4E94-A2AF-7309C19FB4C8}"/>
              </a:ext>
            </a:extLst>
          </p:cNvPr>
          <p:cNvSpPr>
            <a:spLocks noGrp="1"/>
          </p:cNvSpPr>
          <p:nvPr>
            <p:ph type="sldNum" sz="quarter" idx="12"/>
          </p:nvPr>
        </p:nvSpPr>
        <p:spPr/>
        <p:txBody>
          <a:bodyPr/>
          <a:lstStyle/>
          <a:p>
            <a:fld id="{F38A8267-B320-444A-8DAC-618C10D95BE5}" type="slidenum">
              <a:rPr lang="hr-HR" smtClean="0"/>
              <a:t>‹#›</a:t>
            </a:fld>
            <a:endParaRPr lang="hr-HR"/>
          </a:p>
        </p:txBody>
      </p:sp>
    </p:spTree>
    <p:extLst>
      <p:ext uri="{BB962C8B-B14F-4D97-AF65-F5344CB8AC3E}">
        <p14:creationId xmlns:p14="http://schemas.microsoft.com/office/powerpoint/2010/main" val="479254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67ADAE46-0125-4A4A-8968-2D619A9ADB47}"/>
              </a:ext>
            </a:extLst>
          </p:cNvPr>
          <p:cNvSpPr>
            <a:spLocks noGrp="1"/>
          </p:cNvSpPr>
          <p:nvPr>
            <p:ph type="dt" sz="half" idx="10"/>
          </p:nvPr>
        </p:nvSpPr>
        <p:spPr/>
        <p:txBody>
          <a:bodyPr/>
          <a:lstStyle/>
          <a:p>
            <a:fld id="{98B9575C-FD35-4D3D-B716-F5F4E54AF35B}" type="datetimeFigureOut">
              <a:rPr lang="hr-HR" smtClean="0"/>
              <a:t>4.11.2020.</a:t>
            </a:fld>
            <a:endParaRPr lang="hr-HR"/>
          </a:p>
        </p:txBody>
      </p:sp>
      <p:sp>
        <p:nvSpPr>
          <p:cNvPr id="3" name="Rezervirano mjesto podnožja 2">
            <a:extLst>
              <a:ext uri="{FF2B5EF4-FFF2-40B4-BE49-F238E27FC236}">
                <a16:creationId xmlns:a16="http://schemas.microsoft.com/office/drawing/2014/main" id="{3A2E13F3-8364-4998-9BB7-9AB4C166765E}"/>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38C428F1-C66B-46FB-A01D-3D51E0C6DC69}"/>
              </a:ext>
            </a:extLst>
          </p:cNvPr>
          <p:cNvSpPr>
            <a:spLocks noGrp="1"/>
          </p:cNvSpPr>
          <p:nvPr>
            <p:ph type="sldNum" sz="quarter" idx="12"/>
          </p:nvPr>
        </p:nvSpPr>
        <p:spPr/>
        <p:txBody>
          <a:bodyPr/>
          <a:lstStyle/>
          <a:p>
            <a:fld id="{F38A8267-B320-444A-8DAC-618C10D95BE5}" type="slidenum">
              <a:rPr lang="hr-HR" smtClean="0"/>
              <a:t>‹#›</a:t>
            </a:fld>
            <a:endParaRPr lang="hr-HR"/>
          </a:p>
        </p:txBody>
      </p:sp>
    </p:spTree>
    <p:extLst>
      <p:ext uri="{BB962C8B-B14F-4D97-AF65-F5344CB8AC3E}">
        <p14:creationId xmlns:p14="http://schemas.microsoft.com/office/powerpoint/2010/main" val="165608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F3F8FB-A892-4D2E-827F-5DD89E7DA12C}"/>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F3328D65-8838-4B0D-BDF1-D6B26BE5FC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F158C69E-FAFD-4675-9890-CDA2B9B9FA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BEC17D42-02BE-444C-AD49-F644C075518D}"/>
              </a:ext>
            </a:extLst>
          </p:cNvPr>
          <p:cNvSpPr>
            <a:spLocks noGrp="1"/>
          </p:cNvSpPr>
          <p:nvPr>
            <p:ph type="dt" sz="half" idx="10"/>
          </p:nvPr>
        </p:nvSpPr>
        <p:spPr/>
        <p:txBody>
          <a:bodyPr/>
          <a:lstStyle/>
          <a:p>
            <a:fld id="{98B9575C-FD35-4D3D-B716-F5F4E54AF35B}" type="datetimeFigureOut">
              <a:rPr lang="hr-HR" smtClean="0"/>
              <a:t>4.11.2020.</a:t>
            </a:fld>
            <a:endParaRPr lang="hr-HR"/>
          </a:p>
        </p:txBody>
      </p:sp>
      <p:sp>
        <p:nvSpPr>
          <p:cNvPr id="6" name="Rezervirano mjesto podnožja 5">
            <a:extLst>
              <a:ext uri="{FF2B5EF4-FFF2-40B4-BE49-F238E27FC236}">
                <a16:creationId xmlns:a16="http://schemas.microsoft.com/office/drawing/2014/main" id="{05C248D7-499E-4C38-94AA-C4768C4024DE}"/>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04347533-6DBE-468B-87AC-148BD056681C}"/>
              </a:ext>
            </a:extLst>
          </p:cNvPr>
          <p:cNvSpPr>
            <a:spLocks noGrp="1"/>
          </p:cNvSpPr>
          <p:nvPr>
            <p:ph type="sldNum" sz="quarter" idx="12"/>
          </p:nvPr>
        </p:nvSpPr>
        <p:spPr/>
        <p:txBody>
          <a:bodyPr/>
          <a:lstStyle/>
          <a:p>
            <a:fld id="{F38A8267-B320-444A-8DAC-618C10D95BE5}" type="slidenum">
              <a:rPr lang="hr-HR" smtClean="0"/>
              <a:t>‹#›</a:t>
            </a:fld>
            <a:endParaRPr lang="hr-HR"/>
          </a:p>
        </p:txBody>
      </p:sp>
    </p:spTree>
    <p:extLst>
      <p:ext uri="{BB962C8B-B14F-4D97-AF65-F5344CB8AC3E}">
        <p14:creationId xmlns:p14="http://schemas.microsoft.com/office/powerpoint/2010/main" val="207294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144B4A3-9DEB-455A-80A3-6DB98579B8D7}"/>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3B406942-E6C4-4EB9-A88D-93C92A78EF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E7A395F5-941A-4DC1-BF56-F9FDA9B53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BD7DCE52-D9BE-4D9F-A48E-DBB94AECCA92}"/>
              </a:ext>
            </a:extLst>
          </p:cNvPr>
          <p:cNvSpPr>
            <a:spLocks noGrp="1"/>
          </p:cNvSpPr>
          <p:nvPr>
            <p:ph type="dt" sz="half" idx="10"/>
          </p:nvPr>
        </p:nvSpPr>
        <p:spPr/>
        <p:txBody>
          <a:bodyPr/>
          <a:lstStyle/>
          <a:p>
            <a:fld id="{98B9575C-FD35-4D3D-B716-F5F4E54AF35B}" type="datetimeFigureOut">
              <a:rPr lang="hr-HR" smtClean="0"/>
              <a:t>4.11.2020.</a:t>
            </a:fld>
            <a:endParaRPr lang="hr-HR"/>
          </a:p>
        </p:txBody>
      </p:sp>
      <p:sp>
        <p:nvSpPr>
          <p:cNvPr id="6" name="Rezervirano mjesto podnožja 5">
            <a:extLst>
              <a:ext uri="{FF2B5EF4-FFF2-40B4-BE49-F238E27FC236}">
                <a16:creationId xmlns:a16="http://schemas.microsoft.com/office/drawing/2014/main" id="{5B28ABE3-03FC-4CCB-AA59-FF03D6AE4EA6}"/>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30FE0EE6-CC7B-4B53-9F52-7D296025E13B}"/>
              </a:ext>
            </a:extLst>
          </p:cNvPr>
          <p:cNvSpPr>
            <a:spLocks noGrp="1"/>
          </p:cNvSpPr>
          <p:nvPr>
            <p:ph type="sldNum" sz="quarter" idx="12"/>
          </p:nvPr>
        </p:nvSpPr>
        <p:spPr/>
        <p:txBody>
          <a:bodyPr/>
          <a:lstStyle/>
          <a:p>
            <a:fld id="{F38A8267-B320-444A-8DAC-618C10D95BE5}" type="slidenum">
              <a:rPr lang="hr-HR" smtClean="0"/>
              <a:t>‹#›</a:t>
            </a:fld>
            <a:endParaRPr lang="hr-HR"/>
          </a:p>
        </p:txBody>
      </p:sp>
    </p:spTree>
    <p:extLst>
      <p:ext uri="{BB962C8B-B14F-4D97-AF65-F5344CB8AC3E}">
        <p14:creationId xmlns:p14="http://schemas.microsoft.com/office/powerpoint/2010/main" val="1901735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C9509A19-9086-45C6-BEA4-412E3FDF62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DC992243-C9B0-4061-A88C-DB8CDE633B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67ECCF44-5E2D-4DB6-BA93-A6EB14E246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9575C-FD35-4D3D-B716-F5F4E54AF35B}" type="datetimeFigureOut">
              <a:rPr lang="hr-HR" smtClean="0"/>
              <a:t>4.11.2020.</a:t>
            </a:fld>
            <a:endParaRPr lang="hr-HR"/>
          </a:p>
        </p:txBody>
      </p:sp>
      <p:sp>
        <p:nvSpPr>
          <p:cNvPr id="5" name="Rezervirano mjesto podnožja 4">
            <a:extLst>
              <a:ext uri="{FF2B5EF4-FFF2-40B4-BE49-F238E27FC236}">
                <a16:creationId xmlns:a16="http://schemas.microsoft.com/office/drawing/2014/main" id="{0644348F-C735-4D79-8BC6-F8D3AFC80F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61286D2C-E06F-4DA5-A896-0ED284D68C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A8267-B320-444A-8DAC-618C10D95BE5}" type="slidenum">
              <a:rPr lang="hr-HR" smtClean="0"/>
              <a:t>‹#›</a:t>
            </a:fld>
            <a:endParaRPr lang="hr-HR"/>
          </a:p>
        </p:txBody>
      </p:sp>
    </p:spTree>
    <p:extLst>
      <p:ext uri="{BB962C8B-B14F-4D97-AF65-F5344CB8AC3E}">
        <p14:creationId xmlns:p14="http://schemas.microsoft.com/office/powerpoint/2010/main" val="1704720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21.xml.rels><?xml version="1.0" encoding="UTF-8" standalone="yes"?>
<Relationships xmlns="http://schemas.openxmlformats.org/package/2006/relationships"><Relationship Id="rId8" Type="http://schemas.openxmlformats.org/officeDocument/2006/relationships/image" Target="http://www.flaggen-server.de/europa2/europak3.gif" TargetMode="External"/><Relationship Id="rId3" Type="http://schemas.openxmlformats.org/officeDocument/2006/relationships/image" Target="../media/image2.emf"/><Relationship Id="rId7" Type="http://schemas.openxmlformats.org/officeDocument/2006/relationships/image" Target="../media/image4.gi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hyperlink" Target="https://strukturnifondovi.hr/" TargetMode="External"/><Relationship Id="rId5" Type="http://schemas.openxmlformats.org/officeDocument/2006/relationships/hyperlink" Target="http://www.fead.hr/" TargetMode="External"/><Relationship Id="rId10" Type="http://schemas.openxmlformats.org/officeDocument/2006/relationships/image" Target="../media/image6.png"/><Relationship Id="rId4" Type="http://schemas.openxmlformats.org/officeDocument/2006/relationships/image" Target="../media/image3.emf"/><Relationship Id="rId9"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8" Type="http://schemas.openxmlformats.org/officeDocument/2006/relationships/image" Target="http://www.flaggen-server.de/europa2/europak3.gif" TargetMode="External"/><Relationship Id="rId3" Type="http://schemas.openxmlformats.org/officeDocument/2006/relationships/image" Target="../media/image2.emf"/><Relationship Id="rId7" Type="http://schemas.openxmlformats.org/officeDocument/2006/relationships/image" Target="../media/image4.gi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hyperlink" Target="https://strukturnifondovi.hr/" TargetMode="External"/><Relationship Id="rId5" Type="http://schemas.openxmlformats.org/officeDocument/2006/relationships/hyperlink" Target="http://www.fead.hr/" TargetMode="External"/><Relationship Id="rId10" Type="http://schemas.openxmlformats.org/officeDocument/2006/relationships/image" Target="../media/image6.png"/><Relationship Id="rId4" Type="http://schemas.openxmlformats.org/officeDocument/2006/relationships/image" Target="../media/image3.emf"/><Relationship Id="rId9"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http://www.flaggen-server.de/europa2/europak3.gif" TargetMode="External"/><Relationship Id="rId3" Type="http://schemas.openxmlformats.org/officeDocument/2006/relationships/image" Target="../media/image2.emf"/><Relationship Id="rId7" Type="http://schemas.openxmlformats.org/officeDocument/2006/relationships/image" Target="../media/image4.gi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hyperlink" Target="https://strukturnifondovi.hr/" TargetMode="External"/><Relationship Id="rId5" Type="http://schemas.openxmlformats.org/officeDocument/2006/relationships/hyperlink" Target="http://www.fead.hr/" TargetMode="External"/><Relationship Id="rId10" Type="http://schemas.openxmlformats.org/officeDocument/2006/relationships/image" Target="../media/image6.png"/><Relationship Id="rId4" Type="http://schemas.openxmlformats.org/officeDocument/2006/relationships/image" Target="../media/image3.emf"/><Relationship Id="rId9"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2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2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2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2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3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3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3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3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3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3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3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3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38.xml.rels><?xml version="1.0" encoding="UTF-8" standalone="yes"?>
<Relationships xmlns="http://schemas.openxmlformats.org/package/2006/relationships"><Relationship Id="rId8" Type="http://schemas.openxmlformats.org/officeDocument/2006/relationships/image" Target="http://www.flaggen-server.de/europa2/europak3.gif" TargetMode="External"/><Relationship Id="rId3" Type="http://schemas.openxmlformats.org/officeDocument/2006/relationships/image" Target="../media/image1.emf"/><Relationship Id="rId7"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fead@mdomsp.hr" TargetMode="External"/><Relationship Id="rId5" Type="http://schemas.openxmlformats.org/officeDocument/2006/relationships/image" Target="../media/image3.emf"/><Relationship Id="rId10" Type="http://schemas.openxmlformats.org/officeDocument/2006/relationships/image" Target="../media/image6.png"/><Relationship Id="rId4" Type="http://schemas.openxmlformats.org/officeDocument/2006/relationships/image" Target="../media/image2.emf"/><Relationship Id="rId9" Type="http://schemas.openxmlformats.org/officeDocument/2006/relationships/image" Target="../media/image5.png"/></Relationships>
</file>

<file path=ppt/slides/_rels/slide3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emf"/><Relationship Id="rId7" Type="http://schemas.openxmlformats.org/officeDocument/2006/relationships/image" Target="http://www.flaggen-server.de/europa2/europak3.gi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emf"/><Relationship Id="rId4" Type="http://schemas.openxmlformats.org/officeDocument/2006/relationships/image" Target="../media/image2.emf"/><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4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http://www.flaggen-server.de/europa2/europak3.gif" TargetMode="External"/><Relationship Id="rId5" Type="http://schemas.openxmlformats.org/officeDocument/2006/relationships/image" Target="../media/image4.gi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143522" y="1656335"/>
            <a:ext cx="11354540" cy="1305017"/>
          </a:xfrm>
        </p:spPr>
        <p:txBody>
          <a:bodyPr>
            <a:normAutofit/>
          </a:bodyPr>
          <a:lstStyle/>
          <a:p>
            <a:r>
              <a:rPr lang="hr-HR" sz="2800" b="1" dirty="0">
                <a:latin typeface="+mn-lt"/>
              </a:rPr>
              <a:t>„OSIGURAVANJE ŠKOLSKE PREHRANE ZA DJECU U RIZIKU OD SIROMAŠTVA (školska godina 2020. – 2021.)“ </a:t>
            </a:r>
            <a:br>
              <a:rPr lang="hr-HR" sz="2000" b="1" dirty="0">
                <a:latin typeface="+mn-lt"/>
              </a:rPr>
            </a:br>
            <a:endParaRPr lang="hr-HR" sz="2000" b="1" dirty="0">
              <a:latin typeface="+mn-lt"/>
            </a:endParaRP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251050" y="3082002"/>
            <a:ext cx="10748865" cy="3853619"/>
          </a:xfrm>
        </p:spPr>
        <p:txBody>
          <a:bodyPr>
            <a:normAutofit/>
          </a:bodyPr>
          <a:lstStyle/>
          <a:p>
            <a:endParaRPr lang="pl-PL" sz="2000" dirty="0">
              <a:solidFill>
                <a:schemeClr val="accent1">
                  <a:lumMod val="75000"/>
                </a:schemeClr>
              </a:solidFill>
            </a:endParaRPr>
          </a:p>
          <a:p>
            <a:r>
              <a:rPr lang="pl-PL" sz="2000" dirty="0">
                <a:solidFill>
                  <a:schemeClr val="accent1">
                    <a:lumMod val="75000"/>
                  </a:schemeClr>
                </a:solidFill>
              </a:rPr>
              <a:t>Operativni program za hranu i/ili osnovnu materijalnu pomoć za razdoblje 2014. - 2020. </a:t>
            </a:r>
          </a:p>
          <a:p>
            <a:endParaRPr lang="pl-PL" dirty="0"/>
          </a:p>
          <a:p>
            <a:r>
              <a:rPr lang="pl-PL" b="1" dirty="0"/>
              <a:t>UPUTE ZA PRIJAVITELJE</a:t>
            </a:r>
          </a:p>
          <a:p>
            <a:r>
              <a:rPr lang="pl-PL" dirty="0"/>
              <a:t>Otvoreni trajni poziv na dostavu projektnih prijedloga</a:t>
            </a:r>
          </a:p>
          <a:p>
            <a:endParaRPr lang="pl-PL"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82592" y="571294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483899"/>
            <a:ext cx="829310" cy="542925"/>
          </a:xfrm>
          <a:prstGeom prst="rect">
            <a:avLst/>
          </a:prstGeom>
          <a:noFill/>
        </p:spPr>
      </p:pic>
    </p:spTree>
    <p:extLst>
      <p:ext uri="{BB962C8B-B14F-4D97-AF65-F5344CB8AC3E}">
        <p14:creationId xmlns:p14="http://schemas.microsoft.com/office/powerpoint/2010/main" val="13742540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0" y="1032232"/>
            <a:ext cx="11310151" cy="842506"/>
          </a:xfrm>
        </p:spPr>
        <p:txBody>
          <a:bodyPr>
            <a:normAutofit/>
          </a:bodyPr>
          <a:lstStyle/>
          <a:p>
            <a:r>
              <a:rPr lang="hr-HR" sz="2000" b="1" dirty="0">
                <a:latin typeface="+mn-lt"/>
              </a:rPr>
              <a:t>KRITERIJI PRIHVATLJIVOSTI</a:t>
            </a:r>
            <a:br>
              <a:rPr lang="hr-HR" sz="2400" dirty="0"/>
            </a:br>
            <a:endParaRPr lang="hr-HR" sz="2400" dirty="0"/>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378299" y="1691500"/>
            <a:ext cx="11174510" cy="4604962"/>
          </a:xfrm>
        </p:spPr>
        <p:txBody>
          <a:bodyPr>
            <a:normAutofit/>
          </a:bodyPr>
          <a:lstStyle/>
          <a:p>
            <a:pPr marL="285750" indent="-285750" algn="l">
              <a:buFont typeface="Wingdings" panose="05000000000000000000" pitchFamily="2" charset="2"/>
              <a:buChar char="Ø"/>
            </a:pPr>
            <a:r>
              <a:rPr lang="hr-HR" sz="1400" b="1" dirty="0"/>
              <a:t>4 SKUPINE: </a:t>
            </a:r>
          </a:p>
          <a:p>
            <a:pPr marL="342900" indent="-342900" algn="l">
              <a:buFont typeface="+mj-lt"/>
              <a:buAutoNum type="alphaLcParenR"/>
            </a:pPr>
            <a:r>
              <a:rPr lang="hr-HR" sz="1200" dirty="0"/>
              <a:t>kriteriji </a:t>
            </a:r>
            <a:r>
              <a:rPr lang="hr-HR" sz="1200" b="1" dirty="0">
                <a:solidFill>
                  <a:schemeClr val="accent1">
                    <a:lumMod val="75000"/>
                  </a:schemeClr>
                </a:solidFill>
              </a:rPr>
              <a:t>prihvatljivosti partnerskih organizacija u svojstvu prijavitelja </a:t>
            </a:r>
            <a:r>
              <a:rPr lang="hr-HR" sz="1200" dirty="0"/>
              <a:t>(vodeće partnerske organizacije);</a:t>
            </a:r>
          </a:p>
          <a:p>
            <a:pPr marL="342900" indent="-342900" algn="l">
              <a:buFont typeface="+mj-lt"/>
              <a:buAutoNum type="alphaLcParenR"/>
            </a:pPr>
            <a:r>
              <a:rPr lang="hr-HR" sz="1200" dirty="0"/>
              <a:t>kriteriji </a:t>
            </a:r>
            <a:r>
              <a:rPr lang="hr-HR" sz="1200" b="1" dirty="0">
                <a:solidFill>
                  <a:schemeClr val="accent1">
                    <a:lumMod val="75000"/>
                  </a:schemeClr>
                </a:solidFill>
              </a:rPr>
              <a:t>prihvatljivosti partnerskih organizacija </a:t>
            </a:r>
            <a:r>
              <a:rPr lang="hr-HR" sz="1200" dirty="0"/>
              <a:t>u svojstvu </a:t>
            </a:r>
            <a:r>
              <a:rPr lang="hr-HR" sz="1200" b="1" dirty="0">
                <a:solidFill>
                  <a:schemeClr val="accent1">
                    <a:lumMod val="75000"/>
                  </a:schemeClr>
                </a:solidFill>
              </a:rPr>
              <a:t>partnera</a:t>
            </a:r>
            <a:r>
              <a:rPr lang="hr-HR" sz="1200" dirty="0"/>
              <a:t>;</a:t>
            </a:r>
          </a:p>
          <a:p>
            <a:pPr marL="342900" indent="-342900" algn="l">
              <a:buFont typeface="+mj-lt"/>
              <a:buAutoNum type="alphaLcParenR"/>
            </a:pPr>
            <a:r>
              <a:rPr lang="hr-HR" sz="1200" dirty="0"/>
              <a:t>kriteriji </a:t>
            </a:r>
            <a:r>
              <a:rPr lang="hr-HR" sz="1200" b="1" dirty="0">
                <a:solidFill>
                  <a:schemeClr val="accent1">
                    <a:lumMod val="75000"/>
                  </a:schemeClr>
                </a:solidFill>
              </a:rPr>
              <a:t>prihvatljivosti projektnih prijedloga </a:t>
            </a:r>
            <a:r>
              <a:rPr lang="hr-HR" sz="1200" dirty="0"/>
              <a:t>– lokacija, trajanje projekta, aktivnosti za koje se mogu dodijeliti bespovratna sredstva, promidžba i vidljivost;</a:t>
            </a:r>
          </a:p>
          <a:p>
            <a:pPr marL="342900" indent="-342900" algn="l">
              <a:buFont typeface="+mj-lt"/>
              <a:buAutoNum type="alphaLcParenR"/>
            </a:pPr>
            <a:r>
              <a:rPr lang="hr-HR" sz="1200" dirty="0"/>
              <a:t>kriteriji </a:t>
            </a:r>
            <a:r>
              <a:rPr lang="hr-HR" sz="1200" b="1" dirty="0">
                <a:solidFill>
                  <a:schemeClr val="accent1">
                    <a:lumMod val="75000"/>
                  </a:schemeClr>
                </a:solidFill>
              </a:rPr>
              <a:t>prihvatljivosti projektnih prijedloga </a:t>
            </a:r>
            <a:r>
              <a:rPr lang="hr-HR" sz="1200" dirty="0"/>
              <a:t>– vrste izdataka koji se uzimaju u obzir pri određivanju ukupnih prihvatljivih troškova projekta</a:t>
            </a:r>
          </a:p>
          <a:p>
            <a:pPr algn="l"/>
            <a:endParaRPr lang="hr-HR" sz="1200" dirty="0"/>
          </a:p>
          <a:p>
            <a:pPr algn="l"/>
            <a:r>
              <a:rPr lang="hr-HR" sz="1400" b="1" u="sng" dirty="0"/>
              <a:t>KRITERIJI PRIHVATLJIVOSTI PRIJAVITELJA I PARTNERA</a:t>
            </a:r>
          </a:p>
          <a:p>
            <a:pPr algn="l"/>
            <a:r>
              <a:rPr lang="hr-HR" sz="1400" b="1" dirty="0"/>
              <a:t>1. PRIHVATLJIVI PRIJAVITELJI</a:t>
            </a:r>
          </a:p>
          <a:p>
            <a:pPr marL="285750" indent="-285750" algn="l">
              <a:buFontTx/>
              <a:buChar char="-"/>
            </a:pPr>
            <a:r>
              <a:rPr lang="hr-HR" sz="1400" b="1" dirty="0"/>
              <a:t>pravne osobe – javna tijela: </a:t>
            </a:r>
            <a:r>
              <a:rPr lang="hr-HR" sz="1400" dirty="0"/>
              <a:t>jedinice lokalne ili područne (regionalne)samouprave kao osnivači javnih osnovnih škola, prema Odluci Vlade Republike Hrvatske o donošenju Mreže osnovnih i srednjih škola, učeničkih domova i programa obrazovanja (Prilog 1. točka 1. Osnivači osnovnih škola u Republici Hrvatskoj) </a:t>
            </a:r>
          </a:p>
          <a:p>
            <a:pPr marL="285750" indent="-285750" algn="l">
              <a:buFontTx/>
              <a:buChar char="-"/>
            </a:pPr>
            <a:r>
              <a:rPr lang="hr-HR" sz="1400" b="1" dirty="0"/>
              <a:t>samo javno tijelo </a:t>
            </a:r>
            <a:r>
              <a:rPr lang="hr-HR" sz="1400" dirty="0"/>
              <a:t>koje je </a:t>
            </a:r>
            <a:r>
              <a:rPr lang="hr-HR" sz="1400" b="1" dirty="0"/>
              <a:t>osnivač javnih osnovnih škola </a:t>
            </a:r>
            <a:r>
              <a:rPr lang="hr-HR" sz="1400" dirty="0"/>
              <a:t>koje se nalaze u sljedećim jedinicama područne (regionalne) samouprave razvrstanim kao područja s indeksom razvijenosti ispod 105 % (skupina I., II. i III. sukladno Odluci o razvrstavanju jedinica lokalne i područne (regionalne) samouprave prema stupnju razvijenosti) prema Vrijednosti indeksa razvijenosti i pokazatelja za izračun indeksa razvijenosti prema novom modelu izračuna na županijskoj razini za razdoblje 2014. – 2016. </a:t>
            </a:r>
            <a:r>
              <a:rPr lang="hr-HR" sz="1400" b="1" u="sng" dirty="0"/>
              <a:t>i to: </a:t>
            </a:r>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02694" y="579936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1466459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0" y="1025051"/>
            <a:ext cx="11310151" cy="842506"/>
          </a:xfrm>
        </p:spPr>
        <p:txBody>
          <a:bodyPr>
            <a:normAutofit/>
          </a:bodyPr>
          <a:lstStyle/>
          <a:p>
            <a:r>
              <a:rPr lang="hr-HR" sz="2400" b="1" dirty="0">
                <a:latin typeface="+mn-lt"/>
              </a:rPr>
              <a:t>KRITERIJI PRIHVATLJIVOSTI</a:t>
            </a: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271766" y="1704619"/>
            <a:ext cx="11174510" cy="4797028"/>
          </a:xfrm>
        </p:spPr>
        <p:txBody>
          <a:bodyPr>
            <a:normAutofit/>
          </a:bodyPr>
          <a:lstStyle/>
          <a:p>
            <a:endParaRPr lang="hr-HR" sz="1800" b="1" dirty="0"/>
          </a:p>
          <a:p>
            <a:pPr algn="l"/>
            <a:r>
              <a:rPr lang="hr-HR" sz="1800" b="1" dirty="0"/>
              <a:t>				</a:t>
            </a:r>
          </a:p>
          <a:p>
            <a:endParaRPr lang="hr-HR" sz="1800" b="1" dirty="0"/>
          </a:p>
          <a:p>
            <a:pPr algn="l"/>
            <a:endParaRPr lang="hr-HR" sz="1800"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29327" y="5702817"/>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graphicFrame>
        <p:nvGraphicFramePr>
          <p:cNvPr id="16" name="Tablica 16">
            <a:extLst>
              <a:ext uri="{FF2B5EF4-FFF2-40B4-BE49-F238E27FC236}">
                <a16:creationId xmlns:a16="http://schemas.microsoft.com/office/drawing/2014/main" id="{E496419B-86DB-4F43-9746-9F6A45E64A6F}"/>
              </a:ext>
            </a:extLst>
          </p:cNvPr>
          <p:cNvGraphicFramePr>
            <a:graphicFrameLocks noGrp="1"/>
          </p:cNvGraphicFramePr>
          <p:nvPr>
            <p:extLst>
              <p:ext uri="{D42A27DB-BD31-4B8C-83A1-F6EECF244321}">
                <p14:modId xmlns:p14="http://schemas.microsoft.com/office/powerpoint/2010/main" val="653099125"/>
              </p:ext>
            </p:extLst>
          </p:nvPr>
        </p:nvGraphicFramePr>
        <p:xfrm>
          <a:off x="1489476" y="2246050"/>
          <a:ext cx="8128000" cy="3000653"/>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7121437"/>
                    </a:ext>
                  </a:extLst>
                </a:gridCol>
                <a:gridCol w="4064000">
                  <a:extLst>
                    <a:ext uri="{9D8B030D-6E8A-4147-A177-3AD203B41FA5}">
                      <a16:colId xmlns:a16="http://schemas.microsoft.com/office/drawing/2014/main" val="4064328537"/>
                    </a:ext>
                  </a:extLst>
                </a:gridCol>
              </a:tblGrid>
              <a:tr h="3000653">
                <a:tc>
                  <a:txBody>
                    <a:bodyPr/>
                    <a:lstStyle/>
                    <a:p>
                      <a:pPr marL="285750" indent="-285750">
                        <a:buFont typeface="Wingdings" panose="05000000000000000000" pitchFamily="2" charset="2"/>
                        <a:buChar char="Ø"/>
                      </a:pPr>
                      <a:r>
                        <a:rPr lang="hr-HR" dirty="0">
                          <a:solidFill>
                            <a:schemeClr val="accent1">
                              <a:lumMod val="75000"/>
                            </a:schemeClr>
                          </a:solidFill>
                        </a:rPr>
                        <a:t>Virovitičko-podravska županija</a:t>
                      </a:r>
                    </a:p>
                    <a:p>
                      <a:pPr marL="285750" indent="-285750">
                        <a:buFont typeface="Wingdings" panose="05000000000000000000" pitchFamily="2" charset="2"/>
                        <a:buChar char="Ø"/>
                      </a:pPr>
                      <a:r>
                        <a:rPr lang="hr-HR" dirty="0">
                          <a:solidFill>
                            <a:schemeClr val="accent1">
                              <a:lumMod val="75000"/>
                            </a:schemeClr>
                          </a:solidFill>
                        </a:rPr>
                        <a:t>Brodsko-posavska županija</a:t>
                      </a:r>
                    </a:p>
                    <a:p>
                      <a:pPr marL="285750" indent="-285750">
                        <a:buFont typeface="Wingdings" panose="05000000000000000000" pitchFamily="2" charset="2"/>
                        <a:buChar char="Ø"/>
                      </a:pPr>
                      <a:r>
                        <a:rPr lang="hr-HR" dirty="0">
                          <a:solidFill>
                            <a:schemeClr val="accent1">
                              <a:lumMod val="75000"/>
                            </a:schemeClr>
                          </a:solidFill>
                        </a:rPr>
                        <a:t>Vukovarsko-srijemska županija</a:t>
                      </a:r>
                    </a:p>
                    <a:p>
                      <a:pPr marL="285750" indent="-285750">
                        <a:buFont typeface="Wingdings" panose="05000000000000000000" pitchFamily="2" charset="2"/>
                        <a:buChar char="Ø"/>
                      </a:pPr>
                      <a:r>
                        <a:rPr lang="hr-HR" dirty="0">
                          <a:solidFill>
                            <a:schemeClr val="accent1">
                              <a:lumMod val="75000"/>
                            </a:schemeClr>
                          </a:solidFill>
                        </a:rPr>
                        <a:t>Bjelovarsko-bilogorska županija</a:t>
                      </a:r>
                    </a:p>
                    <a:p>
                      <a:pPr marL="285750" indent="-285750">
                        <a:buFont typeface="Wingdings" panose="05000000000000000000" pitchFamily="2" charset="2"/>
                        <a:buChar char="Ø"/>
                      </a:pPr>
                      <a:r>
                        <a:rPr lang="hr-HR" dirty="0">
                          <a:solidFill>
                            <a:schemeClr val="accent1">
                              <a:lumMod val="75000"/>
                            </a:schemeClr>
                          </a:solidFill>
                        </a:rPr>
                        <a:t>Požeško-slavonska županija</a:t>
                      </a:r>
                    </a:p>
                    <a:p>
                      <a:pPr marL="285750" indent="-285750">
                        <a:buFont typeface="Wingdings" panose="05000000000000000000" pitchFamily="2" charset="2"/>
                        <a:buChar char="Ø"/>
                      </a:pPr>
                      <a:r>
                        <a:rPr lang="hr-HR" dirty="0">
                          <a:solidFill>
                            <a:schemeClr val="accent1">
                              <a:lumMod val="75000"/>
                            </a:schemeClr>
                          </a:solidFill>
                        </a:rPr>
                        <a:t>Sisačko-moslavačka županija</a:t>
                      </a:r>
                    </a:p>
                    <a:p>
                      <a:pPr marL="285750" indent="-285750">
                        <a:buFont typeface="Wingdings" panose="05000000000000000000" pitchFamily="2" charset="2"/>
                        <a:buChar char="Ø"/>
                      </a:pPr>
                      <a:r>
                        <a:rPr lang="hr-HR" dirty="0">
                          <a:solidFill>
                            <a:schemeClr val="accent1">
                              <a:lumMod val="75000"/>
                            </a:schemeClr>
                          </a:solidFill>
                        </a:rPr>
                        <a:t>Osječko-baranjska županija</a:t>
                      </a:r>
                    </a:p>
                    <a:p>
                      <a:pPr marL="285750" indent="-285750">
                        <a:buFont typeface="Wingdings" panose="05000000000000000000" pitchFamily="2" charset="2"/>
                        <a:buChar char="Ø"/>
                      </a:pPr>
                      <a:r>
                        <a:rPr lang="hr-HR" dirty="0">
                          <a:solidFill>
                            <a:schemeClr val="accent1">
                              <a:lumMod val="75000"/>
                            </a:schemeClr>
                          </a:solidFill>
                        </a:rPr>
                        <a:t>Karlovačka županija</a:t>
                      </a:r>
                    </a:p>
                    <a:p>
                      <a:endParaRPr lang="hr-HR" dirty="0">
                        <a:solidFill>
                          <a:schemeClr val="accent1">
                            <a:lumMod val="75000"/>
                          </a:schemeClr>
                        </a:solidFill>
                      </a:endParaRPr>
                    </a:p>
                  </a:txBody>
                  <a:tcPr>
                    <a:solidFill>
                      <a:schemeClr val="bg2"/>
                    </a:solidFill>
                  </a:tcPr>
                </a:tc>
                <a:tc>
                  <a:txBody>
                    <a:bodyPr/>
                    <a:lstStyle/>
                    <a:p>
                      <a:pPr marL="285750" indent="-285750">
                        <a:buFont typeface="Wingdings" panose="05000000000000000000" pitchFamily="2" charset="2"/>
                        <a:buChar char="Ø"/>
                      </a:pPr>
                      <a:r>
                        <a:rPr lang="hr-HR" dirty="0">
                          <a:solidFill>
                            <a:schemeClr val="accent1">
                              <a:lumMod val="75000"/>
                            </a:schemeClr>
                          </a:solidFill>
                        </a:rPr>
                        <a:t>Koprivničko-križevačka županija</a:t>
                      </a:r>
                    </a:p>
                    <a:p>
                      <a:pPr marL="285750" indent="-285750">
                        <a:buFont typeface="Wingdings" panose="05000000000000000000" pitchFamily="2" charset="2"/>
                        <a:buChar char="Ø"/>
                      </a:pPr>
                      <a:r>
                        <a:rPr lang="hr-HR" dirty="0">
                          <a:solidFill>
                            <a:schemeClr val="accent1">
                              <a:lumMod val="75000"/>
                            </a:schemeClr>
                          </a:solidFill>
                        </a:rPr>
                        <a:t>Ličko-senjska županija</a:t>
                      </a:r>
                    </a:p>
                    <a:p>
                      <a:pPr marL="285750" indent="-285750">
                        <a:buFont typeface="Wingdings" panose="05000000000000000000" pitchFamily="2" charset="2"/>
                        <a:buChar char="Ø"/>
                      </a:pPr>
                      <a:r>
                        <a:rPr lang="hr-HR" dirty="0">
                          <a:solidFill>
                            <a:schemeClr val="accent1">
                              <a:lumMod val="75000"/>
                            </a:schemeClr>
                          </a:solidFill>
                        </a:rPr>
                        <a:t>Međimurska županija</a:t>
                      </a:r>
                    </a:p>
                    <a:p>
                      <a:pPr marL="285750" indent="-285750">
                        <a:buFont typeface="Wingdings" panose="05000000000000000000" pitchFamily="2" charset="2"/>
                        <a:buChar char="Ø"/>
                      </a:pPr>
                      <a:r>
                        <a:rPr lang="hr-HR" dirty="0">
                          <a:solidFill>
                            <a:schemeClr val="accent1">
                              <a:lumMod val="75000"/>
                            </a:schemeClr>
                          </a:solidFill>
                        </a:rPr>
                        <a:t>Krapinsko-zagorska županija</a:t>
                      </a:r>
                    </a:p>
                    <a:p>
                      <a:pPr marL="285750" indent="-285750">
                        <a:buFont typeface="Wingdings" panose="05000000000000000000" pitchFamily="2" charset="2"/>
                        <a:buChar char="Ø"/>
                      </a:pPr>
                      <a:r>
                        <a:rPr lang="hr-HR" dirty="0">
                          <a:solidFill>
                            <a:schemeClr val="accent1">
                              <a:lumMod val="75000"/>
                            </a:schemeClr>
                          </a:solidFill>
                        </a:rPr>
                        <a:t>Splitsko-dalmatinska županija</a:t>
                      </a:r>
                    </a:p>
                    <a:p>
                      <a:pPr marL="285750" indent="-285750">
                        <a:buFont typeface="Wingdings" panose="05000000000000000000" pitchFamily="2" charset="2"/>
                        <a:buChar char="Ø"/>
                      </a:pPr>
                      <a:r>
                        <a:rPr lang="hr-HR" dirty="0">
                          <a:solidFill>
                            <a:schemeClr val="accent1">
                              <a:lumMod val="75000"/>
                            </a:schemeClr>
                          </a:solidFill>
                        </a:rPr>
                        <a:t>Šibensko-kninska županija</a:t>
                      </a:r>
                    </a:p>
                    <a:p>
                      <a:pPr marL="285750" indent="-285750">
                        <a:buFont typeface="Wingdings" panose="05000000000000000000" pitchFamily="2" charset="2"/>
                        <a:buChar char="Ø"/>
                      </a:pPr>
                      <a:r>
                        <a:rPr lang="hr-HR" dirty="0">
                          <a:solidFill>
                            <a:schemeClr val="accent1">
                              <a:lumMod val="75000"/>
                            </a:schemeClr>
                          </a:solidFill>
                        </a:rPr>
                        <a:t>Varaždinska županija</a:t>
                      </a:r>
                    </a:p>
                    <a:p>
                      <a:pPr marL="285750" indent="-285750">
                        <a:buFont typeface="Wingdings" panose="05000000000000000000" pitchFamily="2" charset="2"/>
                        <a:buChar char="Ø"/>
                      </a:pPr>
                      <a:r>
                        <a:rPr lang="hr-HR" dirty="0">
                          <a:solidFill>
                            <a:schemeClr val="accent1">
                              <a:lumMod val="75000"/>
                            </a:schemeClr>
                          </a:solidFill>
                        </a:rPr>
                        <a:t>Zadarska županija</a:t>
                      </a:r>
                    </a:p>
                    <a:p>
                      <a:endParaRPr lang="hr-HR" dirty="0">
                        <a:solidFill>
                          <a:schemeClr val="accent1">
                            <a:lumMod val="75000"/>
                          </a:schemeClr>
                        </a:solidFill>
                      </a:endParaRPr>
                    </a:p>
                  </a:txBody>
                  <a:tcPr>
                    <a:solidFill>
                      <a:schemeClr val="bg2"/>
                    </a:solidFill>
                  </a:tcPr>
                </a:tc>
                <a:extLst>
                  <a:ext uri="{0D108BD9-81ED-4DB2-BD59-A6C34878D82A}">
                    <a16:rowId xmlns:a16="http://schemas.microsoft.com/office/drawing/2014/main" val="3231763918"/>
                  </a:ext>
                </a:extLst>
              </a:tr>
            </a:tbl>
          </a:graphicData>
        </a:graphic>
      </p:graphicFrame>
    </p:spTree>
    <p:extLst>
      <p:ext uri="{BB962C8B-B14F-4D97-AF65-F5344CB8AC3E}">
        <p14:creationId xmlns:p14="http://schemas.microsoft.com/office/powerpoint/2010/main" val="3236249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78304" y="1148047"/>
            <a:ext cx="11310151" cy="842506"/>
          </a:xfrm>
        </p:spPr>
        <p:txBody>
          <a:bodyPr>
            <a:normAutofit/>
          </a:bodyPr>
          <a:lstStyle/>
          <a:p>
            <a:r>
              <a:rPr lang="hr-HR" sz="2400" b="1" dirty="0">
                <a:latin typeface="+mn-lt"/>
              </a:rPr>
              <a:t>KRITERIJI PRIHVATLJIVOSTI</a:t>
            </a:r>
            <a:br>
              <a:rPr lang="hr-HR" sz="2400" dirty="0"/>
            </a:br>
            <a:endParaRPr lang="hr-HR" sz="2400" dirty="0"/>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34764" y="1577073"/>
            <a:ext cx="11073656" cy="4797028"/>
          </a:xfrm>
        </p:spPr>
        <p:txBody>
          <a:bodyPr>
            <a:normAutofit/>
          </a:bodyPr>
          <a:lstStyle/>
          <a:p>
            <a:endParaRPr lang="hr-HR" sz="1800" b="1" dirty="0"/>
          </a:p>
          <a:p>
            <a:pPr algn="l"/>
            <a:r>
              <a:rPr lang="hr-HR" sz="1400" b="1" dirty="0"/>
              <a:t>2. PRIHVATLJIVI PARTNERI </a:t>
            </a:r>
          </a:p>
          <a:p>
            <a:pPr algn="l"/>
            <a:r>
              <a:rPr lang="hr-HR" sz="1400" b="1" dirty="0"/>
              <a:t>a) OBAVEZNI PARTNERI (obavezne partnerske organizacije):</a:t>
            </a:r>
          </a:p>
          <a:p>
            <a:pPr marL="171450" indent="-171450" algn="just">
              <a:buFontTx/>
              <a:buChar char="-"/>
            </a:pPr>
            <a:r>
              <a:rPr lang="hr-HR" sz="1200" b="1" dirty="0"/>
              <a:t>javne osnovne škole </a:t>
            </a:r>
            <a:r>
              <a:rPr lang="hr-HR" sz="1200" dirty="0"/>
              <a:t>koje se nalaze u jedinicama područne (regionalne) samouprave razvrstanim kao područja s indeksom razvijenosti ispod 105 % (skupina I., II. i III. sukladno Odluci o razvrstavanju jedinica lokalne i područne (regionalne) samouprave prema stupnju razvijenosti prema Vrijednosti indeksa razvijenosti i pokazatelja za izračun indeksa razvijenosti prema novom modelu izračuna na županijskoj razini za razdoblje 2014. – 2016. </a:t>
            </a:r>
            <a:r>
              <a:rPr lang="hr-HR" sz="1200" b="1" dirty="0">
                <a:solidFill>
                  <a:schemeClr val="accent1">
                    <a:lumMod val="75000"/>
                  </a:schemeClr>
                </a:solidFill>
              </a:rPr>
              <a:t>(OBAVEZNO PARTNERSTVO) - prijavitelj je obavezan prijaviti projektni prijedlog na Poziv isključivo u partnerstvu, obavezni partneri moraju biti sve javne osnovne škole u kojima će se dijeliti obroci financirani sredstvima iz FEAD – a, prijavitelj je dužan o Pozivu službeno obavijestiti (npr. objavom na webu ili slanjem obavijesti elektroničkom ili pisanom poštom) sve javne osnovne škole kojima je osnivač, 1 osnovna škola može sudjelovati kao obavezan partner u samo 1 projektnom prijedlogu;</a:t>
            </a:r>
          </a:p>
          <a:p>
            <a:pPr algn="just"/>
            <a:endParaRPr lang="hr-HR" sz="1400" b="1" dirty="0">
              <a:solidFill>
                <a:schemeClr val="accent1">
                  <a:lumMod val="75000"/>
                </a:schemeClr>
              </a:solidFill>
            </a:endParaRPr>
          </a:p>
          <a:p>
            <a:pPr algn="l"/>
            <a:r>
              <a:rPr lang="hr-HR" sz="1400" b="1" dirty="0"/>
              <a:t>b) NEOBAVEZNI PARTNERI (neobavezne partnerske organizacije):</a:t>
            </a:r>
          </a:p>
          <a:p>
            <a:pPr marL="171450" indent="-171450" algn="just">
              <a:buFontTx/>
              <a:buChar char="-"/>
            </a:pPr>
            <a:r>
              <a:rPr lang="hr-HR" sz="1200" b="1" dirty="0"/>
              <a:t>javna tijela</a:t>
            </a:r>
            <a:r>
              <a:rPr lang="hr-HR" sz="1200" dirty="0"/>
              <a:t> (jedinice lokalne ili područne (regionalne) samouprave) - osnivači javnih osnovnih škola koje se nalaze u jedinicama područne (regionalne) samouprave razvrstanim       kao područja s indeksom razvijenosti ispod 105 % (skupina I., II. i III. sukladno Odluci o razvrstavanju jedinica lokalne i područne (regionalne) samouprave prema stupnju razvijenosti prema Vrijednosti indeksa razvijenosti i pokazatelja za izračun indeksa razvijenosti prema novom modelu izračuna na županijskoj razini za razdoblje 2014. – 2016. </a:t>
            </a:r>
            <a:r>
              <a:rPr lang="hr-HR" sz="1200" b="1" dirty="0">
                <a:solidFill>
                  <a:schemeClr val="accent1">
                    <a:lumMod val="75000"/>
                  </a:schemeClr>
                </a:solidFill>
              </a:rPr>
              <a:t>(NEOBAVEZNO PARTNERSTVO) - prijavitelj može prijaviti projektni prijedlog i u partnerstvu s drugim javnim tijelima koja su osnivači javnih osnovnih škola prema kriteriju indeksa razvijenosti (105%)</a:t>
            </a:r>
          </a:p>
          <a:p>
            <a:pPr algn="just"/>
            <a:endParaRPr lang="hr-HR" sz="1200" b="1" dirty="0">
              <a:solidFill>
                <a:schemeClr val="accent1">
                  <a:lumMod val="75000"/>
                </a:schemeClr>
              </a:solidFill>
            </a:endParaRPr>
          </a:p>
          <a:p>
            <a:pPr algn="l"/>
            <a:endParaRPr lang="hr-HR" sz="1800"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893817" y="579936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4165932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151162" y="1398497"/>
            <a:ext cx="11310151" cy="842506"/>
          </a:xfrm>
        </p:spPr>
        <p:txBody>
          <a:bodyPr>
            <a:normAutofit/>
          </a:bodyPr>
          <a:lstStyle/>
          <a:p>
            <a:r>
              <a:rPr lang="hr-HR" sz="2400" b="1" dirty="0">
                <a:latin typeface="+mn-lt"/>
              </a:rPr>
              <a:t>DODATNI OBVEZNI UVJETI PRIHVATLJIVOSTI PRIJAVITELJA I PARTNERA</a:t>
            </a:r>
            <a:br>
              <a:rPr lang="hr-HR" sz="2400" dirty="0"/>
            </a:br>
            <a:endParaRPr lang="hr-HR" sz="2400" dirty="0"/>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325529" y="1501731"/>
            <a:ext cx="11792490" cy="4797028"/>
          </a:xfrm>
        </p:spPr>
        <p:txBody>
          <a:bodyPr>
            <a:normAutofit/>
          </a:bodyPr>
          <a:lstStyle/>
          <a:p>
            <a:endParaRPr lang="hr-HR" sz="1800" b="1" dirty="0"/>
          </a:p>
          <a:p>
            <a:endParaRPr lang="hr-HR" sz="1800" b="1" dirty="0"/>
          </a:p>
          <a:p>
            <a:pPr marL="285750" indent="-285750" algn="l">
              <a:buFontTx/>
              <a:buChar char="-"/>
            </a:pPr>
            <a:r>
              <a:rPr lang="hr-HR" sz="1400" b="1" dirty="0"/>
              <a:t>svi prijavitelji i partneri (obavezni i neobavezni) </a:t>
            </a:r>
            <a:r>
              <a:rPr lang="hr-HR" sz="1400" u="sng" dirty="0"/>
              <a:t>moraju </a:t>
            </a:r>
            <a:r>
              <a:rPr lang="hr-HR" sz="1400" dirty="0"/>
              <a:t>zadovoljiti sljedeće uvjete:</a:t>
            </a:r>
          </a:p>
          <a:p>
            <a:pPr marL="285750" indent="-285750" algn="l">
              <a:buFontTx/>
              <a:buChar char="-"/>
            </a:pPr>
            <a:endParaRPr lang="hr-HR" sz="1400" dirty="0"/>
          </a:p>
          <a:p>
            <a:pPr algn="l"/>
            <a:r>
              <a:rPr lang="hr-HR" sz="1200" b="1" dirty="0"/>
              <a:t>1. </a:t>
            </a:r>
            <a:r>
              <a:rPr lang="hr-HR" sz="1200" dirty="0"/>
              <a:t>raspolagati dostatnim ljudskim, financijskim, pravnim i operativnim kapacitetima za provedbu projekta samostalno ili u suradnji s      partnerima;</a:t>
            </a:r>
          </a:p>
          <a:p>
            <a:pPr algn="l"/>
            <a:r>
              <a:rPr lang="hr-HR" sz="1200" b="1" dirty="0"/>
              <a:t>2.</a:t>
            </a:r>
            <a:r>
              <a:rPr lang="hr-HR" sz="1200" dirty="0"/>
              <a:t> nisu prekršili odredbe o namjenskom korištenju sredstava iz Fonda europske pomoći za najpotrebitije (FEAD), ESI fondova ili drugih javnih sredstava;</a:t>
            </a:r>
          </a:p>
          <a:p>
            <a:pPr algn="l"/>
            <a:r>
              <a:rPr lang="hr-HR" sz="1200" b="1" dirty="0"/>
              <a:t>3.</a:t>
            </a:r>
            <a:r>
              <a:rPr lang="hr-HR" sz="1200" dirty="0"/>
              <a:t> nisu u postupku predstečajne nagodbe, stečajnom postupku, postupku prisilne naplate ili u postupku likvidacije, odnosno u postupku pokrenutom </a:t>
            </a:r>
          </a:p>
          <a:p>
            <a:pPr algn="l"/>
            <a:r>
              <a:rPr lang="hr-HR" sz="1200" dirty="0"/>
              <a:t>   s ciljem prestanka djelovanja partnerske organizacije;</a:t>
            </a:r>
          </a:p>
          <a:p>
            <a:pPr algn="l"/>
            <a:endParaRPr lang="hr-HR" sz="1200" dirty="0"/>
          </a:p>
          <a:p>
            <a:pPr algn="l"/>
            <a:endParaRPr lang="hr-HR" sz="1200" b="1" dirty="0"/>
          </a:p>
          <a:p>
            <a:pPr algn="l"/>
            <a:r>
              <a:rPr lang="hr-HR" sz="1200" b="1" dirty="0"/>
              <a:t>4.</a:t>
            </a:r>
            <a:r>
              <a:rPr lang="hr-HR" sz="1200" dirty="0"/>
              <a:t> biti bez duga po osnovi javnih davanja o kojima Porezna uprava vodi službenu evidenciju ili im je odobrena odgoda plaćanja poreznih dospjelih poreznih obveza i obveza za mirovinsko i zdravstveno osiguranje -  kao dokaz prijavitelj prilaže </a:t>
            </a:r>
            <a:r>
              <a:rPr lang="hr-HR" sz="1200" b="1" dirty="0">
                <a:solidFill>
                  <a:schemeClr val="accent1">
                    <a:lumMod val="75000"/>
                  </a:schemeClr>
                </a:solidFill>
              </a:rPr>
              <a:t>potvrdu Porezne uprave o nepostojanju javnog duga po osnovi javnih davanja</a:t>
            </a:r>
            <a:r>
              <a:rPr lang="hr-HR" sz="1200" dirty="0"/>
              <a:t>, </a:t>
            </a:r>
            <a:r>
              <a:rPr lang="hr-HR" sz="1200" u="sng" dirty="0"/>
              <a:t>ne stariju od 30 dana od dana podnošenja projektnog prijedloga</a:t>
            </a:r>
          </a:p>
          <a:p>
            <a:pPr algn="l"/>
            <a:endParaRPr lang="hr-HR" sz="1200" u="sng" dirty="0"/>
          </a:p>
          <a:p>
            <a:pPr algn="l"/>
            <a:endParaRPr lang="hr-HR" sz="1800"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29327" y="5713234"/>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
        <p:nvSpPr>
          <p:cNvPr id="5" name="Desna vitičasta zagrada 4">
            <a:extLst>
              <a:ext uri="{FF2B5EF4-FFF2-40B4-BE49-F238E27FC236}">
                <a16:creationId xmlns:a16="http://schemas.microsoft.com/office/drawing/2014/main" id="{0534292D-FE3F-43CC-8CF5-B82730D8C04A}"/>
              </a:ext>
            </a:extLst>
          </p:cNvPr>
          <p:cNvSpPr/>
          <p:nvPr/>
        </p:nvSpPr>
        <p:spPr>
          <a:xfrm>
            <a:off x="9596762" y="2720356"/>
            <a:ext cx="372862" cy="1235499"/>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sp>
        <p:nvSpPr>
          <p:cNvPr id="7" name="TekstniOkvir 6">
            <a:extLst>
              <a:ext uri="{FF2B5EF4-FFF2-40B4-BE49-F238E27FC236}">
                <a16:creationId xmlns:a16="http://schemas.microsoft.com/office/drawing/2014/main" id="{FA145A98-44C7-463B-8BEA-C172B1096BA3}"/>
              </a:ext>
            </a:extLst>
          </p:cNvPr>
          <p:cNvSpPr txBox="1"/>
          <p:nvPr/>
        </p:nvSpPr>
        <p:spPr>
          <a:xfrm>
            <a:off x="9969624" y="2530191"/>
            <a:ext cx="2059619" cy="1615827"/>
          </a:xfrm>
          <a:prstGeom prst="rect">
            <a:avLst/>
          </a:prstGeom>
          <a:noFill/>
        </p:spPr>
        <p:txBody>
          <a:bodyPr wrap="square" rtlCol="0">
            <a:spAutoFit/>
          </a:bodyPr>
          <a:lstStyle/>
          <a:p>
            <a:pPr algn="ctr"/>
            <a:r>
              <a:rPr lang="hr-HR" sz="900" b="1" dirty="0"/>
              <a:t>za potrebe utvrđivanja okolnosti uvjeta </a:t>
            </a:r>
            <a:r>
              <a:rPr lang="hr-HR" sz="900" dirty="0"/>
              <a:t>pod </a:t>
            </a:r>
            <a:r>
              <a:rPr lang="hr-HR" sz="900" b="1" dirty="0"/>
              <a:t>1.-3</a:t>
            </a:r>
            <a:r>
              <a:rPr lang="hr-HR" sz="900" dirty="0"/>
              <a:t>. prijavitelj prilaže </a:t>
            </a:r>
            <a:r>
              <a:rPr lang="hr-HR" sz="900" b="1" dirty="0">
                <a:solidFill>
                  <a:schemeClr val="accent1">
                    <a:lumMod val="75000"/>
                  </a:schemeClr>
                </a:solidFill>
              </a:rPr>
              <a:t>Izjavu prijavitelja i partnera o istinitosti podataka, izbjegavanju dvostrukog</a:t>
            </a:r>
          </a:p>
          <a:p>
            <a:pPr algn="ctr"/>
            <a:r>
              <a:rPr lang="hr-HR" sz="900" b="1" dirty="0">
                <a:solidFill>
                  <a:schemeClr val="accent1">
                    <a:lumMod val="75000"/>
                  </a:schemeClr>
                </a:solidFill>
              </a:rPr>
              <a:t>financiranja i ispunjavanju preduvjeta za sudjelovanje u postupku dodjele bespovratnih</a:t>
            </a:r>
          </a:p>
          <a:p>
            <a:pPr algn="ctr"/>
            <a:r>
              <a:rPr lang="hr-HR" sz="900" b="1" dirty="0">
                <a:solidFill>
                  <a:schemeClr val="accent1">
                    <a:lumMod val="75000"/>
                  </a:schemeClr>
                </a:solidFill>
              </a:rPr>
              <a:t>sredstava</a:t>
            </a:r>
            <a:r>
              <a:rPr lang="hr-HR" sz="900" dirty="0">
                <a:solidFill>
                  <a:schemeClr val="accent1">
                    <a:lumMod val="75000"/>
                  </a:schemeClr>
                </a:solidFill>
              </a:rPr>
              <a:t> i </a:t>
            </a:r>
            <a:r>
              <a:rPr lang="hr-HR" sz="900" b="1" dirty="0">
                <a:solidFill>
                  <a:schemeClr val="accent1">
                    <a:lumMod val="75000"/>
                  </a:schemeClr>
                </a:solidFill>
              </a:rPr>
              <a:t>Izjavu o partnerstvu (Obrazac 2) – </a:t>
            </a:r>
            <a:r>
              <a:rPr lang="hr-HR" sz="900" b="1" u="sng" dirty="0">
                <a:solidFill>
                  <a:schemeClr val="accent1">
                    <a:lumMod val="75000"/>
                  </a:schemeClr>
                </a:solidFill>
              </a:rPr>
              <a:t>ne </a:t>
            </a:r>
            <a:r>
              <a:rPr lang="pl-PL" sz="900" b="1" u="sng" dirty="0">
                <a:solidFill>
                  <a:schemeClr val="accent1">
                    <a:lumMod val="75000"/>
                  </a:schemeClr>
                </a:solidFill>
              </a:rPr>
              <a:t>stariji od 45 dana od dana podnošenja projektnog</a:t>
            </a:r>
          </a:p>
          <a:p>
            <a:pPr algn="ctr"/>
            <a:r>
              <a:rPr lang="pl-PL" sz="900" b="1" u="sng" dirty="0">
                <a:solidFill>
                  <a:schemeClr val="accent1">
                    <a:lumMod val="75000"/>
                  </a:schemeClr>
                </a:solidFill>
              </a:rPr>
              <a:t>prijedloga</a:t>
            </a:r>
            <a:endParaRPr lang="hr-HR" sz="900" b="1" u="sng" dirty="0">
              <a:solidFill>
                <a:schemeClr val="accent1">
                  <a:lumMod val="75000"/>
                </a:schemeClr>
              </a:solidFill>
            </a:endParaRPr>
          </a:p>
        </p:txBody>
      </p:sp>
    </p:spTree>
    <p:extLst>
      <p:ext uri="{BB962C8B-B14F-4D97-AF65-F5344CB8AC3E}">
        <p14:creationId xmlns:p14="http://schemas.microsoft.com/office/powerpoint/2010/main" val="722297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230578" y="981808"/>
            <a:ext cx="11310151" cy="842506"/>
          </a:xfrm>
        </p:spPr>
        <p:txBody>
          <a:bodyPr>
            <a:normAutofit/>
          </a:bodyPr>
          <a:lstStyle/>
          <a:p>
            <a:r>
              <a:rPr lang="sv-SE" sz="2000" b="1" dirty="0">
                <a:latin typeface="+mn-lt"/>
              </a:rPr>
              <a:t>KRITERIJI ZA ISKLJUČENJE PRIJAVITELJA I PARTNERA</a:t>
            </a:r>
            <a:br>
              <a:rPr lang="sv-SE" sz="2400" dirty="0"/>
            </a:br>
            <a:endParaRPr lang="hr-HR" sz="2400" dirty="0"/>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14534" y="1518083"/>
            <a:ext cx="11777466" cy="4425970"/>
          </a:xfrm>
        </p:spPr>
        <p:txBody>
          <a:bodyPr>
            <a:normAutofit fontScale="92500" lnSpcReduction="10000"/>
          </a:bodyPr>
          <a:lstStyle/>
          <a:p>
            <a:pPr algn="l"/>
            <a:r>
              <a:rPr lang="hr-HR" sz="1800" b="1" dirty="0"/>
              <a:t>			</a:t>
            </a:r>
          </a:p>
          <a:p>
            <a:pPr algn="l"/>
            <a:r>
              <a:rPr lang="hr-HR" sz="1200" dirty="0"/>
              <a:t>- </a:t>
            </a:r>
            <a:r>
              <a:rPr lang="hr-HR" sz="1400" dirty="0"/>
              <a:t>projektni prijedlozi bit će </a:t>
            </a:r>
            <a:r>
              <a:rPr lang="hr-HR" sz="1400" b="1" u="sng" dirty="0"/>
              <a:t>isključeni</a:t>
            </a:r>
            <a:r>
              <a:rPr lang="hr-HR" sz="1400" dirty="0"/>
              <a:t> u postupku dodjele ako se za prijavitelja ili partnera ili osobu ovlaštenu po zakonu za zastupanje prijavitelja ili partnera  utvrdi sljedeće:</a:t>
            </a:r>
          </a:p>
          <a:p>
            <a:pPr algn="l"/>
            <a:r>
              <a:rPr lang="hr-HR" sz="1400" b="1" dirty="0"/>
              <a:t>a) </a:t>
            </a:r>
            <a:r>
              <a:rPr lang="hr-HR" sz="1400" dirty="0"/>
              <a:t>prijavitelj ili partner ili osoba ovlaštena po zakonu za zastupanje prijavitelja ili</a:t>
            </a:r>
          </a:p>
          <a:p>
            <a:pPr algn="l"/>
            <a:r>
              <a:rPr lang="hr-HR" sz="1400" b="1" dirty="0"/>
              <a:t>b) </a:t>
            </a:r>
            <a:r>
              <a:rPr lang="hr-HR" sz="1400" dirty="0"/>
              <a:t>partnera pravomoćno je osuđena za bilo koje od sljedećih kaznenih djela:</a:t>
            </a:r>
          </a:p>
          <a:p>
            <a:pPr algn="l"/>
            <a:r>
              <a:rPr lang="hr-HR" sz="1400" dirty="0"/>
              <a:t>	</a:t>
            </a:r>
            <a:r>
              <a:rPr lang="hr-HR" sz="1100" dirty="0"/>
              <a:t>- utaja, prijevara;</a:t>
            </a:r>
          </a:p>
          <a:p>
            <a:pPr algn="l"/>
            <a:r>
              <a:rPr lang="hr-HR" sz="1100" dirty="0"/>
              <a:t>	- zlouporaba u postupku javne nabave, utaja poreza ili carine, subvencijska</a:t>
            </a:r>
          </a:p>
          <a:p>
            <a:pPr algn="l"/>
            <a:r>
              <a:rPr lang="hr-HR" sz="1100" dirty="0"/>
              <a:t>	- prijevara, pranje novca;</a:t>
            </a:r>
          </a:p>
          <a:p>
            <a:pPr algn="l"/>
            <a:r>
              <a:rPr lang="hr-HR" sz="1100" dirty="0"/>
              <a:t>	- zlouporaba položaja i ovlasti, nezakonito pogodovanje, primanje mita,</a:t>
            </a:r>
          </a:p>
          <a:p>
            <a:pPr algn="l"/>
            <a:r>
              <a:rPr lang="hr-HR" sz="1100" dirty="0"/>
              <a:t>	- davanje mita, trgovanje utjecajem, davanje mita za trgovanje utjecajem;</a:t>
            </a:r>
          </a:p>
          <a:p>
            <a:pPr algn="l"/>
            <a:r>
              <a:rPr lang="hr-HR" sz="1100" dirty="0"/>
              <a:t>	- zločinačko udruženje</a:t>
            </a:r>
          </a:p>
          <a:p>
            <a:pPr algn="l"/>
            <a:r>
              <a:rPr lang="hr-HR" sz="1400" b="1" dirty="0"/>
              <a:t>c) </a:t>
            </a:r>
            <a:r>
              <a:rPr lang="hr-HR" sz="1400" dirty="0"/>
              <a:t>da je dostavio lažne podatke pri predočavanju dokaza u skladu s gore navedenim točkama;</a:t>
            </a:r>
          </a:p>
          <a:p>
            <a:pPr algn="l"/>
            <a:r>
              <a:rPr lang="hr-HR" sz="1400" b="1" dirty="0"/>
              <a:t>d) </a:t>
            </a:r>
            <a:r>
              <a:rPr lang="hr-HR" sz="1400" dirty="0"/>
              <a:t>da je u sukobu interesa;</a:t>
            </a:r>
          </a:p>
          <a:p>
            <a:pPr algn="l"/>
            <a:r>
              <a:rPr lang="hr-HR" sz="1400" b="1" dirty="0"/>
              <a:t>e) </a:t>
            </a:r>
            <a:r>
              <a:rPr lang="hr-HR" sz="1400" dirty="0"/>
              <a:t>da je kriv za davanje lažnih informacija/izjava/dokumenata tijelima nadležnima za upravljanje fondovima Europske unije u Republici Hrvatskoj;</a:t>
            </a:r>
          </a:p>
          <a:p>
            <a:pPr algn="l"/>
            <a:r>
              <a:rPr lang="hr-HR" sz="1400" b="1" dirty="0"/>
              <a:t>f) </a:t>
            </a:r>
            <a:r>
              <a:rPr lang="hr-HR" sz="1400" dirty="0"/>
              <a:t>da je pokušao pribaviti povjerljive informacije ili utjecati na Odbor za odabir projekata ili tijela nadležna za upravljanje fondovima Europske unije u Republici Hrvatskoj      tijekom ovog ili prijašnjih poziva na dostavu projektnih prijedloga</a:t>
            </a:r>
          </a:p>
          <a:p>
            <a:pPr algn="l"/>
            <a:r>
              <a:rPr lang="hr-HR" sz="1400" dirty="0"/>
              <a:t>- za utvrđivanje navedenih okolnosti prijavitelj dostavlja </a:t>
            </a:r>
            <a:r>
              <a:rPr lang="hr-HR" sz="1400" b="1" i="1" dirty="0">
                <a:solidFill>
                  <a:schemeClr val="accent1">
                    <a:lumMod val="75000"/>
                  </a:schemeClr>
                </a:solidFill>
              </a:rPr>
              <a:t>Obrazac 2</a:t>
            </a:r>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893817" y="579936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3961391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273424" y="1116647"/>
            <a:ext cx="10801045" cy="909283"/>
          </a:xfrm>
        </p:spPr>
        <p:txBody>
          <a:bodyPr>
            <a:normAutofit/>
          </a:bodyPr>
          <a:lstStyle/>
          <a:p>
            <a:pPr algn="l"/>
            <a:r>
              <a:rPr lang="hr-HR" sz="1400" b="1" dirty="0">
                <a:latin typeface="+mn-lt"/>
              </a:rPr>
              <a:t>PRIHVATLJIVOST PROJEKTNOG PRIJEDLOGA – lokacija, trajanje projekta, aktivnosti za koje se mogu dodijeliti bespovratna  	                                                                    			               sredstva, promidžba i vidljivost</a:t>
            </a:r>
            <a:br>
              <a:rPr lang="hr-HR" sz="1400" dirty="0">
                <a:latin typeface="+mn-lt"/>
              </a:rPr>
            </a:br>
            <a:br>
              <a:rPr lang="hr-HR" sz="1400" dirty="0"/>
            </a:br>
            <a:endParaRPr lang="hr-HR" sz="1400" dirty="0"/>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207266" y="1460282"/>
            <a:ext cx="11777466" cy="4228421"/>
          </a:xfrm>
        </p:spPr>
        <p:txBody>
          <a:bodyPr>
            <a:normAutofit/>
          </a:bodyPr>
          <a:lstStyle/>
          <a:p>
            <a:pPr algn="l"/>
            <a:endParaRPr lang="hr-HR" sz="1600" b="1" dirty="0"/>
          </a:p>
          <a:p>
            <a:pPr algn="just"/>
            <a:endParaRPr lang="hr-HR" sz="1300" b="1" i="1" dirty="0">
              <a:solidFill>
                <a:schemeClr val="accent1">
                  <a:lumMod val="75000"/>
                </a:schemeClr>
              </a:solidFill>
            </a:endParaRPr>
          </a:p>
          <a:p>
            <a:pPr algn="just"/>
            <a:r>
              <a:rPr lang="hr-HR" sz="1300" b="1" dirty="0"/>
              <a:t>LOKACIJA – </a:t>
            </a:r>
            <a:r>
              <a:rPr lang="hr-HR" sz="1300" dirty="0"/>
              <a:t>projektne aktivnosti </a:t>
            </a:r>
            <a:r>
              <a:rPr lang="hr-HR" sz="1300" b="1" dirty="0">
                <a:solidFill>
                  <a:schemeClr val="accent1">
                    <a:lumMod val="75000"/>
                  </a:schemeClr>
                </a:solidFill>
              </a:rPr>
              <a:t>moraju se provoditi u Republici Hrvatskoj </a:t>
            </a:r>
            <a:r>
              <a:rPr lang="hr-HR" sz="1300" dirty="0"/>
              <a:t>u jedinicama područne (regionalne) samouprave koje su razvrstane kao područja s  	indeksom razvijenosti ispod 105 %</a:t>
            </a:r>
          </a:p>
          <a:p>
            <a:pPr algn="just"/>
            <a:r>
              <a:rPr lang="hr-HR" sz="1300" b="1" dirty="0"/>
              <a:t>TRAJANJE – maksimalno trajanje projekta </a:t>
            </a:r>
            <a:r>
              <a:rPr lang="hr-HR" sz="1300" dirty="0"/>
              <a:t>je </a:t>
            </a:r>
            <a:r>
              <a:rPr lang="hr-HR" sz="1300" b="1" dirty="0"/>
              <a:t>10 mjeseci i sve projektne aktivnosti </a:t>
            </a:r>
            <a:r>
              <a:rPr lang="hr-HR" sz="1300" dirty="0"/>
              <a:t>se moraju odnositi na</a:t>
            </a:r>
            <a:r>
              <a:rPr lang="hr-HR" sz="1300" b="1" dirty="0"/>
              <a:t> šk. god. 2020./2021.</a:t>
            </a:r>
          </a:p>
          <a:p>
            <a:pPr algn="just"/>
            <a:endParaRPr lang="hr-HR" sz="1300" b="1" dirty="0"/>
          </a:p>
          <a:p>
            <a:pPr algn="just"/>
            <a:r>
              <a:rPr lang="hr-HR" sz="1300" b="1" dirty="0"/>
              <a:t>PRIHVATLJIVE AKTIVNOSTI</a:t>
            </a:r>
          </a:p>
          <a:p>
            <a:pPr algn="just"/>
            <a:r>
              <a:rPr lang="hr-HR" sz="1300" b="1" dirty="0"/>
              <a:t>Materijalna deprivacija tipa 1 (MD1) – Nedostatak hrane </a:t>
            </a:r>
          </a:p>
          <a:p>
            <a:pPr marL="285750" indent="-285750" algn="just">
              <a:buFontTx/>
              <a:buChar char="-"/>
            </a:pPr>
            <a:r>
              <a:rPr lang="hr-HR" sz="1300" dirty="0"/>
              <a:t>prihvatljive aktivnosti u sklopu ovog Poziva su: </a:t>
            </a:r>
            <a:r>
              <a:rPr lang="hr-HR" sz="1300" b="1" dirty="0"/>
              <a:t>podjela obroka ciljanoj skupini </a:t>
            </a:r>
            <a:r>
              <a:rPr lang="hr-HR" sz="1300" dirty="0"/>
              <a:t>po utvrđenoj cijeni jednog školskog obroka po učeniku </a:t>
            </a:r>
            <a:r>
              <a:rPr lang="hr-HR" sz="1300" b="1" dirty="0">
                <a:solidFill>
                  <a:schemeClr val="accent1">
                    <a:lumMod val="75000"/>
                  </a:schemeClr>
                </a:solidFill>
              </a:rPr>
              <a:t>u iznosu od 5,47 kn</a:t>
            </a:r>
          </a:p>
          <a:p>
            <a:pPr marL="285750" indent="-285750" algn="just">
              <a:buFontTx/>
              <a:buChar char="-"/>
            </a:pPr>
            <a:r>
              <a:rPr lang="hr-HR" sz="1300" dirty="0"/>
              <a:t>podjela hrane u obliku obroka – u prostorijama javnih osnovnih škola (na drugim lokacijama uz jasno obrazloženje)</a:t>
            </a:r>
          </a:p>
          <a:p>
            <a:pPr marL="285750" indent="-285750" algn="just">
              <a:buFontTx/>
              <a:buChar char="-"/>
            </a:pPr>
            <a:r>
              <a:rPr lang="hr-HR" sz="1300" dirty="0"/>
              <a:t>obroci se dijele besplatno krajnjim primateljima pomoći i nije dozvoljeno naplaćivanje sudjelovanja u aktivnostima niti pružati bilo kakve usluge koje se naplaćuju</a:t>
            </a:r>
          </a:p>
          <a:p>
            <a:pPr marL="285750" indent="-285750" algn="just">
              <a:buFontTx/>
              <a:buChar char="-"/>
            </a:pPr>
            <a:r>
              <a:rPr lang="hr-HR" sz="1300" dirty="0"/>
              <a:t>partnerske organizacije su dužne pri provedbi projektnih aktivnosti osigurati: </a:t>
            </a:r>
            <a:r>
              <a:rPr lang="hr-HR" sz="1300" b="1" dirty="0"/>
              <a:t>poštivanje načela jednakih mogućnosti, sprečavanje diskriminacije po bilo kojoj osnovi te zaštitu dostojanstva najpotrebitijih osoba, kao i poštivanje pravila vezanih za zaštitu okoliša i javnog zdravlja, posebno uzimajući u obzir kriterije odabira za prehrambene proizvode, doprinos uravnoteženoj prehrani i klimatske aspekte te vodeći brigu o smanjenju rasipanja hrane kao i sigurnosti te ispravnosti potrošačkih proizvoda</a:t>
            </a:r>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018632" y="569093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2158700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440924" y="1397565"/>
            <a:ext cx="11310151" cy="842506"/>
          </a:xfrm>
        </p:spPr>
        <p:txBody>
          <a:bodyPr>
            <a:normAutofit fontScale="90000"/>
          </a:bodyPr>
          <a:lstStyle/>
          <a:p>
            <a:pPr algn="l"/>
            <a:r>
              <a:rPr lang="hr-HR" sz="1800" b="1" dirty="0">
                <a:latin typeface="+mn-lt"/>
              </a:rPr>
              <a:t>PRIHVATLJIVOST PROJEKTNOG PRIJEDLOGA – lokacija, trajanje projekta, aktivnosti za koje se mogu dodijeliti bespovratna  	                                                                 			                        sredstva, promidžba i vidljivost</a:t>
            </a:r>
            <a:br>
              <a:rPr lang="hr-HR" sz="2000" dirty="0"/>
            </a:br>
            <a:endParaRPr lang="hr-HR" sz="2000" dirty="0"/>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332732" y="1787584"/>
            <a:ext cx="11310152" cy="3980994"/>
          </a:xfrm>
        </p:spPr>
        <p:txBody>
          <a:bodyPr>
            <a:normAutofit fontScale="62500" lnSpcReduction="20000"/>
          </a:bodyPr>
          <a:lstStyle/>
          <a:p>
            <a:pPr algn="l"/>
            <a:r>
              <a:rPr lang="hr-HR" sz="1800" b="1" dirty="0"/>
              <a:t> </a:t>
            </a:r>
          </a:p>
          <a:p>
            <a:pPr algn="just"/>
            <a:endParaRPr lang="hr-HR" sz="1400" b="1" dirty="0"/>
          </a:p>
          <a:p>
            <a:pPr algn="just"/>
            <a:endParaRPr lang="hr-HR" sz="1400" b="1" dirty="0"/>
          </a:p>
          <a:p>
            <a:pPr algn="just"/>
            <a:endParaRPr lang="hr-HR" sz="1400" b="1" dirty="0"/>
          </a:p>
          <a:p>
            <a:pPr algn="just"/>
            <a:r>
              <a:rPr lang="hr-HR" sz="1900" b="1" dirty="0"/>
              <a:t>NEPRIHVATLJIVE AKTIVNOSTI - </a:t>
            </a:r>
            <a:r>
              <a:rPr lang="hr-HR" sz="1900" dirty="0"/>
              <a:t>sve ostale aktivnosti koje nisu vezane uz podjelu obroka ciljanoj skupini po utvrđenoj cijeni jednog školskog obroka po učeniku u iznosu od 5,47 kn</a:t>
            </a:r>
          </a:p>
          <a:p>
            <a:pPr algn="just"/>
            <a:r>
              <a:rPr lang="hr-HR" sz="1900" b="1" dirty="0"/>
              <a:t>INFORMIRANJE I VIDLJIVOST - </a:t>
            </a:r>
            <a:r>
              <a:rPr lang="hr-HR" sz="1900" dirty="0"/>
              <a:t>korisnik je dužan informirati javnost o sufinanciranju projekta sredstvima iz FEAD-a </a:t>
            </a:r>
            <a:r>
              <a:rPr lang="hr-HR" sz="1900" b="1" dirty="0">
                <a:solidFill>
                  <a:schemeClr val="accent1">
                    <a:lumMod val="75000"/>
                  </a:schemeClr>
                </a:solidFill>
              </a:rPr>
              <a:t>u skladu s Uputom za informiranje i promidžbu projekata 		                             financiranih u okviru Fonda europske pomoći za najpotrebitije</a:t>
            </a:r>
            <a:r>
              <a:rPr lang="hr-HR" sz="1900" dirty="0"/>
              <a:t> (FEAD) za razdoblje 2014. – 2020. </a:t>
            </a:r>
          </a:p>
          <a:p>
            <a:pPr algn="just"/>
            <a:endParaRPr lang="hr-HR" sz="1900" b="1" dirty="0"/>
          </a:p>
          <a:p>
            <a:pPr algn="just"/>
            <a:r>
              <a:rPr lang="hr-HR" sz="1900" b="1" dirty="0"/>
              <a:t>PRIHVATLJIVOST IZDATAKA</a:t>
            </a:r>
          </a:p>
          <a:p>
            <a:pPr marL="171450" indent="-171450" algn="just">
              <a:buFont typeface="Wingdings" panose="05000000000000000000" pitchFamily="2" charset="2"/>
              <a:buChar char="Ø"/>
            </a:pPr>
            <a:r>
              <a:rPr lang="hr-HR" sz="1900" dirty="0"/>
              <a:t>utvrđeni su temeljem Pravilnika o prihvatljivosti izdataka u okviru Fonda europske pomoći za najpotrebitije (FEAD)</a:t>
            </a:r>
          </a:p>
          <a:p>
            <a:pPr marL="171450" indent="-171450" algn="just">
              <a:buFont typeface="Wingdings" panose="05000000000000000000" pitchFamily="2" charset="2"/>
              <a:buChar char="Ø"/>
            </a:pPr>
            <a:r>
              <a:rPr lang="hr-HR" sz="1900" b="1" u="sng" dirty="0"/>
              <a:t>prihvatljivi izdaci: </a:t>
            </a:r>
            <a:r>
              <a:rPr lang="hr-HR" sz="1900" b="1" dirty="0">
                <a:solidFill>
                  <a:schemeClr val="accent1">
                    <a:lumMod val="75000"/>
                  </a:schemeClr>
                </a:solidFill>
              </a:rPr>
              <a:t>1. Trošak kupnje hrane/trošak školskog obroka </a:t>
            </a:r>
            <a:r>
              <a:rPr lang="hr-HR" sz="1900" dirty="0"/>
              <a:t>obračunavaju se temeljem pojednostavljene mogućnosti financiranja, odnosno primjenom standardne veličine 	                 jediničnog troška izračunate primjenom metodologije odobrene od strane Upravljačkog tijela, izračun je sljedeći: </a:t>
            </a:r>
            <a:r>
              <a:rPr lang="hr-HR" sz="1900" b="1" dirty="0"/>
              <a:t>A = 5,47 KN X Q</a:t>
            </a:r>
          </a:p>
          <a:p>
            <a:pPr marL="171450" indent="-171450" algn="just">
              <a:buFont typeface="Wingdings" panose="05000000000000000000" pitchFamily="2" charset="2"/>
              <a:buChar char="Ø"/>
            </a:pPr>
            <a:r>
              <a:rPr lang="hr-HR" sz="1900" b="1" dirty="0"/>
              <a:t>A</a:t>
            </a:r>
            <a:r>
              <a:rPr lang="hr-HR" sz="1900" dirty="0"/>
              <a:t> </a:t>
            </a:r>
            <a:r>
              <a:rPr lang="hr-HR" sz="1900" b="1" dirty="0">
                <a:solidFill>
                  <a:schemeClr val="accent1">
                    <a:lumMod val="75000"/>
                  </a:schemeClr>
                </a:solidFill>
              </a:rPr>
              <a:t>=</a:t>
            </a:r>
            <a:r>
              <a:rPr lang="hr-HR" sz="1900" dirty="0"/>
              <a:t> </a:t>
            </a:r>
            <a:r>
              <a:rPr lang="hr-HR" sz="1900" b="1" dirty="0">
                <a:solidFill>
                  <a:schemeClr val="accent1">
                    <a:lumMod val="75000"/>
                  </a:schemeClr>
                </a:solidFill>
              </a:rPr>
              <a:t>Ukupno prihvatljivi troškovi kupnje hrane / troškovi školskog obroka</a:t>
            </a:r>
          </a:p>
          <a:p>
            <a:pPr marL="171450" indent="-171450" algn="just">
              <a:buFont typeface="Wingdings" panose="05000000000000000000" pitchFamily="2" charset="2"/>
              <a:buChar char="Ø"/>
            </a:pPr>
            <a:r>
              <a:rPr lang="hr-HR" sz="1900" b="1" dirty="0"/>
              <a:t>Q</a:t>
            </a:r>
            <a:r>
              <a:rPr lang="hr-HR" sz="1900" b="1" dirty="0">
                <a:solidFill>
                  <a:schemeClr val="accent1">
                    <a:lumMod val="75000"/>
                  </a:schemeClr>
                </a:solidFill>
              </a:rPr>
              <a:t> = Ukupan broj obroka koje obavezna partnerska organizacija planira podijeliti tijekom provedbe projekta</a:t>
            </a:r>
          </a:p>
          <a:p>
            <a:pPr algn="just"/>
            <a:endParaRPr lang="hr-HR" sz="1900" b="1" dirty="0">
              <a:solidFill>
                <a:schemeClr val="accent1">
                  <a:lumMod val="75000"/>
                </a:schemeClr>
              </a:solidFill>
            </a:endParaRPr>
          </a:p>
          <a:p>
            <a:pPr marL="171450" indent="-171450" algn="just">
              <a:buFont typeface="Wingdings" panose="05000000000000000000" pitchFamily="2" charset="2"/>
              <a:buChar char="Ø"/>
            </a:pPr>
            <a:r>
              <a:rPr lang="hr-HR" sz="1900" dirty="0"/>
              <a:t>prijavitelj mora u projektnom prijedlogu detaljno obrazložiti kako je došao do ukupnog broja obroka koje planira podijeliti tijekom provedbe projekta na način da bude razvidno koliko će ukupno djece biti obuhvaćeno, kroz koji vremenski period, koliko obroka će djeca primati dnevno i sl.</a:t>
            </a:r>
          </a:p>
          <a:p>
            <a:pPr marL="171450" indent="-171450" algn="l">
              <a:buFont typeface="Wingdings" panose="05000000000000000000" pitchFamily="2" charset="2"/>
              <a:buChar char="Ø"/>
            </a:pPr>
            <a:endParaRPr lang="hr-HR" sz="1200"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29679" y="579936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2885476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335502" y="1164167"/>
            <a:ext cx="11310151" cy="770509"/>
          </a:xfrm>
        </p:spPr>
        <p:txBody>
          <a:bodyPr>
            <a:normAutofit fontScale="90000"/>
          </a:bodyPr>
          <a:lstStyle/>
          <a:p>
            <a:pPr algn="l"/>
            <a:r>
              <a:rPr lang="hr-HR" sz="1800" b="1" dirty="0">
                <a:latin typeface="+mn-lt"/>
              </a:rPr>
              <a:t>PRIHVATLJIVOST PROJEKTNOG PRIJEDLOGA – lokacija, trajanje projekta, aktivnosti za koje se mogu dodijeliti bespovratna  	                                                                 			                        sredstva, promidžba i vidljivost</a:t>
            </a:r>
            <a:br>
              <a:rPr lang="hr-HR" sz="1800" dirty="0">
                <a:latin typeface="+mn-lt"/>
              </a:rPr>
            </a:br>
            <a:endParaRPr lang="hr-HR" sz="1800" dirty="0">
              <a:latin typeface="+mn-lt"/>
            </a:endParaRP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207267" y="1117264"/>
            <a:ext cx="11777466" cy="5562244"/>
          </a:xfrm>
        </p:spPr>
        <p:txBody>
          <a:bodyPr>
            <a:normAutofit/>
          </a:bodyPr>
          <a:lstStyle/>
          <a:p>
            <a:pPr algn="l"/>
            <a:endParaRPr lang="hr-HR" sz="1800" b="1" dirty="0"/>
          </a:p>
          <a:p>
            <a:pPr algn="l"/>
            <a:endParaRPr lang="hr-HR" sz="1600" b="1" dirty="0"/>
          </a:p>
          <a:p>
            <a:r>
              <a:rPr lang="hr-HR" sz="1400" b="1" dirty="0"/>
              <a:t>PRIHVATLJIVOST IZDATAKA</a:t>
            </a:r>
          </a:p>
          <a:p>
            <a:pPr marL="171450" indent="-171450" algn="l">
              <a:buFont typeface="Wingdings" panose="05000000000000000000" pitchFamily="2" charset="2"/>
              <a:buChar char="Ø"/>
            </a:pPr>
            <a:r>
              <a:rPr lang="hr-HR" sz="1200" dirty="0"/>
              <a:t>uz zahtjev za nadoknadom sredstava nije potrebno dostavljati popratnu dokumentaciju za navedene troškove kupnje hrane/školskog obroka</a:t>
            </a:r>
          </a:p>
          <a:p>
            <a:pPr marL="171450" indent="-171450" algn="l">
              <a:buFont typeface="Wingdings" panose="05000000000000000000" pitchFamily="2" charset="2"/>
              <a:buChar char="Ø"/>
            </a:pPr>
            <a:r>
              <a:rPr lang="hr-HR" sz="1200" b="1" dirty="0"/>
              <a:t>korisnik osigurava </a:t>
            </a:r>
            <a:r>
              <a:rPr lang="hr-HR" sz="1200" dirty="0"/>
              <a:t>da </a:t>
            </a:r>
            <a:r>
              <a:rPr lang="hr-HR" sz="1200" b="1" dirty="0"/>
              <a:t>javne osnovne škole </a:t>
            </a:r>
            <a:r>
              <a:rPr lang="hr-HR" sz="1200" dirty="0"/>
              <a:t>tijekom provedbe projekta </a:t>
            </a:r>
            <a:r>
              <a:rPr lang="hr-HR" sz="1200" b="1" u="sng" dirty="0"/>
              <a:t>vode sljedeće evidencije (koje se daju na uvid  prilikom provjere na licu mjesta koju provodi Posredničko tijelo)</a:t>
            </a:r>
            <a:r>
              <a:rPr lang="hr-HR" sz="1200" dirty="0"/>
              <a:t>:</a:t>
            </a:r>
          </a:p>
          <a:p>
            <a:pPr algn="l"/>
            <a:r>
              <a:rPr lang="hr-HR" sz="1200" dirty="0"/>
              <a:t>    • evidenciju svih korisnika školske prehrane (učenika), iz koje je razvidan izvor financiranja prehrane za svakog pojedinog korisnika školske prehrane.</a:t>
            </a:r>
          </a:p>
          <a:p>
            <a:pPr algn="l"/>
            <a:r>
              <a:rPr lang="hr-HR" sz="1200" dirty="0"/>
              <a:t>    • evidenciju svih korisnika školske prehrane (učenika) i podijeljenih obroka financiranih iz FEAD-a. Navedena evidencija sadržavat će minimalno sljedeće podatke: ime i prezime korisnika             školske prehrane, OIB, datum kad je obrok konzumiran i broj konzumiranih obroka</a:t>
            </a:r>
          </a:p>
          <a:p>
            <a:pPr algn="l"/>
            <a:r>
              <a:rPr lang="hr-HR" sz="1200" dirty="0"/>
              <a:t>   • evidenciju prisutnosti na nastavi korisnika školske prehrane (učenika) čija se prehrana financira kroz projekt</a:t>
            </a:r>
          </a:p>
          <a:p>
            <a:pPr marL="171450" indent="-171450" algn="just">
              <a:buFont typeface="Wingdings" panose="05000000000000000000" pitchFamily="2" charset="2"/>
              <a:buChar char="Ø"/>
            </a:pPr>
            <a:r>
              <a:rPr lang="hr-HR" sz="1200" b="1" dirty="0"/>
              <a:t>evidentiran izostanak </a:t>
            </a:r>
            <a:r>
              <a:rPr lang="hr-HR" sz="1200" dirty="0"/>
              <a:t>korisnika školske prehrane (učenika) </a:t>
            </a:r>
            <a:r>
              <a:rPr lang="hr-HR" sz="1200" b="1" dirty="0"/>
              <a:t>iz škole do 3 (tri) nastavna dana</a:t>
            </a:r>
            <a:r>
              <a:rPr lang="hr-HR" sz="1200" dirty="0"/>
              <a:t>, koji ne moraju biti uzastopni, u jednom mjesecu </a:t>
            </a:r>
            <a:r>
              <a:rPr lang="hr-HR" sz="1200" b="1" i="1" dirty="0"/>
              <a:t>ne utječe na prihvatljivost troškova obroka </a:t>
            </a:r>
            <a:r>
              <a:rPr lang="hr-HR" sz="1200" dirty="0"/>
              <a:t>tijekom tih dana za istog učenika, s obzirom se obroci planiraju i osiguravaju unaprijed, </a:t>
            </a:r>
            <a:r>
              <a:rPr lang="hr-HR" sz="1200" u="sng" dirty="0"/>
              <a:t>a izostanak može biti neplaniran ili nenajavljen</a:t>
            </a:r>
            <a:r>
              <a:rPr lang="hr-HR" sz="1200" dirty="0"/>
              <a:t>. </a:t>
            </a:r>
            <a:r>
              <a:rPr lang="hr-HR" sz="1200" i="1" dirty="0"/>
              <a:t>Ukoliko izostanak učenika potraje dulje od 3 (tri</a:t>
            </a:r>
            <a:r>
              <a:rPr lang="hr-HR" sz="1200" dirty="0"/>
              <a:t>) </a:t>
            </a:r>
            <a:r>
              <a:rPr lang="hr-HR" sz="1200" i="1" dirty="0"/>
              <a:t>nastavna dana u jednom mjesecu</a:t>
            </a:r>
            <a:r>
              <a:rPr lang="hr-HR" sz="1200" dirty="0"/>
              <a:t>, </a:t>
            </a:r>
            <a:r>
              <a:rPr lang="hr-HR" sz="1200" b="1" u="sng" dirty="0"/>
              <a:t>troškovi obroka za tog učenika neprihvatljivi su od četvrtog nastavnog dana izostanka</a:t>
            </a:r>
            <a:r>
              <a:rPr lang="hr-HR" sz="1200" dirty="0"/>
              <a:t>. Izostanak učenika mora biti evidentiran u Evidenciji svih korisnika školske prehrane (učenika) i podijeljenih obroka financiranih iz FEAD-a</a:t>
            </a:r>
          </a:p>
          <a:p>
            <a:pPr algn="just"/>
            <a:endParaRPr lang="hr-HR" sz="1200" dirty="0"/>
          </a:p>
          <a:p>
            <a:pPr marL="171450" indent="-171450" algn="just">
              <a:buFont typeface="Wingdings" panose="05000000000000000000" pitchFamily="2" charset="2"/>
              <a:buChar char="Ø"/>
            </a:pPr>
            <a:r>
              <a:rPr lang="hr-HR" sz="1200" b="1" dirty="0">
                <a:solidFill>
                  <a:schemeClr val="accent1">
                    <a:lumMod val="75000"/>
                  </a:schemeClr>
                </a:solidFill>
              </a:rPr>
              <a:t>2. Administrativni troškovi i troškovi prijevoza i skladištenja:</a:t>
            </a:r>
          </a:p>
          <a:p>
            <a:pPr marL="228600" indent="-228600" algn="just">
              <a:buFont typeface="+mj-lt"/>
              <a:buAutoNum type="alphaLcParenR"/>
            </a:pPr>
            <a:r>
              <a:rPr lang="hr-HR" sz="1200" b="1" dirty="0"/>
              <a:t>administrativni troškovi – </a:t>
            </a:r>
            <a:r>
              <a:rPr lang="hr-HR" sz="1200" dirty="0"/>
              <a:t>plaće osoblja (voditelj projekta), troškovi putovanja vezani uz provedbu projektnih aktivnosti, troškovi izrade promotivnih materijala odnosno drugih aktivnosti promidžbe i vidljivosti i troškovi nabave osobnih zaštitnih materijala i opreme </a:t>
            </a:r>
            <a:r>
              <a:rPr lang="hr-HR" sz="1200" b="1" dirty="0">
                <a:solidFill>
                  <a:schemeClr val="accent1">
                    <a:lumMod val="75000"/>
                  </a:schemeClr>
                </a:solidFill>
              </a:rPr>
              <a:t>(uključuje sapun, sredstva za dezinfekciju, zaštitne maske, jednokratne higijenske rukavice, zaštitnu obuću i odjeću te ostale higijenske proizvode vezane uz borbu protiv </a:t>
            </a:r>
            <a:r>
              <a:rPr lang="hr-HR" sz="1200" b="1" dirty="0" err="1">
                <a:solidFill>
                  <a:schemeClr val="accent1">
                    <a:lumMod val="75000"/>
                  </a:schemeClr>
                </a:solidFill>
              </a:rPr>
              <a:t>koronavirusa</a:t>
            </a:r>
            <a:r>
              <a:rPr lang="hr-HR" sz="1200" b="1" dirty="0">
                <a:solidFill>
                  <a:schemeClr val="accent1">
                    <a:lumMod val="75000"/>
                  </a:schemeClr>
                </a:solidFill>
              </a:rPr>
              <a:t> (COVID-19))</a:t>
            </a:r>
            <a:endParaRPr lang="hr-HR" sz="1200" dirty="0">
              <a:solidFill>
                <a:schemeClr val="accent1">
                  <a:lumMod val="75000"/>
                </a:schemeClr>
              </a:solidFill>
            </a:endParaRPr>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20625" y="579936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1693569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414534" y="1106013"/>
            <a:ext cx="11310151" cy="798830"/>
          </a:xfrm>
        </p:spPr>
        <p:txBody>
          <a:bodyPr>
            <a:noAutofit/>
          </a:bodyPr>
          <a:lstStyle/>
          <a:p>
            <a:pPr algn="l"/>
            <a:r>
              <a:rPr lang="hr-HR" sz="1600" b="1" dirty="0">
                <a:latin typeface="+mn-lt"/>
              </a:rPr>
              <a:t>PRIHVATLJIVOST PROJEKTNOG PRIJEDLOGA – lokacija, trajanje projekta, aktivnosti za koje se mogu dodijeliti bespovratna  	                                                                 				    sredstva, promidžba i vidljivost</a:t>
            </a:r>
            <a:br>
              <a:rPr lang="hr-HR" sz="1600" b="1" dirty="0">
                <a:latin typeface="+mn-lt"/>
              </a:rPr>
            </a:br>
            <a:endParaRPr lang="hr-HR" sz="1600" b="1" dirty="0">
              <a:latin typeface="+mn-lt"/>
            </a:endParaRP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14534" y="1683753"/>
            <a:ext cx="11777466" cy="4163627"/>
          </a:xfrm>
        </p:spPr>
        <p:txBody>
          <a:bodyPr>
            <a:normAutofit/>
          </a:bodyPr>
          <a:lstStyle/>
          <a:p>
            <a:pPr algn="l"/>
            <a:endParaRPr lang="hr-HR" sz="1400" b="1" dirty="0"/>
          </a:p>
          <a:p>
            <a:pPr algn="l"/>
            <a:r>
              <a:rPr lang="hr-HR" sz="1400" b="1" dirty="0"/>
              <a:t>PRIHVATLJIVOST IZDATAKA</a:t>
            </a:r>
          </a:p>
          <a:p>
            <a:pPr algn="l"/>
            <a:r>
              <a:rPr lang="hr-HR" sz="1300" b="1" dirty="0"/>
              <a:t>b) troškovi prijevoza: </a:t>
            </a:r>
            <a:r>
              <a:rPr lang="hr-HR" sz="1300" dirty="0"/>
              <a:t>trošak prijevoza od dobavljača do skladišta/lokacije podjele hrane i</a:t>
            </a:r>
          </a:p>
          <a:p>
            <a:pPr algn="l"/>
            <a:r>
              <a:rPr lang="hr-HR" sz="1300" b="1" dirty="0"/>
              <a:t>c) skladištenje: </a:t>
            </a:r>
            <a:r>
              <a:rPr lang="hr-HR" sz="1300" dirty="0"/>
              <a:t>trošak pohrane hrane (najam skladišta i režijski troškovi)</a:t>
            </a:r>
          </a:p>
          <a:p>
            <a:pPr algn="l"/>
            <a:r>
              <a:rPr lang="hr-HR" sz="1300" b="1" dirty="0"/>
              <a:t>- administrativni troškovi i troškovi prijevoza i skladištenja</a:t>
            </a:r>
            <a:r>
              <a:rPr lang="hr-HR" sz="1300" dirty="0"/>
              <a:t> izračunavaju se primjenom </a:t>
            </a:r>
            <a:r>
              <a:rPr lang="hr-HR" sz="1300" b="1" dirty="0">
                <a:solidFill>
                  <a:schemeClr val="accent1">
                    <a:lumMod val="75000"/>
                  </a:schemeClr>
                </a:solidFill>
              </a:rPr>
              <a:t>fiksne stope od 5 % </a:t>
            </a:r>
            <a:r>
              <a:rPr lang="hr-HR" sz="1300" dirty="0"/>
              <a:t>prihvatljivih troškova kupnje hrane/troškova školskog obroka</a:t>
            </a:r>
          </a:p>
          <a:p>
            <a:pPr algn="l"/>
            <a:r>
              <a:rPr lang="hr-HR" sz="1300" b="1" dirty="0"/>
              <a:t>C = A X B</a:t>
            </a:r>
          </a:p>
          <a:p>
            <a:pPr algn="l"/>
            <a:r>
              <a:rPr lang="hr-HR" sz="1300" b="1" dirty="0"/>
              <a:t>A</a:t>
            </a:r>
            <a:r>
              <a:rPr lang="hr-HR" sz="1300" dirty="0"/>
              <a:t> = </a:t>
            </a:r>
            <a:r>
              <a:rPr lang="hr-HR" sz="1300" b="1" dirty="0">
                <a:solidFill>
                  <a:schemeClr val="accent1">
                    <a:lumMod val="75000"/>
                  </a:schemeClr>
                </a:solidFill>
              </a:rPr>
              <a:t>Ukupno prihvatljivi troškovi kupnje hrane / trošak školskog obroka </a:t>
            </a:r>
          </a:p>
          <a:p>
            <a:pPr algn="l"/>
            <a:r>
              <a:rPr lang="hr-HR" sz="1300" b="1" dirty="0"/>
              <a:t>B</a:t>
            </a:r>
            <a:r>
              <a:rPr lang="hr-HR" sz="1300" dirty="0"/>
              <a:t> = </a:t>
            </a:r>
            <a:r>
              <a:rPr lang="hr-HR" sz="1300" b="1" dirty="0">
                <a:solidFill>
                  <a:schemeClr val="accent1">
                    <a:lumMod val="75000"/>
                  </a:schemeClr>
                </a:solidFill>
              </a:rPr>
              <a:t>Fiksna stopa (5 %)</a:t>
            </a:r>
          </a:p>
          <a:p>
            <a:pPr algn="l"/>
            <a:r>
              <a:rPr lang="hr-HR" sz="1300" b="1" dirty="0"/>
              <a:t>C</a:t>
            </a:r>
            <a:r>
              <a:rPr lang="hr-HR" sz="1300" dirty="0"/>
              <a:t> = </a:t>
            </a:r>
            <a:r>
              <a:rPr lang="hr-HR" sz="1300" b="1" dirty="0">
                <a:solidFill>
                  <a:schemeClr val="accent1">
                    <a:lumMod val="75000"/>
                  </a:schemeClr>
                </a:solidFill>
              </a:rPr>
              <a:t>Administrativni troškovi i troškovi prijevoza i skladištenja</a:t>
            </a:r>
          </a:p>
          <a:p>
            <a:pPr algn="l"/>
            <a:endParaRPr lang="hr-HR" sz="1200" b="1" dirty="0">
              <a:solidFill>
                <a:schemeClr val="accent1">
                  <a:lumMod val="75000"/>
                </a:schemeClr>
              </a:solidFill>
            </a:endParaRPr>
          </a:p>
          <a:p>
            <a:pPr algn="l"/>
            <a:r>
              <a:rPr lang="hr-HR" sz="1300" b="1" dirty="0"/>
              <a:t>RETROAKTIVNO SUFINANCIRANJE </a:t>
            </a:r>
          </a:p>
          <a:p>
            <a:pPr marL="285750" indent="-285750" algn="l">
              <a:buFontTx/>
              <a:buChar char="-"/>
            </a:pPr>
            <a:r>
              <a:rPr lang="hr-HR" sz="1300" dirty="0"/>
              <a:t>prihvatljivo za izdatke vezane uz</a:t>
            </a:r>
            <a:r>
              <a:rPr lang="hr-HR" sz="1300" b="1" dirty="0"/>
              <a:t> trošak kupnje hrane/trošak školskog obroka </a:t>
            </a:r>
            <a:r>
              <a:rPr lang="hr-HR" sz="1300" dirty="0"/>
              <a:t>koji su nastali </a:t>
            </a:r>
            <a:r>
              <a:rPr lang="hr-HR" sz="1300" b="1" dirty="0"/>
              <a:t>u vezi sa školskom godinom 2020./2021., </a:t>
            </a:r>
            <a:r>
              <a:rPr lang="hr-HR" sz="1300" dirty="0"/>
              <a:t>počevši od početka nastavne godine </a:t>
            </a:r>
            <a:r>
              <a:rPr lang="hr-HR" sz="1300" b="1" dirty="0"/>
              <a:t>7. rujna 2020. do sklapanja Ugovora o dodjeli bespovratnih sredstava, </a:t>
            </a:r>
            <a:r>
              <a:rPr lang="hr-HR" sz="1300" dirty="0"/>
              <a:t>uz uvjet da su jasno isplanirani u proračunu projekta</a:t>
            </a:r>
          </a:p>
          <a:p>
            <a:pPr algn="l"/>
            <a:endParaRPr lang="hr-HR" sz="1300"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29328" y="579936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291392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541659" y="1306793"/>
            <a:ext cx="11310151" cy="592579"/>
          </a:xfrm>
        </p:spPr>
        <p:txBody>
          <a:bodyPr>
            <a:normAutofit fontScale="90000"/>
          </a:bodyPr>
          <a:lstStyle/>
          <a:p>
            <a:pPr algn="l"/>
            <a:r>
              <a:rPr lang="hr-HR" sz="1600" b="1" dirty="0">
                <a:latin typeface="+mn-lt"/>
              </a:rPr>
              <a:t>PRIHVATLJIVOST PROJEKTNOG PRIJEDLOGA – lokacija, trajanje projekta, aktivnosti za koje se mogu dodijeliti bespovratna  	                                                                 		                                      sredstva, promidžba i vidljivost</a:t>
            </a:r>
            <a:br>
              <a:rPr lang="hr-HR" sz="1400" dirty="0">
                <a:latin typeface="+mn-lt"/>
              </a:rPr>
            </a:br>
            <a:endParaRPr lang="hr-HR" sz="1400" dirty="0">
              <a:latin typeface="+mn-lt"/>
            </a:endParaRP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14534" y="1369374"/>
            <a:ext cx="11777466" cy="5117603"/>
          </a:xfrm>
        </p:spPr>
        <p:txBody>
          <a:bodyPr>
            <a:normAutofit/>
          </a:bodyPr>
          <a:lstStyle/>
          <a:p>
            <a:pPr algn="l"/>
            <a:endParaRPr lang="hr-HR" sz="1800" b="1" dirty="0"/>
          </a:p>
          <a:p>
            <a:pPr algn="l"/>
            <a:r>
              <a:rPr lang="hr-HR" sz="1400" b="1" dirty="0"/>
              <a:t>   PRIHVATLJIVOST IZDATAKA</a:t>
            </a:r>
          </a:p>
          <a:p>
            <a:pPr algn="l"/>
            <a:r>
              <a:rPr lang="hr-HR" sz="1600" b="1" dirty="0"/>
              <a:t>				               </a:t>
            </a:r>
            <a:r>
              <a:rPr lang="hr-HR" sz="1200" b="1" u="sng" dirty="0"/>
              <a:t>NEPRIHVATLJIVI IZDACI</a:t>
            </a:r>
          </a:p>
          <a:p>
            <a:pPr algn="l"/>
            <a:endParaRPr lang="hr-HR" sz="1600"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11572" y="579936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graphicFrame>
        <p:nvGraphicFramePr>
          <p:cNvPr id="5" name="Tablica 5">
            <a:extLst>
              <a:ext uri="{FF2B5EF4-FFF2-40B4-BE49-F238E27FC236}">
                <a16:creationId xmlns:a16="http://schemas.microsoft.com/office/drawing/2014/main" id="{F77BE809-B73B-49EC-A2D9-E5FA560AB4C3}"/>
              </a:ext>
            </a:extLst>
          </p:cNvPr>
          <p:cNvGraphicFramePr>
            <a:graphicFrameLocks noGrp="1"/>
          </p:cNvGraphicFramePr>
          <p:nvPr>
            <p:extLst>
              <p:ext uri="{D42A27DB-BD31-4B8C-83A1-F6EECF244321}">
                <p14:modId xmlns:p14="http://schemas.microsoft.com/office/powerpoint/2010/main" val="2170781709"/>
              </p:ext>
            </p:extLst>
          </p:nvPr>
        </p:nvGraphicFramePr>
        <p:xfrm>
          <a:off x="647259" y="2639252"/>
          <a:ext cx="10414494" cy="2964842"/>
        </p:xfrm>
        <a:graphic>
          <a:graphicData uri="http://schemas.openxmlformats.org/drawingml/2006/table">
            <a:tbl>
              <a:tblPr firstRow="1" bandRow="1">
                <a:tableStyleId>{5C22544A-7EE6-4342-B048-85BDC9FD1C3A}</a:tableStyleId>
              </a:tblPr>
              <a:tblGrid>
                <a:gridCol w="5099088">
                  <a:extLst>
                    <a:ext uri="{9D8B030D-6E8A-4147-A177-3AD203B41FA5}">
                      <a16:colId xmlns:a16="http://schemas.microsoft.com/office/drawing/2014/main" val="3535448507"/>
                    </a:ext>
                  </a:extLst>
                </a:gridCol>
                <a:gridCol w="5315406">
                  <a:extLst>
                    <a:ext uri="{9D8B030D-6E8A-4147-A177-3AD203B41FA5}">
                      <a16:colId xmlns:a16="http://schemas.microsoft.com/office/drawing/2014/main" val="3248573682"/>
                    </a:ext>
                  </a:extLst>
                </a:gridCol>
              </a:tblGrid>
              <a:tr h="2964842">
                <a:tc>
                  <a:txBody>
                    <a:bodyPr/>
                    <a:lstStyle/>
                    <a:p>
                      <a:pPr algn="just"/>
                      <a:r>
                        <a:rPr lang="hr-HR" sz="1100" dirty="0">
                          <a:solidFill>
                            <a:schemeClr val="tx1"/>
                          </a:solidFill>
                        </a:rPr>
                        <a:t>1. Kamata na dug</a:t>
                      </a:r>
                    </a:p>
                    <a:p>
                      <a:pPr algn="just"/>
                      <a:r>
                        <a:rPr lang="hr-HR" sz="1100" dirty="0">
                          <a:solidFill>
                            <a:schemeClr val="tx1"/>
                          </a:solidFill>
                        </a:rPr>
                        <a:t>2. Pružanje infrastrukture</a:t>
                      </a:r>
                    </a:p>
                    <a:p>
                      <a:pPr algn="just"/>
                      <a:r>
                        <a:rPr lang="hr-HR" sz="1100" dirty="0">
                          <a:solidFill>
                            <a:schemeClr val="tx1"/>
                          </a:solidFill>
                        </a:rPr>
                        <a:t>3. Troškovi rabljene robe</a:t>
                      </a:r>
                    </a:p>
                    <a:p>
                      <a:pPr algn="just"/>
                      <a:r>
                        <a:rPr lang="hr-HR" sz="1100" dirty="0">
                          <a:solidFill>
                            <a:schemeClr val="tx1"/>
                          </a:solidFill>
                        </a:rPr>
                        <a:t>4. Ulaganja u kapital ili kreditna ulaganja</a:t>
                      </a:r>
                    </a:p>
                    <a:p>
                      <a:pPr algn="just"/>
                      <a:r>
                        <a:rPr lang="hr-HR" sz="1100" dirty="0">
                          <a:solidFill>
                            <a:schemeClr val="tx1"/>
                          </a:solidFill>
                        </a:rPr>
                        <a:t>5. Doprinosi u naravi: nefinancijski doprinosi (robe ili usluge) od trećih strana koji ne obuhvaćaju izdatke za korisnika</a:t>
                      </a:r>
                    </a:p>
                    <a:p>
                      <a:pPr algn="just"/>
                      <a:r>
                        <a:rPr lang="hr-HR" sz="1100" dirty="0">
                          <a:solidFill>
                            <a:schemeClr val="tx1"/>
                          </a:solidFill>
                        </a:rPr>
                        <a:t>6. Kupnja opreme i vozila koja se koriste u svrhu upravljanja projektom</a:t>
                      </a:r>
                    </a:p>
                    <a:p>
                      <a:pPr algn="just"/>
                      <a:r>
                        <a:rPr lang="hr-HR" sz="1100" dirty="0">
                          <a:solidFill>
                            <a:schemeClr val="tx1"/>
                          </a:solidFill>
                        </a:rPr>
                        <a:t>7. Otpremnine, doprinosi za dobrovoljna zdravstvena ili mirovinska osiguranja koja nisu obvezna prema nacionalnom zakonodavstvu</a:t>
                      </a:r>
                    </a:p>
                    <a:p>
                      <a:pPr algn="just"/>
                      <a:r>
                        <a:rPr lang="hr-HR" sz="1100" dirty="0">
                          <a:solidFill>
                            <a:schemeClr val="tx1"/>
                          </a:solidFill>
                        </a:rPr>
                        <a:t>8. Kazne, financijske globe i troškovi sudskog spora</a:t>
                      </a:r>
                    </a:p>
                    <a:p>
                      <a:pPr algn="just"/>
                      <a:r>
                        <a:rPr lang="hr-HR" sz="1100" dirty="0">
                          <a:solidFill>
                            <a:schemeClr val="tx1"/>
                          </a:solidFill>
                        </a:rPr>
                        <a:t>9. Gubici zbog fluktuacija valutnih tečaja i provizija na valutni tečaj</a:t>
                      </a:r>
                    </a:p>
                    <a:p>
                      <a:pPr algn="just"/>
                      <a:r>
                        <a:rPr lang="hr-HR" sz="1100" dirty="0">
                          <a:solidFill>
                            <a:schemeClr val="tx1"/>
                          </a:solidFill>
                        </a:rPr>
                        <a:t>10. Plaćanja neoporezivih bonusa zaposlenima</a:t>
                      </a:r>
                    </a:p>
                    <a:p>
                      <a:pPr algn="just"/>
                      <a:r>
                        <a:rPr lang="hr-HR" sz="1100" dirty="0">
                          <a:solidFill>
                            <a:schemeClr val="tx1"/>
                          </a:solidFill>
                        </a:rPr>
                        <a:t>11. Bankovni troškovi za otvaranje i vođenje računa, naknade za financijske transfere i drugi troškovi u potpunosti financijske prirode</a:t>
                      </a:r>
                    </a:p>
                    <a:p>
                      <a:pPr algn="just"/>
                      <a:endParaRPr lang="hr-HR" sz="1100" dirty="0">
                        <a:highlight>
                          <a:srgbClr val="C0C0C0"/>
                        </a:highlight>
                      </a:endParaRPr>
                    </a:p>
                  </a:txBody>
                  <a:tcPr>
                    <a:solidFill>
                      <a:schemeClr val="bg2"/>
                    </a:solidFill>
                  </a:tcPr>
                </a:tc>
                <a:tc>
                  <a:txBody>
                    <a:bodyPr/>
                    <a:lstStyle/>
                    <a:p>
                      <a:r>
                        <a:rPr lang="hr-HR" sz="1100" dirty="0">
                          <a:solidFill>
                            <a:schemeClr val="tx1"/>
                          </a:solidFill>
                        </a:rPr>
                        <a:t>12. Kupnja zemljišta i nekretnina</a:t>
                      </a:r>
                    </a:p>
                    <a:p>
                      <a:r>
                        <a:rPr lang="hr-HR" sz="1100" dirty="0">
                          <a:solidFill>
                            <a:schemeClr val="tx1"/>
                          </a:solidFill>
                        </a:rPr>
                        <a:t>13. Porez na dodanu vrijednost (osim ako povrat poreza nije moguć u okviru nacionalnog</a:t>
                      </a:r>
                    </a:p>
                    <a:p>
                      <a:r>
                        <a:rPr lang="hr-HR" sz="1100" dirty="0">
                          <a:solidFill>
                            <a:schemeClr val="tx1"/>
                          </a:solidFill>
                        </a:rPr>
                        <a:t>zakonodavstva o PDV-u)</a:t>
                      </a:r>
                    </a:p>
                    <a:p>
                      <a:r>
                        <a:rPr lang="hr-HR" sz="1100" dirty="0">
                          <a:solidFill>
                            <a:schemeClr val="tx1"/>
                          </a:solidFill>
                        </a:rPr>
                        <a:t>14. Amortizacija trajne materijalne imovine</a:t>
                      </a:r>
                    </a:p>
                    <a:p>
                      <a:r>
                        <a:rPr lang="hr-HR" sz="1100" dirty="0">
                          <a:solidFill>
                            <a:schemeClr val="tx1"/>
                          </a:solidFill>
                        </a:rPr>
                        <a:t>15. Neizravni troškovi</a:t>
                      </a:r>
                    </a:p>
                    <a:p>
                      <a:r>
                        <a:rPr lang="hr-HR" sz="1100" dirty="0">
                          <a:solidFill>
                            <a:schemeClr val="tx1"/>
                          </a:solidFill>
                        </a:rPr>
                        <a:t>16. Izdaci povezani s uslugom revizije projekta, koju nabavlja Korisnik</a:t>
                      </a:r>
                    </a:p>
                    <a:p>
                      <a:r>
                        <a:rPr lang="hr-HR" sz="1100" dirty="0">
                          <a:solidFill>
                            <a:schemeClr val="tx1"/>
                          </a:solidFill>
                        </a:rPr>
                        <a:t>17. Izdaci jamstava koja izdaje banka ili druga financijska institucija</a:t>
                      </a:r>
                    </a:p>
                    <a:p>
                      <a:r>
                        <a:rPr lang="hr-HR" sz="1100" dirty="0">
                          <a:solidFill>
                            <a:schemeClr val="tx1"/>
                          </a:solidFill>
                        </a:rPr>
                        <a:t>18. Administrativni troškovi, troškovi prijevoza i skladištenja koji u svom zbroju premašuju vrijednost od 5 % ukupnog troška kupnje hrane/troška školskog obroka</a:t>
                      </a:r>
                    </a:p>
                    <a:p>
                      <a:r>
                        <a:rPr lang="hr-HR" sz="1100" dirty="0">
                          <a:solidFill>
                            <a:schemeClr val="tx1"/>
                          </a:solidFill>
                        </a:rPr>
                        <a:t>19. Troškovi podjele obroka ciljanoj skupini kojima se obrok u cijelosti financira iz već</a:t>
                      </a:r>
                    </a:p>
                    <a:p>
                      <a:r>
                        <a:rPr lang="hr-HR" sz="1100" dirty="0">
                          <a:solidFill>
                            <a:schemeClr val="tx1"/>
                          </a:solidFill>
                        </a:rPr>
                        <a:t>postojećih programa subvencionirane prehrane u školi;</a:t>
                      </a:r>
                    </a:p>
                    <a:p>
                      <a:r>
                        <a:rPr lang="hr-HR" sz="1100" dirty="0">
                          <a:solidFill>
                            <a:schemeClr val="tx1"/>
                          </a:solidFill>
                        </a:rPr>
                        <a:t>20. Trošak školskog obroka uslijed evidentiranog izostanka korisnika školske prehrane</a:t>
                      </a:r>
                    </a:p>
                    <a:p>
                      <a:r>
                        <a:rPr lang="hr-HR" sz="1100" dirty="0">
                          <a:solidFill>
                            <a:schemeClr val="tx1"/>
                          </a:solidFill>
                        </a:rPr>
                        <a:t>(učenika) iz škole od četvrtog nastavnog dana izostanka u jednom mjesecu;</a:t>
                      </a:r>
                    </a:p>
                    <a:p>
                      <a:r>
                        <a:rPr lang="hr-HR" sz="1100" dirty="0">
                          <a:solidFill>
                            <a:schemeClr val="tx1"/>
                          </a:solidFill>
                        </a:rPr>
                        <a:t>21. Drugi troškovi koji nisu u neposrednoj povezanosti sa sadržajem projekta u skladu s Prilogom I Pravilnika o prihvatljivosti izdataka u okviru FEAD-a.</a:t>
                      </a:r>
                      <a:endParaRPr lang="hr-HR" sz="1100" dirty="0">
                        <a:solidFill>
                          <a:schemeClr val="tx1"/>
                        </a:solidFill>
                        <a:highlight>
                          <a:srgbClr val="C0C0C0"/>
                        </a:highlight>
                      </a:endParaRPr>
                    </a:p>
                  </a:txBody>
                  <a:tcPr>
                    <a:solidFill>
                      <a:schemeClr val="bg2"/>
                    </a:solidFill>
                  </a:tcPr>
                </a:tc>
                <a:extLst>
                  <a:ext uri="{0D108BD9-81ED-4DB2-BD59-A6C34878D82A}">
                    <a16:rowId xmlns:a16="http://schemas.microsoft.com/office/drawing/2014/main" val="1249817256"/>
                  </a:ext>
                </a:extLst>
              </a:tr>
            </a:tbl>
          </a:graphicData>
        </a:graphic>
      </p:graphicFrame>
    </p:spTree>
    <p:extLst>
      <p:ext uri="{BB962C8B-B14F-4D97-AF65-F5344CB8AC3E}">
        <p14:creationId xmlns:p14="http://schemas.microsoft.com/office/powerpoint/2010/main" val="278842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122693" y="754846"/>
            <a:ext cx="11354540" cy="1003175"/>
          </a:xfrm>
        </p:spPr>
        <p:txBody>
          <a:bodyPr>
            <a:normAutofit/>
          </a:bodyPr>
          <a:lstStyle/>
          <a:p>
            <a:r>
              <a:rPr lang="hr-HR" sz="2400" b="1" dirty="0">
                <a:latin typeface="+mn-lt"/>
              </a:rPr>
              <a:t>OPĆE INFORMACIJE</a:t>
            </a: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19727" y="1662400"/>
            <a:ext cx="11174510" cy="4264913"/>
          </a:xfrm>
        </p:spPr>
        <p:txBody>
          <a:bodyPr>
            <a:normAutofit/>
          </a:bodyPr>
          <a:lstStyle/>
          <a:p>
            <a:endParaRPr lang="hr-HR" b="1" dirty="0"/>
          </a:p>
          <a:p>
            <a:pPr marL="342900" indent="-342900" algn="just">
              <a:buFont typeface="Wingdings" panose="05000000000000000000" pitchFamily="2" charset="2"/>
              <a:buChar char="Ø"/>
            </a:pPr>
            <a:r>
              <a:rPr lang="hr-HR" sz="1600" b="1" dirty="0"/>
              <a:t>FEAD (Fond europske pomoći za najpotrebitije) – </a:t>
            </a:r>
            <a:r>
              <a:rPr lang="hr-HR" sz="1600" dirty="0"/>
              <a:t>uspostavljen za razdoblje </a:t>
            </a:r>
            <a:r>
              <a:rPr lang="hr-HR" sz="1600" b="1" dirty="0"/>
              <a:t>2014.-2020. </a:t>
            </a:r>
            <a:r>
              <a:rPr lang="hr-HR" sz="1600" dirty="0"/>
              <a:t>i  podupire</a:t>
            </a:r>
            <a:r>
              <a:rPr lang="hr-HR" sz="1600" b="1" dirty="0"/>
              <a:t> aktivnosti </a:t>
            </a:r>
            <a:r>
              <a:rPr lang="hr-HR" sz="1600" dirty="0"/>
              <a:t>država članica Europske unije </a:t>
            </a:r>
            <a:r>
              <a:rPr lang="hr-HR" sz="1600" b="1" dirty="0"/>
              <a:t>u pružanju hrane i/ili osnovne materijalne pomoći onima kojima je pomoć najpotrebnija</a:t>
            </a:r>
          </a:p>
          <a:p>
            <a:pPr marL="342900" indent="-342900" algn="just">
              <a:buFont typeface="Wingdings" panose="05000000000000000000" pitchFamily="2" charset="2"/>
              <a:buChar char="Ø"/>
            </a:pPr>
            <a:r>
              <a:rPr lang="hr-HR" sz="1600" b="1" dirty="0"/>
              <a:t>ključni dokument RH za korištenje i provedbu FEAD-a  - </a:t>
            </a:r>
            <a:r>
              <a:rPr lang="hr-HR" sz="1600" b="1" i="1" dirty="0">
                <a:solidFill>
                  <a:schemeClr val="accent1">
                    <a:lumMod val="75000"/>
                  </a:schemeClr>
                </a:solidFill>
              </a:rPr>
              <a:t>Operativni program za hranu i/ili osnovnu materijalnu pomoć 2014.-2020.</a:t>
            </a:r>
          </a:p>
          <a:p>
            <a:pPr marL="342900" indent="-342900" algn="just">
              <a:buFont typeface="Wingdings" panose="05000000000000000000" pitchFamily="2" charset="2"/>
              <a:buChar char="Ø"/>
            </a:pPr>
            <a:r>
              <a:rPr lang="hr-HR" sz="1600" b="1" i="1" dirty="0"/>
              <a:t>Strategija borbe protiv siromaštva i socijalne isključenosti Republike Hrvatske 2014. – 2020. – </a:t>
            </a:r>
            <a:r>
              <a:rPr lang="hr-HR" sz="1600" dirty="0"/>
              <a:t>temeljni dokument </a:t>
            </a:r>
            <a:r>
              <a:rPr lang="hr-HR" sz="1600" b="1" dirty="0"/>
              <a:t>sa </a:t>
            </a:r>
            <a:r>
              <a:rPr lang="hr-HR" sz="1600" b="1" dirty="0">
                <a:solidFill>
                  <a:schemeClr val="accent1">
                    <a:lumMod val="75000"/>
                  </a:schemeClr>
                </a:solidFill>
              </a:rPr>
              <a:t>3 prioriteta</a:t>
            </a:r>
            <a:r>
              <a:rPr lang="hr-HR" sz="1600" b="1" dirty="0"/>
              <a:t>: borba protiv siromaštva i socijalne isključenosti te smanjenje nejednakosti u društvu, sprječavanje nastanka novih kategorija siromašnih kao i smanjenje broja siromašnih i socijalno isključenih osoba te uspostava koordiniranog sustava podrške skupinama u riziku od siromaštva i socijalne isključenosti</a:t>
            </a:r>
          </a:p>
          <a:p>
            <a:pPr marL="342900" indent="-342900" algn="just">
              <a:buFont typeface="Wingdings" panose="05000000000000000000" pitchFamily="2" charset="2"/>
              <a:buChar char="Ø"/>
            </a:pPr>
            <a:r>
              <a:rPr lang="hr-HR" sz="1600" dirty="0"/>
              <a:t>naglasak stavlja na </a:t>
            </a:r>
            <a:r>
              <a:rPr lang="hr-HR" sz="1600" b="1" dirty="0"/>
              <a:t>najranjivije skupine društva izložene siromaštvu i socijalnoj isključenosti: </a:t>
            </a:r>
            <a:r>
              <a:rPr lang="hr-HR" sz="1600" b="1" dirty="0">
                <a:solidFill>
                  <a:schemeClr val="accent1">
                    <a:lumMod val="75000"/>
                  </a:schemeClr>
                </a:solidFill>
              </a:rPr>
              <a:t>djeca i mladi, starije osobe i umirovljenici, nezaposlene osobe i osobe s invaliditetom</a:t>
            </a:r>
          </a:p>
          <a:p>
            <a:pPr marL="342900" indent="-342900" algn="just">
              <a:buFont typeface="Wingdings" panose="05000000000000000000" pitchFamily="2" charset="2"/>
              <a:buChar char="Ø"/>
            </a:pPr>
            <a:endParaRPr lang="hr-HR" sz="2000" b="1" dirty="0"/>
          </a:p>
          <a:p>
            <a:pPr marL="342900" indent="-342900" algn="just">
              <a:buFont typeface="Wingdings" panose="05000000000000000000" pitchFamily="2" charset="2"/>
              <a:buChar char="Ø"/>
            </a:pPr>
            <a:endParaRPr lang="hr-HR" sz="2000"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82593" y="5703739"/>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483899"/>
            <a:ext cx="829310" cy="542925"/>
          </a:xfrm>
          <a:prstGeom prst="rect">
            <a:avLst/>
          </a:prstGeom>
          <a:noFill/>
        </p:spPr>
      </p:pic>
    </p:spTree>
    <p:extLst>
      <p:ext uri="{BB962C8B-B14F-4D97-AF65-F5344CB8AC3E}">
        <p14:creationId xmlns:p14="http://schemas.microsoft.com/office/powerpoint/2010/main" val="1917465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78304" y="762690"/>
            <a:ext cx="11310151" cy="542926"/>
          </a:xfrm>
        </p:spPr>
        <p:txBody>
          <a:bodyPr>
            <a:normAutofit/>
          </a:bodyPr>
          <a:lstStyle/>
          <a:p>
            <a:r>
              <a:rPr lang="hr-HR" sz="2000" b="1" dirty="0">
                <a:latin typeface="+mn-lt"/>
              </a:rPr>
              <a:t>POSTUPAK PRIJAVE</a:t>
            </a: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532601" y="1146108"/>
            <a:ext cx="10434342" cy="5596775"/>
          </a:xfrm>
        </p:spPr>
        <p:txBody>
          <a:bodyPr>
            <a:normAutofit/>
          </a:bodyPr>
          <a:lstStyle/>
          <a:p>
            <a:endParaRPr lang="hr-HR" sz="1600" b="1" dirty="0"/>
          </a:p>
          <a:p>
            <a:pPr marL="285750" indent="-285750" algn="l">
              <a:buFont typeface="Wingdings" panose="05000000000000000000" pitchFamily="2" charset="2"/>
              <a:buChar char="Ø"/>
            </a:pPr>
            <a:r>
              <a:rPr lang="hr-HR" sz="1200" b="1" dirty="0"/>
              <a:t>svi projektni prijedlozi </a:t>
            </a:r>
            <a:r>
              <a:rPr lang="hr-HR" sz="1200" u="sng" dirty="0"/>
              <a:t>moraju</a:t>
            </a:r>
            <a:r>
              <a:rPr lang="hr-HR" sz="1200" dirty="0"/>
              <a:t> biti </a:t>
            </a:r>
            <a:r>
              <a:rPr lang="hr-HR" sz="1200" b="1" dirty="0"/>
              <a:t>na hrvatskom jeziku </a:t>
            </a:r>
            <a:r>
              <a:rPr lang="hr-HR" sz="1200" dirty="0"/>
              <a:t>i </a:t>
            </a:r>
            <a:r>
              <a:rPr lang="hr-HR" sz="1200" b="1" dirty="0"/>
              <a:t>ispunjeni elektronički na Prijavnom obrascu </a:t>
            </a:r>
          </a:p>
          <a:p>
            <a:pPr marL="285750" indent="-285750" algn="l">
              <a:buFont typeface="Wingdings" panose="05000000000000000000" pitchFamily="2" charset="2"/>
              <a:buChar char="Ø"/>
            </a:pPr>
            <a:r>
              <a:rPr lang="hr-HR" sz="1200" u="sng" dirty="0"/>
              <a:t>potpuna prijava sadrži</a:t>
            </a:r>
            <a:r>
              <a:rPr lang="hr-HR" sz="1200" b="1" dirty="0"/>
              <a:t>: </a:t>
            </a:r>
          </a:p>
          <a:p>
            <a:pPr algn="l"/>
            <a:r>
              <a:rPr lang="hr-HR" sz="1200" b="1" dirty="0"/>
              <a:t>1. </a:t>
            </a:r>
            <a:r>
              <a:rPr lang="pl-PL" sz="1200" b="1" dirty="0"/>
              <a:t>Dopis </a:t>
            </a:r>
            <a:r>
              <a:rPr lang="pl-PL" sz="1200" dirty="0"/>
              <a:t>o podnošenju prijave na Poziv (datiran, potpisan od ovlaštene osobe prijavitelja i ovjeren službenim pečatom prijavitelja – u originalnoj papirnatoj verziji te elektroničkoj preslici dokumenta dostavljenoj na CD-R-u ili DVD-R-u)</a:t>
            </a:r>
          </a:p>
          <a:p>
            <a:pPr algn="l"/>
            <a:r>
              <a:rPr lang="pl-PL" sz="1200" b="1" dirty="0"/>
              <a:t>2. Prijavni obrazac </a:t>
            </a:r>
            <a:r>
              <a:rPr lang="pl-PL" sz="1200" dirty="0"/>
              <a:t>(Obrazac 1 - datiran, potpisan od ovlaštene osobe prijavitelja i ovjeren službenim pečatom prijavitelja - elektronička preslika dokumenta dostavljena na CD-R-u ili DVD-R-u);</a:t>
            </a:r>
          </a:p>
          <a:p>
            <a:pPr algn="l"/>
            <a:r>
              <a:rPr lang="pl-PL" sz="1200" b="1" dirty="0"/>
              <a:t>3. Izjava prijavitelja i partnera o istinitosti podataka, izbjegavanju dvostrukog financiranja i ispunjavanju preduvjeta za sudjelovanje u postupku dodjele bespovratnih sredstava i Izjava o partnerstvu (Obrazac 2 </a:t>
            </a:r>
            <a:r>
              <a:rPr lang="pl-PL" sz="1200" dirty="0"/>
              <a:t>- datiran, potpisan od ovlaštene osobe prijavitelja i svih partnera i ovjeren službenim pečatom prijavitelja i svih partnera - elektronička preslika dokumenta dostavljena na CD-R-u ili DVD-R-u);</a:t>
            </a:r>
          </a:p>
          <a:p>
            <a:pPr algn="l"/>
            <a:r>
              <a:rPr lang="pl-PL" sz="1200" b="1" dirty="0"/>
              <a:t>4. Obrazac proračuna projekta </a:t>
            </a:r>
            <a:r>
              <a:rPr lang="pl-PL" sz="1200" dirty="0"/>
              <a:t>(</a:t>
            </a:r>
            <a:r>
              <a:rPr lang="pl-PL" sz="1200" b="1" dirty="0"/>
              <a:t>Obrazac 3 </a:t>
            </a:r>
            <a:r>
              <a:rPr lang="pl-PL" sz="1200" dirty="0"/>
              <a:t>u Excel formatu dostavljen na CD-R-u ili DVD-Ru);</a:t>
            </a:r>
          </a:p>
          <a:p>
            <a:pPr algn="l"/>
            <a:r>
              <a:rPr lang="pl-PL" sz="1200" b="1" dirty="0"/>
              <a:t>5. Potvrda o stanju poreznog duga za prijavitelja i sve partnere </a:t>
            </a:r>
            <a:r>
              <a:rPr lang="pl-PL" sz="1200" dirty="0"/>
              <a:t>(elektronička preslika dokumenta dostavljena na CD-R-u ili DVD-R-u).</a:t>
            </a:r>
          </a:p>
          <a:p>
            <a:pPr algn="l"/>
            <a:endParaRPr lang="pl-PL" sz="1200" dirty="0"/>
          </a:p>
          <a:p>
            <a:pPr algn="l"/>
            <a:r>
              <a:rPr lang="pl-PL" sz="1200" b="1" u="sng" dirty="0"/>
              <a:t>Način i rok podnošenja prijave</a:t>
            </a:r>
            <a:r>
              <a:rPr lang="pl-PL" sz="1200" b="1" dirty="0"/>
              <a:t>: isključivo </a:t>
            </a:r>
            <a:r>
              <a:rPr lang="pl-PL" sz="1200" b="1" i="1" dirty="0">
                <a:solidFill>
                  <a:schemeClr val="accent1">
                    <a:lumMod val="75000"/>
                  </a:schemeClr>
                </a:solidFill>
              </a:rPr>
              <a:t>preporučenom poštanskom pošiljkom</a:t>
            </a:r>
            <a:r>
              <a:rPr lang="pl-PL" sz="1200" dirty="0"/>
              <a:t> ili </a:t>
            </a:r>
            <a:r>
              <a:rPr lang="pl-PL" sz="1200" b="1" i="1" dirty="0">
                <a:solidFill>
                  <a:schemeClr val="accent1">
                    <a:lumMod val="75000"/>
                  </a:schemeClr>
                </a:solidFill>
              </a:rPr>
              <a:t>osobnom dostavom </a:t>
            </a:r>
            <a:r>
              <a:rPr lang="pl-PL" sz="1200" dirty="0"/>
              <a:t>na adresu:</a:t>
            </a:r>
          </a:p>
          <a:p>
            <a:pPr algn="l"/>
            <a:endParaRPr lang="pl-PL" sz="1200" dirty="0"/>
          </a:p>
          <a:p>
            <a:pPr algn="l"/>
            <a:r>
              <a:rPr lang="pl-PL" sz="1200" b="1" dirty="0"/>
              <a:t>Ministarstvo rada, mirovinskoga sustava, obitelji i socijalne politike</a:t>
            </a:r>
          </a:p>
          <a:p>
            <a:pPr algn="l"/>
            <a:r>
              <a:rPr lang="pl-PL" sz="1200" b="1" dirty="0"/>
              <a:t>Uprava za programe i projekte</a:t>
            </a:r>
          </a:p>
          <a:p>
            <a:pPr algn="l"/>
            <a:r>
              <a:rPr lang="pl-PL" sz="1200" b="1" dirty="0"/>
              <a:t>Trg Nevenke Topalušić 1</a:t>
            </a:r>
          </a:p>
          <a:p>
            <a:pPr algn="l"/>
            <a:r>
              <a:rPr lang="pl-PL" sz="1200" b="1" dirty="0"/>
              <a:t>10000 Zagreb</a:t>
            </a:r>
          </a:p>
          <a:p>
            <a:pPr algn="l"/>
            <a:endParaRPr lang="pl-PL" sz="1400" b="1" dirty="0"/>
          </a:p>
          <a:p>
            <a:pPr algn="l"/>
            <a:endParaRPr lang="hr-HR" sz="1400"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11572" y="579936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1656990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103036" y="876025"/>
            <a:ext cx="11310151" cy="710150"/>
          </a:xfrm>
        </p:spPr>
        <p:txBody>
          <a:bodyPr>
            <a:normAutofit/>
          </a:bodyPr>
          <a:lstStyle/>
          <a:p>
            <a:r>
              <a:rPr lang="hr-HR" sz="2000" b="1" dirty="0">
                <a:latin typeface="+mn-lt"/>
              </a:rPr>
              <a:t>POSTUPAK PRIJAVE</a:t>
            </a: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532601" y="1593948"/>
            <a:ext cx="10434342" cy="4700964"/>
          </a:xfrm>
        </p:spPr>
        <p:txBody>
          <a:bodyPr>
            <a:normAutofit/>
          </a:bodyPr>
          <a:lstStyle/>
          <a:p>
            <a:endParaRPr lang="hr-HR" sz="1600" b="1" dirty="0"/>
          </a:p>
          <a:p>
            <a:pPr algn="l"/>
            <a:r>
              <a:rPr lang="pl-PL" sz="1400" b="1" dirty="0"/>
              <a:t>- </a:t>
            </a:r>
            <a:r>
              <a:rPr lang="pl-PL" sz="1400" dirty="0"/>
              <a:t>prijavu je potrebno poslati ili dostaviti </a:t>
            </a:r>
            <a:r>
              <a:rPr lang="pl-PL" sz="1400" b="1" dirty="0"/>
              <a:t>u zatvorenom paketu/omotnici</a:t>
            </a:r>
            <a:r>
              <a:rPr lang="pl-PL" sz="1400" dirty="0"/>
              <a:t>. Na vanjskoj strani paketa/omotnice </a:t>
            </a:r>
            <a:r>
              <a:rPr lang="pl-PL" sz="1400" b="1" u="sng" dirty="0"/>
              <a:t>obvezno navesti</a:t>
            </a:r>
            <a:r>
              <a:rPr lang="pl-PL" sz="1400" dirty="0"/>
              <a:t>:</a:t>
            </a:r>
          </a:p>
          <a:p>
            <a:pPr algn="l"/>
            <a:r>
              <a:rPr lang="pl-PL" sz="1400" dirty="0"/>
              <a:t>a) </a:t>
            </a:r>
            <a:r>
              <a:rPr lang="pl-PL" sz="1400" b="1" dirty="0"/>
              <a:t>naziv poziva </a:t>
            </a:r>
            <a:r>
              <a:rPr lang="pl-PL" sz="1400" dirty="0"/>
              <a:t>na dostavu projektnih prijedloga – „Osiguravanje školske prehrane za djecu u riziku od siromaštva (školska godina 2020. - 					2021.)“</a:t>
            </a:r>
          </a:p>
          <a:p>
            <a:pPr algn="l"/>
            <a:r>
              <a:rPr lang="pl-PL" sz="1400" dirty="0"/>
              <a:t>b) </a:t>
            </a:r>
            <a:r>
              <a:rPr lang="pl-PL" sz="1400" b="1" dirty="0"/>
              <a:t>naziv i adresu prijavitelja</a:t>
            </a:r>
          </a:p>
          <a:p>
            <a:pPr algn="l"/>
            <a:r>
              <a:rPr lang="pl-PL" sz="1400" dirty="0"/>
              <a:t>c) naznaku </a:t>
            </a:r>
            <a:r>
              <a:rPr lang="pl-PL" sz="1400" b="1" dirty="0"/>
              <a:t>»NE OTVARATI – PRIJAVA NA POZIV NA DOSTAVU PROJEKTNIH PRIJEDLOGA«</a:t>
            </a:r>
          </a:p>
          <a:p>
            <a:pPr marL="285750" indent="-285750" algn="just">
              <a:buFontTx/>
              <a:buChar char="-"/>
            </a:pPr>
            <a:r>
              <a:rPr lang="pl-PL" sz="1400" dirty="0"/>
              <a:t>kod podnošenja projektnog prijedloga poštanskom pošiljkom na zaprimljenoj omotnici </a:t>
            </a:r>
            <a:r>
              <a:rPr lang="pl-PL" sz="1400" b="1" dirty="0"/>
              <a:t>moraju biti jasno navedeni datum i vrijeme (sat i minute) podnošenja projektnog prijedloga</a:t>
            </a:r>
            <a:r>
              <a:rPr lang="pl-PL" sz="1400" dirty="0"/>
              <a:t>. Ukoliko se na omotnici ne može nedvojbeno utvrditi točan datum i vrijeme (sat i minute) podnošenja projektnog prijedloga, a Posredničko tijelo ne može isto utvrditi na temelju broja pošiljke, </a:t>
            </a:r>
            <a:r>
              <a:rPr lang="pl-PL" sz="1400" b="1" dirty="0"/>
              <a:t>prijavitelj može u fazi postupka dodjele biti zatražen da osigura službeni dokaz s navedenim podatkom, </a:t>
            </a:r>
            <a:r>
              <a:rPr lang="pl-PL" sz="1400" dirty="0"/>
              <a:t>a ukoliko taj podatak nije moguće dobiti</a:t>
            </a:r>
            <a:r>
              <a:rPr lang="pl-PL" sz="1400" b="1" dirty="0"/>
              <a:t> projektni prijedlog će se isključiti iz postupka</a:t>
            </a:r>
          </a:p>
          <a:p>
            <a:pPr marL="285750" indent="-285750" algn="just">
              <a:buFontTx/>
              <a:buChar char="-"/>
            </a:pPr>
            <a:r>
              <a:rPr lang="pl-PL" sz="1400" dirty="0"/>
              <a:t>projektni prijedlozi </a:t>
            </a:r>
            <a:r>
              <a:rPr lang="pl-PL" sz="1400" b="1" dirty="0"/>
              <a:t>mogu se podnositi </a:t>
            </a:r>
            <a:r>
              <a:rPr lang="pl-PL" sz="1400" b="1" u="sng" dirty="0"/>
              <a:t>od 12. listopada 2020. godine od 9:00 sati do 31. ožujka 2021. godine </a:t>
            </a:r>
            <a:r>
              <a:rPr lang="pl-PL" sz="1400" b="1" dirty="0"/>
              <a:t>ili danom odobrenja posljednjeg projektnog prijedloga koji udovolji svim kriterijima, a kojim se iscrpljuju raspoloživa financijska sredstva</a:t>
            </a:r>
            <a:endParaRPr lang="pl-PL" sz="1400" dirty="0"/>
          </a:p>
          <a:p>
            <a:pPr marL="285750" indent="-285750" algn="just">
              <a:buFontTx/>
              <a:buChar char="-"/>
            </a:pPr>
            <a:r>
              <a:rPr lang="hr-HR" sz="1400" dirty="0"/>
              <a:t>Posredničko tijelo je dužno objaviti informaciju o iscrpljenju raspoloživih financijskih sredstava na središnjoj mrežnoj stranici za FEAD   </a:t>
            </a:r>
            <a:r>
              <a:rPr lang="hr-HR" sz="1400" dirty="0">
                <a:hlinkClick r:id="rId5"/>
              </a:rPr>
              <a:t>http://www.fead.hr/</a:t>
            </a:r>
            <a:r>
              <a:rPr lang="hr-HR" sz="1400" dirty="0"/>
              <a:t>  i/ili na mrežnim stranicama za strukturne fondove </a:t>
            </a:r>
            <a:r>
              <a:rPr lang="hr-HR" sz="1400" dirty="0">
                <a:hlinkClick r:id="rId6"/>
              </a:rPr>
              <a:t>https://strukturnifondovi.hr/</a:t>
            </a:r>
            <a:r>
              <a:rPr lang="hr-HR" sz="1400" dirty="0"/>
              <a:t> </a:t>
            </a:r>
          </a:p>
          <a:p>
            <a:pPr marL="285750" indent="-285750" algn="l">
              <a:buFontTx/>
              <a:buChar char="-"/>
            </a:pPr>
            <a:endParaRPr lang="hr-HR" sz="1400"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4911572" y="579936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10">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2819745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343208" y="913947"/>
            <a:ext cx="11310151" cy="710150"/>
          </a:xfrm>
        </p:spPr>
        <p:txBody>
          <a:bodyPr>
            <a:normAutofit/>
          </a:bodyPr>
          <a:lstStyle/>
          <a:p>
            <a:r>
              <a:rPr lang="it-IT" sz="1600" b="1" dirty="0">
                <a:latin typeface="+mn-lt"/>
              </a:rPr>
              <a:t>INDIKATIVNI RASPORED PROCESA PRIJAVE I ODABIRA</a:t>
            </a:r>
            <a:br>
              <a:rPr lang="it-IT" sz="1600" b="1" dirty="0">
                <a:latin typeface="+mn-lt"/>
              </a:rPr>
            </a:br>
            <a:endParaRPr lang="hr-HR" sz="1600" b="1" dirty="0">
              <a:latin typeface="+mn-lt"/>
            </a:endParaRP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532601" y="1369375"/>
            <a:ext cx="10434342" cy="4700964"/>
          </a:xfrm>
        </p:spPr>
        <p:txBody>
          <a:bodyPr>
            <a:normAutofit/>
          </a:bodyPr>
          <a:lstStyle/>
          <a:p>
            <a:pPr algn="l"/>
            <a:endParaRPr lang="hr-HR" sz="1400"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11572" y="5825522"/>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graphicFrame>
        <p:nvGraphicFramePr>
          <p:cNvPr id="5" name="Tablica 5">
            <a:extLst>
              <a:ext uri="{FF2B5EF4-FFF2-40B4-BE49-F238E27FC236}">
                <a16:creationId xmlns:a16="http://schemas.microsoft.com/office/drawing/2014/main" id="{176380CB-7A7E-4C63-A796-AF8146A2BE12}"/>
              </a:ext>
            </a:extLst>
          </p:cNvPr>
          <p:cNvGraphicFramePr>
            <a:graphicFrameLocks noGrp="1"/>
          </p:cNvGraphicFramePr>
          <p:nvPr>
            <p:extLst>
              <p:ext uri="{D42A27DB-BD31-4B8C-83A1-F6EECF244321}">
                <p14:modId xmlns:p14="http://schemas.microsoft.com/office/powerpoint/2010/main" val="2443867152"/>
              </p:ext>
            </p:extLst>
          </p:nvPr>
        </p:nvGraphicFramePr>
        <p:xfrm>
          <a:off x="1320800" y="1737784"/>
          <a:ext cx="8617284" cy="4023360"/>
        </p:xfrm>
        <a:graphic>
          <a:graphicData uri="http://schemas.openxmlformats.org/drawingml/2006/table">
            <a:tbl>
              <a:tblPr firstRow="1" bandRow="1">
                <a:tableStyleId>{5C22544A-7EE6-4342-B048-85BDC9FD1C3A}</a:tableStyleId>
              </a:tblPr>
              <a:tblGrid>
                <a:gridCol w="4174478">
                  <a:extLst>
                    <a:ext uri="{9D8B030D-6E8A-4147-A177-3AD203B41FA5}">
                      <a16:colId xmlns:a16="http://schemas.microsoft.com/office/drawing/2014/main" val="3580631277"/>
                    </a:ext>
                  </a:extLst>
                </a:gridCol>
                <a:gridCol w="4442806">
                  <a:extLst>
                    <a:ext uri="{9D8B030D-6E8A-4147-A177-3AD203B41FA5}">
                      <a16:colId xmlns:a16="http://schemas.microsoft.com/office/drawing/2014/main" val="1194938566"/>
                    </a:ext>
                  </a:extLst>
                </a:gridCol>
              </a:tblGrid>
              <a:tr h="343339">
                <a:tc>
                  <a:txBody>
                    <a:bodyPr/>
                    <a:lstStyle/>
                    <a:p>
                      <a:endParaRPr lang="hr-HR" dirty="0"/>
                    </a:p>
                  </a:txBody>
                  <a:tcPr/>
                </a:tc>
                <a:tc>
                  <a:txBody>
                    <a:bodyPr/>
                    <a:lstStyle/>
                    <a:p>
                      <a:pPr algn="ctr"/>
                      <a:r>
                        <a:rPr lang="hr-HR" sz="1600" dirty="0"/>
                        <a:t>DATUM</a:t>
                      </a:r>
                    </a:p>
                  </a:txBody>
                  <a:tcPr/>
                </a:tc>
                <a:extLst>
                  <a:ext uri="{0D108BD9-81ED-4DB2-BD59-A6C34878D82A}">
                    <a16:rowId xmlns:a16="http://schemas.microsoft.com/office/drawing/2014/main" val="1659559854"/>
                  </a:ext>
                </a:extLst>
              </a:tr>
              <a:tr h="447575">
                <a:tc>
                  <a:txBody>
                    <a:bodyPr/>
                    <a:lstStyle/>
                    <a:p>
                      <a:r>
                        <a:rPr lang="pl-PL" sz="1200" b="1" dirty="0"/>
                        <a:t>Rok za postavljanje pitanja</a:t>
                      </a:r>
                    </a:p>
                    <a:p>
                      <a:endParaRPr lang="hr-HR" sz="1200" b="1" dirty="0"/>
                    </a:p>
                  </a:txBody>
                  <a:tcPr/>
                </a:tc>
                <a:tc>
                  <a:txBody>
                    <a:bodyPr/>
                    <a:lstStyle/>
                    <a:p>
                      <a:r>
                        <a:rPr lang="hr-HR" sz="1200" dirty="0"/>
                        <a:t>Kontinuirano do zatvaranja Poziva</a:t>
                      </a:r>
                    </a:p>
                  </a:txBody>
                  <a:tcPr/>
                </a:tc>
                <a:extLst>
                  <a:ext uri="{0D108BD9-81ED-4DB2-BD59-A6C34878D82A}">
                    <a16:rowId xmlns:a16="http://schemas.microsoft.com/office/drawing/2014/main" val="1085184337"/>
                  </a:ext>
                </a:extLst>
              </a:tr>
              <a:tr h="631871">
                <a:tc>
                  <a:txBody>
                    <a:bodyPr/>
                    <a:lstStyle/>
                    <a:p>
                      <a:r>
                        <a:rPr lang="pl-PL" sz="1200" b="1" dirty="0"/>
                        <a:t>Rok za objavu odgovora </a:t>
                      </a:r>
                    </a:p>
                    <a:p>
                      <a:endParaRPr lang="hr-HR" sz="1200" b="1" dirty="0"/>
                    </a:p>
                  </a:txBody>
                  <a:tcPr/>
                </a:tc>
                <a:tc>
                  <a:txBody>
                    <a:bodyPr/>
                    <a:lstStyle/>
                    <a:p>
                      <a:r>
                        <a:rPr lang="pl-PL" sz="1200" dirty="0"/>
                        <a:t>7 kalendarskih dana od dana zaprimanja</a:t>
                      </a:r>
                    </a:p>
                    <a:p>
                      <a:r>
                        <a:rPr lang="pl-PL" sz="1200" dirty="0"/>
                        <a:t>svakog pitanja </a:t>
                      </a:r>
                    </a:p>
                    <a:p>
                      <a:endParaRPr lang="hr-HR" sz="1200" dirty="0"/>
                    </a:p>
                  </a:txBody>
                  <a:tcPr/>
                </a:tc>
                <a:extLst>
                  <a:ext uri="{0D108BD9-81ED-4DB2-BD59-A6C34878D82A}">
                    <a16:rowId xmlns:a16="http://schemas.microsoft.com/office/drawing/2014/main" val="2244501799"/>
                  </a:ext>
                </a:extLst>
              </a:tr>
              <a:tr h="631871">
                <a:tc>
                  <a:txBody>
                    <a:bodyPr/>
                    <a:lstStyle/>
                    <a:p>
                      <a:r>
                        <a:rPr lang="hr-HR" sz="1200" b="1" dirty="0"/>
                        <a:t>Rok za podnošenje projektnog prijedloga</a:t>
                      </a:r>
                    </a:p>
                  </a:txBody>
                  <a:tcPr/>
                </a:tc>
                <a:tc>
                  <a:txBody>
                    <a:bodyPr/>
                    <a:lstStyle/>
                    <a:p>
                      <a:r>
                        <a:rPr lang="hr-HR" sz="1200" dirty="0"/>
                        <a:t>Do iscrpljenja financijske omotnice ili do</a:t>
                      </a:r>
                    </a:p>
                    <a:p>
                      <a:r>
                        <a:rPr lang="hr-HR" sz="1200" dirty="0"/>
                        <a:t>31. ožujka 2021. godine</a:t>
                      </a:r>
                    </a:p>
                    <a:p>
                      <a:endParaRPr lang="hr-HR" sz="1200" dirty="0"/>
                    </a:p>
                  </a:txBody>
                  <a:tcPr/>
                </a:tc>
                <a:extLst>
                  <a:ext uri="{0D108BD9-81ED-4DB2-BD59-A6C34878D82A}">
                    <a16:rowId xmlns:a16="http://schemas.microsoft.com/office/drawing/2014/main" val="1734720456"/>
                  </a:ext>
                </a:extLst>
              </a:tr>
              <a:tr h="631871">
                <a:tc>
                  <a:txBody>
                    <a:bodyPr/>
                    <a:lstStyle/>
                    <a:p>
                      <a:r>
                        <a:rPr lang="hr-HR" sz="1200" b="1" dirty="0"/>
                        <a:t>Informacija prijavitelju o stanju prijave</a:t>
                      </a:r>
                    </a:p>
                    <a:p>
                      <a:r>
                        <a:rPr lang="hr-HR" sz="1200" b="1" dirty="0"/>
                        <a:t>nakon administrativne provjere</a:t>
                      </a:r>
                    </a:p>
                    <a:p>
                      <a:endParaRPr lang="hr-HR" sz="1200" b="1" dirty="0"/>
                    </a:p>
                  </a:txBody>
                  <a:tcPr/>
                </a:tc>
                <a:tc>
                  <a:txBody>
                    <a:bodyPr/>
                    <a:lstStyle/>
                    <a:p>
                      <a:r>
                        <a:rPr lang="pl-PL" sz="1200" dirty="0"/>
                        <a:t>8 radnih dana od dana donošenja odluke</a:t>
                      </a:r>
                    </a:p>
                    <a:p>
                      <a:r>
                        <a:rPr lang="pl-PL" sz="1200" dirty="0"/>
                        <a:t>o statusu projektnog prijedloga</a:t>
                      </a:r>
                      <a:endParaRPr lang="hr-HR" sz="1200" dirty="0"/>
                    </a:p>
                  </a:txBody>
                  <a:tcPr/>
                </a:tc>
                <a:extLst>
                  <a:ext uri="{0D108BD9-81ED-4DB2-BD59-A6C34878D82A}">
                    <a16:rowId xmlns:a16="http://schemas.microsoft.com/office/drawing/2014/main" val="3616600611"/>
                  </a:ext>
                </a:extLst>
              </a:tr>
              <a:tr h="631871">
                <a:tc>
                  <a:txBody>
                    <a:bodyPr/>
                    <a:lstStyle/>
                    <a:p>
                      <a:r>
                        <a:rPr lang="hr-HR" sz="1200" b="1" dirty="0"/>
                        <a:t>Informacija prijavitelju o stanju prijave</a:t>
                      </a:r>
                    </a:p>
                    <a:p>
                      <a:r>
                        <a:rPr lang="hr-HR" sz="1200" b="1" dirty="0"/>
                        <a:t>nakon postupka procjene kvalitete</a:t>
                      </a:r>
                    </a:p>
                  </a:txBody>
                  <a:tcPr/>
                </a:tc>
                <a:tc>
                  <a:txBody>
                    <a:bodyPr/>
                    <a:lstStyle/>
                    <a:p>
                      <a:r>
                        <a:rPr lang="pl-PL" sz="1200" dirty="0"/>
                        <a:t>8 radnih dana od dana donošenja odluke</a:t>
                      </a:r>
                    </a:p>
                    <a:p>
                      <a:r>
                        <a:rPr lang="pl-PL" sz="1200" dirty="0"/>
                        <a:t>o statusu projektnog prijedloga</a:t>
                      </a:r>
                    </a:p>
                    <a:p>
                      <a:endParaRPr lang="hr-HR" sz="1200" dirty="0"/>
                    </a:p>
                  </a:txBody>
                  <a:tcPr/>
                </a:tc>
                <a:extLst>
                  <a:ext uri="{0D108BD9-81ED-4DB2-BD59-A6C34878D82A}">
                    <a16:rowId xmlns:a16="http://schemas.microsoft.com/office/drawing/2014/main" val="118266359"/>
                  </a:ext>
                </a:extLst>
              </a:tr>
              <a:tr h="600844">
                <a:tc>
                  <a:txBody>
                    <a:bodyPr/>
                    <a:lstStyle/>
                    <a:p>
                      <a:r>
                        <a:rPr lang="hr-HR" sz="1200" b="1" dirty="0"/>
                        <a:t>Potpisivanje Ugovora o dodjeli</a:t>
                      </a:r>
                    </a:p>
                    <a:p>
                      <a:r>
                        <a:rPr lang="hr-HR" sz="1200" b="1" dirty="0"/>
                        <a:t>bespovratnih sredstava</a:t>
                      </a:r>
                    </a:p>
                    <a:p>
                      <a:endParaRPr lang="hr-HR" sz="1200" b="1" dirty="0"/>
                    </a:p>
                  </a:txBody>
                  <a:tcPr/>
                </a:tc>
                <a:tc>
                  <a:txBody>
                    <a:bodyPr/>
                    <a:lstStyle/>
                    <a:p>
                      <a:r>
                        <a:rPr lang="pl-PL" sz="1200" dirty="0"/>
                        <a:t>U roku od 30 kalendarskih dana od dana</a:t>
                      </a:r>
                    </a:p>
                    <a:p>
                      <a:r>
                        <a:rPr lang="pl-PL" sz="1200" dirty="0"/>
                        <a:t>donošenja Odluke o financiranju</a:t>
                      </a:r>
                      <a:endParaRPr lang="hr-HR" sz="1200" dirty="0"/>
                    </a:p>
                  </a:txBody>
                  <a:tcPr/>
                </a:tc>
                <a:extLst>
                  <a:ext uri="{0D108BD9-81ED-4DB2-BD59-A6C34878D82A}">
                    <a16:rowId xmlns:a16="http://schemas.microsoft.com/office/drawing/2014/main" val="3037563405"/>
                  </a:ext>
                </a:extLst>
              </a:tr>
            </a:tbl>
          </a:graphicData>
        </a:graphic>
      </p:graphicFrame>
    </p:spTree>
    <p:extLst>
      <p:ext uri="{BB962C8B-B14F-4D97-AF65-F5344CB8AC3E}">
        <p14:creationId xmlns:p14="http://schemas.microsoft.com/office/powerpoint/2010/main" val="1917256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103036" y="960609"/>
            <a:ext cx="11310151" cy="710150"/>
          </a:xfrm>
        </p:spPr>
        <p:txBody>
          <a:bodyPr>
            <a:normAutofit/>
          </a:bodyPr>
          <a:lstStyle/>
          <a:p>
            <a:r>
              <a:rPr lang="hr-HR" sz="2000" b="1" dirty="0">
                <a:latin typeface="+mn-lt"/>
              </a:rPr>
              <a:t>DODATNE INFORMACIJE</a:t>
            </a: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27153" y="2249636"/>
            <a:ext cx="10990615" cy="4608364"/>
          </a:xfrm>
        </p:spPr>
        <p:txBody>
          <a:bodyPr>
            <a:normAutofit/>
          </a:bodyPr>
          <a:lstStyle/>
          <a:p>
            <a:pPr marL="171450" indent="-171450" algn="just">
              <a:buFont typeface="Wingdings" panose="05000000000000000000" pitchFamily="2" charset="2"/>
              <a:buChar char="Ø"/>
            </a:pPr>
            <a:r>
              <a:rPr lang="hr-HR" sz="1400" dirty="0"/>
              <a:t>sva zaprimljena pitanja se zajedno s odgovorima objavljuju u dijelu </a:t>
            </a:r>
            <a:r>
              <a:rPr lang="hr-HR" sz="1400" b="1" dirty="0"/>
              <a:t>„Pitanja i odgovori“ </a:t>
            </a:r>
            <a:r>
              <a:rPr lang="hr-HR" sz="1400" dirty="0"/>
              <a:t>na središnjoj mrežnoj stranici za FEAD </a:t>
            </a:r>
            <a:r>
              <a:rPr lang="hr-HR" sz="1400" dirty="0">
                <a:hlinkClick r:id="rId5"/>
              </a:rPr>
              <a:t>http://www.fead.hr/</a:t>
            </a:r>
            <a:r>
              <a:rPr lang="hr-HR" sz="1400" dirty="0"/>
              <a:t> i/ili na mrežnim stranicama za strukturne fondove </a:t>
            </a:r>
            <a:r>
              <a:rPr lang="hr-HR" sz="1400" dirty="0">
                <a:hlinkClick r:id="rId6"/>
              </a:rPr>
              <a:t>https://strukturnifondovi.hr/</a:t>
            </a:r>
            <a:r>
              <a:rPr lang="hr-HR" sz="1400" dirty="0"/>
              <a:t> najkasnije 7 kalendarskih dana od dana zaprimanja svakog pitanja, a </a:t>
            </a:r>
            <a:r>
              <a:rPr lang="hr-HR" sz="1400" b="1" dirty="0"/>
              <a:t>u vrijeme obustave </a:t>
            </a:r>
            <a:r>
              <a:rPr lang="hr-HR" sz="1400" dirty="0"/>
              <a:t>ministarstvo </a:t>
            </a:r>
            <a:r>
              <a:rPr lang="hr-HR" sz="1400" u="sng" dirty="0"/>
              <a:t>nije dužno </a:t>
            </a:r>
            <a:r>
              <a:rPr lang="hr-HR" sz="1400" dirty="0"/>
              <a:t>davati pojašnjenja na pitanja</a:t>
            </a:r>
          </a:p>
          <a:p>
            <a:pPr algn="just"/>
            <a:endParaRPr lang="hr-HR" sz="1400" dirty="0"/>
          </a:p>
          <a:p>
            <a:pPr algn="just"/>
            <a:r>
              <a:rPr lang="hr-HR" sz="1400" b="1" u="sng" dirty="0"/>
              <a:t>Informativna radionica </a:t>
            </a:r>
            <a:r>
              <a:rPr lang="hr-HR" sz="1400" b="1" dirty="0"/>
              <a:t>- </a:t>
            </a:r>
            <a:r>
              <a:rPr lang="pl-PL" sz="1400" dirty="0"/>
              <a:t>najkasnije </a:t>
            </a:r>
            <a:r>
              <a:rPr lang="pl-PL" sz="1400" b="1" dirty="0">
                <a:solidFill>
                  <a:schemeClr val="accent1">
                    <a:lumMod val="75000"/>
                  </a:schemeClr>
                </a:solidFill>
              </a:rPr>
              <a:t>30 kalendarskih dana od datuma pokretanja Poziva, </a:t>
            </a:r>
            <a:r>
              <a:rPr lang="pl-PL" sz="1400" dirty="0"/>
              <a:t>a datum i mjesto održavanja informativne radionice objavljuju se na središnjoj   mrežnoj stranici za FEAD </a:t>
            </a:r>
            <a:r>
              <a:rPr lang="pl-PL" sz="1400" dirty="0">
                <a:hlinkClick r:id="rId5"/>
              </a:rPr>
              <a:t>http://www.fead.hr/</a:t>
            </a:r>
            <a:r>
              <a:rPr lang="pl-PL" sz="1400" dirty="0"/>
              <a:t> i/ili na mrežnim stranicama za strukturne fondove </a:t>
            </a:r>
            <a:r>
              <a:rPr lang="pl-PL" sz="1400" dirty="0">
                <a:hlinkClick r:id="rId6"/>
              </a:rPr>
              <a:t>https://strukturnifondovi.hr/</a:t>
            </a:r>
            <a:r>
              <a:rPr lang="pl-PL" sz="1400" dirty="0"/>
              <a:t> najmanje </a:t>
            </a:r>
            <a:r>
              <a:rPr lang="pl-PL" sz="1400" b="1" dirty="0"/>
              <a:t>5 kalendarskih dana prije dana njezina održavanja</a:t>
            </a:r>
          </a:p>
          <a:p>
            <a:pPr algn="just"/>
            <a:endParaRPr lang="pl-PL" sz="1400" b="1" dirty="0"/>
          </a:p>
          <a:p>
            <a:pPr marL="285750" indent="-285750" algn="just">
              <a:buFontTx/>
              <a:buChar char="-"/>
            </a:pPr>
            <a:r>
              <a:rPr lang="pl-PL" sz="1400" dirty="0"/>
              <a:t>zbog trenutne situacije u RH postoji mogućnost </a:t>
            </a:r>
            <a:r>
              <a:rPr lang="pl-PL" sz="1400" b="1" dirty="0"/>
              <a:t>održavanja online informativnih radionica</a:t>
            </a:r>
          </a:p>
          <a:p>
            <a:pPr algn="just"/>
            <a:endParaRPr lang="hr-HR" sz="1400" b="1" dirty="0"/>
          </a:p>
          <a:p>
            <a:pPr algn="just"/>
            <a:r>
              <a:rPr lang="hr-HR" sz="1200" dirty="0"/>
              <a:t>      </a:t>
            </a:r>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4902694" y="579936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10">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3981566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85818" y="869607"/>
            <a:ext cx="11310151" cy="710150"/>
          </a:xfrm>
        </p:spPr>
        <p:txBody>
          <a:bodyPr>
            <a:normAutofit/>
          </a:bodyPr>
          <a:lstStyle/>
          <a:p>
            <a:r>
              <a:rPr lang="hr-HR" sz="2000" b="1" dirty="0">
                <a:latin typeface="+mn-lt"/>
              </a:rPr>
              <a:t>DODATNE INFORMACIJE</a:t>
            </a: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523548" y="1592893"/>
            <a:ext cx="10990615" cy="4608364"/>
          </a:xfrm>
        </p:spPr>
        <p:txBody>
          <a:bodyPr>
            <a:normAutofit/>
          </a:bodyPr>
          <a:lstStyle/>
          <a:p>
            <a:pPr algn="just"/>
            <a:endParaRPr lang="hr-HR" sz="1200" b="1" u="sng" dirty="0"/>
          </a:p>
          <a:p>
            <a:pPr algn="just"/>
            <a:endParaRPr lang="hr-HR" sz="1200" b="1" u="sng" dirty="0"/>
          </a:p>
          <a:p>
            <a:pPr algn="just"/>
            <a:r>
              <a:rPr lang="hr-HR" sz="1400" b="1" u="sng" dirty="0"/>
              <a:t>Izmjene i dopune Poziva</a:t>
            </a:r>
            <a:r>
              <a:rPr lang="hr-HR" sz="1400" b="1" dirty="0"/>
              <a:t> - </a:t>
            </a:r>
            <a:r>
              <a:rPr lang="hr-HR" sz="1400" dirty="0"/>
              <a:t>obavijest o izmjenama i/ili dopunama objavljuje se na središnjoj mrežnoj stranici za FEAD </a:t>
            </a:r>
            <a:r>
              <a:rPr lang="hr-HR" sz="1400" dirty="0">
                <a:hlinkClick r:id="rId5"/>
              </a:rPr>
              <a:t>http://www.fead.hr/</a:t>
            </a:r>
            <a:r>
              <a:rPr lang="hr-HR" sz="1400" dirty="0"/>
              <a:t>  i/ili na mrežnim stranicama za strukturne fondove </a:t>
            </a:r>
            <a:r>
              <a:rPr lang="hr-HR" sz="1400" dirty="0">
                <a:hlinkClick r:id="rId6"/>
              </a:rPr>
              <a:t>https://strukturnifondovi.hr/</a:t>
            </a:r>
            <a:r>
              <a:rPr lang="hr-HR" sz="1400" dirty="0"/>
              <a:t>, kao i o obustavi, ranijem zatvaranju i otkazivanju Poziva</a:t>
            </a:r>
          </a:p>
          <a:p>
            <a:pPr algn="just"/>
            <a:endParaRPr lang="hr-HR" sz="1400" dirty="0"/>
          </a:p>
          <a:p>
            <a:pPr algn="just"/>
            <a:r>
              <a:rPr lang="hr-HR" sz="1400" dirty="0"/>
              <a:t>   </a:t>
            </a:r>
          </a:p>
          <a:p>
            <a:pPr algn="just"/>
            <a:r>
              <a:rPr lang="pl-PL" sz="1400" b="1" u="sng" dirty="0"/>
              <a:t>Obustava i ranije zatvaranje Poziva</a:t>
            </a:r>
            <a:r>
              <a:rPr lang="pl-PL" sz="1400" b="1" dirty="0"/>
              <a:t> </a:t>
            </a:r>
          </a:p>
          <a:p>
            <a:pPr marL="285750" indent="-285750" algn="just">
              <a:buFont typeface="Wingdings" panose="05000000000000000000" pitchFamily="2" charset="2"/>
              <a:buChar char="Ø"/>
            </a:pPr>
            <a:r>
              <a:rPr lang="hr-HR" sz="1400" b="1" dirty="0"/>
              <a:t>obustava</a:t>
            </a:r>
            <a:r>
              <a:rPr lang="hr-HR" sz="1400" dirty="0"/>
              <a:t> pokrenutog Poziva (prije iscrpljenja financijske omotnice) – kada zaprimljeni projektni prijedlozi, u odnosu na zahtijevani iznos bespovratnih sredstava, dosegnu 105 % ukupno raspoloživog iznosa Poziva  i/ili </a:t>
            </a:r>
          </a:p>
          <a:p>
            <a:pPr marL="285750" indent="-285750" algn="just">
              <a:buFont typeface="Wingdings" panose="05000000000000000000" pitchFamily="2" charset="2"/>
              <a:buChar char="Ø"/>
            </a:pPr>
            <a:r>
              <a:rPr lang="hr-HR" sz="1400" b="1" dirty="0"/>
              <a:t>zatvaranje</a:t>
            </a:r>
            <a:r>
              <a:rPr lang="hr-HR" sz="1400" dirty="0"/>
              <a:t> pokrenutog Poziva (iscrpljenjem raspoložive financijske omotnice) ranije no što je predviđeno objavljenom dokumentacijom Poziva, odnosno prije 31. ožujka 2021. </a:t>
            </a:r>
          </a:p>
          <a:p>
            <a:pPr marL="285750" indent="-285750" algn="just">
              <a:buFont typeface="Wingdings" panose="05000000000000000000" pitchFamily="2" charset="2"/>
              <a:buChar char="Ø"/>
            </a:pPr>
            <a:r>
              <a:rPr lang="hr-HR" sz="1400" dirty="0"/>
              <a:t>Poziv obustavljen na određeno vrijeme (</a:t>
            </a:r>
            <a:r>
              <a:rPr lang="hr-HR" sz="1400" b="1" dirty="0">
                <a:solidFill>
                  <a:schemeClr val="accent1">
                    <a:lumMod val="75000"/>
                  </a:schemeClr>
                </a:solidFill>
              </a:rPr>
              <a:t>navodeći razdoblje obustave</a:t>
            </a:r>
            <a:r>
              <a:rPr lang="hr-HR" sz="1400" dirty="0"/>
              <a:t>) ili</a:t>
            </a:r>
          </a:p>
          <a:p>
            <a:pPr marL="285750" indent="-285750" algn="just">
              <a:buFont typeface="Wingdings" panose="05000000000000000000" pitchFamily="2" charset="2"/>
              <a:buChar char="Ø"/>
            </a:pPr>
            <a:r>
              <a:rPr lang="hr-HR" sz="1400" dirty="0"/>
              <a:t> Poziv zatvoren (</a:t>
            </a:r>
            <a:r>
              <a:rPr lang="hr-HR" sz="1400" b="1" dirty="0">
                <a:solidFill>
                  <a:schemeClr val="accent1">
                    <a:lumMod val="75000"/>
                  </a:schemeClr>
                </a:solidFill>
              </a:rPr>
              <a:t>navodeći točan datum zatvaranja</a:t>
            </a:r>
            <a:r>
              <a:rPr lang="hr-HR" sz="1400" dirty="0"/>
              <a:t>).</a:t>
            </a:r>
          </a:p>
          <a:p>
            <a:pPr marL="285750" indent="-285750" algn="just">
              <a:buFont typeface="Wingdings" panose="05000000000000000000" pitchFamily="2" charset="2"/>
              <a:buChar char="Ø"/>
            </a:pPr>
            <a:r>
              <a:rPr lang="hr-HR" sz="1400" dirty="0"/>
              <a:t>projektni prijedlozi podneseni na Poziv u razdoblju trajanja obustave neće biti uključeni u postupak dodjele te ih se neće dalje razmatrati u slučaju ponovnog otvaranja Poziva</a:t>
            </a:r>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4902694" y="579936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10">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2298347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07604" y="2446407"/>
            <a:ext cx="11123962" cy="3524339"/>
          </a:xfrm>
        </p:spPr>
        <p:txBody>
          <a:bodyPr>
            <a:normAutofit/>
          </a:bodyPr>
          <a:lstStyle/>
          <a:p>
            <a:pPr algn="l"/>
            <a:r>
              <a:rPr lang="hr-HR" sz="1400" b="1" u="sng" dirty="0"/>
              <a:t>Otkazivanje Poziva</a:t>
            </a:r>
          </a:p>
          <a:p>
            <a:pPr algn="l"/>
            <a:endParaRPr lang="hr-HR" sz="1400" b="1" u="sng" dirty="0"/>
          </a:p>
          <a:p>
            <a:pPr marL="285750" indent="-285750" algn="just">
              <a:buFont typeface="Wingdings" panose="05000000000000000000" pitchFamily="2" charset="2"/>
              <a:buChar char="Ø"/>
            </a:pPr>
            <a:r>
              <a:rPr lang="hr-HR" sz="1400" dirty="0"/>
              <a:t>u bilo kojoj fazi postupka dodjele bespovratnih sredstava: </a:t>
            </a:r>
          </a:p>
          <a:p>
            <a:pPr marL="285750" indent="-285750" algn="just">
              <a:buFont typeface="Wingdings" panose="05000000000000000000" pitchFamily="2" charset="2"/>
              <a:buChar char="Ø"/>
            </a:pPr>
            <a:r>
              <a:rPr lang="hr-HR" sz="1400" b="1" dirty="0"/>
              <a:t>a) ako je bilo nepravilnosti u postupku</a:t>
            </a:r>
            <a:r>
              <a:rPr lang="hr-HR" sz="1400" dirty="0"/>
              <a:t>, osobito ako je utvrđeno nejednako postupanje prema partnerskim organizacijama ili je narušeno načelo zabrane diskriminacije;</a:t>
            </a:r>
          </a:p>
          <a:p>
            <a:pPr algn="l"/>
            <a:r>
              <a:rPr lang="hr-HR" sz="1400" b="1" dirty="0"/>
              <a:t>       b) ako su nastupile izvanredne okolnosti ili viša sila</a:t>
            </a:r>
            <a:r>
              <a:rPr lang="hr-HR" sz="1400" dirty="0"/>
              <a:t> koje onemogućavaju obavljanje/redovno obavljanje planiranih aktivnosti</a:t>
            </a:r>
          </a:p>
          <a:p>
            <a:pPr algn="l"/>
            <a:r>
              <a:rPr lang="hr-HR" sz="1400" b="1" dirty="0"/>
              <a:t>      c) nakon isteka roka za podnošenje projektnih prijedloga nije zaprimljen niti jedan projektni prijedlog ili niti jedan projektni prijedlog ne                   udovoljava kriterijima dodjele</a:t>
            </a:r>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884939" y="5655808"/>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
        <p:nvSpPr>
          <p:cNvPr id="7" name="Naslov 6">
            <a:extLst>
              <a:ext uri="{FF2B5EF4-FFF2-40B4-BE49-F238E27FC236}">
                <a16:creationId xmlns:a16="http://schemas.microsoft.com/office/drawing/2014/main" id="{8CE8A005-25F6-467D-8040-0FFF07ECB368}"/>
              </a:ext>
            </a:extLst>
          </p:cNvPr>
          <p:cNvSpPr>
            <a:spLocks noGrp="1"/>
          </p:cNvSpPr>
          <p:nvPr>
            <p:ph type="ctrTitle"/>
          </p:nvPr>
        </p:nvSpPr>
        <p:spPr>
          <a:xfrm>
            <a:off x="984885" y="1205905"/>
            <a:ext cx="9144000" cy="817355"/>
          </a:xfrm>
        </p:spPr>
        <p:txBody>
          <a:bodyPr>
            <a:normAutofit/>
          </a:bodyPr>
          <a:lstStyle/>
          <a:p>
            <a:r>
              <a:rPr lang="hr-HR" sz="2000" b="1" dirty="0">
                <a:latin typeface="+mn-lt"/>
              </a:rPr>
              <a:t>DODATNE INFORMACIJE</a:t>
            </a:r>
          </a:p>
        </p:txBody>
      </p:sp>
    </p:spTree>
    <p:extLst>
      <p:ext uri="{BB962C8B-B14F-4D97-AF65-F5344CB8AC3E}">
        <p14:creationId xmlns:p14="http://schemas.microsoft.com/office/powerpoint/2010/main" val="4074086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0" y="1596724"/>
            <a:ext cx="5984340" cy="798830"/>
          </a:xfrm>
        </p:spPr>
        <p:txBody>
          <a:bodyPr>
            <a:normAutofit/>
          </a:bodyPr>
          <a:lstStyle/>
          <a:p>
            <a:r>
              <a:rPr lang="hr-HR" sz="1800" b="1" dirty="0">
                <a:latin typeface="+mn-lt"/>
              </a:rPr>
              <a:t>POSTUPAK EVALUACIJE PROJEKTNIH PRIJEDLOGA</a:t>
            </a:r>
            <a:br>
              <a:rPr lang="hr-HR" sz="1800" b="1" u="sng" dirty="0">
                <a:latin typeface="+mn-lt"/>
              </a:rPr>
            </a:br>
            <a:br>
              <a:rPr lang="hr-HR" sz="1600" dirty="0">
                <a:latin typeface="+mn-lt"/>
              </a:rPr>
            </a:br>
            <a:endParaRPr lang="hr-HR" sz="1600" dirty="0">
              <a:latin typeface="+mn-lt"/>
            </a:endParaRP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533934" y="1996139"/>
            <a:ext cx="10855325" cy="4490839"/>
          </a:xfrm>
        </p:spPr>
        <p:txBody>
          <a:bodyPr>
            <a:normAutofit/>
          </a:bodyPr>
          <a:lstStyle/>
          <a:p>
            <a:pPr algn="l"/>
            <a:endParaRPr lang="hr-HR" sz="1400" b="1" u="sng" dirty="0"/>
          </a:p>
          <a:p>
            <a:pPr algn="l"/>
            <a:endParaRPr lang="hr-HR" sz="1400" b="1" dirty="0"/>
          </a:p>
          <a:p>
            <a:pPr algn="l"/>
            <a:r>
              <a:rPr lang="hr-HR" sz="1500" dirty="0"/>
              <a:t>Postupak dodjele sredstava provodi se kroz sljedeće faze: </a:t>
            </a:r>
          </a:p>
          <a:p>
            <a:pPr algn="l"/>
            <a:r>
              <a:rPr lang="hr-HR" sz="1500" b="1" dirty="0"/>
              <a:t>1. Administrativna provjera </a:t>
            </a:r>
            <a:r>
              <a:rPr lang="hr-HR" sz="1500" dirty="0"/>
              <a:t>(zaprimanje, registracija i administrativna provjera, provjera prihvatljivosti prijavitelja i partnera);</a:t>
            </a:r>
          </a:p>
          <a:p>
            <a:pPr algn="l"/>
            <a:endParaRPr lang="hr-HR" sz="1500" dirty="0"/>
          </a:p>
          <a:p>
            <a:pPr algn="l"/>
            <a:r>
              <a:rPr lang="hr-HR" sz="1500" b="1" dirty="0"/>
              <a:t>2. Procjena kvalitete </a:t>
            </a:r>
            <a:r>
              <a:rPr lang="hr-HR" sz="1500" dirty="0"/>
              <a:t>(provjera prihvatljivosti projektnih aktivnosti i prihvatljivosti izdataka te ocjenjivanje kvalitete/ispravljanje proračuna);</a:t>
            </a:r>
          </a:p>
          <a:p>
            <a:pPr algn="l"/>
            <a:endParaRPr lang="hr-HR" sz="1500" dirty="0"/>
          </a:p>
          <a:p>
            <a:pPr algn="l"/>
            <a:r>
              <a:rPr lang="hr-HR" sz="1500" b="1" dirty="0"/>
              <a:t>3. Donošenje Odluke o financiranju </a:t>
            </a:r>
            <a:r>
              <a:rPr lang="hr-HR" sz="1500" dirty="0"/>
              <a:t>(donosi se za projektne prijedloge koji su uspješno prošli postupak dodjele bespovratnih sredstava)</a:t>
            </a:r>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884939" y="5688148"/>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3822989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453003" y="894908"/>
            <a:ext cx="11310151" cy="710150"/>
          </a:xfrm>
        </p:spPr>
        <p:txBody>
          <a:bodyPr>
            <a:normAutofit/>
          </a:bodyPr>
          <a:lstStyle/>
          <a:p>
            <a:pPr algn="l"/>
            <a:r>
              <a:rPr lang="hr-HR" sz="1800" b="1" dirty="0">
                <a:latin typeface="+mn-lt"/>
              </a:rPr>
              <a:t>POSTUPAK EVALUACIJE PROJEKTNIH PRIJEDLOGA</a:t>
            </a: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53003" y="1697026"/>
            <a:ext cx="10434342" cy="4996420"/>
          </a:xfrm>
        </p:spPr>
        <p:txBody>
          <a:bodyPr>
            <a:normAutofit/>
          </a:bodyPr>
          <a:lstStyle/>
          <a:p>
            <a:pPr algn="l"/>
            <a:endParaRPr lang="hr-HR" sz="1400" dirty="0"/>
          </a:p>
          <a:p>
            <a:pPr algn="l"/>
            <a:r>
              <a:rPr lang="hr-HR" sz="1400" dirty="0"/>
              <a:t>Na kraju faze administrativne provjere i procjene kvalitete Posredničko tijelo obavještava prijavitelje o statusu njihovog projektnog prijedloga pisanim putem u roku od </a:t>
            </a:r>
            <a:r>
              <a:rPr lang="hr-HR" sz="1400" b="1" dirty="0"/>
              <a:t>8 radnih dana od dana donošenja odluke o statusu projektnog prijedloga </a:t>
            </a:r>
            <a:r>
              <a:rPr lang="hr-HR" sz="1400" dirty="0"/>
              <a:t>i to:</a:t>
            </a:r>
          </a:p>
          <a:p>
            <a:pPr algn="l"/>
            <a:r>
              <a:rPr lang="hr-HR" sz="1400" dirty="0"/>
              <a:t>• uspješne prijavitelje – da su njihovi projektni prijedlozi odabrani za sljedeću fazu postupka dodjele sredstava ili</a:t>
            </a:r>
          </a:p>
          <a:p>
            <a:pPr algn="l"/>
            <a:r>
              <a:rPr lang="hr-HR" sz="1400" dirty="0"/>
              <a:t>• neuspješne prijavitelje – da njihovi projektni prijedlozi nisu odabrani za sljedeću fazu postupka dodjele sredstava s obrazloženjem</a:t>
            </a:r>
          </a:p>
          <a:p>
            <a:pPr algn="l"/>
            <a:endParaRPr lang="hr-HR" sz="1400" dirty="0"/>
          </a:p>
          <a:p>
            <a:pPr algn="just"/>
            <a:r>
              <a:rPr lang="hr-HR" sz="1400" dirty="0"/>
              <a:t>Sve do trenutka potpisivanja Ugovora o dodjeli bespovratnih sredstava prijavitelj ima pravo povući projektni prijedlog u bilo kojoj fazi postupka dodjele dostavom pisane obavijesti Posredničkom tijelu. Takva pisana obavijest šalje se poštanskom pošiljkom ili osobnom dostavom na adresu:</a:t>
            </a:r>
          </a:p>
          <a:p>
            <a:pPr algn="just"/>
            <a:endParaRPr lang="hr-HR" sz="1400" dirty="0"/>
          </a:p>
          <a:p>
            <a:pPr algn="l"/>
            <a:r>
              <a:rPr lang="hr-HR" sz="1200" b="1" dirty="0"/>
              <a:t>Ministarstvo rada, mirovinskoga sustava, obitelji i socijalne politike</a:t>
            </a:r>
          </a:p>
          <a:p>
            <a:pPr algn="l"/>
            <a:r>
              <a:rPr lang="hr-HR" sz="1200" b="1" dirty="0"/>
              <a:t>Uprava za programe i projekte</a:t>
            </a:r>
          </a:p>
          <a:p>
            <a:pPr algn="l"/>
            <a:r>
              <a:rPr lang="hr-HR" sz="1200" b="1" dirty="0"/>
              <a:t>Trg Nevenke </a:t>
            </a:r>
            <a:r>
              <a:rPr lang="hr-HR" sz="1200" b="1" dirty="0" err="1"/>
              <a:t>Topalušić</a:t>
            </a:r>
            <a:r>
              <a:rPr lang="hr-HR" sz="1200" b="1" dirty="0"/>
              <a:t> 1</a:t>
            </a:r>
          </a:p>
          <a:p>
            <a:pPr algn="l"/>
            <a:r>
              <a:rPr lang="hr-HR" sz="1200" b="1" dirty="0"/>
              <a:t>10000 Zagreb</a:t>
            </a:r>
          </a:p>
          <a:p>
            <a:pPr algn="l"/>
            <a:endParaRPr lang="hr-HR" sz="1200"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20449" y="5688148"/>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3837094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434763" y="1108428"/>
            <a:ext cx="11310151" cy="710150"/>
          </a:xfrm>
        </p:spPr>
        <p:txBody>
          <a:bodyPr>
            <a:normAutofit/>
          </a:bodyPr>
          <a:lstStyle/>
          <a:p>
            <a:pPr algn="l"/>
            <a:r>
              <a:rPr lang="hr-HR" sz="1800" b="1" dirty="0">
                <a:latin typeface="+mn-lt"/>
              </a:rPr>
              <a:t>POSTUPAK EVALUACIJE PROJEKTNIH PRIJEDLOGA</a:t>
            </a:r>
            <a:br>
              <a:rPr lang="hr-HR" sz="1600" dirty="0">
                <a:latin typeface="+mn-lt"/>
              </a:rPr>
            </a:br>
            <a:endParaRPr lang="hr-HR" sz="1600" dirty="0">
              <a:latin typeface="+mn-lt"/>
            </a:endParaRP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34763" y="1681929"/>
            <a:ext cx="11322474" cy="5176071"/>
          </a:xfrm>
        </p:spPr>
        <p:txBody>
          <a:bodyPr>
            <a:normAutofit/>
          </a:bodyPr>
          <a:lstStyle/>
          <a:p>
            <a:pPr algn="l"/>
            <a:endParaRPr lang="hr-HR" sz="1200" b="1" dirty="0"/>
          </a:p>
          <a:p>
            <a:pPr marL="228600" indent="-228600" algn="l">
              <a:buAutoNum type="arabicPeriod"/>
            </a:pPr>
            <a:r>
              <a:rPr lang="hr-HR" sz="1200" b="1" dirty="0"/>
              <a:t>Administrativna provjera (zaprimanje, registracija i administrativna provjera, provjera prihvatljivosti prijavitelja i partnera) – točka 6.1. Uputa za prijavitelje </a:t>
            </a:r>
          </a:p>
          <a:p>
            <a:pPr algn="l"/>
            <a:endParaRPr lang="hr-HR" sz="1200" b="1" dirty="0"/>
          </a:p>
          <a:p>
            <a:pPr marL="171450" indent="-171450" algn="l">
              <a:buFont typeface="Wingdings" panose="05000000000000000000" pitchFamily="2" charset="2"/>
              <a:buChar char="Ø"/>
            </a:pPr>
            <a:r>
              <a:rPr lang="hr-HR" sz="1050" dirty="0"/>
              <a:t>obuhvaća </a:t>
            </a:r>
            <a:r>
              <a:rPr lang="hr-HR" sz="1050" b="1" dirty="0"/>
              <a:t>zaprimanje i registraciju </a:t>
            </a:r>
            <a:r>
              <a:rPr lang="hr-HR" sz="1050" dirty="0"/>
              <a:t>projektnih prijedloga te </a:t>
            </a:r>
            <a:r>
              <a:rPr lang="hr-HR" sz="1050" b="1" dirty="0"/>
              <a:t>provjeru prihvatljivosti prijavitelja i partnera </a:t>
            </a:r>
            <a:r>
              <a:rPr lang="hr-HR" sz="1050" dirty="0"/>
              <a:t>prema sljedećim kriterijima:</a:t>
            </a:r>
          </a:p>
          <a:p>
            <a:pPr algn="l"/>
            <a:endParaRPr lang="hr-HR" sz="1200"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02694" y="5671619"/>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graphicFrame>
        <p:nvGraphicFramePr>
          <p:cNvPr id="5" name="Tablica 5">
            <a:extLst>
              <a:ext uri="{FF2B5EF4-FFF2-40B4-BE49-F238E27FC236}">
                <a16:creationId xmlns:a16="http://schemas.microsoft.com/office/drawing/2014/main" id="{06F073D9-03E8-40D5-A4AA-6D1503C40EFE}"/>
              </a:ext>
            </a:extLst>
          </p:cNvPr>
          <p:cNvGraphicFramePr>
            <a:graphicFrameLocks noGrp="1"/>
          </p:cNvGraphicFramePr>
          <p:nvPr>
            <p:extLst>
              <p:ext uri="{D42A27DB-BD31-4B8C-83A1-F6EECF244321}">
                <p14:modId xmlns:p14="http://schemas.microsoft.com/office/powerpoint/2010/main" val="507112236"/>
              </p:ext>
            </p:extLst>
          </p:nvPr>
        </p:nvGraphicFramePr>
        <p:xfrm>
          <a:off x="578078" y="3002157"/>
          <a:ext cx="10058935" cy="2535614"/>
        </p:xfrm>
        <a:graphic>
          <a:graphicData uri="http://schemas.openxmlformats.org/drawingml/2006/table">
            <a:tbl>
              <a:tblPr firstRow="1" bandRow="1">
                <a:tableStyleId>{5C22544A-7EE6-4342-B048-85BDC9FD1C3A}</a:tableStyleId>
              </a:tblPr>
              <a:tblGrid>
                <a:gridCol w="398577">
                  <a:extLst>
                    <a:ext uri="{9D8B030D-6E8A-4147-A177-3AD203B41FA5}">
                      <a16:colId xmlns:a16="http://schemas.microsoft.com/office/drawing/2014/main" val="2452474559"/>
                    </a:ext>
                  </a:extLst>
                </a:gridCol>
                <a:gridCol w="6629985">
                  <a:extLst>
                    <a:ext uri="{9D8B030D-6E8A-4147-A177-3AD203B41FA5}">
                      <a16:colId xmlns:a16="http://schemas.microsoft.com/office/drawing/2014/main" val="1565203999"/>
                    </a:ext>
                  </a:extLst>
                </a:gridCol>
                <a:gridCol w="870605">
                  <a:extLst>
                    <a:ext uri="{9D8B030D-6E8A-4147-A177-3AD203B41FA5}">
                      <a16:colId xmlns:a16="http://schemas.microsoft.com/office/drawing/2014/main" val="4270074439"/>
                    </a:ext>
                  </a:extLst>
                </a:gridCol>
                <a:gridCol w="909633">
                  <a:extLst>
                    <a:ext uri="{9D8B030D-6E8A-4147-A177-3AD203B41FA5}">
                      <a16:colId xmlns:a16="http://schemas.microsoft.com/office/drawing/2014/main" val="1417225108"/>
                    </a:ext>
                  </a:extLst>
                </a:gridCol>
                <a:gridCol w="1250135">
                  <a:extLst>
                    <a:ext uri="{9D8B030D-6E8A-4147-A177-3AD203B41FA5}">
                      <a16:colId xmlns:a16="http://schemas.microsoft.com/office/drawing/2014/main" val="3396775371"/>
                    </a:ext>
                  </a:extLst>
                </a:gridCol>
              </a:tblGrid>
              <a:tr h="706814">
                <a:tc>
                  <a:txBody>
                    <a:bodyPr/>
                    <a:lstStyle/>
                    <a:p>
                      <a:pPr algn="ctr"/>
                      <a:endParaRPr lang="hr-HR" sz="1200" dirty="0"/>
                    </a:p>
                    <a:p>
                      <a:pPr algn="ctr"/>
                      <a:r>
                        <a:rPr lang="hr-HR" sz="1200" dirty="0"/>
                        <a:t>RB</a:t>
                      </a:r>
                    </a:p>
                  </a:txBody>
                  <a:tcPr/>
                </a:tc>
                <a:tc>
                  <a:txBody>
                    <a:bodyPr/>
                    <a:lstStyle/>
                    <a:p>
                      <a:pPr algn="ctr"/>
                      <a:endParaRPr lang="pl-PL" sz="1200" dirty="0"/>
                    </a:p>
                    <a:p>
                      <a:pPr algn="ctr"/>
                      <a:endParaRPr lang="pl-PL" sz="1200" dirty="0"/>
                    </a:p>
                    <a:p>
                      <a:pPr algn="ctr"/>
                      <a:r>
                        <a:rPr lang="pl-PL" sz="1200" dirty="0"/>
                        <a:t>Uvjeti za zaprimanje i registraciju </a:t>
                      </a:r>
                      <a:endParaRPr lang="hr-HR" sz="1200" dirty="0"/>
                    </a:p>
                  </a:txBody>
                  <a:tcPr/>
                </a:tc>
                <a:tc>
                  <a:txBody>
                    <a:bodyPr/>
                    <a:lstStyle/>
                    <a:p>
                      <a:pPr algn="ctr"/>
                      <a:endParaRPr lang="hr-HR" sz="1200" dirty="0"/>
                    </a:p>
                    <a:p>
                      <a:pPr algn="ctr"/>
                      <a:r>
                        <a:rPr lang="hr-HR" sz="1200" dirty="0"/>
                        <a:t>DA</a:t>
                      </a:r>
                    </a:p>
                  </a:txBody>
                  <a:tcPr/>
                </a:tc>
                <a:tc>
                  <a:txBody>
                    <a:bodyPr/>
                    <a:lstStyle/>
                    <a:p>
                      <a:pPr algn="ctr"/>
                      <a:endParaRPr lang="hr-HR" sz="1200" dirty="0"/>
                    </a:p>
                    <a:p>
                      <a:pPr algn="ctr"/>
                      <a:r>
                        <a:rPr lang="hr-HR" sz="1200" dirty="0"/>
                        <a:t>NE</a:t>
                      </a:r>
                    </a:p>
                  </a:txBody>
                  <a:tcPr/>
                </a:tc>
                <a:tc>
                  <a:txBody>
                    <a:bodyPr/>
                    <a:lstStyle/>
                    <a:p>
                      <a:pPr algn="ctr"/>
                      <a:endParaRPr lang="hr-HR" sz="1200" dirty="0"/>
                    </a:p>
                    <a:p>
                      <a:pPr algn="ctr"/>
                      <a:r>
                        <a:rPr lang="hr-HR" sz="1200" dirty="0"/>
                        <a:t>Mogućnost pojašnjenja</a:t>
                      </a:r>
                    </a:p>
                  </a:txBody>
                  <a:tcPr/>
                </a:tc>
                <a:extLst>
                  <a:ext uri="{0D108BD9-81ED-4DB2-BD59-A6C34878D82A}">
                    <a16:rowId xmlns:a16="http://schemas.microsoft.com/office/drawing/2014/main" val="3935648528"/>
                  </a:ext>
                </a:extLst>
              </a:tr>
              <a:tr h="265810">
                <a:tc>
                  <a:txBody>
                    <a:bodyPr/>
                    <a:lstStyle/>
                    <a:p>
                      <a:r>
                        <a:rPr lang="hr-HR" sz="1200" dirty="0"/>
                        <a:t>1.</a:t>
                      </a:r>
                    </a:p>
                  </a:txBody>
                  <a:tcPr/>
                </a:tc>
                <a:tc>
                  <a:txBody>
                    <a:bodyPr/>
                    <a:lstStyle/>
                    <a:p>
                      <a:r>
                        <a:rPr lang="hr-HR" sz="1200" dirty="0"/>
                        <a:t>Zaprimljeni prijavni paket/omotnica je zatvoren.</a:t>
                      </a:r>
                    </a:p>
                  </a:txBody>
                  <a:tcPr/>
                </a:tc>
                <a:tc>
                  <a:txBody>
                    <a:bodyPr/>
                    <a:lstStyle/>
                    <a:p>
                      <a:endParaRPr lang="hr-HR" sz="1200" b="1" dirty="0"/>
                    </a:p>
                  </a:txBody>
                  <a:tcPr/>
                </a:tc>
                <a:tc>
                  <a:txBody>
                    <a:bodyPr/>
                    <a:lstStyle/>
                    <a:p>
                      <a:endParaRPr lang="hr-HR" sz="1200" b="1" dirty="0"/>
                    </a:p>
                  </a:txBody>
                  <a:tcPr/>
                </a:tc>
                <a:tc>
                  <a:txBody>
                    <a:bodyPr/>
                    <a:lstStyle/>
                    <a:p>
                      <a:pPr algn="ctr"/>
                      <a:r>
                        <a:rPr lang="hr-HR" sz="1200" b="1" dirty="0"/>
                        <a:t>NE</a:t>
                      </a:r>
                    </a:p>
                  </a:txBody>
                  <a:tcPr/>
                </a:tc>
                <a:extLst>
                  <a:ext uri="{0D108BD9-81ED-4DB2-BD59-A6C34878D82A}">
                    <a16:rowId xmlns:a16="http://schemas.microsoft.com/office/drawing/2014/main" val="253658920"/>
                  </a:ext>
                </a:extLst>
              </a:tr>
              <a:tr h="415598">
                <a:tc>
                  <a:txBody>
                    <a:bodyPr/>
                    <a:lstStyle/>
                    <a:p>
                      <a:r>
                        <a:rPr lang="hr-HR" sz="1200" dirty="0"/>
                        <a:t>2.</a:t>
                      </a:r>
                    </a:p>
                  </a:txBody>
                  <a:tcPr/>
                </a:tc>
                <a:tc>
                  <a:txBody>
                    <a:bodyPr/>
                    <a:lstStyle/>
                    <a:p>
                      <a:r>
                        <a:rPr lang="hr-HR" sz="1200" dirty="0"/>
                        <a:t>Prijavni paket/omotnica predan je u propisanom roku (prijavni paket/omotnica predana je nakon objave Poziva te u dan i vrijeme predaje Poziv nije bio </a:t>
                      </a:r>
                      <a:r>
                        <a:rPr lang="hr-HR" sz="1200" dirty="0" err="1"/>
                        <a:t>zatvorenili</a:t>
                      </a:r>
                      <a:r>
                        <a:rPr lang="hr-HR" sz="1200" dirty="0"/>
                        <a:t> obustavljen).</a:t>
                      </a:r>
                    </a:p>
                  </a:txBody>
                  <a:tcPr/>
                </a:tc>
                <a:tc>
                  <a:txBody>
                    <a:bodyPr/>
                    <a:lstStyle/>
                    <a:p>
                      <a:endParaRPr lang="hr-HR" sz="1200" b="1"/>
                    </a:p>
                  </a:txBody>
                  <a:tcPr/>
                </a:tc>
                <a:tc>
                  <a:txBody>
                    <a:bodyPr/>
                    <a:lstStyle/>
                    <a:p>
                      <a:endParaRPr lang="hr-HR" sz="1200" b="1" dirty="0"/>
                    </a:p>
                  </a:txBody>
                  <a:tcPr/>
                </a:tc>
                <a:tc>
                  <a:txBody>
                    <a:bodyPr/>
                    <a:lstStyle/>
                    <a:p>
                      <a:pPr algn="ctr"/>
                      <a:endParaRPr lang="hr-HR" sz="1200" b="1" dirty="0"/>
                    </a:p>
                    <a:p>
                      <a:pPr algn="ctr"/>
                      <a:r>
                        <a:rPr lang="hr-HR" sz="1200" b="1" dirty="0"/>
                        <a:t>NE</a:t>
                      </a:r>
                    </a:p>
                  </a:txBody>
                  <a:tcPr/>
                </a:tc>
                <a:extLst>
                  <a:ext uri="{0D108BD9-81ED-4DB2-BD59-A6C34878D82A}">
                    <a16:rowId xmlns:a16="http://schemas.microsoft.com/office/drawing/2014/main" val="970425385"/>
                  </a:ext>
                </a:extLst>
              </a:tr>
              <a:tr h="265810">
                <a:tc>
                  <a:txBody>
                    <a:bodyPr/>
                    <a:lstStyle/>
                    <a:p>
                      <a:r>
                        <a:rPr lang="hr-HR" sz="1200" dirty="0"/>
                        <a:t>3.</a:t>
                      </a:r>
                    </a:p>
                  </a:txBody>
                  <a:tcPr/>
                </a:tc>
                <a:tc>
                  <a:txBody>
                    <a:bodyPr/>
                    <a:lstStyle/>
                    <a:p>
                      <a:r>
                        <a:rPr lang="hr-HR" sz="1200" dirty="0"/>
                        <a:t>Na zaprimljenom prijavnom paketu/omotnici naznačen je naziv i/ili pravilni referentni broj postupka dodjele.</a:t>
                      </a:r>
                    </a:p>
                  </a:txBody>
                  <a:tcPr/>
                </a:tc>
                <a:tc>
                  <a:txBody>
                    <a:bodyPr/>
                    <a:lstStyle/>
                    <a:p>
                      <a:endParaRPr lang="hr-HR" sz="1200" b="1" dirty="0"/>
                    </a:p>
                  </a:txBody>
                  <a:tcPr/>
                </a:tc>
                <a:tc>
                  <a:txBody>
                    <a:bodyPr/>
                    <a:lstStyle/>
                    <a:p>
                      <a:endParaRPr lang="hr-HR" sz="1200" b="1" dirty="0"/>
                    </a:p>
                  </a:txBody>
                  <a:tcPr/>
                </a:tc>
                <a:tc>
                  <a:txBody>
                    <a:bodyPr/>
                    <a:lstStyle/>
                    <a:p>
                      <a:pPr algn="ctr"/>
                      <a:endParaRPr lang="hr-HR" sz="1200" b="1" dirty="0"/>
                    </a:p>
                    <a:p>
                      <a:pPr algn="ctr"/>
                      <a:r>
                        <a:rPr lang="hr-HR" sz="1200" b="1" dirty="0"/>
                        <a:t>NE</a:t>
                      </a:r>
                    </a:p>
                  </a:txBody>
                  <a:tcPr/>
                </a:tc>
                <a:extLst>
                  <a:ext uri="{0D108BD9-81ED-4DB2-BD59-A6C34878D82A}">
                    <a16:rowId xmlns:a16="http://schemas.microsoft.com/office/drawing/2014/main" val="260210902"/>
                  </a:ext>
                </a:extLst>
              </a:tr>
              <a:tr h="362468">
                <a:tc>
                  <a:txBody>
                    <a:bodyPr/>
                    <a:lstStyle/>
                    <a:p>
                      <a:r>
                        <a:rPr lang="hr-HR" sz="1200" dirty="0"/>
                        <a:t>4.</a:t>
                      </a:r>
                    </a:p>
                  </a:txBody>
                  <a:tcPr/>
                </a:tc>
                <a:tc>
                  <a:txBody>
                    <a:bodyPr/>
                    <a:lstStyle/>
                    <a:p>
                      <a:r>
                        <a:rPr lang="hr-HR" sz="1200" dirty="0"/>
                        <a:t>Na zaprimljenom prijavnom paketu/omotnici zabilježen je datum i točno vrijeme (sat i minute) podnošenja projektnog prijedloga.</a:t>
                      </a:r>
                    </a:p>
                    <a:p>
                      <a:endParaRPr lang="hr-HR" sz="1200" dirty="0"/>
                    </a:p>
                  </a:txBody>
                  <a:tcPr/>
                </a:tc>
                <a:tc>
                  <a:txBody>
                    <a:bodyPr/>
                    <a:lstStyle/>
                    <a:p>
                      <a:endParaRPr lang="hr-HR" sz="1200" b="1" dirty="0"/>
                    </a:p>
                  </a:txBody>
                  <a:tcPr/>
                </a:tc>
                <a:tc>
                  <a:txBody>
                    <a:bodyPr/>
                    <a:lstStyle/>
                    <a:p>
                      <a:endParaRPr lang="hr-HR" sz="1200" b="1" dirty="0"/>
                    </a:p>
                  </a:txBody>
                  <a:tcPr/>
                </a:tc>
                <a:tc>
                  <a:txBody>
                    <a:bodyPr/>
                    <a:lstStyle/>
                    <a:p>
                      <a:pPr algn="ctr"/>
                      <a:endParaRPr lang="hr-HR" sz="1200" b="1" dirty="0"/>
                    </a:p>
                    <a:p>
                      <a:pPr algn="ctr"/>
                      <a:r>
                        <a:rPr lang="hr-HR" sz="1200" b="1" dirty="0"/>
                        <a:t>DA</a:t>
                      </a:r>
                    </a:p>
                  </a:txBody>
                  <a:tcPr/>
                </a:tc>
                <a:extLst>
                  <a:ext uri="{0D108BD9-81ED-4DB2-BD59-A6C34878D82A}">
                    <a16:rowId xmlns:a16="http://schemas.microsoft.com/office/drawing/2014/main" val="389802137"/>
                  </a:ext>
                </a:extLst>
              </a:tr>
            </a:tbl>
          </a:graphicData>
        </a:graphic>
      </p:graphicFrame>
    </p:spTree>
    <p:extLst>
      <p:ext uri="{BB962C8B-B14F-4D97-AF65-F5344CB8AC3E}">
        <p14:creationId xmlns:p14="http://schemas.microsoft.com/office/powerpoint/2010/main" val="4275981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434764" y="835906"/>
            <a:ext cx="5464045" cy="610834"/>
          </a:xfrm>
        </p:spPr>
        <p:txBody>
          <a:bodyPr>
            <a:normAutofit/>
          </a:bodyPr>
          <a:lstStyle/>
          <a:p>
            <a:r>
              <a:rPr lang="hr-HR" sz="1800" b="1" dirty="0">
                <a:latin typeface="+mn-lt"/>
              </a:rPr>
              <a:t>POSTUPAK EVALUACIJE PROJEKTNIH PRIJEDLOGA</a:t>
            </a: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34764" y="1273238"/>
            <a:ext cx="10434342" cy="5303755"/>
          </a:xfrm>
        </p:spPr>
        <p:txBody>
          <a:bodyPr>
            <a:normAutofit/>
          </a:bodyPr>
          <a:lstStyle/>
          <a:p>
            <a:pPr algn="l"/>
            <a:endParaRPr lang="hr-HR" sz="1200"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36087" y="5718524"/>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graphicFrame>
        <p:nvGraphicFramePr>
          <p:cNvPr id="6" name="Tablica 5">
            <a:extLst>
              <a:ext uri="{FF2B5EF4-FFF2-40B4-BE49-F238E27FC236}">
                <a16:creationId xmlns:a16="http://schemas.microsoft.com/office/drawing/2014/main" id="{510805A2-CABF-4744-8ECD-47972F366415}"/>
              </a:ext>
            </a:extLst>
          </p:cNvPr>
          <p:cNvGraphicFramePr>
            <a:graphicFrameLocks noGrp="1"/>
          </p:cNvGraphicFramePr>
          <p:nvPr>
            <p:extLst>
              <p:ext uri="{D42A27DB-BD31-4B8C-83A1-F6EECF244321}">
                <p14:modId xmlns:p14="http://schemas.microsoft.com/office/powerpoint/2010/main" val="1296983627"/>
              </p:ext>
            </p:extLst>
          </p:nvPr>
        </p:nvGraphicFramePr>
        <p:xfrm>
          <a:off x="774120" y="1570512"/>
          <a:ext cx="10058400" cy="3319526"/>
        </p:xfrm>
        <a:graphic>
          <a:graphicData uri="http://schemas.openxmlformats.org/drawingml/2006/table">
            <a:tbl>
              <a:tblPr firstRow="1" bandRow="1">
                <a:tableStyleId>{5C22544A-7EE6-4342-B048-85BDC9FD1C3A}</a:tableStyleId>
              </a:tblPr>
              <a:tblGrid>
                <a:gridCol w="6134712">
                  <a:extLst>
                    <a:ext uri="{9D8B030D-6E8A-4147-A177-3AD203B41FA5}">
                      <a16:colId xmlns:a16="http://schemas.microsoft.com/office/drawing/2014/main" val="3200731440"/>
                    </a:ext>
                  </a:extLst>
                </a:gridCol>
                <a:gridCol w="816745">
                  <a:extLst>
                    <a:ext uri="{9D8B030D-6E8A-4147-A177-3AD203B41FA5}">
                      <a16:colId xmlns:a16="http://schemas.microsoft.com/office/drawing/2014/main" val="1123662425"/>
                    </a:ext>
                  </a:extLst>
                </a:gridCol>
                <a:gridCol w="790113">
                  <a:extLst>
                    <a:ext uri="{9D8B030D-6E8A-4147-A177-3AD203B41FA5}">
                      <a16:colId xmlns:a16="http://schemas.microsoft.com/office/drawing/2014/main" val="3873074530"/>
                    </a:ext>
                  </a:extLst>
                </a:gridCol>
                <a:gridCol w="2316830">
                  <a:extLst>
                    <a:ext uri="{9D8B030D-6E8A-4147-A177-3AD203B41FA5}">
                      <a16:colId xmlns:a16="http://schemas.microsoft.com/office/drawing/2014/main" val="2616486653"/>
                    </a:ext>
                  </a:extLst>
                </a:gridCol>
              </a:tblGrid>
              <a:tr h="485140">
                <a:tc>
                  <a:txBody>
                    <a:bodyPr/>
                    <a:lstStyle/>
                    <a:p>
                      <a:pPr>
                        <a:lnSpc>
                          <a:spcPct val="107000"/>
                        </a:lnSpc>
                        <a:spcAft>
                          <a:spcPts val="0"/>
                        </a:spcAft>
                      </a:pPr>
                      <a:r>
                        <a:rPr lang="hr-HR" sz="1200" kern="1200" dirty="0">
                          <a:effectLst/>
                        </a:rPr>
                        <a:t>Administrativni kriteriji/kriteriji prihvatljivosti prijavitelja</a:t>
                      </a:r>
                      <a:endParaRPr lang="hr-HR" sz="1200" dirty="0">
                        <a:effectLst/>
                      </a:endParaRPr>
                    </a:p>
                    <a:p>
                      <a:pPr>
                        <a:lnSpc>
                          <a:spcPct val="107000"/>
                        </a:lnSpc>
                        <a:spcAft>
                          <a:spcPts val="0"/>
                        </a:spcAft>
                      </a:pPr>
                      <a:r>
                        <a:rPr lang="hr-HR" sz="1200" kern="1200" dirty="0">
                          <a:effectLst/>
                        </a:rPr>
                        <a:t>(vodeće partnerske organizacije) i partnera (partnerskih</a:t>
                      </a:r>
                      <a:endParaRPr lang="hr-HR" sz="1200" dirty="0">
                        <a:effectLst/>
                      </a:endParaRPr>
                    </a:p>
                    <a:p>
                      <a:pPr>
                        <a:lnSpc>
                          <a:spcPct val="107000"/>
                        </a:lnSpc>
                        <a:spcAft>
                          <a:spcPts val="0"/>
                        </a:spcAft>
                      </a:pPr>
                      <a:r>
                        <a:rPr lang="hr-HR" sz="1200" kern="1200" dirty="0">
                          <a:effectLst/>
                        </a:rPr>
                        <a:t>organizacija)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0"/>
                        </a:spcAft>
                      </a:pPr>
                      <a:endParaRPr lang="hr-HR" sz="1200" kern="1200" dirty="0">
                        <a:effectLst/>
                      </a:endParaRPr>
                    </a:p>
                    <a:p>
                      <a:pPr algn="ctr">
                        <a:lnSpc>
                          <a:spcPct val="107000"/>
                        </a:lnSpc>
                        <a:spcAft>
                          <a:spcPts val="0"/>
                        </a:spcAft>
                      </a:pPr>
                      <a:r>
                        <a:rPr lang="hr-HR" sz="1200" kern="1200" dirty="0">
                          <a:effectLst/>
                        </a:rPr>
                        <a:t>DA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0"/>
                        </a:spcAft>
                      </a:pPr>
                      <a:endParaRPr lang="hr-HR" sz="1200" kern="1200" dirty="0">
                        <a:effectLst/>
                      </a:endParaRPr>
                    </a:p>
                    <a:p>
                      <a:pPr algn="ctr">
                        <a:lnSpc>
                          <a:spcPct val="107000"/>
                        </a:lnSpc>
                        <a:spcAft>
                          <a:spcPts val="0"/>
                        </a:spcAft>
                      </a:pPr>
                      <a:r>
                        <a:rPr lang="hr-HR" sz="1200" kern="1200" dirty="0">
                          <a:effectLst/>
                        </a:rPr>
                        <a:t>NE</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0"/>
                        </a:spcAft>
                      </a:pPr>
                      <a:endParaRPr lang="hr-HR" sz="1200" kern="1200" dirty="0">
                        <a:effectLst/>
                      </a:endParaRPr>
                    </a:p>
                    <a:p>
                      <a:pPr algn="ctr">
                        <a:lnSpc>
                          <a:spcPct val="107000"/>
                        </a:lnSpc>
                        <a:spcAft>
                          <a:spcPts val="0"/>
                        </a:spcAft>
                      </a:pPr>
                      <a:r>
                        <a:rPr lang="hr-HR" sz="1200" kern="1200" dirty="0">
                          <a:effectLst/>
                        </a:rPr>
                        <a:t>Mogućnost pojašnjenja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227139018"/>
                  </a:ext>
                </a:extLst>
              </a:tr>
              <a:tr h="266065">
                <a:tc>
                  <a:txBody>
                    <a:bodyPr/>
                    <a:lstStyle/>
                    <a:p>
                      <a:pPr>
                        <a:lnSpc>
                          <a:spcPct val="107000"/>
                        </a:lnSpc>
                        <a:spcAft>
                          <a:spcPts val="0"/>
                        </a:spcAft>
                      </a:pPr>
                      <a:r>
                        <a:rPr lang="hr-HR" sz="1200" kern="1200" dirty="0">
                          <a:effectLst/>
                        </a:rPr>
                        <a:t>1. Projektni prijedlog predan je za odgovarajući poziv na dostavu projektnih prijedloga.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hr-HR" sz="1200">
                        <a:effectLst/>
                        <a:latin typeface="Calibri" panose="020F0502020204030204" pitchFamily="34" charset="0"/>
                        <a:cs typeface="Times New Roman" panose="02020603050405020304" pitchFamily="18" charset="0"/>
                      </a:endParaRPr>
                    </a:p>
                  </a:txBody>
                  <a:tcPr/>
                </a:tc>
                <a:tc>
                  <a:txBody>
                    <a:bodyPr/>
                    <a:lstStyle/>
                    <a:p>
                      <a:pPr>
                        <a:lnSpc>
                          <a:spcPct val="107000"/>
                        </a:lnSpc>
                      </a:pPr>
                      <a:endParaRPr lang="hr-HR" sz="1200">
                        <a:effectLst/>
                        <a:latin typeface="Calibri" panose="020F0502020204030204" pitchFamily="34" charset="0"/>
                        <a:cs typeface="Times New Roman" panose="02020603050405020304" pitchFamily="18" charset="0"/>
                      </a:endParaRPr>
                    </a:p>
                  </a:txBody>
                  <a:tcPr/>
                </a:tc>
                <a:tc>
                  <a:txBody>
                    <a:bodyPr/>
                    <a:lstStyle/>
                    <a:p>
                      <a:pPr algn="ctr">
                        <a:lnSpc>
                          <a:spcPct val="107000"/>
                        </a:lnSpc>
                        <a:spcAft>
                          <a:spcPts val="0"/>
                        </a:spcAft>
                      </a:pPr>
                      <a:r>
                        <a:rPr lang="hr-HR" sz="1200" b="1" kern="1200" dirty="0">
                          <a:effectLst/>
                        </a:rPr>
                        <a:t>NE</a:t>
                      </a:r>
                      <a:endParaRPr lang="hr-H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529475511"/>
                  </a:ext>
                </a:extLst>
              </a:tr>
              <a:tr h="362585">
                <a:tc>
                  <a:txBody>
                    <a:bodyPr/>
                    <a:lstStyle/>
                    <a:p>
                      <a:pPr>
                        <a:lnSpc>
                          <a:spcPct val="107000"/>
                        </a:lnSpc>
                        <a:spcAft>
                          <a:spcPts val="0"/>
                        </a:spcAft>
                      </a:pPr>
                      <a:r>
                        <a:rPr lang="hr-HR" sz="1200" kern="1200" dirty="0">
                          <a:effectLst/>
                        </a:rPr>
                        <a:t>2. Projektni prijedlog predan je na propisanom mediju, u propisanom formatu te je istovjetan u svim dostavljenim medijskim formatima (u elektronskoj i papirnatoj verziji gdje je to zatraženo).</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hr-HR" sz="1200">
                        <a:effectLst/>
                        <a:latin typeface="Calibri" panose="020F0502020204030204" pitchFamily="34" charset="0"/>
                        <a:cs typeface="Times New Roman" panose="02020603050405020304" pitchFamily="18" charset="0"/>
                      </a:endParaRPr>
                    </a:p>
                  </a:txBody>
                  <a:tcPr/>
                </a:tc>
                <a:tc>
                  <a:txBody>
                    <a:bodyPr/>
                    <a:lstStyle/>
                    <a:p>
                      <a:pPr>
                        <a:lnSpc>
                          <a:spcPct val="107000"/>
                        </a:lnSpc>
                      </a:pPr>
                      <a:endParaRPr lang="hr-HR" sz="1200">
                        <a:effectLst/>
                        <a:latin typeface="Calibri" panose="020F0502020204030204" pitchFamily="34" charset="0"/>
                        <a:cs typeface="Times New Roman" panose="02020603050405020304" pitchFamily="18" charset="0"/>
                      </a:endParaRPr>
                    </a:p>
                  </a:txBody>
                  <a:tcPr/>
                </a:tc>
                <a:tc>
                  <a:txBody>
                    <a:bodyPr/>
                    <a:lstStyle/>
                    <a:p>
                      <a:pPr algn="ctr">
                        <a:lnSpc>
                          <a:spcPct val="107000"/>
                        </a:lnSpc>
                        <a:spcAft>
                          <a:spcPts val="0"/>
                        </a:spcAft>
                      </a:pPr>
                      <a:endParaRPr lang="hr-HR" sz="1200" b="1" kern="1200" dirty="0">
                        <a:effectLst/>
                      </a:endParaRPr>
                    </a:p>
                    <a:p>
                      <a:pPr algn="ctr">
                        <a:lnSpc>
                          <a:spcPct val="107000"/>
                        </a:lnSpc>
                        <a:spcAft>
                          <a:spcPts val="0"/>
                        </a:spcAft>
                      </a:pPr>
                      <a:r>
                        <a:rPr lang="hr-HR" sz="1200" b="1" kern="1200" dirty="0">
                          <a:effectLst/>
                        </a:rPr>
                        <a:t>DA</a:t>
                      </a:r>
                      <a:endParaRPr lang="hr-H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83685725"/>
                  </a:ext>
                </a:extLst>
              </a:tr>
              <a:tr h="485140">
                <a:tc>
                  <a:txBody>
                    <a:bodyPr/>
                    <a:lstStyle/>
                    <a:p>
                      <a:pPr algn="just">
                        <a:lnSpc>
                          <a:spcPct val="107000"/>
                        </a:lnSpc>
                        <a:spcAft>
                          <a:spcPts val="0"/>
                        </a:spcAft>
                      </a:pPr>
                      <a:r>
                        <a:rPr lang="hr-HR" sz="1200" kern="1200" dirty="0">
                          <a:effectLst/>
                        </a:rPr>
                        <a:t>3. Projektni prijedlog sadrži sve dokumente u skladu s točkom 5. Postupak prijave. Gdje je to predviđeno, dokumenti su potpisani od ovlaštene osobe i ovjereni službenim pečatom organizacije.</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hr-HR" sz="1200" dirty="0">
                        <a:effectLst/>
                        <a:latin typeface="Calibri" panose="020F0502020204030204" pitchFamily="34" charset="0"/>
                        <a:cs typeface="Times New Roman" panose="02020603050405020304" pitchFamily="18" charset="0"/>
                      </a:endParaRPr>
                    </a:p>
                  </a:txBody>
                  <a:tcPr/>
                </a:tc>
                <a:tc>
                  <a:txBody>
                    <a:bodyPr/>
                    <a:lstStyle/>
                    <a:p>
                      <a:pPr>
                        <a:lnSpc>
                          <a:spcPct val="107000"/>
                        </a:lnSpc>
                      </a:pPr>
                      <a:endParaRPr lang="hr-HR" sz="1200" dirty="0">
                        <a:effectLst/>
                        <a:latin typeface="Calibri" panose="020F0502020204030204" pitchFamily="34" charset="0"/>
                        <a:cs typeface="Times New Roman" panose="02020603050405020304" pitchFamily="18" charset="0"/>
                      </a:endParaRPr>
                    </a:p>
                  </a:txBody>
                  <a:tcPr/>
                </a:tc>
                <a:tc>
                  <a:txBody>
                    <a:bodyPr/>
                    <a:lstStyle/>
                    <a:p>
                      <a:pPr algn="ctr">
                        <a:lnSpc>
                          <a:spcPct val="107000"/>
                        </a:lnSpc>
                        <a:spcAft>
                          <a:spcPts val="0"/>
                        </a:spcAft>
                      </a:pPr>
                      <a:endParaRPr lang="hr-HR" sz="1200" b="1" kern="1200" dirty="0">
                        <a:effectLst/>
                      </a:endParaRPr>
                    </a:p>
                    <a:p>
                      <a:pPr algn="ctr">
                        <a:lnSpc>
                          <a:spcPct val="107000"/>
                        </a:lnSpc>
                        <a:spcAft>
                          <a:spcPts val="0"/>
                        </a:spcAft>
                      </a:pPr>
                      <a:r>
                        <a:rPr lang="hr-HR" sz="1200" b="1" kern="1200" dirty="0">
                          <a:effectLst/>
                        </a:rPr>
                        <a:t>DA</a:t>
                      </a:r>
                      <a:endParaRPr lang="hr-H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89191795"/>
                  </a:ext>
                </a:extLst>
              </a:tr>
              <a:tr h="266065">
                <a:tc>
                  <a:txBody>
                    <a:bodyPr/>
                    <a:lstStyle/>
                    <a:p>
                      <a:pPr algn="just">
                        <a:lnSpc>
                          <a:spcPct val="107000"/>
                        </a:lnSpc>
                        <a:spcAft>
                          <a:spcPts val="0"/>
                        </a:spcAft>
                      </a:pPr>
                      <a:r>
                        <a:rPr lang="hr-HR" sz="1200" kern="1200" dirty="0">
                          <a:effectLst/>
                        </a:rPr>
                        <a:t>4. Zatraženi iznos bespovratnih sredstava je u okviru minimalnog i maksimalnog iznosa propisanog Pozivom.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hr-HR" sz="1200">
                        <a:effectLst/>
                        <a:latin typeface="Calibri" panose="020F0502020204030204" pitchFamily="34" charset="0"/>
                        <a:cs typeface="Times New Roman" panose="02020603050405020304" pitchFamily="18" charset="0"/>
                      </a:endParaRPr>
                    </a:p>
                  </a:txBody>
                  <a:tcPr/>
                </a:tc>
                <a:tc>
                  <a:txBody>
                    <a:bodyPr/>
                    <a:lstStyle/>
                    <a:p>
                      <a:pPr>
                        <a:lnSpc>
                          <a:spcPct val="107000"/>
                        </a:lnSpc>
                      </a:pPr>
                      <a:endParaRPr lang="hr-HR" sz="1200" dirty="0">
                        <a:effectLst/>
                        <a:latin typeface="Calibri" panose="020F0502020204030204" pitchFamily="34" charset="0"/>
                        <a:cs typeface="Times New Roman" panose="02020603050405020304" pitchFamily="18" charset="0"/>
                      </a:endParaRPr>
                    </a:p>
                  </a:txBody>
                  <a:tcPr/>
                </a:tc>
                <a:tc>
                  <a:txBody>
                    <a:bodyPr/>
                    <a:lstStyle/>
                    <a:p>
                      <a:pPr algn="ctr">
                        <a:lnSpc>
                          <a:spcPct val="107000"/>
                        </a:lnSpc>
                        <a:spcAft>
                          <a:spcPts val="0"/>
                        </a:spcAft>
                      </a:pPr>
                      <a:r>
                        <a:rPr lang="hr-HR" sz="1200" b="1" kern="1200" dirty="0">
                          <a:effectLst/>
                        </a:rPr>
                        <a:t>NE</a:t>
                      </a:r>
                      <a:endParaRPr lang="hr-H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62048583"/>
                  </a:ext>
                </a:extLst>
              </a:tr>
              <a:tr h="220345">
                <a:tc>
                  <a:txBody>
                    <a:bodyPr/>
                    <a:lstStyle/>
                    <a:p>
                      <a:pPr>
                        <a:lnSpc>
                          <a:spcPct val="107000"/>
                        </a:lnSpc>
                        <a:spcAft>
                          <a:spcPts val="0"/>
                        </a:spcAft>
                      </a:pPr>
                      <a:r>
                        <a:rPr lang="pl-PL" sz="1200" kern="1200">
                          <a:effectLst/>
                        </a:rPr>
                        <a:t>5. Projektni prijedlog napisan je na hrvatskom jeziku.</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hr-HR" sz="1200">
                        <a:effectLst/>
                        <a:latin typeface="Calibri" panose="020F0502020204030204" pitchFamily="34" charset="0"/>
                        <a:cs typeface="Times New Roman" panose="02020603050405020304" pitchFamily="18" charset="0"/>
                      </a:endParaRPr>
                    </a:p>
                  </a:txBody>
                  <a:tcPr/>
                </a:tc>
                <a:tc>
                  <a:txBody>
                    <a:bodyPr/>
                    <a:lstStyle/>
                    <a:p>
                      <a:pPr>
                        <a:lnSpc>
                          <a:spcPct val="107000"/>
                        </a:lnSpc>
                      </a:pPr>
                      <a:endParaRPr lang="hr-HR" sz="1200">
                        <a:effectLst/>
                        <a:latin typeface="Calibri" panose="020F0502020204030204" pitchFamily="34" charset="0"/>
                        <a:cs typeface="Times New Roman" panose="02020603050405020304" pitchFamily="18" charset="0"/>
                      </a:endParaRPr>
                    </a:p>
                  </a:txBody>
                  <a:tcPr/>
                </a:tc>
                <a:tc>
                  <a:txBody>
                    <a:bodyPr/>
                    <a:lstStyle/>
                    <a:p>
                      <a:pPr algn="ctr">
                        <a:lnSpc>
                          <a:spcPct val="107000"/>
                        </a:lnSpc>
                        <a:spcAft>
                          <a:spcPts val="0"/>
                        </a:spcAft>
                      </a:pPr>
                      <a:r>
                        <a:rPr lang="hr-HR" sz="1200" b="1" kern="1200" dirty="0">
                          <a:effectLst/>
                        </a:rPr>
                        <a:t>NE</a:t>
                      </a:r>
                      <a:endParaRPr lang="hr-H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963759406"/>
                  </a:ext>
                </a:extLst>
              </a:tr>
              <a:tr h="328295">
                <a:tc>
                  <a:txBody>
                    <a:bodyPr/>
                    <a:lstStyle/>
                    <a:p>
                      <a:pPr algn="just">
                        <a:lnSpc>
                          <a:spcPct val="107000"/>
                        </a:lnSpc>
                        <a:spcAft>
                          <a:spcPts val="0"/>
                        </a:spcAft>
                      </a:pPr>
                      <a:r>
                        <a:rPr lang="hr-HR" sz="1200" kern="1200" dirty="0">
                          <a:effectLst/>
                        </a:rPr>
                        <a:t>6. Prijavitelj (vodeća partnerska organizacija) i partneri (partnerske organizacije) su prihvatljivi u skladu s točkama 4.1. i 4.2. Uputa za prijavitelje</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hr-HR" sz="1200">
                        <a:effectLst/>
                        <a:latin typeface="Calibri" panose="020F0502020204030204" pitchFamily="34" charset="0"/>
                        <a:cs typeface="Times New Roman" panose="02020603050405020304" pitchFamily="18" charset="0"/>
                      </a:endParaRPr>
                    </a:p>
                  </a:txBody>
                  <a:tcPr/>
                </a:tc>
                <a:tc>
                  <a:txBody>
                    <a:bodyPr/>
                    <a:lstStyle/>
                    <a:p>
                      <a:pPr>
                        <a:lnSpc>
                          <a:spcPct val="107000"/>
                        </a:lnSpc>
                      </a:pPr>
                      <a:endParaRPr lang="hr-HR" sz="1200">
                        <a:effectLst/>
                        <a:latin typeface="Calibri" panose="020F0502020204030204" pitchFamily="34" charset="0"/>
                        <a:cs typeface="Times New Roman" panose="02020603050405020304" pitchFamily="18" charset="0"/>
                      </a:endParaRPr>
                    </a:p>
                  </a:txBody>
                  <a:tcPr/>
                </a:tc>
                <a:tc>
                  <a:txBody>
                    <a:bodyPr/>
                    <a:lstStyle/>
                    <a:p>
                      <a:pPr algn="ctr">
                        <a:lnSpc>
                          <a:spcPct val="107000"/>
                        </a:lnSpc>
                      </a:pPr>
                      <a:r>
                        <a:rPr lang="hr-HR" sz="1200" b="1" dirty="0">
                          <a:effectLst/>
                          <a:latin typeface="Calibri" panose="020F0502020204030204" pitchFamily="34" charset="0"/>
                          <a:cs typeface="Times New Roman" panose="02020603050405020304" pitchFamily="18" charset="0"/>
                        </a:rPr>
                        <a:t>DA</a:t>
                      </a:r>
                    </a:p>
                  </a:txBody>
                  <a:tcPr/>
                </a:tc>
                <a:extLst>
                  <a:ext uri="{0D108BD9-81ED-4DB2-BD59-A6C34878D82A}">
                    <a16:rowId xmlns:a16="http://schemas.microsoft.com/office/drawing/2014/main" val="3492124348"/>
                  </a:ext>
                </a:extLst>
              </a:tr>
            </a:tbl>
          </a:graphicData>
        </a:graphic>
      </p:graphicFrame>
      <p:sp>
        <p:nvSpPr>
          <p:cNvPr id="7" name="TekstniOkvir 6">
            <a:extLst>
              <a:ext uri="{FF2B5EF4-FFF2-40B4-BE49-F238E27FC236}">
                <a16:creationId xmlns:a16="http://schemas.microsoft.com/office/drawing/2014/main" id="{4FA09380-1832-4CB8-BEAB-B160EFB9A4AF}"/>
              </a:ext>
            </a:extLst>
          </p:cNvPr>
          <p:cNvSpPr txBox="1"/>
          <p:nvPr/>
        </p:nvSpPr>
        <p:spPr>
          <a:xfrm>
            <a:off x="1127669" y="5007186"/>
            <a:ext cx="7616836" cy="784830"/>
          </a:xfrm>
          <a:prstGeom prst="rect">
            <a:avLst/>
          </a:prstGeom>
          <a:noFill/>
        </p:spPr>
        <p:txBody>
          <a:bodyPr wrap="square" rtlCol="0">
            <a:spAutoFit/>
          </a:bodyPr>
          <a:lstStyle/>
          <a:p>
            <a:pPr algn="just"/>
            <a:r>
              <a:rPr lang="hr-HR" sz="900" b="1" dirty="0"/>
              <a:t>Uvjet/kriterij pod točkom </a:t>
            </a:r>
            <a:r>
              <a:rPr lang="hr-HR" sz="900" b="1" i="1" dirty="0">
                <a:solidFill>
                  <a:schemeClr val="accent1">
                    <a:lumMod val="75000"/>
                  </a:schemeClr>
                </a:solidFill>
              </a:rPr>
              <a:t>3. Projektni prijedlog sadrži sve dokumente u skladu s točkom 5. Postupak prijave. Gdje je to predviđeno, dokumenti su potpisani od ovlaštene osobe i ovjereni službenim pečatom organizacije</a:t>
            </a:r>
            <a:r>
              <a:rPr lang="hr-HR" sz="900" b="1" dirty="0"/>
              <a:t> - </a:t>
            </a:r>
            <a:r>
              <a:rPr lang="hr-HR" sz="900" dirty="0"/>
              <a:t>za ovaj uvjet administrativne provjere pojašnjenje podrazumijeva: a) ako su dostavljeni svi dokumenti iz točke 5. (u elektronskoj i papirnatoj verziji gdje je to zatraženo), međutim, isti imaju određenih propusta ili pogrešaka te je za takve moguće zatražiti pojašnjenje. b) nedostajanje dokumenata iz točke 5, izuzev Prijavnog obrasca, ne rezultira automatskim isključenjem iz daljnjeg postupka administrativne provjere. Po zaprimanju zatraženog dokumenta od strane PT putem instrumenta pojašnjenja, dokument će se smatrati prihvatljivim.</a:t>
            </a:r>
          </a:p>
        </p:txBody>
      </p:sp>
    </p:spTree>
    <p:extLst>
      <p:ext uri="{BB962C8B-B14F-4D97-AF65-F5344CB8AC3E}">
        <p14:creationId xmlns:p14="http://schemas.microsoft.com/office/powerpoint/2010/main" val="23551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0" y="669929"/>
            <a:ext cx="11354540" cy="1003175"/>
          </a:xfrm>
        </p:spPr>
        <p:txBody>
          <a:bodyPr>
            <a:normAutofit/>
          </a:bodyPr>
          <a:lstStyle/>
          <a:p>
            <a:r>
              <a:rPr lang="hr-HR" sz="2400" b="1" dirty="0">
                <a:latin typeface="+mn-lt"/>
              </a:rPr>
              <a:t>OPĆE INFORMACIJE</a:t>
            </a: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37482" y="1852052"/>
            <a:ext cx="11174510" cy="4264913"/>
          </a:xfrm>
        </p:spPr>
        <p:txBody>
          <a:bodyPr>
            <a:normAutofit/>
          </a:bodyPr>
          <a:lstStyle/>
          <a:p>
            <a:pPr algn="l"/>
            <a:r>
              <a:rPr lang="hr-HR" sz="2000" b="1" dirty="0"/>
              <a:t>				</a:t>
            </a:r>
            <a:endParaRPr lang="hr-HR" b="1" dirty="0"/>
          </a:p>
          <a:p>
            <a:pPr marL="342900" indent="-342900" algn="just">
              <a:buFont typeface="Wingdings" panose="05000000000000000000" pitchFamily="2" charset="2"/>
              <a:buChar char="Ø"/>
            </a:pPr>
            <a:r>
              <a:rPr lang="hr-HR" sz="1600" dirty="0"/>
              <a:t>kao jedan od problema djece koja žive u obiteljima u riziku od siromaštva prepoznat je </a:t>
            </a:r>
            <a:r>
              <a:rPr lang="hr-HR" sz="1600" b="1" dirty="0">
                <a:solidFill>
                  <a:schemeClr val="accent1">
                    <a:lumMod val="75000"/>
                  </a:schemeClr>
                </a:solidFill>
              </a:rPr>
              <a:t>i nedostatak hrane</a:t>
            </a:r>
          </a:p>
          <a:p>
            <a:pPr marL="342900" indent="-342900">
              <a:buFont typeface="Wingdings" panose="05000000000000000000" pitchFamily="2" charset="2"/>
              <a:buChar char="Ø"/>
            </a:pPr>
            <a:endParaRPr lang="hr-HR" b="1" dirty="0"/>
          </a:p>
          <a:p>
            <a:pPr marL="342900" indent="-342900" algn="just">
              <a:buFont typeface="Wingdings" panose="05000000000000000000" pitchFamily="2" charset="2"/>
              <a:buChar char="Ø"/>
            </a:pPr>
            <a:r>
              <a:rPr lang="hr-HR" sz="1600" b="1" dirty="0"/>
              <a:t>Ministarstvo rada, mirovinskoga sustava, obitelji i socijalne politike – </a:t>
            </a:r>
            <a:r>
              <a:rPr lang="hr-HR" sz="1600" b="1" dirty="0">
                <a:solidFill>
                  <a:schemeClr val="accent1">
                    <a:lumMod val="75000"/>
                  </a:schemeClr>
                </a:solidFill>
              </a:rPr>
              <a:t>Posredničko tijelo </a:t>
            </a:r>
            <a:r>
              <a:rPr lang="hr-HR" sz="1600" dirty="0"/>
              <a:t>u okviru Poziva</a:t>
            </a:r>
          </a:p>
          <a:p>
            <a:pPr algn="just"/>
            <a:endParaRPr lang="hr-HR" sz="1600" b="1" dirty="0"/>
          </a:p>
          <a:p>
            <a:pPr marL="342900" indent="-342900" algn="just">
              <a:buFont typeface="Wingdings" panose="05000000000000000000" pitchFamily="2" charset="2"/>
              <a:buChar char="Ø"/>
            </a:pPr>
            <a:r>
              <a:rPr lang="hr-HR" sz="1600" dirty="0"/>
              <a:t>Poziv je namijenjen </a:t>
            </a:r>
            <a:r>
              <a:rPr lang="hr-HR" sz="1600" b="1" dirty="0">
                <a:solidFill>
                  <a:schemeClr val="accent1">
                    <a:lumMod val="75000"/>
                  </a:schemeClr>
                </a:solidFill>
              </a:rPr>
              <a:t>osnivačima javnih osnovnih škola </a:t>
            </a:r>
            <a:r>
              <a:rPr lang="hr-HR" sz="1600" dirty="0"/>
              <a:t>koje se nalaze u jedinicama područne (regionalne) samouprave razvrstanim kao područja </a:t>
            </a:r>
            <a:r>
              <a:rPr lang="hr-HR" sz="1600" dirty="0">
                <a:solidFill>
                  <a:schemeClr val="accent1">
                    <a:lumMod val="75000"/>
                  </a:schemeClr>
                </a:solidFill>
              </a:rPr>
              <a:t>s indeksom razvijenosti ispod 105 % </a:t>
            </a:r>
            <a:r>
              <a:rPr lang="hr-HR" sz="1600" dirty="0"/>
              <a:t>(skupina I., II. i III. sukladno Odluci o razvrstavanju jedinica lokalne i područne (regionalne) samouprave prema stupnju razvijenosti prema Vrijednosti indeksa razvijenosti i pokazatelja za izračun indeksa razvijenosti prema novom modelu izračuna na županijskoj razini za razdoblje 2014. – 2016.</a:t>
            </a:r>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018104" y="571755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483899"/>
            <a:ext cx="829310" cy="542925"/>
          </a:xfrm>
          <a:prstGeom prst="rect">
            <a:avLst/>
          </a:prstGeom>
          <a:noFill/>
        </p:spPr>
      </p:pic>
    </p:spTree>
    <p:extLst>
      <p:ext uri="{BB962C8B-B14F-4D97-AF65-F5344CB8AC3E}">
        <p14:creationId xmlns:p14="http://schemas.microsoft.com/office/powerpoint/2010/main" val="1178087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16578" y="1147833"/>
            <a:ext cx="5733194" cy="717555"/>
          </a:xfrm>
        </p:spPr>
        <p:txBody>
          <a:bodyPr>
            <a:normAutofit/>
          </a:bodyPr>
          <a:lstStyle/>
          <a:p>
            <a:r>
              <a:rPr lang="hr-HR" sz="1800" b="1" dirty="0">
                <a:latin typeface="+mn-lt"/>
              </a:rPr>
              <a:t>POSTUPAK EVALUACIJE PROJEKTNIH PRIJEDLOGA</a:t>
            </a: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34764" y="1729200"/>
            <a:ext cx="11567846" cy="3899243"/>
          </a:xfrm>
        </p:spPr>
        <p:txBody>
          <a:bodyPr>
            <a:normAutofit lnSpcReduction="10000"/>
          </a:bodyPr>
          <a:lstStyle/>
          <a:p>
            <a:pPr algn="just"/>
            <a:endParaRPr lang="hr-HR" sz="1200" dirty="0"/>
          </a:p>
          <a:p>
            <a:pPr algn="just"/>
            <a:endParaRPr lang="hr-HR" sz="1200" dirty="0"/>
          </a:p>
          <a:p>
            <a:pPr marL="171450" indent="-171450" algn="just">
              <a:buFontTx/>
              <a:buChar char="-"/>
            </a:pPr>
            <a:r>
              <a:rPr lang="hr-HR" sz="1200" dirty="0"/>
              <a:t>prijavitelj nije obvezan dostaviti dokument u svrhu dokazivanja pravnog statusa prijavitelja i partnera, već će Posredničko tijelo za potrebe utvrđivanja administrativnog kriterija prihvatljivosti pod r. br. 6. u dijelu utvrđivanja pravnog statusa, utvrditi sljedeće:</a:t>
            </a:r>
          </a:p>
          <a:p>
            <a:pPr algn="just"/>
            <a:r>
              <a:rPr lang="hr-HR" sz="1200" dirty="0"/>
              <a:t>• status jedinica lokalne ili područne (regionalne) samouprave koje su osnivači javnih osnovnih škola, Posredničko tijelo utvrdit će uvidom u Odluku Vlade Republike Hrvatske o    donošenju Mreže osnovnih i srednjih škola, učeničkih domova i programa obrazovanja (Prilog 1. točka 1. Osnivači osnovnih škola u Republici Hrvatskoj)</a:t>
            </a:r>
          </a:p>
          <a:p>
            <a:pPr algn="l">
              <a:lnSpc>
                <a:spcPct val="100000"/>
              </a:lnSpc>
            </a:pPr>
            <a:r>
              <a:rPr lang="hr-HR" sz="1200" dirty="0"/>
              <a:t>• za javne osnovne škole kao obavezne partnerske organizacije – Posredničko tijelo utvrdit će status uvidom u popis osnovnih škola koji vodi Ministarstvo znanosti i                               obrazovanja</a:t>
            </a:r>
          </a:p>
          <a:p>
            <a:pPr marL="171450" indent="-171450" algn="just">
              <a:buFontTx/>
              <a:buChar char="-"/>
            </a:pPr>
            <a:r>
              <a:rPr lang="hr-HR" sz="1200" u="sng" dirty="0"/>
              <a:t>Posredničko tijelo </a:t>
            </a:r>
            <a:r>
              <a:rPr lang="hr-HR" sz="1200" dirty="0"/>
              <a:t>može </a:t>
            </a:r>
            <a:r>
              <a:rPr lang="hr-HR" sz="1200" u="sng" dirty="0"/>
              <a:t>tražiti dodatna pojašnjenja ili dokumente </a:t>
            </a:r>
            <a:r>
              <a:rPr lang="hr-HR" sz="1200" dirty="0"/>
              <a:t>kako bi dobilo uvid u sve podatke koji utječu na uspješnost provjere prihvatljivosti te kako bi projektni prijedlog mogao ući u sljedeću fazu postupka dodjele, </a:t>
            </a:r>
            <a:r>
              <a:rPr lang="hr-HR" sz="1200" b="1" dirty="0"/>
              <a:t>svi administrativni kriteriji/kriteriji prihvatljivosti prijavitelja i partnera moraju biti ispunjeni</a:t>
            </a:r>
          </a:p>
          <a:p>
            <a:pPr algn="just"/>
            <a:endParaRPr lang="hr-HR" sz="1200" b="1" dirty="0"/>
          </a:p>
          <a:p>
            <a:pPr algn="just"/>
            <a:r>
              <a:rPr lang="hr-HR" sz="1200" b="1" dirty="0"/>
              <a:t>2. Procjena kvalitete projektnih prijedloga i provjera prihvatljivosti aktivnosti i izdataka (i ispravljanje proračuna) – točka 6.2. Uputa za prijavitelje</a:t>
            </a:r>
          </a:p>
          <a:p>
            <a:pPr algn="just"/>
            <a:endParaRPr lang="hr-HR" sz="1200" b="1" dirty="0"/>
          </a:p>
          <a:p>
            <a:pPr marL="171450" indent="-171450" algn="just">
              <a:buFontTx/>
              <a:buChar char="-"/>
            </a:pPr>
            <a:r>
              <a:rPr lang="hr-HR" sz="1200" b="1" dirty="0"/>
              <a:t>Posredničko tijelo </a:t>
            </a:r>
            <a:r>
              <a:rPr lang="hr-HR" sz="1200" dirty="0"/>
              <a:t>uspostavlja</a:t>
            </a:r>
            <a:r>
              <a:rPr lang="hr-HR" sz="1200" b="1" dirty="0"/>
              <a:t> Odbor za odabir projekata </a:t>
            </a:r>
            <a:r>
              <a:rPr lang="hr-HR" sz="1200" dirty="0"/>
              <a:t>koje</a:t>
            </a:r>
            <a:r>
              <a:rPr lang="hr-HR" sz="1200" b="1" dirty="0"/>
              <a:t> provodi provjeru prihvatljivosti projektnih aktivnosti i izdataka te ocjenjuje projektne prijedloge prema zadanim kriterijima dodjele</a:t>
            </a:r>
          </a:p>
          <a:p>
            <a:pPr algn="just"/>
            <a:r>
              <a:rPr lang="hr-HR" sz="1200" dirty="0"/>
              <a:t>-   Odbor može  od partnerskih organizacija tražiti dodatna pojašnjenja i/ili obavljati provjere na licu mjesta kako bi utvrdio sve potrebne činjenice</a:t>
            </a:r>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11572" y="5713234"/>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2771407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233576" y="1143198"/>
            <a:ext cx="5457985" cy="451149"/>
          </a:xfrm>
        </p:spPr>
        <p:txBody>
          <a:bodyPr>
            <a:normAutofit fontScale="90000"/>
          </a:bodyPr>
          <a:lstStyle/>
          <a:p>
            <a:r>
              <a:rPr lang="hr-HR" sz="2000" b="1" dirty="0">
                <a:latin typeface="+mn-lt"/>
              </a:rPr>
              <a:t>POSTUPAK EVALUACIJE PROJEKTNIH PRIJEDLOGA</a:t>
            </a:r>
            <a:br>
              <a:rPr lang="hr-HR" sz="1400" dirty="0">
                <a:latin typeface="+mn-lt"/>
              </a:rPr>
            </a:br>
            <a:endParaRPr lang="hr-HR" sz="1400" dirty="0">
              <a:latin typeface="+mn-lt"/>
            </a:endParaRP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34764" y="1501454"/>
            <a:ext cx="10434342" cy="5074079"/>
          </a:xfrm>
        </p:spPr>
        <p:txBody>
          <a:bodyPr>
            <a:normAutofit/>
          </a:bodyPr>
          <a:lstStyle/>
          <a:p>
            <a:pPr algn="l"/>
            <a:r>
              <a:rPr lang="hr-HR" sz="1200" b="1" dirty="0"/>
              <a:t>     </a:t>
            </a:r>
            <a:r>
              <a:rPr lang="hr-HR" sz="1200" b="1" u="sng" dirty="0"/>
              <a:t>Kriteriji prihvatljivosti projektnih prijedloga i projektnih aktivnosti</a:t>
            </a:r>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853361" y="579936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graphicFrame>
        <p:nvGraphicFramePr>
          <p:cNvPr id="5" name="Tablica 8">
            <a:extLst>
              <a:ext uri="{FF2B5EF4-FFF2-40B4-BE49-F238E27FC236}">
                <a16:creationId xmlns:a16="http://schemas.microsoft.com/office/drawing/2014/main" id="{28F2019A-98C2-406F-9EE5-CB0D11528298}"/>
              </a:ext>
            </a:extLst>
          </p:cNvPr>
          <p:cNvGraphicFramePr>
            <a:graphicFrameLocks noGrp="1"/>
          </p:cNvGraphicFramePr>
          <p:nvPr>
            <p:extLst>
              <p:ext uri="{D42A27DB-BD31-4B8C-83A1-F6EECF244321}">
                <p14:modId xmlns:p14="http://schemas.microsoft.com/office/powerpoint/2010/main" val="3580160263"/>
              </p:ext>
            </p:extLst>
          </p:nvPr>
        </p:nvGraphicFramePr>
        <p:xfrm>
          <a:off x="698620" y="1831371"/>
          <a:ext cx="9688253" cy="3947117"/>
        </p:xfrm>
        <a:graphic>
          <a:graphicData uri="http://schemas.openxmlformats.org/drawingml/2006/table">
            <a:tbl>
              <a:tblPr firstRow="1" bandRow="1">
                <a:tableStyleId>{5C22544A-7EE6-4342-B048-85BDC9FD1C3A}</a:tableStyleId>
              </a:tblPr>
              <a:tblGrid>
                <a:gridCol w="572445">
                  <a:extLst>
                    <a:ext uri="{9D8B030D-6E8A-4147-A177-3AD203B41FA5}">
                      <a16:colId xmlns:a16="http://schemas.microsoft.com/office/drawing/2014/main" val="2167468112"/>
                    </a:ext>
                  </a:extLst>
                </a:gridCol>
                <a:gridCol w="6693302">
                  <a:extLst>
                    <a:ext uri="{9D8B030D-6E8A-4147-A177-3AD203B41FA5}">
                      <a16:colId xmlns:a16="http://schemas.microsoft.com/office/drawing/2014/main" val="2890556012"/>
                    </a:ext>
                  </a:extLst>
                </a:gridCol>
                <a:gridCol w="633715">
                  <a:extLst>
                    <a:ext uri="{9D8B030D-6E8A-4147-A177-3AD203B41FA5}">
                      <a16:colId xmlns:a16="http://schemas.microsoft.com/office/drawing/2014/main" val="1018372779"/>
                    </a:ext>
                  </a:extLst>
                </a:gridCol>
                <a:gridCol w="463417">
                  <a:extLst>
                    <a:ext uri="{9D8B030D-6E8A-4147-A177-3AD203B41FA5}">
                      <a16:colId xmlns:a16="http://schemas.microsoft.com/office/drawing/2014/main" val="1387090492"/>
                    </a:ext>
                  </a:extLst>
                </a:gridCol>
                <a:gridCol w="1325374">
                  <a:extLst>
                    <a:ext uri="{9D8B030D-6E8A-4147-A177-3AD203B41FA5}">
                      <a16:colId xmlns:a16="http://schemas.microsoft.com/office/drawing/2014/main" val="3652427375"/>
                    </a:ext>
                  </a:extLst>
                </a:gridCol>
              </a:tblGrid>
              <a:tr h="0">
                <a:tc>
                  <a:txBody>
                    <a:bodyPr/>
                    <a:lstStyle/>
                    <a:p>
                      <a:pPr algn="ctr"/>
                      <a:endParaRPr lang="hr-HR" sz="1050" dirty="0"/>
                    </a:p>
                    <a:p>
                      <a:pPr algn="ctr"/>
                      <a:endParaRPr lang="hr-HR" sz="1050" dirty="0"/>
                    </a:p>
                    <a:p>
                      <a:pPr algn="ctr"/>
                      <a:r>
                        <a:rPr lang="hr-HR" sz="1050" dirty="0"/>
                        <a:t>RB.</a:t>
                      </a:r>
                    </a:p>
                  </a:txBody>
                  <a:tcPr/>
                </a:tc>
                <a:tc>
                  <a:txBody>
                    <a:bodyPr/>
                    <a:lstStyle/>
                    <a:p>
                      <a:pPr algn="ctr"/>
                      <a:endParaRPr lang="hr-HR" sz="1050" dirty="0"/>
                    </a:p>
                    <a:p>
                      <a:pPr algn="ctr"/>
                      <a:endParaRPr lang="hr-HR" sz="1050" dirty="0"/>
                    </a:p>
                    <a:p>
                      <a:pPr algn="ctr"/>
                      <a:r>
                        <a:rPr lang="hr-HR" sz="1050" dirty="0"/>
                        <a:t>Pitanja za provjeru prihvatljivosti</a:t>
                      </a:r>
                    </a:p>
                    <a:p>
                      <a:pPr algn="ctr"/>
                      <a:r>
                        <a:rPr lang="hr-HR" sz="1050" dirty="0"/>
                        <a:t>projektnih prijedloga i aktivnosti</a:t>
                      </a:r>
                    </a:p>
                    <a:p>
                      <a:pPr algn="ctr"/>
                      <a:endParaRPr lang="hr-HR" sz="1050" dirty="0"/>
                    </a:p>
                  </a:txBody>
                  <a:tcPr/>
                </a:tc>
                <a:tc>
                  <a:txBody>
                    <a:bodyPr/>
                    <a:lstStyle/>
                    <a:p>
                      <a:pPr algn="ctr"/>
                      <a:endParaRPr lang="hr-HR" sz="1050" dirty="0"/>
                    </a:p>
                    <a:p>
                      <a:pPr algn="ctr"/>
                      <a:endParaRPr lang="hr-HR" sz="1050" dirty="0"/>
                    </a:p>
                    <a:p>
                      <a:pPr algn="ctr"/>
                      <a:r>
                        <a:rPr lang="hr-HR" sz="1050" dirty="0"/>
                        <a:t>DA</a:t>
                      </a:r>
                    </a:p>
                  </a:txBody>
                  <a:tcPr/>
                </a:tc>
                <a:tc>
                  <a:txBody>
                    <a:bodyPr/>
                    <a:lstStyle/>
                    <a:p>
                      <a:pPr algn="ctr"/>
                      <a:endParaRPr lang="hr-HR" sz="1050" dirty="0"/>
                    </a:p>
                    <a:p>
                      <a:pPr algn="ctr"/>
                      <a:endParaRPr lang="hr-HR" sz="1050" dirty="0"/>
                    </a:p>
                    <a:p>
                      <a:pPr algn="ctr"/>
                      <a:r>
                        <a:rPr lang="hr-HR" sz="1050" dirty="0"/>
                        <a:t>NE</a:t>
                      </a:r>
                    </a:p>
                  </a:txBody>
                  <a:tcPr/>
                </a:tc>
                <a:tc>
                  <a:txBody>
                    <a:bodyPr/>
                    <a:lstStyle/>
                    <a:p>
                      <a:pPr algn="ctr"/>
                      <a:endParaRPr lang="hr-HR" sz="1050" dirty="0"/>
                    </a:p>
                    <a:p>
                      <a:pPr algn="ctr"/>
                      <a:endParaRPr lang="hr-HR" sz="1050" dirty="0"/>
                    </a:p>
                    <a:p>
                      <a:pPr algn="ctr"/>
                      <a:r>
                        <a:rPr lang="hr-HR" sz="1050" dirty="0"/>
                        <a:t>Mogućnost za traženje pojašnjenja</a:t>
                      </a:r>
                    </a:p>
                  </a:txBody>
                  <a:tcPr/>
                </a:tc>
                <a:extLst>
                  <a:ext uri="{0D108BD9-81ED-4DB2-BD59-A6C34878D82A}">
                    <a16:rowId xmlns:a16="http://schemas.microsoft.com/office/drawing/2014/main" val="3963720981"/>
                  </a:ext>
                </a:extLst>
              </a:tr>
              <a:tr h="845255">
                <a:tc>
                  <a:txBody>
                    <a:bodyPr/>
                    <a:lstStyle/>
                    <a:p>
                      <a:r>
                        <a:rPr lang="hr-HR" sz="1050" dirty="0"/>
                        <a:t>1.</a:t>
                      </a:r>
                    </a:p>
                  </a:txBody>
                  <a:tcPr/>
                </a:tc>
                <a:tc>
                  <a:txBody>
                    <a:bodyPr/>
                    <a:lstStyle/>
                    <a:p>
                      <a:pPr algn="just"/>
                      <a:r>
                        <a:rPr lang="hr-HR" sz="1050" dirty="0"/>
                        <a:t>Projekt se provodi na području Republike Hrvatske u jedinicama područne (regionalne) samouprave koje su razvrstane kao područja s indeksom razvijenosti ispod 105 % (skupina I., II. i III. sukladno Odluci o razvrstavanju jedinica lokalne i područne (regionalne) samouprave prema stupnju razvijenosti) prema Vrijednosti indeksa razvijenosti i pokazatelja za izračun indeksa razvijenosti prema novom modelu izračuna na županijskoj razini za razdoblje 2014. – 2016.</a:t>
                      </a:r>
                    </a:p>
                  </a:txBody>
                  <a:tcPr/>
                </a:tc>
                <a:tc>
                  <a:txBody>
                    <a:bodyPr/>
                    <a:lstStyle/>
                    <a:p>
                      <a:endParaRPr lang="hr-HR" sz="1050"/>
                    </a:p>
                  </a:txBody>
                  <a:tcPr/>
                </a:tc>
                <a:tc>
                  <a:txBody>
                    <a:bodyPr/>
                    <a:lstStyle/>
                    <a:p>
                      <a:endParaRPr lang="hr-HR" sz="1050" dirty="0"/>
                    </a:p>
                  </a:txBody>
                  <a:tcPr/>
                </a:tc>
                <a:tc>
                  <a:txBody>
                    <a:bodyPr/>
                    <a:lstStyle/>
                    <a:p>
                      <a:pPr algn="ctr"/>
                      <a:endParaRPr lang="hr-HR" sz="1050" b="1" dirty="0"/>
                    </a:p>
                    <a:p>
                      <a:pPr algn="ctr"/>
                      <a:endParaRPr lang="hr-HR" sz="1050" b="1" dirty="0"/>
                    </a:p>
                    <a:p>
                      <a:pPr algn="ctr"/>
                      <a:r>
                        <a:rPr lang="hr-HR" sz="1050" b="1" dirty="0"/>
                        <a:t>NE</a:t>
                      </a:r>
                    </a:p>
                  </a:txBody>
                  <a:tcPr/>
                </a:tc>
                <a:extLst>
                  <a:ext uri="{0D108BD9-81ED-4DB2-BD59-A6C34878D82A}">
                    <a16:rowId xmlns:a16="http://schemas.microsoft.com/office/drawing/2014/main" val="2963457995"/>
                  </a:ext>
                </a:extLst>
              </a:tr>
              <a:tr h="325294">
                <a:tc>
                  <a:txBody>
                    <a:bodyPr/>
                    <a:lstStyle/>
                    <a:p>
                      <a:r>
                        <a:rPr lang="hr-HR" sz="1050" dirty="0"/>
                        <a:t>2.</a:t>
                      </a:r>
                    </a:p>
                  </a:txBody>
                  <a:tcPr/>
                </a:tc>
                <a:tc>
                  <a:txBody>
                    <a:bodyPr/>
                    <a:lstStyle/>
                    <a:p>
                      <a:r>
                        <a:rPr lang="pl-PL" sz="1050" dirty="0"/>
                        <a:t>Trajanje projekta je maksimalno 10 mjeseci.</a:t>
                      </a:r>
                      <a:endParaRPr lang="hr-HR" sz="1050" dirty="0"/>
                    </a:p>
                  </a:txBody>
                  <a:tcPr/>
                </a:tc>
                <a:tc>
                  <a:txBody>
                    <a:bodyPr/>
                    <a:lstStyle/>
                    <a:p>
                      <a:endParaRPr lang="hr-HR" sz="1050"/>
                    </a:p>
                  </a:txBody>
                  <a:tcPr/>
                </a:tc>
                <a:tc>
                  <a:txBody>
                    <a:bodyPr/>
                    <a:lstStyle/>
                    <a:p>
                      <a:endParaRPr lang="hr-HR" sz="1050" dirty="0"/>
                    </a:p>
                  </a:txBody>
                  <a:tcPr/>
                </a:tc>
                <a:tc>
                  <a:txBody>
                    <a:bodyPr/>
                    <a:lstStyle/>
                    <a:p>
                      <a:pPr algn="ctr"/>
                      <a:r>
                        <a:rPr lang="hr-HR" sz="1050" b="1" dirty="0"/>
                        <a:t>DA</a:t>
                      </a:r>
                    </a:p>
                  </a:txBody>
                  <a:tcPr/>
                </a:tc>
                <a:extLst>
                  <a:ext uri="{0D108BD9-81ED-4DB2-BD59-A6C34878D82A}">
                    <a16:rowId xmlns:a16="http://schemas.microsoft.com/office/drawing/2014/main" val="4093775527"/>
                  </a:ext>
                </a:extLst>
              </a:tr>
              <a:tr h="390118">
                <a:tc>
                  <a:txBody>
                    <a:bodyPr/>
                    <a:lstStyle/>
                    <a:p>
                      <a:r>
                        <a:rPr lang="hr-HR" sz="1050" dirty="0"/>
                        <a:t>3.</a:t>
                      </a:r>
                    </a:p>
                  </a:txBody>
                  <a:tcPr/>
                </a:tc>
                <a:tc>
                  <a:txBody>
                    <a:bodyPr/>
                    <a:lstStyle/>
                    <a:p>
                      <a:r>
                        <a:rPr lang="hr-HR" sz="1050" dirty="0"/>
                        <a:t>Projekt u trenutku podnošenja projektnog prijedloga nije fizički niti financijski završen.</a:t>
                      </a:r>
                    </a:p>
                    <a:p>
                      <a:endParaRPr lang="hr-HR" sz="1050" dirty="0"/>
                    </a:p>
                  </a:txBody>
                  <a:tcPr/>
                </a:tc>
                <a:tc>
                  <a:txBody>
                    <a:bodyPr/>
                    <a:lstStyle/>
                    <a:p>
                      <a:endParaRPr lang="hr-HR" sz="1050"/>
                    </a:p>
                  </a:txBody>
                  <a:tcPr/>
                </a:tc>
                <a:tc>
                  <a:txBody>
                    <a:bodyPr/>
                    <a:lstStyle/>
                    <a:p>
                      <a:endParaRPr lang="hr-HR" sz="1050" dirty="0"/>
                    </a:p>
                  </a:txBody>
                  <a:tcPr/>
                </a:tc>
                <a:tc>
                  <a:txBody>
                    <a:bodyPr/>
                    <a:lstStyle/>
                    <a:p>
                      <a:pPr algn="ctr"/>
                      <a:r>
                        <a:rPr lang="hr-HR" sz="1050" b="1" dirty="0"/>
                        <a:t>NE</a:t>
                      </a:r>
                    </a:p>
                  </a:txBody>
                  <a:tcPr/>
                </a:tc>
                <a:extLst>
                  <a:ext uri="{0D108BD9-81ED-4DB2-BD59-A6C34878D82A}">
                    <a16:rowId xmlns:a16="http://schemas.microsoft.com/office/drawing/2014/main" val="1423991960"/>
                  </a:ext>
                </a:extLst>
              </a:tr>
              <a:tr h="390118">
                <a:tc>
                  <a:txBody>
                    <a:bodyPr/>
                    <a:lstStyle/>
                    <a:p>
                      <a:r>
                        <a:rPr lang="hr-HR" sz="1050" dirty="0"/>
                        <a:t>4.</a:t>
                      </a:r>
                    </a:p>
                  </a:txBody>
                  <a:tcPr/>
                </a:tc>
                <a:tc>
                  <a:txBody>
                    <a:bodyPr/>
                    <a:lstStyle/>
                    <a:p>
                      <a:pPr algn="just"/>
                      <a:r>
                        <a:rPr lang="hr-HR" sz="1050" dirty="0"/>
                        <a:t>U projektu je jasno naznačen planirani broj najpotrebitijih učenika ukupno i prema pojedinoj obaveznoj partnerskoj organizaciji (javnoj osnovnoj školi).</a:t>
                      </a:r>
                    </a:p>
                  </a:txBody>
                  <a:tcPr/>
                </a:tc>
                <a:tc>
                  <a:txBody>
                    <a:bodyPr/>
                    <a:lstStyle/>
                    <a:p>
                      <a:endParaRPr lang="hr-HR" sz="1050"/>
                    </a:p>
                  </a:txBody>
                  <a:tcPr/>
                </a:tc>
                <a:tc>
                  <a:txBody>
                    <a:bodyPr/>
                    <a:lstStyle/>
                    <a:p>
                      <a:endParaRPr lang="hr-HR" sz="1050"/>
                    </a:p>
                  </a:txBody>
                  <a:tcPr/>
                </a:tc>
                <a:tc>
                  <a:txBody>
                    <a:bodyPr/>
                    <a:lstStyle/>
                    <a:p>
                      <a:pPr algn="ctr"/>
                      <a:endParaRPr lang="hr-HR" sz="1050" b="1" dirty="0"/>
                    </a:p>
                    <a:p>
                      <a:pPr algn="ctr"/>
                      <a:r>
                        <a:rPr lang="hr-HR" sz="1050" b="1" dirty="0"/>
                        <a:t>DA</a:t>
                      </a:r>
                    </a:p>
                  </a:txBody>
                  <a:tcPr/>
                </a:tc>
                <a:extLst>
                  <a:ext uri="{0D108BD9-81ED-4DB2-BD59-A6C34878D82A}">
                    <a16:rowId xmlns:a16="http://schemas.microsoft.com/office/drawing/2014/main" val="197178090"/>
                  </a:ext>
                </a:extLst>
              </a:tr>
              <a:tr h="325294">
                <a:tc>
                  <a:txBody>
                    <a:bodyPr/>
                    <a:lstStyle/>
                    <a:p>
                      <a:r>
                        <a:rPr lang="hr-HR" sz="1050" dirty="0"/>
                        <a:t>5.</a:t>
                      </a:r>
                    </a:p>
                  </a:txBody>
                  <a:tcPr/>
                </a:tc>
                <a:tc>
                  <a:txBody>
                    <a:bodyPr/>
                    <a:lstStyle/>
                    <a:p>
                      <a:r>
                        <a:rPr lang="hr-HR" sz="1050" dirty="0"/>
                        <a:t>Aktivnosti projekta su u skladu s prihvatljivim aktivnostima predmetne dodjele.</a:t>
                      </a:r>
                    </a:p>
                  </a:txBody>
                  <a:tcPr/>
                </a:tc>
                <a:tc>
                  <a:txBody>
                    <a:bodyPr/>
                    <a:lstStyle/>
                    <a:p>
                      <a:endParaRPr lang="hr-HR" sz="1050"/>
                    </a:p>
                  </a:txBody>
                  <a:tcPr/>
                </a:tc>
                <a:tc>
                  <a:txBody>
                    <a:bodyPr/>
                    <a:lstStyle/>
                    <a:p>
                      <a:endParaRPr lang="hr-HR" sz="1050"/>
                    </a:p>
                  </a:txBody>
                  <a:tcPr/>
                </a:tc>
                <a:tc>
                  <a:txBody>
                    <a:bodyPr/>
                    <a:lstStyle/>
                    <a:p>
                      <a:pPr algn="ctr"/>
                      <a:r>
                        <a:rPr lang="hr-HR" sz="1050" b="1" dirty="0"/>
                        <a:t>NE</a:t>
                      </a:r>
                    </a:p>
                  </a:txBody>
                  <a:tcPr/>
                </a:tc>
                <a:extLst>
                  <a:ext uri="{0D108BD9-81ED-4DB2-BD59-A6C34878D82A}">
                    <a16:rowId xmlns:a16="http://schemas.microsoft.com/office/drawing/2014/main" val="2418554142"/>
                  </a:ext>
                </a:extLst>
              </a:tr>
              <a:tr h="325294">
                <a:tc>
                  <a:txBody>
                    <a:bodyPr/>
                    <a:lstStyle/>
                    <a:p>
                      <a:r>
                        <a:rPr lang="hr-HR" sz="1050" dirty="0"/>
                        <a:t>6.</a:t>
                      </a:r>
                    </a:p>
                  </a:txBody>
                  <a:tcPr/>
                </a:tc>
                <a:tc>
                  <a:txBody>
                    <a:bodyPr/>
                    <a:lstStyle/>
                    <a:p>
                      <a:r>
                        <a:rPr lang="hr-HR" sz="1050" dirty="0"/>
                        <a:t>Uklanjanje neprihvatljivih aktivnosti ne utječe na izvedivost projekta.</a:t>
                      </a:r>
                    </a:p>
                  </a:txBody>
                  <a:tcPr/>
                </a:tc>
                <a:tc>
                  <a:txBody>
                    <a:bodyPr/>
                    <a:lstStyle/>
                    <a:p>
                      <a:endParaRPr lang="hr-HR" sz="1050"/>
                    </a:p>
                  </a:txBody>
                  <a:tcPr/>
                </a:tc>
                <a:tc>
                  <a:txBody>
                    <a:bodyPr/>
                    <a:lstStyle/>
                    <a:p>
                      <a:endParaRPr lang="hr-HR" sz="1050"/>
                    </a:p>
                  </a:txBody>
                  <a:tcPr/>
                </a:tc>
                <a:tc>
                  <a:txBody>
                    <a:bodyPr/>
                    <a:lstStyle/>
                    <a:p>
                      <a:pPr algn="ctr"/>
                      <a:r>
                        <a:rPr lang="hr-HR" sz="1050" b="1" dirty="0"/>
                        <a:t>NE</a:t>
                      </a:r>
                    </a:p>
                  </a:txBody>
                  <a:tcPr/>
                </a:tc>
                <a:extLst>
                  <a:ext uri="{0D108BD9-81ED-4DB2-BD59-A6C34878D82A}">
                    <a16:rowId xmlns:a16="http://schemas.microsoft.com/office/drawing/2014/main" val="2375951008"/>
                  </a:ext>
                </a:extLst>
              </a:tr>
              <a:tr h="390118">
                <a:tc>
                  <a:txBody>
                    <a:bodyPr/>
                    <a:lstStyle/>
                    <a:p>
                      <a:r>
                        <a:rPr lang="hr-HR" sz="1050" dirty="0"/>
                        <a:t>7.</a:t>
                      </a:r>
                    </a:p>
                  </a:txBody>
                  <a:tcPr/>
                </a:tc>
                <a:tc>
                  <a:txBody>
                    <a:bodyPr/>
                    <a:lstStyle/>
                    <a:p>
                      <a:pPr algn="just"/>
                      <a:r>
                        <a:rPr lang="hr-HR" sz="1050" dirty="0"/>
                        <a:t>Projekt uključuje adekvatne mjere kojima se osigurava poštivanje načela jednakih mogućnosti, sprečavanju diskriminacije po bilo kojoj osnovi te zaštiti dostojanstva najpotrebitijih osoba. </a:t>
                      </a:r>
                    </a:p>
                  </a:txBody>
                  <a:tcPr/>
                </a:tc>
                <a:tc>
                  <a:txBody>
                    <a:bodyPr/>
                    <a:lstStyle/>
                    <a:p>
                      <a:endParaRPr lang="hr-HR" sz="1050"/>
                    </a:p>
                  </a:txBody>
                  <a:tcPr/>
                </a:tc>
                <a:tc>
                  <a:txBody>
                    <a:bodyPr/>
                    <a:lstStyle/>
                    <a:p>
                      <a:endParaRPr lang="hr-HR" sz="1050"/>
                    </a:p>
                  </a:txBody>
                  <a:tcPr/>
                </a:tc>
                <a:tc>
                  <a:txBody>
                    <a:bodyPr/>
                    <a:lstStyle/>
                    <a:p>
                      <a:pPr algn="ctr"/>
                      <a:r>
                        <a:rPr lang="hr-HR" sz="1050" b="1" dirty="0"/>
                        <a:t>DA</a:t>
                      </a:r>
                    </a:p>
                  </a:txBody>
                  <a:tcPr/>
                </a:tc>
                <a:extLst>
                  <a:ext uri="{0D108BD9-81ED-4DB2-BD59-A6C34878D82A}">
                    <a16:rowId xmlns:a16="http://schemas.microsoft.com/office/drawing/2014/main" val="3106129396"/>
                  </a:ext>
                </a:extLst>
              </a:tr>
            </a:tbl>
          </a:graphicData>
        </a:graphic>
      </p:graphicFrame>
    </p:spTree>
    <p:extLst>
      <p:ext uri="{BB962C8B-B14F-4D97-AF65-F5344CB8AC3E}">
        <p14:creationId xmlns:p14="http://schemas.microsoft.com/office/powerpoint/2010/main" val="1656837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34764" y="1615736"/>
            <a:ext cx="10434342" cy="5009525"/>
          </a:xfrm>
        </p:spPr>
        <p:txBody>
          <a:bodyPr>
            <a:normAutofit/>
          </a:bodyPr>
          <a:lstStyle/>
          <a:p>
            <a:pPr algn="l"/>
            <a:r>
              <a:rPr lang="hr-HR" sz="1400" b="1" u="sng" dirty="0"/>
              <a:t>BODOVANJE</a:t>
            </a:r>
          </a:p>
          <a:p>
            <a:pPr algn="l"/>
            <a:r>
              <a:rPr lang="hr-HR" sz="1200" dirty="0"/>
              <a:t>Obrazac za ocjenjivanje projektnih prijedloga podijeljen je u odjeljke i pododjeljke. Svaki pododjeljak vrednuje se </a:t>
            </a:r>
            <a:r>
              <a:rPr lang="hr-HR" sz="1200" b="1" dirty="0"/>
              <a:t>ocjenama</a:t>
            </a:r>
            <a:r>
              <a:rPr lang="hr-HR" sz="1200" dirty="0"/>
              <a:t> između </a:t>
            </a:r>
            <a:r>
              <a:rPr lang="hr-HR" sz="1200" b="1" dirty="0"/>
              <a:t>1 i 5</a:t>
            </a:r>
            <a:r>
              <a:rPr lang="hr-HR" sz="1200" dirty="0"/>
              <a:t> na sljedeći način: </a:t>
            </a:r>
          </a:p>
          <a:p>
            <a:pPr algn="l"/>
            <a:r>
              <a:rPr lang="hr-HR" sz="1200" b="1" dirty="0"/>
              <a:t>1</a:t>
            </a:r>
            <a:r>
              <a:rPr lang="hr-HR" sz="1200" dirty="0"/>
              <a:t> = loše, </a:t>
            </a:r>
            <a:r>
              <a:rPr lang="hr-HR" sz="1200" b="1" dirty="0"/>
              <a:t>2</a:t>
            </a:r>
            <a:r>
              <a:rPr lang="hr-HR" sz="1200" dirty="0"/>
              <a:t> = dovoljno, </a:t>
            </a:r>
            <a:r>
              <a:rPr lang="hr-HR" sz="1200" b="1" dirty="0"/>
              <a:t>3</a:t>
            </a:r>
            <a:r>
              <a:rPr lang="hr-HR" sz="1200" dirty="0"/>
              <a:t> = dobro, </a:t>
            </a:r>
            <a:r>
              <a:rPr lang="hr-HR" sz="1200" b="1" dirty="0"/>
              <a:t>4</a:t>
            </a:r>
            <a:r>
              <a:rPr lang="hr-HR" sz="1200" dirty="0"/>
              <a:t> = vrlo dobro, </a:t>
            </a:r>
            <a:r>
              <a:rPr lang="hr-HR" sz="1200" b="1" dirty="0"/>
              <a:t>5</a:t>
            </a:r>
            <a:r>
              <a:rPr lang="hr-HR" sz="1200" dirty="0"/>
              <a:t> = odlično</a:t>
            </a:r>
          </a:p>
          <a:p>
            <a:pPr algn="l"/>
            <a:endParaRPr lang="hr-HR" sz="1200" dirty="0"/>
          </a:p>
          <a:p>
            <a:pPr algn="l"/>
            <a:endParaRPr lang="hr-HR" sz="1200" dirty="0"/>
          </a:p>
          <a:p>
            <a:pPr algn="l"/>
            <a:endParaRPr lang="hr-HR" sz="1200"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813735" y="5755146"/>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graphicFrame>
        <p:nvGraphicFramePr>
          <p:cNvPr id="6" name="Tablica 6">
            <a:extLst>
              <a:ext uri="{FF2B5EF4-FFF2-40B4-BE49-F238E27FC236}">
                <a16:creationId xmlns:a16="http://schemas.microsoft.com/office/drawing/2014/main" id="{601E97F6-5A6D-4663-9A71-5070FA601A76}"/>
              </a:ext>
            </a:extLst>
          </p:cNvPr>
          <p:cNvGraphicFramePr>
            <a:graphicFrameLocks noGrp="1"/>
          </p:cNvGraphicFramePr>
          <p:nvPr>
            <p:extLst>
              <p:ext uri="{D42A27DB-BD31-4B8C-83A1-F6EECF244321}">
                <p14:modId xmlns:p14="http://schemas.microsoft.com/office/powerpoint/2010/main" val="1140608330"/>
              </p:ext>
            </p:extLst>
          </p:nvPr>
        </p:nvGraphicFramePr>
        <p:xfrm>
          <a:off x="600540" y="2450237"/>
          <a:ext cx="9955010" cy="3159864"/>
        </p:xfrm>
        <a:graphic>
          <a:graphicData uri="http://schemas.openxmlformats.org/drawingml/2006/table">
            <a:tbl>
              <a:tblPr firstRow="1" bandRow="1">
                <a:tableStyleId>{616DA210-FB5B-4158-B5E0-FEB733F419BA}</a:tableStyleId>
              </a:tblPr>
              <a:tblGrid>
                <a:gridCol w="466212">
                  <a:extLst>
                    <a:ext uri="{9D8B030D-6E8A-4147-A177-3AD203B41FA5}">
                      <a16:colId xmlns:a16="http://schemas.microsoft.com/office/drawing/2014/main" val="2131405121"/>
                    </a:ext>
                  </a:extLst>
                </a:gridCol>
                <a:gridCol w="4511292">
                  <a:extLst>
                    <a:ext uri="{9D8B030D-6E8A-4147-A177-3AD203B41FA5}">
                      <a16:colId xmlns:a16="http://schemas.microsoft.com/office/drawing/2014/main" val="3482488653"/>
                    </a:ext>
                  </a:extLst>
                </a:gridCol>
                <a:gridCol w="2488753">
                  <a:extLst>
                    <a:ext uri="{9D8B030D-6E8A-4147-A177-3AD203B41FA5}">
                      <a16:colId xmlns:a16="http://schemas.microsoft.com/office/drawing/2014/main" val="1805233099"/>
                    </a:ext>
                  </a:extLst>
                </a:gridCol>
                <a:gridCol w="2488753">
                  <a:extLst>
                    <a:ext uri="{9D8B030D-6E8A-4147-A177-3AD203B41FA5}">
                      <a16:colId xmlns:a16="http://schemas.microsoft.com/office/drawing/2014/main" val="3443972075"/>
                    </a:ext>
                  </a:extLst>
                </a:gridCol>
              </a:tblGrid>
              <a:tr h="396395">
                <a:tc>
                  <a:txBody>
                    <a:bodyPr/>
                    <a:lstStyle/>
                    <a:p>
                      <a:pPr algn="ctr"/>
                      <a:endParaRPr lang="hr-HR" sz="900" baseline="0" dirty="0"/>
                    </a:p>
                  </a:txBody>
                  <a:tcPr/>
                </a:tc>
                <a:tc>
                  <a:txBody>
                    <a:bodyPr/>
                    <a:lstStyle/>
                    <a:p>
                      <a:pPr algn="ctr"/>
                      <a:r>
                        <a:rPr lang="hr-HR" sz="1000" baseline="0" dirty="0"/>
                        <a:t>Kriterij odabira i pitanja za kvalitativnu</a:t>
                      </a:r>
                    </a:p>
                    <a:p>
                      <a:pPr algn="ctr"/>
                      <a:r>
                        <a:rPr lang="hr-HR" sz="1000" baseline="0" dirty="0"/>
                        <a:t>procjenu</a:t>
                      </a:r>
                    </a:p>
                  </a:txBody>
                  <a:tcPr/>
                </a:tc>
                <a:tc>
                  <a:txBody>
                    <a:bodyPr/>
                    <a:lstStyle/>
                    <a:p>
                      <a:pPr algn="ctr"/>
                      <a:r>
                        <a:rPr lang="hr-HR" sz="1000" baseline="0" dirty="0"/>
                        <a:t>Ostvarena ocjena</a:t>
                      </a:r>
                    </a:p>
                  </a:txBody>
                  <a:tcPr/>
                </a:tc>
                <a:tc>
                  <a:txBody>
                    <a:bodyPr/>
                    <a:lstStyle/>
                    <a:p>
                      <a:pPr algn="ctr"/>
                      <a:r>
                        <a:rPr lang="pl-PL" sz="1000" baseline="0" dirty="0"/>
                        <a:t>Referenca na izvor</a:t>
                      </a:r>
                    </a:p>
                    <a:p>
                      <a:pPr algn="ctr"/>
                      <a:r>
                        <a:rPr lang="pl-PL" sz="1000" baseline="0" dirty="0"/>
                        <a:t>za provjeru</a:t>
                      </a:r>
                      <a:endParaRPr lang="hr-HR" sz="1000" baseline="0" dirty="0"/>
                    </a:p>
                  </a:txBody>
                  <a:tcPr/>
                </a:tc>
                <a:extLst>
                  <a:ext uri="{0D108BD9-81ED-4DB2-BD59-A6C34878D82A}">
                    <a16:rowId xmlns:a16="http://schemas.microsoft.com/office/drawing/2014/main" val="2746278201"/>
                  </a:ext>
                </a:extLst>
              </a:tr>
              <a:tr h="253149">
                <a:tc>
                  <a:txBody>
                    <a:bodyPr/>
                    <a:lstStyle/>
                    <a:p>
                      <a:pPr algn="ctr"/>
                      <a:r>
                        <a:rPr lang="hr-HR" sz="900" b="1" baseline="0" dirty="0"/>
                        <a:t>1.</a:t>
                      </a:r>
                    </a:p>
                  </a:txBody>
                  <a:tcPr/>
                </a:tc>
                <a:tc gridSpan="3">
                  <a:txBody>
                    <a:bodyPr/>
                    <a:lstStyle/>
                    <a:p>
                      <a:pPr algn="l"/>
                      <a:r>
                        <a:rPr lang="hr-HR" sz="900" b="1" baseline="0" dirty="0"/>
                        <a:t>Kapaciteti partnerskih organizacija za provedbu aktivnosti </a:t>
                      </a:r>
                    </a:p>
                  </a:txBody>
                  <a:tcPr/>
                </a:tc>
                <a:tc hMerge="1">
                  <a:txBody>
                    <a:bodyPr/>
                    <a:lstStyle/>
                    <a:p>
                      <a:pPr algn="ctr"/>
                      <a:endParaRPr lang="hr-HR" sz="1050" dirty="0"/>
                    </a:p>
                  </a:txBody>
                  <a:tcPr/>
                </a:tc>
                <a:tc hMerge="1">
                  <a:txBody>
                    <a:bodyPr/>
                    <a:lstStyle/>
                    <a:p>
                      <a:pPr algn="ctr"/>
                      <a:endParaRPr lang="hr-HR" sz="1050" dirty="0"/>
                    </a:p>
                  </a:txBody>
                  <a:tcPr/>
                </a:tc>
                <a:extLst>
                  <a:ext uri="{0D108BD9-81ED-4DB2-BD59-A6C34878D82A}">
                    <a16:rowId xmlns:a16="http://schemas.microsoft.com/office/drawing/2014/main" val="1200141914"/>
                  </a:ext>
                </a:extLst>
              </a:tr>
              <a:tr h="365903">
                <a:tc>
                  <a:txBody>
                    <a:bodyPr/>
                    <a:lstStyle/>
                    <a:p>
                      <a:pPr algn="ctr"/>
                      <a:endParaRPr lang="hr-HR" sz="900" baseline="0"/>
                    </a:p>
                  </a:txBody>
                  <a:tcPr/>
                </a:tc>
                <a:tc>
                  <a:txBody>
                    <a:bodyPr/>
                    <a:lstStyle/>
                    <a:p>
                      <a:pPr algn="ctr"/>
                      <a:endParaRPr lang="hr-HR" sz="900" baseline="0" dirty="0"/>
                    </a:p>
                  </a:txBody>
                  <a:tcPr/>
                </a:tc>
                <a:tc>
                  <a:txBody>
                    <a:bodyPr/>
                    <a:lstStyle/>
                    <a:p>
                      <a:pPr algn="ctr"/>
                      <a:r>
                        <a:rPr lang="hr-HR" sz="1000" b="1" baseline="0" dirty="0"/>
                        <a:t>1-5</a:t>
                      </a:r>
                    </a:p>
                  </a:txBody>
                  <a:tcPr/>
                </a:tc>
                <a:tc>
                  <a:txBody>
                    <a:bodyPr/>
                    <a:lstStyle/>
                    <a:p>
                      <a:pPr algn="ctr"/>
                      <a:r>
                        <a:rPr lang="hr-HR" sz="900" b="1" baseline="0" dirty="0"/>
                        <a:t>Prijavni obrazac,</a:t>
                      </a:r>
                    </a:p>
                    <a:p>
                      <a:pPr algn="ctr"/>
                      <a:r>
                        <a:rPr lang="hr-HR" sz="900" b="1" baseline="0" dirty="0"/>
                        <a:t>točka 5.2.1</a:t>
                      </a:r>
                    </a:p>
                  </a:txBody>
                  <a:tcPr/>
                </a:tc>
                <a:extLst>
                  <a:ext uri="{0D108BD9-81ED-4DB2-BD59-A6C34878D82A}">
                    <a16:rowId xmlns:a16="http://schemas.microsoft.com/office/drawing/2014/main" val="3008509801"/>
                  </a:ext>
                </a:extLst>
              </a:tr>
              <a:tr h="253149">
                <a:tc>
                  <a:txBody>
                    <a:bodyPr/>
                    <a:lstStyle/>
                    <a:p>
                      <a:pPr algn="ctr"/>
                      <a:endParaRPr lang="hr-HR" sz="900" baseline="0"/>
                    </a:p>
                  </a:txBody>
                  <a:tcPr/>
                </a:tc>
                <a:tc>
                  <a:txBody>
                    <a:bodyPr/>
                    <a:lstStyle/>
                    <a:p>
                      <a:pPr algn="ctr"/>
                      <a:r>
                        <a:rPr lang="hr-HR" sz="900" b="1" baseline="0" dirty="0"/>
                        <a:t>POJAŠNJENJE:</a:t>
                      </a:r>
                    </a:p>
                  </a:txBody>
                  <a:tcPr/>
                </a:tc>
                <a:tc>
                  <a:txBody>
                    <a:bodyPr/>
                    <a:lstStyle/>
                    <a:p>
                      <a:pPr algn="ctr"/>
                      <a:endParaRPr lang="hr-HR" sz="900" baseline="0" dirty="0"/>
                    </a:p>
                  </a:txBody>
                  <a:tcPr/>
                </a:tc>
                <a:tc>
                  <a:txBody>
                    <a:bodyPr/>
                    <a:lstStyle/>
                    <a:p>
                      <a:pPr algn="ctr"/>
                      <a:endParaRPr lang="hr-HR" sz="900" baseline="0"/>
                    </a:p>
                  </a:txBody>
                  <a:tcPr/>
                </a:tc>
                <a:extLst>
                  <a:ext uri="{0D108BD9-81ED-4DB2-BD59-A6C34878D82A}">
                    <a16:rowId xmlns:a16="http://schemas.microsoft.com/office/drawing/2014/main" val="2626448603"/>
                  </a:ext>
                </a:extLst>
              </a:tr>
              <a:tr h="1891268">
                <a:tc>
                  <a:txBody>
                    <a:bodyPr/>
                    <a:lstStyle/>
                    <a:p>
                      <a:pPr algn="ctr"/>
                      <a:endParaRPr lang="hr-HR" sz="900" baseline="0"/>
                    </a:p>
                  </a:txBody>
                  <a:tcPr/>
                </a:tc>
                <a:tc>
                  <a:txBody>
                    <a:bodyPr/>
                    <a:lstStyle/>
                    <a:p>
                      <a:pPr algn="just"/>
                      <a:r>
                        <a:rPr lang="hr-HR" sz="900" baseline="0" dirty="0"/>
                        <a:t>- vodeća partnerska organizacija i ostale partnerske organizacije posjeduju odgovarajuće znanja i vještine (stručnjake, certifikate i sl.) te imaju iskustvo u</a:t>
                      </a:r>
                    </a:p>
                    <a:p>
                      <a:pPr algn="just"/>
                      <a:r>
                        <a:rPr lang="hr-HR" sz="900" baseline="0" dirty="0"/>
                        <a:t>provođenju projekata financiranih iz nacionalnih sredstava i fondova Europske unije </a:t>
                      </a:r>
                      <a:r>
                        <a:rPr lang="hr-HR" sz="900" b="1" baseline="0" dirty="0"/>
                        <a:t>(5)</a:t>
                      </a:r>
                    </a:p>
                    <a:p>
                      <a:pPr algn="just"/>
                      <a:r>
                        <a:rPr lang="hr-HR" sz="900" baseline="0" dirty="0"/>
                        <a:t>- vodeća partnerska organizacija i ostale partnerske organizacije posjeduju</a:t>
                      </a:r>
                    </a:p>
                    <a:p>
                      <a:pPr algn="just"/>
                      <a:r>
                        <a:rPr lang="hr-HR" sz="900" baseline="0" dirty="0"/>
                        <a:t>odgovarajuća znanja i vještine (stručnjake, certifikate i sl.). te imaju iskustvo u provođenju projekata financiranih iz nacionalnih sredstava </a:t>
                      </a:r>
                      <a:r>
                        <a:rPr lang="hr-HR" sz="900" b="1" baseline="0" dirty="0"/>
                        <a:t>(4)</a:t>
                      </a:r>
                    </a:p>
                    <a:p>
                      <a:pPr algn="just"/>
                      <a:r>
                        <a:rPr lang="hr-HR" sz="900" baseline="0" dirty="0"/>
                        <a:t>- vodeća partnerska organizacija i ostale partnerske organizacije posjeduju</a:t>
                      </a:r>
                    </a:p>
                    <a:p>
                      <a:pPr algn="just"/>
                      <a:r>
                        <a:rPr lang="hr-HR" sz="900" baseline="0" dirty="0"/>
                        <a:t>odgovarajuće znanja i vještine (stručnjake, certifikate i sl.), ali nemaju iskustvo u provođenju projekata </a:t>
                      </a:r>
                      <a:r>
                        <a:rPr lang="hr-HR" sz="900" b="1" baseline="0" dirty="0"/>
                        <a:t>(3)</a:t>
                      </a:r>
                    </a:p>
                    <a:p>
                      <a:pPr algn="just"/>
                      <a:r>
                        <a:rPr lang="hr-HR" sz="900" baseline="0" dirty="0"/>
                        <a:t>- samo vodeća partnerska organizacija posjeduje odgovarajuća znanja i vještine (stručnjake, certifikate i sl.), ali nema iskustva u provedbi projekata </a:t>
                      </a:r>
                      <a:r>
                        <a:rPr lang="hr-HR" sz="900" b="1" baseline="0" dirty="0"/>
                        <a:t>(2)</a:t>
                      </a:r>
                    </a:p>
                    <a:p>
                      <a:pPr algn="just"/>
                      <a:r>
                        <a:rPr lang="hr-HR" sz="900" baseline="0" dirty="0"/>
                        <a:t>- niti vodeća partnerska organizacija niti ostale partnerske organizacije ne posjeduju odgovarajuće iskustvo, znanja i vještine (stručnjake, certifikate i sl.) u provedbi projekata </a:t>
                      </a:r>
                      <a:r>
                        <a:rPr lang="hr-HR" sz="900" b="1" baseline="0" dirty="0"/>
                        <a:t>(1)</a:t>
                      </a:r>
                    </a:p>
                  </a:txBody>
                  <a:tcPr/>
                </a:tc>
                <a:tc>
                  <a:txBody>
                    <a:bodyPr/>
                    <a:lstStyle/>
                    <a:p>
                      <a:pPr algn="ctr"/>
                      <a:endParaRPr lang="hr-HR" sz="900" baseline="0" dirty="0"/>
                    </a:p>
                  </a:txBody>
                  <a:tcPr/>
                </a:tc>
                <a:tc>
                  <a:txBody>
                    <a:bodyPr/>
                    <a:lstStyle/>
                    <a:p>
                      <a:pPr algn="ctr"/>
                      <a:endParaRPr lang="hr-HR" sz="900" baseline="0" dirty="0"/>
                    </a:p>
                  </a:txBody>
                  <a:tcPr/>
                </a:tc>
                <a:extLst>
                  <a:ext uri="{0D108BD9-81ED-4DB2-BD59-A6C34878D82A}">
                    <a16:rowId xmlns:a16="http://schemas.microsoft.com/office/drawing/2014/main" val="2287175685"/>
                  </a:ext>
                </a:extLst>
              </a:tr>
            </a:tbl>
          </a:graphicData>
        </a:graphic>
      </p:graphicFrame>
      <p:sp>
        <p:nvSpPr>
          <p:cNvPr id="5" name="TekstniOkvir 4">
            <a:extLst>
              <a:ext uri="{FF2B5EF4-FFF2-40B4-BE49-F238E27FC236}">
                <a16:creationId xmlns:a16="http://schemas.microsoft.com/office/drawing/2014/main" id="{787FF92F-B396-486A-A4E8-61DBA5EF35F8}"/>
              </a:ext>
            </a:extLst>
          </p:cNvPr>
          <p:cNvSpPr txBox="1"/>
          <p:nvPr/>
        </p:nvSpPr>
        <p:spPr>
          <a:xfrm>
            <a:off x="434764" y="1092326"/>
            <a:ext cx="5509940" cy="369332"/>
          </a:xfrm>
          <a:prstGeom prst="rect">
            <a:avLst/>
          </a:prstGeom>
          <a:noFill/>
        </p:spPr>
        <p:txBody>
          <a:bodyPr wrap="square" rtlCol="0">
            <a:spAutoFit/>
          </a:bodyPr>
          <a:lstStyle/>
          <a:p>
            <a:r>
              <a:rPr lang="hr-HR" b="1" dirty="0"/>
              <a:t>POSTUPAK EVALUACIJE PROJEKTNIH PRIJEDLOGA</a:t>
            </a:r>
          </a:p>
        </p:txBody>
      </p:sp>
    </p:spTree>
    <p:extLst>
      <p:ext uri="{BB962C8B-B14F-4D97-AF65-F5344CB8AC3E}">
        <p14:creationId xmlns:p14="http://schemas.microsoft.com/office/powerpoint/2010/main" val="2744750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283602" y="1205433"/>
            <a:ext cx="5245033" cy="422275"/>
          </a:xfrm>
        </p:spPr>
        <p:txBody>
          <a:bodyPr>
            <a:normAutofit/>
          </a:bodyPr>
          <a:lstStyle/>
          <a:p>
            <a:r>
              <a:rPr lang="hr-HR" sz="1800" b="1" dirty="0">
                <a:latin typeface="+mn-lt"/>
              </a:rPr>
              <a:t>POSTUPAK EVALUACIJE PROJEKTNIH PRIJEDLOGA</a:t>
            </a: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34764" y="950514"/>
            <a:ext cx="10434342" cy="5558970"/>
          </a:xfrm>
        </p:spPr>
        <p:txBody>
          <a:bodyPr>
            <a:normAutofit/>
          </a:bodyPr>
          <a:lstStyle/>
          <a:p>
            <a:pPr algn="l"/>
            <a:endParaRPr lang="hr-HR" sz="1200" dirty="0"/>
          </a:p>
          <a:p>
            <a:pPr algn="l"/>
            <a:endParaRPr lang="hr-HR" sz="1200"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11572" y="5755146"/>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graphicFrame>
        <p:nvGraphicFramePr>
          <p:cNvPr id="6" name="Tablica 6">
            <a:extLst>
              <a:ext uri="{FF2B5EF4-FFF2-40B4-BE49-F238E27FC236}">
                <a16:creationId xmlns:a16="http://schemas.microsoft.com/office/drawing/2014/main" id="{601E97F6-5A6D-4663-9A71-5070FA601A76}"/>
              </a:ext>
            </a:extLst>
          </p:cNvPr>
          <p:cNvGraphicFramePr>
            <a:graphicFrameLocks noGrp="1"/>
          </p:cNvGraphicFramePr>
          <p:nvPr>
            <p:extLst>
              <p:ext uri="{D42A27DB-BD31-4B8C-83A1-F6EECF244321}">
                <p14:modId xmlns:p14="http://schemas.microsoft.com/office/powerpoint/2010/main" val="641169577"/>
              </p:ext>
            </p:extLst>
          </p:nvPr>
        </p:nvGraphicFramePr>
        <p:xfrm>
          <a:off x="477240" y="2018569"/>
          <a:ext cx="10102790" cy="3422860"/>
        </p:xfrm>
        <a:graphic>
          <a:graphicData uri="http://schemas.openxmlformats.org/drawingml/2006/table">
            <a:tbl>
              <a:tblPr firstRow="1" bandRow="1">
                <a:tableStyleId>{616DA210-FB5B-4158-B5E0-FEB733F419BA}</a:tableStyleId>
              </a:tblPr>
              <a:tblGrid>
                <a:gridCol w="473133">
                  <a:extLst>
                    <a:ext uri="{9D8B030D-6E8A-4147-A177-3AD203B41FA5}">
                      <a16:colId xmlns:a16="http://schemas.microsoft.com/office/drawing/2014/main" val="2131405121"/>
                    </a:ext>
                  </a:extLst>
                </a:gridCol>
                <a:gridCol w="4578261">
                  <a:extLst>
                    <a:ext uri="{9D8B030D-6E8A-4147-A177-3AD203B41FA5}">
                      <a16:colId xmlns:a16="http://schemas.microsoft.com/office/drawing/2014/main" val="3482488653"/>
                    </a:ext>
                  </a:extLst>
                </a:gridCol>
                <a:gridCol w="2525698">
                  <a:extLst>
                    <a:ext uri="{9D8B030D-6E8A-4147-A177-3AD203B41FA5}">
                      <a16:colId xmlns:a16="http://schemas.microsoft.com/office/drawing/2014/main" val="1805233099"/>
                    </a:ext>
                  </a:extLst>
                </a:gridCol>
                <a:gridCol w="2525698">
                  <a:extLst>
                    <a:ext uri="{9D8B030D-6E8A-4147-A177-3AD203B41FA5}">
                      <a16:colId xmlns:a16="http://schemas.microsoft.com/office/drawing/2014/main" val="3443972075"/>
                    </a:ext>
                  </a:extLst>
                </a:gridCol>
              </a:tblGrid>
              <a:tr h="336757">
                <a:tc>
                  <a:txBody>
                    <a:bodyPr/>
                    <a:lstStyle/>
                    <a:p>
                      <a:pPr algn="ctr"/>
                      <a:endParaRPr lang="hr-HR" sz="900" baseline="0" dirty="0"/>
                    </a:p>
                  </a:txBody>
                  <a:tcPr/>
                </a:tc>
                <a:tc>
                  <a:txBody>
                    <a:bodyPr/>
                    <a:lstStyle/>
                    <a:p>
                      <a:pPr algn="ctr"/>
                      <a:r>
                        <a:rPr lang="hr-HR" sz="900" baseline="0" dirty="0"/>
                        <a:t>Kriterij odabira i pitanja za kvalitativnu</a:t>
                      </a:r>
                    </a:p>
                    <a:p>
                      <a:pPr algn="ctr"/>
                      <a:r>
                        <a:rPr lang="hr-HR" sz="900" baseline="0" dirty="0"/>
                        <a:t>procjenu</a:t>
                      </a:r>
                    </a:p>
                  </a:txBody>
                  <a:tcPr/>
                </a:tc>
                <a:tc>
                  <a:txBody>
                    <a:bodyPr/>
                    <a:lstStyle/>
                    <a:p>
                      <a:pPr algn="ctr"/>
                      <a:r>
                        <a:rPr lang="hr-HR" sz="900" baseline="0" dirty="0"/>
                        <a:t>Ostvarena ocjena</a:t>
                      </a:r>
                    </a:p>
                  </a:txBody>
                  <a:tcPr/>
                </a:tc>
                <a:tc>
                  <a:txBody>
                    <a:bodyPr/>
                    <a:lstStyle/>
                    <a:p>
                      <a:pPr algn="ctr"/>
                      <a:r>
                        <a:rPr lang="pl-PL" sz="900" baseline="0" dirty="0"/>
                        <a:t>Referenca na izvor</a:t>
                      </a:r>
                    </a:p>
                    <a:p>
                      <a:pPr algn="ctr"/>
                      <a:r>
                        <a:rPr lang="pl-PL" sz="900" baseline="0" dirty="0"/>
                        <a:t>za provjeru</a:t>
                      </a:r>
                      <a:endParaRPr lang="hr-HR" sz="900" baseline="0" dirty="0"/>
                    </a:p>
                  </a:txBody>
                  <a:tcPr/>
                </a:tc>
                <a:extLst>
                  <a:ext uri="{0D108BD9-81ED-4DB2-BD59-A6C34878D82A}">
                    <a16:rowId xmlns:a16="http://schemas.microsoft.com/office/drawing/2014/main" val="2746278201"/>
                  </a:ext>
                </a:extLst>
              </a:tr>
              <a:tr h="271250">
                <a:tc>
                  <a:txBody>
                    <a:bodyPr/>
                    <a:lstStyle/>
                    <a:p>
                      <a:pPr algn="ctr"/>
                      <a:r>
                        <a:rPr lang="hr-HR" sz="900" b="1" baseline="0" dirty="0"/>
                        <a:t>2.</a:t>
                      </a:r>
                    </a:p>
                  </a:txBody>
                  <a:tcPr/>
                </a:tc>
                <a:tc gridSpan="3">
                  <a:txBody>
                    <a:bodyPr/>
                    <a:lstStyle/>
                    <a:p>
                      <a:pPr algn="l"/>
                      <a:r>
                        <a:rPr lang="hr-HR" sz="900" b="1" baseline="0" dirty="0"/>
                        <a:t>Prikladnost kriterija odabira najpotrebitije djece</a:t>
                      </a:r>
                    </a:p>
                  </a:txBody>
                  <a:tcPr/>
                </a:tc>
                <a:tc hMerge="1">
                  <a:txBody>
                    <a:bodyPr/>
                    <a:lstStyle/>
                    <a:p>
                      <a:pPr algn="ctr"/>
                      <a:endParaRPr lang="hr-HR" sz="1050" dirty="0"/>
                    </a:p>
                  </a:txBody>
                  <a:tcPr/>
                </a:tc>
                <a:tc hMerge="1">
                  <a:txBody>
                    <a:bodyPr/>
                    <a:lstStyle/>
                    <a:p>
                      <a:pPr algn="ctr"/>
                      <a:endParaRPr lang="hr-HR" sz="1050" dirty="0"/>
                    </a:p>
                  </a:txBody>
                  <a:tcPr/>
                </a:tc>
                <a:extLst>
                  <a:ext uri="{0D108BD9-81ED-4DB2-BD59-A6C34878D82A}">
                    <a16:rowId xmlns:a16="http://schemas.microsoft.com/office/drawing/2014/main" val="1200141914"/>
                  </a:ext>
                </a:extLst>
              </a:tr>
              <a:tr h="336757">
                <a:tc>
                  <a:txBody>
                    <a:bodyPr/>
                    <a:lstStyle/>
                    <a:p>
                      <a:pPr algn="ctr"/>
                      <a:endParaRPr lang="hr-HR" sz="900" baseline="0"/>
                    </a:p>
                  </a:txBody>
                  <a:tcPr/>
                </a:tc>
                <a:tc>
                  <a:txBody>
                    <a:bodyPr/>
                    <a:lstStyle/>
                    <a:p>
                      <a:pPr algn="ctr"/>
                      <a:endParaRPr lang="hr-HR" sz="900" baseline="0" dirty="0"/>
                    </a:p>
                  </a:txBody>
                  <a:tcPr/>
                </a:tc>
                <a:tc>
                  <a:txBody>
                    <a:bodyPr/>
                    <a:lstStyle/>
                    <a:p>
                      <a:pPr algn="ctr"/>
                      <a:r>
                        <a:rPr lang="hr-HR" sz="900" b="1" baseline="0" dirty="0"/>
                        <a:t>1-5</a:t>
                      </a:r>
                    </a:p>
                  </a:txBody>
                  <a:tcPr/>
                </a:tc>
                <a:tc>
                  <a:txBody>
                    <a:bodyPr/>
                    <a:lstStyle/>
                    <a:p>
                      <a:pPr algn="ctr"/>
                      <a:r>
                        <a:rPr lang="hr-HR" sz="900" b="1" baseline="0" dirty="0"/>
                        <a:t>Prijavni obrazac,</a:t>
                      </a:r>
                    </a:p>
                    <a:p>
                      <a:pPr algn="ctr"/>
                      <a:r>
                        <a:rPr lang="hr-HR" sz="900" b="1" baseline="0" dirty="0"/>
                        <a:t>točka 5.1.1.</a:t>
                      </a:r>
                    </a:p>
                  </a:txBody>
                  <a:tcPr/>
                </a:tc>
                <a:extLst>
                  <a:ext uri="{0D108BD9-81ED-4DB2-BD59-A6C34878D82A}">
                    <a16:rowId xmlns:a16="http://schemas.microsoft.com/office/drawing/2014/main" val="3008509801"/>
                  </a:ext>
                </a:extLst>
              </a:tr>
              <a:tr h="271250">
                <a:tc>
                  <a:txBody>
                    <a:bodyPr/>
                    <a:lstStyle/>
                    <a:p>
                      <a:pPr algn="ctr"/>
                      <a:endParaRPr lang="hr-HR" sz="900" baseline="0"/>
                    </a:p>
                  </a:txBody>
                  <a:tcPr/>
                </a:tc>
                <a:tc>
                  <a:txBody>
                    <a:bodyPr/>
                    <a:lstStyle/>
                    <a:p>
                      <a:pPr algn="ctr"/>
                      <a:r>
                        <a:rPr lang="hr-HR" sz="900" b="1" baseline="0" dirty="0"/>
                        <a:t>POJAŠNJENJE:</a:t>
                      </a:r>
                    </a:p>
                  </a:txBody>
                  <a:tcPr/>
                </a:tc>
                <a:tc>
                  <a:txBody>
                    <a:bodyPr/>
                    <a:lstStyle/>
                    <a:p>
                      <a:pPr algn="ctr"/>
                      <a:endParaRPr lang="hr-HR" sz="900" baseline="0" dirty="0"/>
                    </a:p>
                  </a:txBody>
                  <a:tcPr/>
                </a:tc>
                <a:tc>
                  <a:txBody>
                    <a:bodyPr/>
                    <a:lstStyle/>
                    <a:p>
                      <a:pPr algn="ctr"/>
                      <a:endParaRPr lang="hr-HR" sz="900" baseline="0"/>
                    </a:p>
                  </a:txBody>
                  <a:tcPr/>
                </a:tc>
                <a:extLst>
                  <a:ext uri="{0D108BD9-81ED-4DB2-BD59-A6C34878D82A}">
                    <a16:rowId xmlns:a16="http://schemas.microsoft.com/office/drawing/2014/main" val="2626448603"/>
                  </a:ext>
                </a:extLst>
              </a:tr>
              <a:tr h="2026495">
                <a:tc>
                  <a:txBody>
                    <a:bodyPr/>
                    <a:lstStyle/>
                    <a:p>
                      <a:pPr algn="ctr"/>
                      <a:endParaRPr lang="hr-HR" sz="900" baseline="0"/>
                    </a:p>
                  </a:txBody>
                  <a:tcPr/>
                </a:tc>
                <a:tc>
                  <a:txBody>
                    <a:bodyPr/>
                    <a:lstStyle/>
                    <a:p>
                      <a:pPr algn="just"/>
                      <a:r>
                        <a:rPr lang="hr-HR" sz="900" baseline="0" dirty="0"/>
                        <a:t>- kriteriji odabira najpotrebitijih učenika su jasno opisani, primjereni i u skladu s prihvatljivim kriterijima i dokaznim dokumentima propisanima u okviru ovog Poziva </a:t>
                      </a:r>
                      <a:r>
                        <a:rPr lang="hr-HR" sz="900" b="1" baseline="0" dirty="0"/>
                        <a:t>(5)</a:t>
                      </a:r>
                    </a:p>
                    <a:p>
                      <a:pPr algn="just"/>
                      <a:r>
                        <a:rPr lang="hr-HR" sz="900" baseline="0" dirty="0"/>
                        <a:t>- kriteriji odabira najpotrebitijih učenika su uglavnom opisani, primjereni i u skladu s prihvatljivim kriterijima i dokaznim dokumentima propisanima u okviru ovog Poziva </a:t>
                      </a:r>
                      <a:r>
                        <a:rPr lang="hr-HR" sz="900" b="1" baseline="0" dirty="0"/>
                        <a:t>(4)</a:t>
                      </a:r>
                    </a:p>
                    <a:p>
                      <a:pPr algn="just"/>
                      <a:r>
                        <a:rPr lang="hr-HR" sz="900" baseline="0" dirty="0"/>
                        <a:t>- kriteriji odabira najpotrebitijih učenika su djelomično opisani, primjereni i u skladu s prihvatljivim kriterijima i dokaznim dokumentima propisanima u okviru ovog Poziva </a:t>
                      </a:r>
                      <a:r>
                        <a:rPr lang="hr-HR" sz="900" b="1" baseline="0" dirty="0"/>
                        <a:t>(3)</a:t>
                      </a:r>
                    </a:p>
                    <a:p>
                      <a:pPr algn="just"/>
                      <a:r>
                        <a:rPr lang="hr-HR" sz="900" baseline="0" dirty="0"/>
                        <a:t>- kriteriji odabira najpotrebitijih učenika su samo načelno navedeni, bez navođenja dokaznih dokumenata propisanih u okviru ovog Poziva </a:t>
                      </a:r>
                      <a:r>
                        <a:rPr lang="hr-HR" sz="900" b="1" baseline="0" dirty="0"/>
                        <a:t>(2)</a:t>
                      </a:r>
                    </a:p>
                    <a:p>
                      <a:pPr algn="just"/>
                      <a:r>
                        <a:rPr lang="hr-HR" sz="900" baseline="0" dirty="0"/>
                        <a:t>- nije vidljivo po kojim će kriterijima partnerske organizacije odabrati najpotrebitije učenike odnosno kriteriji odabira nisu u skladu s prihvatljivim kriterijima i dokaznim dokumentima</a:t>
                      </a:r>
                    </a:p>
                    <a:p>
                      <a:pPr algn="just"/>
                      <a:r>
                        <a:rPr lang="hr-HR" sz="900" baseline="0" dirty="0"/>
                        <a:t>propisanim u okviru ovog Poziva </a:t>
                      </a:r>
                      <a:r>
                        <a:rPr lang="hr-HR" sz="900" b="1" baseline="0" dirty="0"/>
                        <a:t>(1)</a:t>
                      </a:r>
                    </a:p>
                    <a:p>
                      <a:pPr algn="just"/>
                      <a:endParaRPr lang="hr-HR" sz="900" b="1" baseline="0" dirty="0"/>
                    </a:p>
                    <a:p>
                      <a:pPr algn="just"/>
                      <a:endParaRPr lang="hr-HR" sz="900" b="1" baseline="0" dirty="0"/>
                    </a:p>
                    <a:p>
                      <a:pPr algn="just"/>
                      <a:r>
                        <a:rPr lang="hr-HR" sz="900" b="1" baseline="0" dirty="0"/>
                        <a:t>Ukoliko je projektnom prijedlogu dodijeljen 1 bod na ovom kriteriju, prijava se isključuje iz daljnjeg postupka.</a:t>
                      </a:r>
                    </a:p>
                  </a:txBody>
                  <a:tcPr/>
                </a:tc>
                <a:tc>
                  <a:txBody>
                    <a:bodyPr/>
                    <a:lstStyle/>
                    <a:p>
                      <a:pPr algn="ctr"/>
                      <a:endParaRPr lang="hr-HR" sz="900" baseline="0" dirty="0"/>
                    </a:p>
                  </a:txBody>
                  <a:tcPr/>
                </a:tc>
                <a:tc>
                  <a:txBody>
                    <a:bodyPr/>
                    <a:lstStyle/>
                    <a:p>
                      <a:pPr algn="ctr"/>
                      <a:endParaRPr lang="hr-HR" sz="900" baseline="0" dirty="0"/>
                    </a:p>
                  </a:txBody>
                  <a:tcPr/>
                </a:tc>
                <a:extLst>
                  <a:ext uri="{0D108BD9-81ED-4DB2-BD59-A6C34878D82A}">
                    <a16:rowId xmlns:a16="http://schemas.microsoft.com/office/drawing/2014/main" val="2287175685"/>
                  </a:ext>
                </a:extLst>
              </a:tr>
            </a:tbl>
          </a:graphicData>
        </a:graphic>
      </p:graphicFrame>
    </p:spTree>
    <p:extLst>
      <p:ext uri="{BB962C8B-B14F-4D97-AF65-F5344CB8AC3E}">
        <p14:creationId xmlns:p14="http://schemas.microsoft.com/office/powerpoint/2010/main" val="3522311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159556" y="538371"/>
            <a:ext cx="5805996" cy="834816"/>
          </a:xfrm>
        </p:spPr>
        <p:txBody>
          <a:bodyPr>
            <a:normAutofit/>
          </a:bodyPr>
          <a:lstStyle/>
          <a:p>
            <a:r>
              <a:rPr lang="hr-HR" sz="1800" b="1" dirty="0">
                <a:latin typeface="+mn-lt"/>
              </a:rPr>
              <a:t>POSTUPAK EVALUACIJE PROJEKTNIH PRIJEDLOGA</a:t>
            </a: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34764" y="995006"/>
            <a:ext cx="10434342" cy="5558970"/>
          </a:xfrm>
        </p:spPr>
        <p:txBody>
          <a:bodyPr>
            <a:normAutofit/>
          </a:bodyPr>
          <a:lstStyle/>
          <a:p>
            <a:pPr algn="l"/>
            <a:endParaRPr lang="hr-HR" sz="1200" dirty="0"/>
          </a:p>
          <a:p>
            <a:pPr algn="l"/>
            <a:endParaRPr lang="hr-HR" sz="1200"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885853" y="5755146"/>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graphicFrame>
        <p:nvGraphicFramePr>
          <p:cNvPr id="6" name="Tablica 6">
            <a:extLst>
              <a:ext uri="{FF2B5EF4-FFF2-40B4-BE49-F238E27FC236}">
                <a16:creationId xmlns:a16="http://schemas.microsoft.com/office/drawing/2014/main" id="{601E97F6-5A6D-4663-9A71-5070FA601A76}"/>
              </a:ext>
            </a:extLst>
          </p:cNvPr>
          <p:cNvGraphicFramePr>
            <a:graphicFrameLocks noGrp="1"/>
          </p:cNvGraphicFramePr>
          <p:nvPr>
            <p:extLst>
              <p:ext uri="{D42A27DB-BD31-4B8C-83A1-F6EECF244321}">
                <p14:modId xmlns:p14="http://schemas.microsoft.com/office/powerpoint/2010/main" val="916560214"/>
              </p:ext>
            </p:extLst>
          </p:nvPr>
        </p:nvGraphicFramePr>
        <p:xfrm>
          <a:off x="738799" y="1439310"/>
          <a:ext cx="9523787" cy="3749040"/>
        </p:xfrm>
        <a:graphic>
          <a:graphicData uri="http://schemas.openxmlformats.org/drawingml/2006/table">
            <a:tbl>
              <a:tblPr firstRow="1" bandRow="1">
                <a:tableStyleId>{616DA210-FB5B-4158-B5E0-FEB733F419BA}</a:tableStyleId>
              </a:tblPr>
              <a:tblGrid>
                <a:gridCol w="446017">
                  <a:extLst>
                    <a:ext uri="{9D8B030D-6E8A-4147-A177-3AD203B41FA5}">
                      <a16:colId xmlns:a16="http://schemas.microsoft.com/office/drawing/2014/main" val="2131405121"/>
                    </a:ext>
                  </a:extLst>
                </a:gridCol>
                <a:gridCol w="4315876">
                  <a:extLst>
                    <a:ext uri="{9D8B030D-6E8A-4147-A177-3AD203B41FA5}">
                      <a16:colId xmlns:a16="http://schemas.microsoft.com/office/drawing/2014/main" val="3482488653"/>
                    </a:ext>
                  </a:extLst>
                </a:gridCol>
                <a:gridCol w="2380947">
                  <a:extLst>
                    <a:ext uri="{9D8B030D-6E8A-4147-A177-3AD203B41FA5}">
                      <a16:colId xmlns:a16="http://schemas.microsoft.com/office/drawing/2014/main" val="1805233099"/>
                    </a:ext>
                  </a:extLst>
                </a:gridCol>
                <a:gridCol w="2380947">
                  <a:extLst>
                    <a:ext uri="{9D8B030D-6E8A-4147-A177-3AD203B41FA5}">
                      <a16:colId xmlns:a16="http://schemas.microsoft.com/office/drawing/2014/main" val="3443972075"/>
                    </a:ext>
                  </a:extLst>
                </a:gridCol>
              </a:tblGrid>
              <a:tr h="360081">
                <a:tc>
                  <a:txBody>
                    <a:bodyPr/>
                    <a:lstStyle/>
                    <a:p>
                      <a:pPr algn="ctr"/>
                      <a:endParaRPr lang="hr-HR" sz="900" baseline="0" dirty="0"/>
                    </a:p>
                  </a:txBody>
                  <a:tcPr/>
                </a:tc>
                <a:tc>
                  <a:txBody>
                    <a:bodyPr/>
                    <a:lstStyle/>
                    <a:p>
                      <a:pPr algn="ctr"/>
                      <a:r>
                        <a:rPr lang="hr-HR" sz="900" baseline="0" dirty="0"/>
                        <a:t>Kriterij odabira i pitanja za kvalitativnu</a:t>
                      </a:r>
                    </a:p>
                    <a:p>
                      <a:pPr algn="ctr"/>
                      <a:r>
                        <a:rPr lang="hr-HR" sz="900" baseline="0" dirty="0"/>
                        <a:t>procjenu</a:t>
                      </a:r>
                    </a:p>
                  </a:txBody>
                  <a:tcPr/>
                </a:tc>
                <a:tc>
                  <a:txBody>
                    <a:bodyPr/>
                    <a:lstStyle/>
                    <a:p>
                      <a:pPr algn="ctr"/>
                      <a:r>
                        <a:rPr lang="hr-HR" sz="900" baseline="0" dirty="0"/>
                        <a:t>Ostvarena ocjena</a:t>
                      </a:r>
                    </a:p>
                  </a:txBody>
                  <a:tcPr/>
                </a:tc>
                <a:tc>
                  <a:txBody>
                    <a:bodyPr/>
                    <a:lstStyle/>
                    <a:p>
                      <a:pPr algn="ctr"/>
                      <a:r>
                        <a:rPr lang="pl-PL" sz="900" baseline="0" dirty="0"/>
                        <a:t>Referenca na izvor</a:t>
                      </a:r>
                    </a:p>
                    <a:p>
                      <a:pPr algn="ctr"/>
                      <a:r>
                        <a:rPr lang="pl-PL" sz="900" baseline="0" dirty="0"/>
                        <a:t>za provjeru</a:t>
                      </a:r>
                      <a:endParaRPr lang="hr-HR" sz="900" baseline="0" dirty="0"/>
                    </a:p>
                  </a:txBody>
                  <a:tcPr/>
                </a:tc>
                <a:extLst>
                  <a:ext uri="{0D108BD9-81ED-4DB2-BD59-A6C34878D82A}">
                    <a16:rowId xmlns:a16="http://schemas.microsoft.com/office/drawing/2014/main" val="2746278201"/>
                  </a:ext>
                </a:extLst>
              </a:tr>
              <a:tr h="360081">
                <a:tc>
                  <a:txBody>
                    <a:bodyPr/>
                    <a:lstStyle/>
                    <a:p>
                      <a:pPr algn="ctr"/>
                      <a:r>
                        <a:rPr lang="hr-HR" sz="900" b="1" baseline="0" dirty="0"/>
                        <a:t>3.</a:t>
                      </a:r>
                    </a:p>
                  </a:txBody>
                  <a:tcPr/>
                </a:tc>
                <a:tc gridSpan="3">
                  <a:txBody>
                    <a:bodyPr/>
                    <a:lstStyle/>
                    <a:p>
                      <a:pPr algn="l"/>
                      <a:r>
                        <a:rPr lang="hr-HR" sz="900" b="1" baseline="0" dirty="0"/>
                        <a:t>Primjerenost kriterija odabira vrste školskog obroka, uključujući i lokaciju podjele</a:t>
                      </a:r>
                    </a:p>
                    <a:p>
                      <a:pPr algn="l"/>
                      <a:r>
                        <a:rPr lang="hr-HR" sz="900" b="1" baseline="0" dirty="0"/>
                        <a:t>obroka </a:t>
                      </a:r>
                    </a:p>
                  </a:txBody>
                  <a:tcPr/>
                </a:tc>
                <a:tc hMerge="1">
                  <a:txBody>
                    <a:bodyPr/>
                    <a:lstStyle/>
                    <a:p>
                      <a:pPr algn="ctr"/>
                      <a:endParaRPr lang="hr-HR" sz="1050" dirty="0"/>
                    </a:p>
                  </a:txBody>
                  <a:tcPr/>
                </a:tc>
                <a:tc hMerge="1">
                  <a:txBody>
                    <a:bodyPr/>
                    <a:lstStyle/>
                    <a:p>
                      <a:pPr algn="ctr"/>
                      <a:endParaRPr lang="hr-HR" sz="1050" dirty="0"/>
                    </a:p>
                  </a:txBody>
                  <a:tcPr/>
                </a:tc>
                <a:extLst>
                  <a:ext uri="{0D108BD9-81ED-4DB2-BD59-A6C34878D82A}">
                    <a16:rowId xmlns:a16="http://schemas.microsoft.com/office/drawing/2014/main" val="1200141914"/>
                  </a:ext>
                </a:extLst>
              </a:tr>
              <a:tr h="360081">
                <a:tc>
                  <a:txBody>
                    <a:bodyPr/>
                    <a:lstStyle/>
                    <a:p>
                      <a:pPr algn="ctr"/>
                      <a:endParaRPr lang="hr-HR" sz="900" baseline="0"/>
                    </a:p>
                  </a:txBody>
                  <a:tcPr/>
                </a:tc>
                <a:tc>
                  <a:txBody>
                    <a:bodyPr/>
                    <a:lstStyle/>
                    <a:p>
                      <a:pPr algn="ctr"/>
                      <a:endParaRPr lang="hr-HR" sz="900" baseline="0" dirty="0"/>
                    </a:p>
                  </a:txBody>
                  <a:tcPr/>
                </a:tc>
                <a:tc>
                  <a:txBody>
                    <a:bodyPr/>
                    <a:lstStyle/>
                    <a:p>
                      <a:pPr algn="ctr"/>
                      <a:r>
                        <a:rPr lang="hr-HR" sz="900" baseline="0" dirty="0"/>
                        <a:t>1-5</a:t>
                      </a:r>
                    </a:p>
                  </a:txBody>
                  <a:tcPr/>
                </a:tc>
                <a:tc>
                  <a:txBody>
                    <a:bodyPr/>
                    <a:lstStyle/>
                    <a:p>
                      <a:pPr algn="ctr"/>
                      <a:r>
                        <a:rPr lang="hr-HR" sz="900" baseline="0" dirty="0"/>
                        <a:t>Prijavni obrazac,</a:t>
                      </a:r>
                    </a:p>
                    <a:p>
                      <a:pPr algn="ctr"/>
                      <a:r>
                        <a:rPr lang="hr-HR" sz="900" baseline="0" dirty="0"/>
                        <a:t>točka 5.1.2.</a:t>
                      </a:r>
                    </a:p>
                  </a:txBody>
                  <a:tcPr/>
                </a:tc>
                <a:extLst>
                  <a:ext uri="{0D108BD9-81ED-4DB2-BD59-A6C34878D82A}">
                    <a16:rowId xmlns:a16="http://schemas.microsoft.com/office/drawing/2014/main" val="3008509801"/>
                  </a:ext>
                </a:extLst>
              </a:tr>
              <a:tr h="225051">
                <a:tc>
                  <a:txBody>
                    <a:bodyPr/>
                    <a:lstStyle/>
                    <a:p>
                      <a:pPr algn="ctr"/>
                      <a:endParaRPr lang="hr-HR" sz="900" baseline="0"/>
                    </a:p>
                  </a:txBody>
                  <a:tcPr/>
                </a:tc>
                <a:tc>
                  <a:txBody>
                    <a:bodyPr/>
                    <a:lstStyle/>
                    <a:p>
                      <a:pPr algn="ctr"/>
                      <a:r>
                        <a:rPr lang="hr-HR" sz="900" b="1" baseline="0" dirty="0"/>
                        <a:t>POJAŠNJENJE:</a:t>
                      </a:r>
                    </a:p>
                  </a:txBody>
                  <a:tcPr/>
                </a:tc>
                <a:tc>
                  <a:txBody>
                    <a:bodyPr/>
                    <a:lstStyle/>
                    <a:p>
                      <a:pPr algn="ctr"/>
                      <a:endParaRPr lang="hr-HR" sz="900" baseline="0" dirty="0"/>
                    </a:p>
                  </a:txBody>
                  <a:tcPr/>
                </a:tc>
                <a:tc>
                  <a:txBody>
                    <a:bodyPr/>
                    <a:lstStyle/>
                    <a:p>
                      <a:pPr algn="ctr"/>
                      <a:endParaRPr lang="hr-HR" sz="900" baseline="0"/>
                    </a:p>
                  </a:txBody>
                  <a:tcPr/>
                </a:tc>
                <a:extLst>
                  <a:ext uri="{0D108BD9-81ED-4DB2-BD59-A6C34878D82A}">
                    <a16:rowId xmlns:a16="http://schemas.microsoft.com/office/drawing/2014/main" val="2626448603"/>
                  </a:ext>
                </a:extLst>
              </a:tr>
              <a:tr h="1980446">
                <a:tc>
                  <a:txBody>
                    <a:bodyPr/>
                    <a:lstStyle/>
                    <a:p>
                      <a:pPr algn="ctr"/>
                      <a:endParaRPr lang="hr-HR" sz="900" baseline="0" dirty="0"/>
                    </a:p>
                  </a:txBody>
                  <a:tcPr/>
                </a:tc>
                <a:tc>
                  <a:txBody>
                    <a:bodyPr/>
                    <a:lstStyle/>
                    <a:p>
                      <a:pPr algn="just"/>
                      <a:r>
                        <a:rPr lang="hr-HR" sz="900" b="1" baseline="0" dirty="0"/>
                        <a:t>- </a:t>
                      </a:r>
                      <a:r>
                        <a:rPr lang="hr-HR" sz="900" b="0" baseline="0" dirty="0"/>
                        <a:t>način i vrsta prehrane u potpunosti odgovaraju predloženim najpotrebitijim učenicima i njihovim potrebama, doprinose uravnoteženoj prehrani te uzimaju u obzir klimatske i okolišne aspekte, posebno u pogledu smanjenja rasipanja hrane </a:t>
                      </a:r>
                      <a:r>
                        <a:rPr lang="hr-HR" sz="900" b="1" baseline="0" dirty="0"/>
                        <a:t>(5)</a:t>
                      </a:r>
                    </a:p>
                    <a:p>
                      <a:pPr algn="just"/>
                      <a:r>
                        <a:rPr lang="hr-HR" sz="900" b="0" baseline="0" dirty="0"/>
                        <a:t>- način i vrsta prehrane uglavnom odgovaraju predloženim najpotrebitijim učenicima i njihovim potrebama, doprinose uravnoteženoj prehrani te uzimaju u obzir klimatske i okolišne aspekte, posebno u pogledu smanjenja rasipanja hrane </a:t>
                      </a:r>
                      <a:r>
                        <a:rPr lang="hr-HR" sz="900" b="1" baseline="0" dirty="0"/>
                        <a:t>(4)</a:t>
                      </a:r>
                    </a:p>
                    <a:p>
                      <a:pPr algn="just"/>
                      <a:r>
                        <a:rPr lang="hr-HR" sz="900" b="0" baseline="0" dirty="0"/>
                        <a:t>- način i vrsta prehrane djelomično odgovaraju predloženim korisnicima i njihovim potrebama, doprinose uravnoteženoj prehrani te uzimaju u obzir klimatske i okolišne aspekte, posebno u</a:t>
                      </a:r>
                    </a:p>
                    <a:p>
                      <a:pPr algn="just"/>
                      <a:r>
                        <a:rPr lang="hr-HR" sz="900" b="0" baseline="0" dirty="0"/>
                        <a:t>pogledu smanjenja rasipanja hrane </a:t>
                      </a:r>
                      <a:r>
                        <a:rPr lang="hr-HR" sz="900" b="1" baseline="0" dirty="0"/>
                        <a:t>(3)</a:t>
                      </a:r>
                    </a:p>
                    <a:p>
                      <a:pPr algn="just"/>
                      <a:r>
                        <a:rPr lang="hr-HR" sz="900" b="0" baseline="0" dirty="0"/>
                        <a:t>- način i vrsta prehrane samo u naznakama odgovaraju predloženim korisnicima i njihovim potrebama, doprinose uravnoteženoj prehrani te uzimaju u obzir klimatske i okolišne aspekte, posebno u pogledu smanjenja rasipanja hrane </a:t>
                      </a:r>
                      <a:r>
                        <a:rPr lang="hr-HR" sz="900" b="1" baseline="0" dirty="0"/>
                        <a:t>(2)</a:t>
                      </a:r>
                    </a:p>
                    <a:p>
                      <a:pPr algn="just"/>
                      <a:r>
                        <a:rPr lang="hr-HR" sz="900" b="0" baseline="0" dirty="0"/>
                        <a:t>- način i vrsta prehrane nisu prikladni za predložene korisnike niti se njihovim odabirom doprinosi uravnoteženoj prehrani, smanjenju rasipanja hrane i dr. </a:t>
                      </a:r>
                      <a:r>
                        <a:rPr lang="hr-HR" sz="900" b="1" baseline="0" dirty="0"/>
                        <a:t>(1)</a:t>
                      </a:r>
                    </a:p>
                  </a:txBody>
                  <a:tcPr/>
                </a:tc>
                <a:tc>
                  <a:txBody>
                    <a:bodyPr/>
                    <a:lstStyle/>
                    <a:p>
                      <a:pPr algn="ctr"/>
                      <a:endParaRPr lang="hr-HR" sz="900" baseline="0" dirty="0"/>
                    </a:p>
                  </a:txBody>
                  <a:tcPr/>
                </a:tc>
                <a:tc>
                  <a:txBody>
                    <a:bodyPr/>
                    <a:lstStyle/>
                    <a:p>
                      <a:pPr algn="ctr"/>
                      <a:endParaRPr lang="hr-HR" sz="900" baseline="0" dirty="0"/>
                    </a:p>
                  </a:txBody>
                  <a:tcPr/>
                </a:tc>
                <a:extLst>
                  <a:ext uri="{0D108BD9-81ED-4DB2-BD59-A6C34878D82A}">
                    <a16:rowId xmlns:a16="http://schemas.microsoft.com/office/drawing/2014/main" val="2287175685"/>
                  </a:ext>
                </a:extLst>
              </a:tr>
              <a:tr h="273083">
                <a:tc gridSpan="3">
                  <a:txBody>
                    <a:bodyPr/>
                    <a:lstStyle/>
                    <a:p>
                      <a:pPr algn="l"/>
                      <a:r>
                        <a:rPr lang="hr-HR" sz="1200" b="1" baseline="0" dirty="0"/>
                        <a:t>             UKUPNO </a:t>
                      </a:r>
                    </a:p>
                  </a:txBody>
                  <a:tcPr/>
                </a:tc>
                <a:tc hMerge="1">
                  <a:txBody>
                    <a:bodyPr/>
                    <a:lstStyle/>
                    <a:p>
                      <a:pPr algn="just"/>
                      <a:endParaRPr lang="hr-HR" sz="900" b="1" baseline="0" dirty="0"/>
                    </a:p>
                  </a:txBody>
                  <a:tcPr/>
                </a:tc>
                <a:tc hMerge="1">
                  <a:txBody>
                    <a:bodyPr/>
                    <a:lstStyle/>
                    <a:p>
                      <a:pPr algn="ctr"/>
                      <a:endParaRPr lang="hr-HR" sz="900" baseline="0" dirty="0"/>
                    </a:p>
                  </a:txBody>
                  <a:tcPr/>
                </a:tc>
                <a:tc>
                  <a:txBody>
                    <a:bodyPr/>
                    <a:lstStyle/>
                    <a:p>
                      <a:pPr algn="ctr"/>
                      <a:r>
                        <a:rPr lang="hr-HR" sz="1200" b="1" baseline="0" dirty="0"/>
                        <a:t>15</a:t>
                      </a:r>
                    </a:p>
                  </a:txBody>
                  <a:tcPr/>
                </a:tc>
                <a:extLst>
                  <a:ext uri="{0D108BD9-81ED-4DB2-BD59-A6C34878D82A}">
                    <a16:rowId xmlns:a16="http://schemas.microsoft.com/office/drawing/2014/main" val="3339652723"/>
                  </a:ext>
                </a:extLst>
              </a:tr>
            </a:tbl>
          </a:graphicData>
        </a:graphic>
      </p:graphicFrame>
      <p:sp>
        <p:nvSpPr>
          <p:cNvPr id="9" name="TekstniOkvir 8">
            <a:extLst>
              <a:ext uri="{FF2B5EF4-FFF2-40B4-BE49-F238E27FC236}">
                <a16:creationId xmlns:a16="http://schemas.microsoft.com/office/drawing/2014/main" id="{4F348569-438B-4577-968A-4134FE1CAEEF}"/>
              </a:ext>
            </a:extLst>
          </p:cNvPr>
          <p:cNvSpPr txBox="1"/>
          <p:nvPr/>
        </p:nvSpPr>
        <p:spPr>
          <a:xfrm>
            <a:off x="8399754" y="5212036"/>
            <a:ext cx="1587624" cy="276999"/>
          </a:xfrm>
          <a:prstGeom prst="rect">
            <a:avLst/>
          </a:prstGeom>
          <a:noFill/>
        </p:spPr>
        <p:txBody>
          <a:bodyPr wrap="square" rtlCol="0">
            <a:spAutoFit/>
          </a:bodyPr>
          <a:lstStyle/>
          <a:p>
            <a:r>
              <a:rPr lang="hr-HR" sz="1200" b="1" dirty="0"/>
              <a:t>BODOVNI PRAG: 10</a:t>
            </a:r>
          </a:p>
        </p:txBody>
      </p:sp>
      <p:sp>
        <p:nvSpPr>
          <p:cNvPr id="10" name="TekstniOkvir 9">
            <a:extLst>
              <a:ext uri="{FF2B5EF4-FFF2-40B4-BE49-F238E27FC236}">
                <a16:creationId xmlns:a16="http://schemas.microsoft.com/office/drawing/2014/main" id="{C425AA5A-070B-48AE-86F9-F49325D9FF29}"/>
              </a:ext>
            </a:extLst>
          </p:cNvPr>
          <p:cNvSpPr txBox="1"/>
          <p:nvPr/>
        </p:nvSpPr>
        <p:spPr>
          <a:xfrm>
            <a:off x="579000" y="5539098"/>
            <a:ext cx="10290105" cy="492443"/>
          </a:xfrm>
          <a:prstGeom prst="rect">
            <a:avLst/>
          </a:prstGeom>
          <a:noFill/>
        </p:spPr>
        <p:txBody>
          <a:bodyPr wrap="square" rtlCol="0">
            <a:spAutoFit/>
          </a:bodyPr>
          <a:lstStyle/>
          <a:p>
            <a:pPr marL="285750" indent="-285750">
              <a:buFontTx/>
              <a:buChar char="-"/>
            </a:pPr>
            <a:r>
              <a:rPr lang="hr-HR" sz="1100" dirty="0"/>
              <a:t>projektni prijedlozi koji u postupku odabira ne postignu minimalno 10 bodova, uz postavljeni posebni uvjet za kriterij 2, neće biti uzeti u daljnje razmatranje</a:t>
            </a:r>
          </a:p>
          <a:p>
            <a:endParaRPr lang="hr-HR" sz="1400" dirty="0"/>
          </a:p>
        </p:txBody>
      </p:sp>
    </p:spTree>
    <p:extLst>
      <p:ext uri="{BB962C8B-B14F-4D97-AF65-F5344CB8AC3E}">
        <p14:creationId xmlns:p14="http://schemas.microsoft.com/office/powerpoint/2010/main" val="40724059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34764" y="1139699"/>
            <a:ext cx="11389062" cy="5151289"/>
          </a:xfrm>
        </p:spPr>
        <p:txBody>
          <a:bodyPr>
            <a:normAutofit/>
          </a:bodyPr>
          <a:lstStyle/>
          <a:p>
            <a:pPr marL="171450" indent="-171450" algn="just">
              <a:buFontTx/>
              <a:buChar char="-"/>
            </a:pPr>
            <a:endParaRPr lang="hr-HR" sz="1200" dirty="0"/>
          </a:p>
          <a:p>
            <a:pPr marL="171450" indent="-171450" algn="just">
              <a:buFontTx/>
              <a:buChar char="-"/>
            </a:pPr>
            <a:r>
              <a:rPr lang="hr-HR" sz="1200" dirty="0"/>
              <a:t>popis (rang-lista) projektnih prijedloga sadržava i </a:t>
            </a:r>
            <a:r>
              <a:rPr lang="hr-HR" sz="1200" b="1" dirty="0"/>
              <a:t>rezervnu listu</a:t>
            </a:r>
            <a:r>
              <a:rPr lang="hr-HR" sz="1200" dirty="0"/>
              <a:t> koja obuhvaća projektne prijedloge koji su zadovoljili minimalni bodovni prag, ali prelaze okvir raspoloživih financijskih sredstava</a:t>
            </a:r>
          </a:p>
          <a:p>
            <a:pPr marL="171450" indent="-171450" algn="just">
              <a:buFontTx/>
              <a:buChar char="-"/>
            </a:pPr>
            <a:r>
              <a:rPr lang="hr-HR" sz="1200" dirty="0"/>
              <a:t>u fazi ispravljanja proračuna, temeljem uputa OOP, Posredničko tijelo usklađuje predloženi proračun projektnog prijedloga </a:t>
            </a:r>
            <a:r>
              <a:rPr lang="hr-HR" sz="1200" b="1" dirty="0"/>
              <a:t>uklanjajući neprihvatljive izdatke</a:t>
            </a:r>
            <a:r>
              <a:rPr lang="hr-HR" sz="1200" dirty="0"/>
              <a:t>, pri čemu može od prijavitelja zahtijevati pojašnjenja kojima se opravdava potreba i novčana vrijednost pojedine stavke, ostavljajući mu za navedeno primjereni rok</a:t>
            </a:r>
          </a:p>
          <a:p>
            <a:pPr marL="171450" indent="-171450" algn="l">
              <a:buFontTx/>
              <a:buChar char="-"/>
            </a:pPr>
            <a:r>
              <a:rPr lang="hr-HR" sz="1200" dirty="0"/>
              <a:t>ako </a:t>
            </a:r>
            <a:r>
              <a:rPr lang="hr-HR" sz="1200" b="1" dirty="0"/>
              <a:t>prijavitelj</a:t>
            </a:r>
            <a:r>
              <a:rPr lang="hr-HR" sz="1200" dirty="0"/>
              <a:t> u navedenom roku, u skladu s uputom Posredničkog tijela, </a:t>
            </a:r>
            <a:r>
              <a:rPr lang="hr-HR" sz="1200" b="1" dirty="0"/>
              <a:t>ne opravda pojedinu stavku ili iznos</a:t>
            </a:r>
            <a:r>
              <a:rPr lang="hr-HR" sz="1200" dirty="0"/>
              <a:t>, ista </a:t>
            </a:r>
            <a:r>
              <a:rPr lang="hr-HR" sz="1200" b="1" dirty="0"/>
              <a:t>se briše iz proračuna ili se smanjuje zatraženi iznos</a:t>
            </a:r>
          </a:p>
          <a:p>
            <a:pPr algn="l"/>
            <a:endParaRPr lang="hr-HR" sz="1200" dirty="0"/>
          </a:p>
          <a:p>
            <a:pPr algn="l"/>
            <a:endParaRPr lang="hr-HR" sz="1200"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11572" y="5806682"/>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graphicFrame>
        <p:nvGraphicFramePr>
          <p:cNvPr id="7" name="Tablica 10">
            <a:extLst>
              <a:ext uri="{FF2B5EF4-FFF2-40B4-BE49-F238E27FC236}">
                <a16:creationId xmlns:a16="http://schemas.microsoft.com/office/drawing/2014/main" id="{19D9D6AF-F23D-4033-835D-441916203B25}"/>
              </a:ext>
            </a:extLst>
          </p:cNvPr>
          <p:cNvGraphicFramePr>
            <a:graphicFrameLocks noGrp="1"/>
          </p:cNvGraphicFramePr>
          <p:nvPr>
            <p:extLst>
              <p:ext uri="{D42A27DB-BD31-4B8C-83A1-F6EECF244321}">
                <p14:modId xmlns:p14="http://schemas.microsoft.com/office/powerpoint/2010/main" val="4212620319"/>
              </p:ext>
            </p:extLst>
          </p:nvPr>
        </p:nvGraphicFramePr>
        <p:xfrm>
          <a:off x="1320800" y="2566213"/>
          <a:ext cx="7786614" cy="1947691"/>
        </p:xfrm>
        <a:graphic>
          <a:graphicData uri="http://schemas.openxmlformats.org/drawingml/2006/table">
            <a:tbl>
              <a:tblPr firstRow="1" bandRow="1">
                <a:tableStyleId>{F5AB1C69-6EDB-4FF4-983F-18BD219EF322}</a:tableStyleId>
              </a:tblPr>
              <a:tblGrid>
                <a:gridCol w="577585">
                  <a:extLst>
                    <a:ext uri="{9D8B030D-6E8A-4147-A177-3AD203B41FA5}">
                      <a16:colId xmlns:a16="http://schemas.microsoft.com/office/drawing/2014/main" val="164191436"/>
                    </a:ext>
                  </a:extLst>
                </a:gridCol>
                <a:gridCol w="4846673">
                  <a:extLst>
                    <a:ext uri="{9D8B030D-6E8A-4147-A177-3AD203B41FA5}">
                      <a16:colId xmlns:a16="http://schemas.microsoft.com/office/drawing/2014/main" val="60321781"/>
                    </a:ext>
                  </a:extLst>
                </a:gridCol>
                <a:gridCol w="1194459">
                  <a:extLst>
                    <a:ext uri="{9D8B030D-6E8A-4147-A177-3AD203B41FA5}">
                      <a16:colId xmlns:a16="http://schemas.microsoft.com/office/drawing/2014/main" val="4129466160"/>
                    </a:ext>
                  </a:extLst>
                </a:gridCol>
                <a:gridCol w="1167897">
                  <a:extLst>
                    <a:ext uri="{9D8B030D-6E8A-4147-A177-3AD203B41FA5}">
                      <a16:colId xmlns:a16="http://schemas.microsoft.com/office/drawing/2014/main" val="2997125647"/>
                    </a:ext>
                  </a:extLst>
                </a:gridCol>
              </a:tblGrid>
              <a:tr h="388530">
                <a:tc>
                  <a:txBody>
                    <a:bodyPr/>
                    <a:lstStyle/>
                    <a:p>
                      <a:pPr algn="ctr"/>
                      <a:r>
                        <a:rPr lang="hr-HR" sz="1100" dirty="0"/>
                        <a:t>BR. </a:t>
                      </a:r>
                    </a:p>
                  </a:txBody>
                  <a:tcPr/>
                </a:tc>
                <a:tc>
                  <a:txBody>
                    <a:bodyPr/>
                    <a:lstStyle/>
                    <a:p>
                      <a:pPr algn="ctr"/>
                      <a:r>
                        <a:rPr lang="hr-HR" sz="1100" dirty="0"/>
                        <a:t>Pitanja za provjeru prihvatljivosti</a:t>
                      </a:r>
                    </a:p>
                    <a:p>
                      <a:pPr algn="ctr"/>
                      <a:r>
                        <a:rPr lang="hr-HR" sz="1100" dirty="0"/>
                        <a:t>izdataka </a:t>
                      </a:r>
                    </a:p>
                  </a:txBody>
                  <a:tcPr/>
                </a:tc>
                <a:tc>
                  <a:txBody>
                    <a:bodyPr/>
                    <a:lstStyle/>
                    <a:p>
                      <a:pPr algn="ctr"/>
                      <a:endParaRPr lang="hr-HR" sz="1100" dirty="0"/>
                    </a:p>
                    <a:p>
                      <a:pPr algn="ctr"/>
                      <a:r>
                        <a:rPr lang="hr-HR" sz="1100" dirty="0"/>
                        <a:t>DA</a:t>
                      </a:r>
                    </a:p>
                  </a:txBody>
                  <a:tcPr/>
                </a:tc>
                <a:tc>
                  <a:txBody>
                    <a:bodyPr/>
                    <a:lstStyle/>
                    <a:p>
                      <a:pPr algn="ctr"/>
                      <a:endParaRPr lang="hr-HR" sz="1100" dirty="0"/>
                    </a:p>
                    <a:p>
                      <a:pPr algn="ctr"/>
                      <a:r>
                        <a:rPr lang="hr-HR" sz="1100" dirty="0"/>
                        <a:t>NE</a:t>
                      </a:r>
                    </a:p>
                  </a:txBody>
                  <a:tcPr/>
                </a:tc>
                <a:extLst>
                  <a:ext uri="{0D108BD9-81ED-4DB2-BD59-A6C34878D82A}">
                    <a16:rowId xmlns:a16="http://schemas.microsoft.com/office/drawing/2014/main" val="2019117833"/>
                  </a:ext>
                </a:extLst>
              </a:tr>
              <a:tr h="674531">
                <a:tc>
                  <a:txBody>
                    <a:bodyPr/>
                    <a:lstStyle/>
                    <a:p>
                      <a:pPr algn="ctr"/>
                      <a:r>
                        <a:rPr lang="hr-HR" sz="1100" b="1" dirty="0"/>
                        <a:t>1.</a:t>
                      </a:r>
                    </a:p>
                  </a:txBody>
                  <a:tcPr/>
                </a:tc>
                <a:tc>
                  <a:txBody>
                    <a:bodyPr/>
                    <a:lstStyle/>
                    <a:p>
                      <a:pPr algn="just"/>
                      <a:r>
                        <a:rPr lang="hr-HR" sz="1100" dirty="0"/>
                        <a:t>Izdaci su u skladu s Pravilnikom o prihvatljivosti izdataka u okviru Fonda europske pomoći za najpotrebitije (FEAD) i ostalim propisanim uvjetima za prihvatljivost izdataka primjenjivima na ovaj Poziv.</a:t>
                      </a:r>
                    </a:p>
                  </a:txBody>
                  <a:tcPr/>
                </a:tc>
                <a:tc>
                  <a:txBody>
                    <a:bodyPr/>
                    <a:lstStyle/>
                    <a:p>
                      <a:pPr algn="ctr"/>
                      <a:endParaRPr lang="hr-HR" sz="1100" dirty="0"/>
                    </a:p>
                  </a:txBody>
                  <a:tcPr/>
                </a:tc>
                <a:tc>
                  <a:txBody>
                    <a:bodyPr/>
                    <a:lstStyle/>
                    <a:p>
                      <a:pPr algn="ctr"/>
                      <a:endParaRPr lang="hr-HR" sz="1100" dirty="0"/>
                    </a:p>
                  </a:txBody>
                  <a:tcPr/>
                </a:tc>
                <a:extLst>
                  <a:ext uri="{0D108BD9-81ED-4DB2-BD59-A6C34878D82A}">
                    <a16:rowId xmlns:a16="http://schemas.microsoft.com/office/drawing/2014/main" val="2057389152"/>
                  </a:ext>
                </a:extLst>
              </a:tr>
              <a:tr h="846440">
                <a:tc>
                  <a:txBody>
                    <a:bodyPr/>
                    <a:lstStyle/>
                    <a:p>
                      <a:pPr algn="ctr"/>
                      <a:r>
                        <a:rPr lang="hr-HR" sz="1100" b="1" dirty="0"/>
                        <a:t>2.</a:t>
                      </a:r>
                    </a:p>
                  </a:txBody>
                  <a:tcPr/>
                </a:tc>
                <a:tc>
                  <a:txBody>
                    <a:bodyPr/>
                    <a:lstStyle/>
                    <a:p>
                      <a:pPr algn="just"/>
                      <a:r>
                        <a:rPr lang="hr-HR" sz="1100" dirty="0"/>
                        <a:t>Nakon provedenog postupka provjere prihvatljivosti izdataka te po potrebi isključivanja neprihvatljivih izdataka izvedivost projekta nije ugrožena.</a:t>
                      </a:r>
                    </a:p>
                  </a:txBody>
                  <a:tcPr/>
                </a:tc>
                <a:tc>
                  <a:txBody>
                    <a:bodyPr/>
                    <a:lstStyle/>
                    <a:p>
                      <a:pPr algn="ctr"/>
                      <a:endParaRPr lang="hr-HR" sz="1100" dirty="0"/>
                    </a:p>
                  </a:txBody>
                  <a:tcPr/>
                </a:tc>
                <a:tc>
                  <a:txBody>
                    <a:bodyPr/>
                    <a:lstStyle/>
                    <a:p>
                      <a:pPr algn="ctr"/>
                      <a:endParaRPr lang="hr-HR" sz="1100" dirty="0"/>
                    </a:p>
                  </a:txBody>
                  <a:tcPr/>
                </a:tc>
                <a:extLst>
                  <a:ext uri="{0D108BD9-81ED-4DB2-BD59-A6C34878D82A}">
                    <a16:rowId xmlns:a16="http://schemas.microsoft.com/office/drawing/2014/main" val="1414422845"/>
                  </a:ext>
                </a:extLst>
              </a:tr>
            </a:tbl>
          </a:graphicData>
        </a:graphic>
      </p:graphicFrame>
      <p:sp>
        <p:nvSpPr>
          <p:cNvPr id="16" name="TekstniOkvir 15">
            <a:extLst>
              <a:ext uri="{FF2B5EF4-FFF2-40B4-BE49-F238E27FC236}">
                <a16:creationId xmlns:a16="http://schemas.microsoft.com/office/drawing/2014/main" id="{2E70FDD8-56F1-4875-AB71-B010F1B8ADF5}"/>
              </a:ext>
            </a:extLst>
          </p:cNvPr>
          <p:cNvSpPr txBox="1"/>
          <p:nvPr/>
        </p:nvSpPr>
        <p:spPr>
          <a:xfrm>
            <a:off x="434764" y="4577769"/>
            <a:ext cx="11466747" cy="1461939"/>
          </a:xfrm>
          <a:prstGeom prst="rect">
            <a:avLst/>
          </a:prstGeom>
          <a:noFill/>
        </p:spPr>
        <p:txBody>
          <a:bodyPr wrap="square" rtlCol="0">
            <a:spAutoFit/>
          </a:bodyPr>
          <a:lstStyle/>
          <a:p>
            <a:pPr marL="171450" indent="-171450">
              <a:buFontTx/>
              <a:buChar char="-"/>
            </a:pPr>
            <a:r>
              <a:rPr lang="hr-HR" sz="1100" dirty="0"/>
              <a:t>Posredničko tijelo ispravlja predloženi proračun uklanjajući neprihvatljive izdatke samo i isključivo </a:t>
            </a:r>
            <a:r>
              <a:rPr lang="hr-HR" sz="1100" b="1" dirty="0"/>
              <a:t>u opsegu u kojemu ne utječe na rezultate prethodnih faza dodjele</a:t>
            </a:r>
          </a:p>
          <a:p>
            <a:pPr marL="171450" indent="-171450">
              <a:buFontTx/>
              <a:buChar char="-"/>
            </a:pPr>
            <a:r>
              <a:rPr lang="hr-HR" sz="1100" b="1" dirty="0"/>
              <a:t>prijavitelj</a:t>
            </a:r>
            <a:r>
              <a:rPr lang="hr-HR" sz="1100" dirty="0"/>
              <a:t> je </a:t>
            </a:r>
            <a:r>
              <a:rPr lang="hr-HR" sz="1100" b="1" dirty="0"/>
              <a:t>obvezan</a:t>
            </a:r>
            <a:r>
              <a:rPr lang="hr-HR" sz="1100" dirty="0"/>
              <a:t> u postupku pregleda proračuna </a:t>
            </a:r>
            <a:r>
              <a:rPr lang="hr-HR" sz="1100" b="1" dirty="0"/>
              <a:t>biti na raspolaganju u svrhu davanja svih potrebnih obrazloženja</a:t>
            </a:r>
          </a:p>
          <a:p>
            <a:pPr marL="171450" indent="-171450">
              <a:buFontTx/>
              <a:buChar char="-"/>
            </a:pPr>
            <a:r>
              <a:rPr lang="hr-HR" sz="1100" dirty="0"/>
              <a:t>projektni prijedlozi koji su zadovoljili uvjete prihvatljivosti i ostvarili minimalni bodovni prag rangiraju se po načelu prvenstva prema datumu i vremenu podnošenja pojedinog projektnog prijedloga na Poziv</a:t>
            </a:r>
          </a:p>
          <a:p>
            <a:pPr marL="171450" indent="-171450">
              <a:buFontTx/>
              <a:buChar char="-"/>
            </a:pPr>
            <a:r>
              <a:rPr lang="hr-HR" sz="1100" b="1" dirty="0"/>
              <a:t>postupak dodjele</a:t>
            </a:r>
            <a:r>
              <a:rPr lang="hr-HR" sz="1100" dirty="0"/>
              <a:t> za projektne prijedloge </a:t>
            </a:r>
            <a:r>
              <a:rPr lang="hr-HR" sz="1100" b="1" dirty="0"/>
              <a:t>s rezervne liste </a:t>
            </a:r>
            <a:r>
              <a:rPr lang="hr-HR" sz="1100" dirty="0"/>
              <a:t>može se nastaviti isključivo pod jednakim uvjetima, izuzev uvjeta koji se odnose na rokove postupka </a:t>
            </a:r>
            <a:r>
              <a:rPr lang="pl-PL" sz="1100" dirty="0"/>
              <a:t>u trenutku kada i ako potrebna financijska sredstva postanu raspoloživa</a:t>
            </a:r>
            <a:r>
              <a:rPr lang="hr-HR" sz="1100" dirty="0"/>
              <a:t> </a:t>
            </a:r>
          </a:p>
          <a:p>
            <a:pPr marL="171450" indent="-171450">
              <a:buFontTx/>
              <a:buChar char="-"/>
            </a:pPr>
            <a:r>
              <a:rPr lang="hr-HR" sz="1100" b="1" dirty="0"/>
              <a:t>rezervna lista </a:t>
            </a:r>
            <a:r>
              <a:rPr lang="hr-HR" sz="1100" dirty="0"/>
              <a:t>je u pravilu </a:t>
            </a:r>
            <a:r>
              <a:rPr lang="hr-HR" sz="1100" b="1" dirty="0"/>
              <a:t>važeća </a:t>
            </a:r>
            <a:r>
              <a:rPr lang="hr-HR" sz="1100" dirty="0"/>
              <a:t>do </a:t>
            </a:r>
            <a:r>
              <a:rPr lang="hr-HR" sz="1100" b="1" dirty="0"/>
              <a:t>potpune iskorištenosti financijskih sredstava </a:t>
            </a:r>
            <a:r>
              <a:rPr lang="hr-HR" sz="1100" dirty="0"/>
              <a:t>te donošenja i objave Odluke o financiranju kojom se u cijelosti iscrpljuje predmetna financijska omotnica</a:t>
            </a:r>
          </a:p>
          <a:p>
            <a:endParaRPr lang="hr-HR" sz="1200" dirty="0"/>
          </a:p>
        </p:txBody>
      </p:sp>
      <p:sp>
        <p:nvSpPr>
          <p:cNvPr id="2" name="TekstniOkvir 1">
            <a:extLst>
              <a:ext uri="{FF2B5EF4-FFF2-40B4-BE49-F238E27FC236}">
                <a16:creationId xmlns:a16="http://schemas.microsoft.com/office/drawing/2014/main" id="{98BD2C50-8E93-48CC-B18D-A3C820E2634C}"/>
              </a:ext>
            </a:extLst>
          </p:cNvPr>
          <p:cNvSpPr txBox="1"/>
          <p:nvPr/>
        </p:nvSpPr>
        <p:spPr>
          <a:xfrm>
            <a:off x="573728" y="988719"/>
            <a:ext cx="5122415" cy="369332"/>
          </a:xfrm>
          <a:prstGeom prst="rect">
            <a:avLst/>
          </a:prstGeom>
          <a:noFill/>
        </p:spPr>
        <p:txBody>
          <a:bodyPr wrap="square" rtlCol="0">
            <a:spAutoFit/>
          </a:bodyPr>
          <a:lstStyle/>
          <a:p>
            <a:r>
              <a:rPr lang="hr-HR" b="1" dirty="0"/>
              <a:t>POSTUPAK EVALUACIJE PROJEKTNIH PRIJEDLOGA</a:t>
            </a:r>
          </a:p>
        </p:txBody>
      </p:sp>
    </p:spTree>
    <p:extLst>
      <p:ext uri="{BB962C8B-B14F-4D97-AF65-F5344CB8AC3E}">
        <p14:creationId xmlns:p14="http://schemas.microsoft.com/office/powerpoint/2010/main" val="8455862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434764" y="1199737"/>
            <a:ext cx="5918204" cy="565457"/>
          </a:xfrm>
        </p:spPr>
        <p:txBody>
          <a:bodyPr>
            <a:normAutofit fontScale="90000"/>
          </a:bodyPr>
          <a:lstStyle/>
          <a:p>
            <a:pPr algn="l"/>
            <a:r>
              <a:rPr lang="hr-HR" sz="2000" b="1" dirty="0">
                <a:latin typeface="+mn-lt"/>
              </a:rPr>
              <a:t>POSTUPAK EVALUACIJE PROJEKTNIH PRIJEDLOGA</a:t>
            </a:r>
            <a:br>
              <a:rPr lang="hr-HR" sz="2000" dirty="0">
                <a:latin typeface="+mn-lt"/>
              </a:rPr>
            </a:br>
            <a:endParaRPr lang="hr-HR" sz="2000" dirty="0">
              <a:latin typeface="+mn-lt"/>
            </a:endParaRP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34764" y="1868428"/>
            <a:ext cx="10434342" cy="4683292"/>
          </a:xfrm>
        </p:spPr>
        <p:txBody>
          <a:bodyPr>
            <a:normAutofit/>
          </a:bodyPr>
          <a:lstStyle/>
          <a:p>
            <a:pPr algn="l"/>
            <a:r>
              <a:rPr lang="hr-HR" sz="1200" b="1" dirty="0"/>
              <a:t>3. Odluka o financiranju – točka 6.3. Uputa za prijavitelje</a:t>
            </a:r>
          </a:p>
          <a:p>
            <a:pPr algn="l"/>
            <a:endParaRPr lang="hr-HR" sz="1200" b="1" dirty="0"/>
          </a:p>
          <a:p>
            <a:pPr marL="171450" indent="-171450" algn="just">
              <a:buFont typeface="Wingdings" panose="05000000000000000000" pitchFamily="2" charset="2"/>
              <a:buChar char="Ø"/>
            </a:pPr>
            <a:r>
              <a:rPr lang="hr-HR" sz="1200" dirty="0"/>
              <a:t>nakon </a:t>
            </a:r>
            <a:r>
              <a:rPr lang="hr-HR" sz="1200" b="1" dirty="0"/>
              <a:t>završetka faze procjene kvalitete</a:t>
            </a:r>
            <a:r>
              <a:rPr lang="hr-HR" sz="1200" dirty="0"/>
              <a:t> projektnih prijedloga </a:t>
            </a:r>
            <a:r>
              <a:rPr lang="hr-HR" sz="1200" b="1" dirty="0"/>
              <a:t>i ispravljanja proračuna</a:t>
            </a:r>
            <a:r>
              <a:rPr lang="hr-HR" sz="1200" dirty="0"/>
              <a:t>, </a:t>
            </a:r>
            <a:r>
              <a:rPr lang="hr-HR" sz="1200" b="1" dirty="0"/>
              <a:t>Posredničko tijelo donosi Odluku o financiranju </a:t>
            </a:r>
            <a:r>
              <a:rPr lang="hr-HR" sz="1200" dirty="0"/>
              <a:t>uzimajući u obzir popis rangiranih projektnih prijedloga koji sastavlja OOP te konačno Izvješće o rezultatima procjene kvalitete projekata i provjere prihvatljivosti aktivnosti i izdataka</a:t>
            </a:r>
          </a:p>
          <a:p>
            <a:pPr marL="171450" indent="-171450" algn="just">
              <a:buFont typeface="Wingdings" panose="05000000000000000000" pitchFamily="2" charset="2"/>
              <a:buChar char="Ø"/>
            </a:pPr>
            <a:r>
              <a:rPr lang="hr-HR" sz="1200" b="1" dirty="0"/>
              <a:t>prijavitelj</a:t>
            </a:r>
            <a:r>
              <a:rPr lang="hr-HR" sz="1200" dirty="0"/>
              <a:t> je </a:t>
            </a:r>
            <a:r>
              <a:rPr lang="hr-HR" sz="1200" b="1" dirty="0"/>
              <a:t>obvezan</a:t>
            </a:r>
            <a:r>
              <a:rPr lang="hr-HR" sz="1200" dirty="0"/>
              <a:t> bez odgode </a:t>
            </a:r>
            <a:r>
              <a:rPr lang="hr-HR" sz="1200" b="1" dirty="0"/>
              <a:t>obavijestiti Posredničko tijelo </a:t>
            </a:r>
            <a:r>
              <a:rPr lang="hr-HR" sz="1200" u="sng" dirty="0"/>
              <a:t>o svakoj promjeni ili okolnostima </a:t>
            </a:r>
            <a:r>
              <a:rPr lang="hr-HR" sz="1200" dirty="0"/>
              <a:t>koje bi mogle dovesti do odgode uvrštavanja projektnog prijedloga u Odluku o financiranju ili utjecati na ispravnost postupka dodjele</a:t>
            </a:r>
          </a:p>
          <a:p>
            <a:pPr marL="171450" indent="-171450" algn="just">
              <a:buFont typeface="Wingdings" panose="05000000000000000000" pitchFamily="2" charset="2"/>
              <a:buChar char="Ø"/>
            </a:pPr>
            <a:r>
              <a:rPr lang="hr-HR" sz="1200" dirty="0"/>
              <a:t>Odluka o financiranju se </a:t>
            </a:r>
            <a:r>
              <a:rPr lang="hr-HR" sz="1200" b="1" dirty="0"/>
              <a:t>ne može </a:t>
            </a:r>
            <a:r>
              <a:rPr lang="hr-HR" sz="1200" dirty="0"/>
              <a:t>donijeti </a:t>
            </a:r>
            <a:r>
              <a:rPr lang="hr-HR" sz="1200" b="1" dirty="0"/>
              <a:t>prije isteka roka mirovanja</a:t>
            </a:r>
          </a:p>
          <a:p>
            <a:pPr marL="171450" indent="-171450" algn="just">
              <a:buFont typeface="Wingdings" panose="05000000000000000000" pitchFamily="2" charset="2"/>
              <a:buChar char="Ø"/>
            </a:pPr>
            <a:r>
              <a:rPr lang="pl-PL" sz="1200" b="1" dirty="0"/>
              <a:t>rok mirovanja </a:t>
            </a:r>
            <a:r>
              <a:rPr lang="pl-PL" sz="1200" dirty="0"/>
              <a:t>obuhvaća razdoblje </a:t>
            </a:r>
            <a:r>
              <a:rPr lang="pl-PL" sz="1200" b="1" dirty="0"/>
              <a:t>od 8 radnih dana </a:t>
            </a:r>
            <a:r>
              <a:rPr lang="pl-PL" sz="1200" dirty="0"/>
              <a:t>i </a:t>
            </a:r>
            <a:r>
              <a:rPr lang="pl-PL" sz="1200" b="1" dirty="0"/>
              <a:t>ne </a:t>
            </a:r>
            <a:r>
              <a:rPr lang="pl-PL" sz="1200" dirty="0"/>
              <a:t>može biti </a:t>
            </a:r>
            <a:r>
              <a:rPr lang="pl-PL" sz="1200" b="1" dirty="0"/>
              <a:t>duži od 15 radnih dana </a:t>
            </a:r>
            <a:r>
              <a:rPr lang="pl-PL" sz="1200" dirty="0"/>
              <a:t>(pisana obavijest prijavitelju o statusu njegova projektnog prijedloga + 7 radnih dana za prigovor)</a:t>
            </a:r>
          </a:p>
          <a:p>
            <a:pPr marL="171450" indent="-171450" algn="just">
              <a:buFont typeface="Wingdings" panose="05000000000000000000" pitchFamily="2" charset="2"/>
              <a:buChar char="Ø"/>
            </a:pPr>
            <a:r>
              <a:rPr lang="pl-PL" sz="1200" dirty="0"/>
              <a:t> ako je prigovor podnesen, rok mirovanja obuhvaća i razdoblje unutar kojega je Posredničko tijelo dužno predložiti odluku čelniku Posredničkog tijela, a to razdoblje ne može biti duže od 15 radnih dana. </a:t>
            </a:r>
            <a:r>
              <a:rPr lang="pl-PL" sz="1200" b="1" dirty="0"/>
              <a:t>Rok mirovanja </a:t>
            </a:r>
            <a:r>
              <a:rPr lang="pl-PL" sz="1200" dirty="0"/>
              <a:t>u svakom slučaju </a:t>
            </a:r>
            <a:r>
              <a:rPr lang="pl-PL" sz="1200" b="1" dirty="0"/>
              <a:t>ne može biti duži od 30 radnih dana</a:t>
            </a:r>
            <a:r>
              <a:rPr lang="pl-PL" sz="1200" dirty="0"/>
              <a:t>.</a:t>
            </a:r>
          </a:p>
          <a:p>
            <a:pPr marL="171450" indent="-171450" algn="just">
              <a:buFont typeface="Wingdings" panose="05000000000000000000" pitchFamily="2" charset="2"/>
              <a:buChar char="Ø"/>
            </a:pPr>
            <a:r>
              <a:rPr lang="hr-HR" sz="1200" dirty="0"/>
              <a:t>Posredničko tijelo zadržava pravo ne dodijeliti sva raspoloživa financijska sredstva u okviru Poziva</a:t>
            </a:r>
          </a:p>
          <a:p>
            <a:pPr marL="171450" indent="-171450" algn="just">
              <a:buFont typeface="Wingdings" panose="05000000000000000000" pitchFamily="2" charset="2"/>
              <a:buChar char="Ø"/>
            </a:pPr>
            <a:r>
              <a:rPr lang="hr-HR" sz="1200" dirty="0"/>
              <a:t>sve uspješne prijavitelje Posredničko tijelo pisanim putem obavještava o odabiru projektnih prijedloga </a:t>
            </a:r>
            <a:r>
              <a:rPr lang="hr-HR" sz="1200" b="1" dirty="0"/>
              <a:t>u roku od 15 radnih dana od dana donošenja Odluke o financiranju</a:t>
            </a:r>
            <a:r>
              <a:rPr lang="hr-HR" sz="1200" dirty="0"/>
              <a:t> te im istu dostavlja zajedno s informacijama o daljnjem tijeku postupka</a:t>
            </a:r>
          </a:p>
          <a:p>
            <a:pPr algn="l"/>
            <a:endParaRPr lang="hr-HR" sz="1200"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20450" y="5688148"/>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197936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174057" y="975775"/>
            <a:ext cx="11310151" cy="710150"/>
          </a:xfrm>
        </p:spPr>
        <p:txBody>
          <a:bodyPr>
            <a:normAutofit/>
          </a:bodyPr>
          <a:lstStyle/>
          <a:p>
            <a:r>
              <a:rPr lang="hr-HR" sz="1800" b="1" dirty="0">
                <a:latin typeface="+mn-lt"/>
              </a:rPr>
              <a:t>PRIGOVORI</a:t>
            </a:r>
            <a:br>
              <a:rPr lang="hr-HR" sz="1800" dirty="0">
                <a:latin typeface="+mn-lt"/>
              </a:rPr>
            </a:br>
            <a:endParaRPr lang="hr-HR" sz="1800" dirty="0">
              <a:latin typeface="+mn-lt"/>
            </a:endParaRP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18603" y="1543258"/>
            <a:ext cx="10813244" cy="4338967"/>
          </a:xfrm>
        </p:spPr>
        <p:txBody>
          <a:bodyPr>
            <a:normAutofit/>
          </a:bodyPr>
          <a:lstStyle/>
          <a:p>
            <a:pPr algn="l"/>
            <a:endParaRPr lang="hr-HR" sz="1200" b="1" dirty="0"/>
          </a:p>
          <a:p>
            <a:pPr marL="171450" indent="-171450" algn="l">
              <a:buFont typeface="Wingdings" panose="05000000000000000000" pitchFamily="2" charset="2"/>
              <a:buChar char="ü"/>
            </a:pPr>
            <a:r>
              <a:rPr lang="hr-HR" sz="1200" dirty="0"/>
              <a:t>prijavitelji koji smatraju da su </a:t>
            </a:r>
            <a:r>
              <a:rPr lang="hr-HR" sz="1200" b="1" dirty="0"/>
              <a:t>oštećeni zbog nepravilnog postupanja </a:t>
            </a:r>
            <a:r>
              <a:rPr lang="hr-HR" sz="1200" dirty="0"/>
              <a:t>tijekom postupka dodjele sredstava imaju pravo podnijeti </a:t>
            </a:r>
            <a:r>
              <a:rPr lang="hr-HR" sz="1200" b="1" dirty="0"/>
              <a:t>prigovor Posredničkom tijelu i to u roku od 7 radnih dana </a:t>
            </a:r>
            <a:r>
              <a:rPr lang="hr-HR" sz="1200" dirty="0"/>
              <a:t>od dana primitka obavijesti o statusu njihovog projektnog prijedloga zbog sljedećih razloga:</a:t>
            </a:r>
          </a:p>
          <a:p>
            <a:pPr marL="228600" indent="-228600" algn="l">
              <a:buFont typeface="+mj-lt"/>
              <a:buAutoNum type="alphaLcParenR"/>
            </a:pPr>
            <a:r>
              <a:rPr lang="hr-HR" sz="1200" b="1" dirty="0"/>
              <a:t>povrede postupka </a:t>
            </a:r>
            <a:r>
              <a:rPr lang="hr-HR" sz="1200" dirty="0"/>
              <a:t>opisanog u natječajnoj dokumentaciji ovog Poziva;</a:t>
            </a:r>
          </a:p>
          <a:p>
            <a:pPr marL="228600" indent="-228600" algn="l">
              <a:buFont typeface="+mj-lt"/>
              <a:buAutoNum type="alphaLcParenR"/>
            </a:pPr>
            <a:r>
              <a:rPr lang="hr-HR" sz="1200" b="1" dirty="0"/>
              <a:t>povrede načela dodjele </a:t>
            </a:r>
            <a:r>
              <a:rPr lang="hr-HR" sz="1200" dirty="0"/>
              <a:t>(</a:t>
            </a:r>
            <a:r>
              <a:rPr lang="hr-HR" sz="1200" b="1" dirty="0">
                <a:solidFill>
                  <a:schemeClr val="accent1">
                    <a:lumMod val="75000"/>
                  </a:schemeClr>
                </a:solidFill>
              </a:rPr>
              <a:t>načela jednakog postupanja, zabrane diskriminacije, transparentnosti, zaštite osobnih podataka, razmjernosti, sprječavanja sukoba        interesa, tajnosti postupka dodjele</a:t>
            </a:r>
            <a:r>
              <a:rPr lang="hr-HR" sz="1200" dirty="0"/>
              <a:t>)</a:t>
            </a:r>
          </a:p>
          <a:p>
            <a:pPr marL="171450" indent="-171450" algn="l">
              <a:buFont typeface="Wingdings" panose="05000000000000000000" pitchFamily="2" charset="2"/>
              <a:buChar char="ü"/>
            </a:pPr>
            <a:r>
              <a:rPr lang="hr-HR" sz="1200" dirty="0"/>
              <a:t>teret dokazivanja činjenica navedenih u prigovoru je na prijavitelju</a:t>
            </a:r>
          </a:p>
          <a:p>
            <a:pPr marL="171450" indent="-171450" algn="l">
              <a:buFont typeface="Wingdings" panose="05000000000000000000" pitchFamily="2" charset="2"/>
              <a:buChar char="ü"/>
            </a:pPr>
            <a:r>
              <a:rPr lang="hr-HR" sz="1200" b="1" dirty="0"/>
              <a:t>prigovori</a:t>
            </a:r>
            <a:r>
              <a:rPr lang="hr-HR" sz="1200" dirty="0"/>
              <a:t> se podnose Posredničkom tijelu </a:t>
            </a:r>
            <a:r>
              <a:rPr lang="hr-HR" sz="1200" b="1" dirty="0"/>
              <a:t>u pisanom obliku, preporučenom poštanskom pošiljkom s povratnicom na adresu</a:t>
            </a:r>
            <a:r>
              <a:rPr lang="hr-HR" sz="1200" dirty="0"/>
              <a:t>:</a:t>
            </a:r>
          </a:p>
          <a:p>
            <a:pPr algn="l"/>
            <a:r>
              <a:rPr lang="hr-HR" sz="1100" b="1" dirty="0"/>
              <a:t>     Ministarstvo rada, mirovinskoga sustava, obitelji i socijalne politike</a:t>
            </a:r>
          </a:p>
          <a:p>
            <a:pPr algn="l"/>
            <a:r>
              <a:rPr lang="hr-HR" sz="1100" b="1" dirty="0"/>
              <a:t>     Uprava za programe i projekte</a:t>
            </a:r>
          </a:p>
          <a:p>
            <a:pPr algn="l"/>
            <a:r>
              <a:rPr lang="hr-HR" sz="1100" b="1" dirty="0"/>
              <a:t>     Trg Nevenke </a:t>
            </a:r>
            <a:r>
              <a:rPr lang="hr-HR" sz="1100" b="1" dirty="0" err="1"/>
              <a:t>Topalušić</a:t>
            </a:r>
            <a:r>
              <a:rPr lang="hr-HR" sz="1100" b="1" dirty="0"/>
              <a:t> 1</a:t>
            </a:r>
          </a:p>
          <a:p>
            <a:pPr algn="l"/>
            <a:r>
              <a:rPr lang="hr-HR" sz="1100" b="1" dirty="0"/>
              <a:t>     10000 Zagreb</a:t>
            </a:r>
          </a:p>
          <a:p>
            <a:pPr marL="171450" indent="-171450" algn="l">
              <a:buFont typeface="Wingdings" panose="05000000000000000000" pitchFamily="2" charset="2"/>
              <a:buChar char="ü"/>
            </a:pPr>
            <a:r>
              <a:rPr lang="hr-HR" sz="1100" dirty="0"/>
              <a:t>prigovor mora sadržavati </a:t>
            </a:r>
            <a:r>
              <a:rPr lang="hr-HR" sz="1100" u="sng" dirty="0"/>
              <a:t>najmanje</a:t>
            </a:r>
            <a:r>
              <a:rPr lang="hr-HR" sz="1100" dirty="0"/>
              <a:t>: </a:t>
            </a:r>
            <a:r>
              <a:rPr lang="hr-HR" sz="1100" b="1" dirty="0">
                <a:solidFill>
                  <a:schemeClr val="accent1">
                    <a:lumMod val="75000"/>
                  </a:schemeClr>
                </a:solidFill>
              </a:rPr>
              <a:t>podatke o prijavitelju (ime/naziv, sjedište/adresa, OIB), naziv Poziva, razloge prigovora, potpis prijavitelja ili ovlaštene osobe prijavitelja i ako je primjenjivo, punomoć za podnošenje prigovora</a:t>
            </a:r>
          </a:p>
          <a:p>
            <a:pPr marL="171450" indent="-171450" algn="l">
              <a:buFont typeface="Wingdings" panose="05000000000000000000" pitchFamily="2" charset="2"/>
              <a:buChar char="ü"/>
            </a:pPr>
            <a:r>
              <a:rPr lang="pl-PL" sz="1200" dirty="0"/>
              <a:t>Posredničko tijelo odlučuje o prigovoru </a:t>
            </a:r>
            <a:r>
              <a:rPr lang="pl-PL" sz="1200" b="1" dirty="0"/>
              <a:t>u roku od 15 radnih dana od dana zaprimanja prigovora</a:t>
            </a:r>
            <a:endParaRPr lang="hr-HR" sz="1200" b="1" dirty="0"/>
          </a:p>
          <a:p>
            <a:pPr algn="l"/>
            <a:endParaRPr lang="hr-HR" sz="1200"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87025" y="567902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41979555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3"/>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4"/>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5"/>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563986" y="1376824"/>
            <a:ext cx="10813244" cy="557684"/>
          </a:xfrm>
        </p:spPr>
        <p:txBody>
          <a:bodyPr>
            <a:normAutofit fontScale="90000"/>
          </a:bodyPr>
          <a:lstStyle/>
          <a:p>
            <a:pPr algn="l"/>
            <a:r>
              <a:rPr lang="pl-PL" sz="1800" b="1" dirty="0">
                <a:latin typeface="+mn-lt"/>
              </a:rPr>
              <a:t>OSIGURANJE DOSTUPNOSTI INFORMACIJA O POSTUPKU DODJELE</a:t>
            </a:r>
            <a:br>
              <a:rPr lang="pl-PL" sz="1600" dirty="0">
                <a:latin typeface="+mn-lt"/>
              </a:rPr>
            </a:br>
            <a:endParaRPr lang="hr-HR" sz="1600" dirty="0">
              <a:latin typeface="+mn-lt"/>
            </a:endParaRPr>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18603" y="1823501"/>
            <a:ext cx="10813244" cy="4075936"/>
          </a:xfrm>
        </p:spPr>
        <p:txBody>
          <a:bodyPr>
            <a:normAutofit/>
          </a:bodyPr>
          <a:lstStyle/>
          <a:p>
            <a:pPr marL="171450" indent="-171450" algn="l">
              <a:buFont typeface="Wingdings" panose="05000000000000000000" pitchFamily="2" charset="2"/>
              <a:buChar char="Ø"/>
            </a:pPr>
            <a:endParaRPr lang="hr-HR" sz="1050" b="1" dirty="0"/>
          </a:p>
          <a:p>
            <a:pPr marL="171450" indent="-171450" algn="l">
              <a:buFont typeface="Wingdings" panose="05000000000000000000" pitchFamily="2" charset="2"/>
              <a:buChar char="Ø"/>
            </a:pPr>
            <a:endParaRPr lang="hr-HR" sz="1050" b="1" dirty="0"/>
          </a:p>
          <a:p>
            <a:pPr marL="171450" indent="-171450" algn="l">
              <a:buFont typeface="Wingdings" panose="05000000000000000000" pitchFamily="2" charset="2"/>
              <a:buChar char="Ø"/>
            </a:pPr>
            <a:r>
              <a:rPr lang="hr-HR" sz="1400" b="1" dirty="0"/>
              <a:t>prijavitelj ima pravo na pristup informacijama</a:t>
            </a:r>
            <a:r>
              <a:rPr lang="hr-HR" sz="1400" dirty="0"/>
              <a:t> u odnosu na </a:t>
            </a:r>
            <a:r>
              <a:rPr lang="hr-HR" sz="1400" b="1" dirty="0"/>
              <a:t>svoj projektni prijedlog</a:t>
            </a:r>
            <a:r>
              <a:rPr lang="hr-HR" sz="1400" dirty="0"/>
              <a:t>, a </a:t>
            </a:r>
            <a:r>
              <a:rPr lang="hr-HR" sz="1400" b="1" dirty="0"/>
              <a:t>PT </a:t>
            </a:r>
            <a:r>
              <a:rPr lang="hr-HR" sz="1400" dirty="0"/>
              <a:t>na zahtjev prijavitelja </a:t>
            </a:r>
            <a:r>
              <a:rPr lang="hr-HR" sz="1400" b="1" dirty="0"/>
              <a:t>osigurava dostupnost informacija </a:t>
            </a:r>
            <a:r>
              <a:rPr lang="hr-HR" sz="1400" dirty="0"/>
              <a:t>o provedenom postupku dodjele u odnosu na njegov projektni prijedlog</a:t>
            </a:r>
          </a:p>
          <a:p>
            <a:pPr algn="l"/>
            <a:endParaRPr lang="hr-HR" sz="1400" dirty="0"/>
          </a:p>
          <a:p>
            <a:pPr marL="171450" indent="-171450" algn="l">
              <a:buFont typeface="Wingdings" panose="05000000000000000000" pitchFamily="2" charset="2"/>
              <a:buChar char="Ø"/>
            </a:pPr>
            <a:r>
              <a:rPr lang="hr-HR" sz="1400" dirty="0"/>
              <a:t>zahtjev za dostavom informacija dostavlja se </a:t>
            </a:r>
            <a:r>
              <a:rPr lang="hr-HR" sz="1400" b="1" dirty="0"/>
              <a:t>u pisanom obliku, poštom ili osobnom dostavom, ili elektroničkim putem </a:t>
            </a:r>
            <a:r>
              <a:rPr lang="hr-HR" sz="1400" dirty="0"/>
              <a:t>na adresu </a:t>
            </a:r>
            <a:r>
              <a:rPr lang="hr-HR" sz="1400" dirty="0">
                <a:hlinkClick r:id="rId6"/>
              </a:rPr>
              <a:t>fead@mdomsp.hr</a:t>
            </a:r>
            <a:r>
              <a:rPr lang="hr-HR" sz="1400" dirty="0"/>
              <a:t> , </a:t>
            </a:r>
            <a:r>
              <a:rPr lang="hr-HR" sz="1400" b="1" dirty="0"/>
              <a:t>u roku od 5 radnih dana </a:t>
            </a:r>
            <a:r>
              <a:rPr lang="hr-HR" sz="1400" dirty="0"/>
              <a:t>od dana zaprimanja obavijesti o statusu projektnog prijedloga nakon završetka pojedine faze postupka dodjele </a:t>
            </a:r>
            <a:r>
              <a:rPr lang="hr-HR" sz="1400" b="1" dirty="0"/>
              <a:t>na prethodno navedenu adresu ministarstva</a:t>
            </a:r>
          </a:p>
          <a:p>
            <a:pPr algn="l"/>
            <a:endParaRPr lang="hr-HR" sz="1400" b="1" dirty="0"/>
          </a:p>
          <a:p>
            <a:pPr marL="171450" indent="-171450" algn="l">
              <a:buFont typeface="Wingdings" panose="05000000000000000000" pitchFamily="2" charset="2"/>
              <a:buChar char="Ø"/>
            </a:pPr>
            <a:r>
              <a:rPr lang="hr-HR" sz="1400" dirty="0"/>
              <a:t>na omotnicu je potrebno </a:t>
            </a:r>
            <a:r>
              <a:rPr lang="hr-HR" sz="1400" b="1" dirty="0"/>
              <a:t>staviti naznaku </a:t>
            </a:r>
            <a:r>
              <a:rPr lang="hr-HR" sz="1400" b="1" dirty="0">
                <a:solidFill>
                  <a:schemeClr val="accent1">
                    <a:lumMod val="75000"/>
                  </a:schemeClr>
                </a:solidFill>
              </a:rPr>
              <a:t>Zahtjev za dostavom informacija u postupku dodjele bespovratnih sredstava </a:t>
            </a:r>
            <a:r>
              <a:rPr lang="hr-HR" sz="1400" dirty="0"/>
              <a:t>za poziv </a:t>
            </a:r>
            <a:r>
              <a:rPr lang="hr-HR" sz="1400" b="1" dirty="0"/>
              <a:t>„Osiguravanje školske prehrane za djecu u riziku od siromaštva (školska godina 2020. - 2021.)“, </a:t>
            </a:r>
            <a:r>
              <a:rPr lang="hr-HR" sz="1400" dirty="0"/>
              <a:t>a</a:t>
            </a:r>
            <a:r>
              <a:rPr lang="hr-HR" sz="1400" b="1" dirty="0"/>
              <a:t> </a:t>
            </a:r>
            <a:r>
              <a:rPr lang="hr-HR" sz="1400" dirty="0"/>
              <a:t>Posredničko tijelo </a:t>
            </a:r>
            <a:r>
              <a:rPr lang="hr-HR" sz="1400" b="1" dirty="0"/>
              <a:t>odgovara</a:t>
            </a:r>
            <a:r>
              <a:rPr lang="hr-HR" sz="1400" dirty="0"/>
              <a:t> na zahtjev </a:t>
            </a:r>
            <a:r>
              <a:rPr lang="hr-HR" sz="1400" b="1" dirty="0"/>
              <a:t>u roku od 15 radnih dana </a:t>
            </a:r>
            <a:r>
              <a:rPr lang="hr-HR" sz="1400" dirty="0"/>
              <a:t>od dana primitka zahtjeva</a:t>
            </a:r>
          </a:p>
          <a:p>
            <a:pPr algn="l"/>
            <a:endParaRPr lang="hr-HR" sz="1600" dirty="0"/>
          </a:p>
          <a:p>
            <a:pPr algn="l"/>
            <a:endParaRPr lang="hr-HR" sz="1200"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4920624" y="5672082"/>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10">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10274917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3"/>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4"/>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5"/>
          <a:stretch>
            <a:fillRect/>
          </a:stretch>
        </p:blipFill>
        <p:spPr>
          <a:xfrm>
            <a:off x="1727174" y="659225"/>
            <a:ext cx="5733193" cy="288408"/>
          </a:xfrm>
          <a:prstGeom prst="rect">
            <a:avLst/>
          </a:prstGeom>
        </p:spPr>
      </p:pic>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18603" y="1696341"/>
            <a:ext cx="10813244" cy="4882718"/>
          </a:xfrm>
        </p:spPr>
        <p:txBody>
          <a:bodyPr>
            <a:normAutofit/>
          </a:bodyPr>
          <a:lstStyle/>
          <a:p>
            <a:pPr algn="l"/>
            <a:endParaRPr lang="hr-HR" sz="1800" b="1" dirty="0"/>
          </a:p>
          <a:p>
            <a:pPr marL="171450" indent="-171450" algn="l">
              <a:buFontTx/>
              <a:buChar char="-"/>
            </a:pPr>
            <a:r>
              <a:rPr lang="hr-HR" sz="1200" b="1" dirty="0"/>
              <a:t>nakon završetka postupka vrednovanja projektnih prijedloga </a:t>
            </a:r>
            <a:r>
              <a:rPr lang="hr-HR" sz="1200" dirty="0"/>
              <a:t>i donošenja Odluke o financiranju</a:t>
            </a:r>
            <a:r>
              <a:rPr lang="hr-HR" sz="1200" b="1" dirty="0"/>
              <a:t>, s uspješnim prijaviteljima </a:t>
            </a:r>
            <a:r>
              <a:rPr lang="hr-HR" sz="1200" dirty="0"/>
              <a:t>potpisuje se </a:t>
            </a:r>
            <a:r>
              <a:rPr lang="hr-HR" sz="1200" b="1" dirty="0"/>
              <a:t>Ugovor o dodjeli bespovratnih sredstava </a:t>
            </a:r>
            <a:r>
              <a:rPr lang="hr-HR" sz="1200" dirty="0"/>
              <a:t>između</a:t>
            </a:r>
            <a:r>
              <a:rPr lang="hr-HR" sz="1200" b="1" dirty="0"/>
              <a:t> Korisnika i Posredničkog tijela</a:t>
            </a:r>
          </a:p>
          <a:p>
            <a:pPr marL="171450" indent="-171450" algn="l">
              <a:buFontTx/>
              <a:buChar char="-"/>
            </a:pPr>
            <a:r>
              <a:rPr lang="hr-HR" sz="1200" dirty="0"/>
              <a:t>ugovorom se utvrđuje </a:t>
            </a:r>
            <a:r>
              <a:rPr lang="hr-HR" sz="1200" b="1" dirty="0"/>
              <a:t>najviši iznos bespovratnih sredstava </a:t>
            </a:r>
            <a:r>
              <a:rPr lang="hr-HR" sz="1200" dirty="0"/>
              <a:t>dodijeljen projektnom prijedlogu, kao i </a:t>
            </a:r>
            <a:r>
              <a:rPr lang="hr-HR" sz="1200" b="1" dirty="0"/>
              <a:t>drugi financijski i provedbeni uvjeti projekta</a:t>
            </a:r>
          </a:p>
          <a:p>
            <a:pPr marL="171450" indent="-171450" algn="l">
              <a:buFontTx/>
              <a:buChar char="-"/>
            </a:pPr>
            <a:r>
              <a:rPr lang="hr-HR" sz="1200" dirty="0"/>
              <a:t>ugovor o dodjeli bespovratnih sredstava </a:t>
            </a:r>
            <a:r>
              <a:rPr lang="hr-HR" sz="1200" b="1" dirty="0">
                <a:solidFill>
                  <a:schemeClr val="accent1">
                    <a:lumMod val="75000"/>
                  </a:schemeClr>
                </a:solidFill>
              </a:rPr>
              <a:t>potpisuje se u roku od 30 kalendarskih dana od dana donošenja Odluke o financiranju</a:t>
            </a:r>
          </a:p>
          <a:p>
            <a:pPr marL="171450" indent="-171450" algn="l">
              <a:buFontTx/>
              <a:buChar char="-"/>
            </a:pPr>
            <a:r>
              <a:rPr lang="hr-HR" sz="1200" u="sng" dirty="0"/>
              <a:t>sastavni dijelovi ugovora: </a:t>
            </a:r>
          </a:p>
          <a:p>
            <a:pPr marL="171450" indent="-171450" algn="l">
              <a:buFont typeface="Wingdings" panose="05000000000000000000" pitchFamily="2" charset="2"/>
              <a:buChar char="ü"/>
            </a:pPr>
            <a:r>
              <a:rPr lang="hr-HR" sz="1200" b="1" dirty="0"/>
              <a:t>Obrazac 1 </a:t>
            </a:r>
            <a:r>
              <a:rPr lang="hr-HR" sz="1200" dirty="0"/>
              <a:t>– </a:t>
            </a:r>
            <a:r>
              <a:rPr lang="hr-HR" sz="1200" b="1" dirty="0"/>
              <a:t>Prijavni obrazac</a:t>
            </a:r>
          </a:p>
          <a:p>
            <a:pPr marL="171450" indent="-171450" algn="l">
              <a:buFont typeface="Wingdings" panose="05000000000000000000" pitchFamily="2" charset="2"/>
              <a:buChar char="ü"/>
            </a:pPr>
            <a:r>
              <a:rPr lang="hr-HR" sz="1200" b="1" dirty="0"/>
              <a:t>Obrazac 2 </a:t>
            </a:r>
            <a:r>
              <a:rPr lang="hr-HR" sz="1200" dirty="0"/>
              <a:t>– </a:t>
            </a:r>
            <a:r>
              <a:rPr lang="hr-HR" sz="1200" b="1" dirty="0"/>
              <a:t>Izjava</a:t>
            </a:r>
            <a:r>
              <a:rPr lang="hr-HR" sz="1200" dirty="0"/>
              <a:t> prijavitelja i partnera o istinitosti podataka, izbjegavanju dvostrukog financiranja i ispunjavanju preduvjeta za sudjelovanje u postupku dodjele bespovratnih sredstava i Izjava o partnerstvu</a:t>
            </a:r>
          </a:p>
          <a:p>
            <a:pPr marL="171450" indent="-171450" algn="l">
              <a:buFont typeface="Wingdings" panose="05000000000000000000" pitchFamily="2" charset="2"/>
              <a:buChar char="ü"/>
            </a:pPr>
            <a:r>
              <a:rPr lang="hr-HR" sz="1200" b="1" dirty="0"/>
              <a:t>Obrazac 3</a:t>
            </a:r>
            <a:r>
              <a:rPr lang="hr-HR" sz="1200" dirty="0"/>
              <a:t> – </a:t>
            </a:r>
            <a:r>
              <a:rPr lang="hr-HR" sz="1200" b="1" dirty="0"/>
              <a:t>Proračun projekta</a:t>
            </a:r>
          </a:p>
          <a:p>
            <a:pPr algn="l"/>
            <a:endParaRPr lang="hr-HR" sz="1400" b="1" dirty="0"/>
          </a:p>
          <a:p>
            <a:pPr algn="l"/>
            <a:r>
              <a:rPr lang="hr-HR" sz="1400" dirty="0"/>
              <a:t>     </a:t>
            </a:r>
            <a:r>
              <a:rPr lang="hr-HR" sz="1400" u="sng" dirty="0"/>
              <a:t>Prilozi:</a:t>
            </a:r>
          </a:p>
          <a:p>
            <a:pPr algn="l"/>
            <a:r>
              <a:rPr lang="hr-HR" sz="1400" b="1" dirty="0">
                <a:solidFill>
                  <a:schemeClr val="accent1">
                    <a:lumMod val="75000"/>
                  </a:schemeClr>
                </a:solidFill>
              </a:rPr>
              <a:t>    1. Opći uvjeti Ugovora o dodjeli bespovratnih sredstava</a:t>
            </a:r>
          </a:p>
          <a:p>
            <a:pPr algn="l"/>
            <a:r>
              <a:rPr lang="hr-HR" sz="1400" b="1" dirty="0">
                <a:solidFill>
                  <a:schemeClr val="accent1">
                    <a:lumMod val="75000"/>
                  </a:schemeClr>
                </a:solidFill>
              </a:rPr>
              <a:t>    2. Predložak Posebnih uvjeta Ugovora o dodjeli bespovratnih sredstava</a:t>
            </a:r>
          </a:p>
          <a:p>
            <a:pPr algn="l"/>
            <a:r>
              <a:rPr lang="hr-HR" sz="1400" b="1" dirty="0">
                <a:solidFill>
                  <a:schemeClr val="accent1">
                    <a:lumMod val="75000"/>
                  </a:schemeClr>
                </a:solidFill>
              </a:rPr>
              <a:t>    3. Upute za popunjavanje Prijavnog obrasca</a:t>
            </a:r>
          </a:p>
          <a:p>
            <a:pPr algn="l"/>
            <a:endParaRPr lang="hr-HR" sz="1200"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4920624" y="5780229"/>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
        <p:nvSpPr>
          <p:cNvPr id="6" name="TekstniOkvir 5">
            <a:extLst>
              <a:ext uri="{FF2B5EF4-FFF2-40B4-BE49-F238E27FC236}">
                <a16:creationId xmlns:a16="http://schemas.microsoft.com/office/drawing/2014/main" id="{B59CD655-0A96-463A-A850-1D5371E32153}"/>
              </a:ext>
            </a:extLst>
          </p:cNvPr>
          <p:cNvSpPr txBox="1"/>
          <p:nvPr/>
        </p:nvSpPr>
        <p:spPr>
          <a:xfrm>
            <a:off x="522604" y="1305897"/>
            <a:ext cx="5677397" cy="369332"/>
          </a:xfrm>
          <a:prstGeom prst="rect">
            <a:avLst/>
          </a:prstGeom>
          <a:noFill/>
        </p:spPr>
        <p:txBody>
          <a:bodyPr wrap="square" rtlCol="0">
            <a:spAutoFit/>
          </a:bodyPr>
          <a:lstStyle/>
          <a:p>
            <a:r>
              <a:rPr lang="hr-HR" b="1" dirty="0"/>
              <a:t>UGOVOR O DODJELI BESPOVRATNIH SREDSTAVA</a:t>
            </a:r>
          </a:p>
        </p:txBody>
      </p:sp>
    </p:spTree>
    <p:extLst>
      <p:ext uri="{BB962C8B-B14F-4D97-AF65-F5344CB8AC3E}">
        <p14:creationId xmlns:p14="http://schemas.microsoft.com/office/powerpoint/2010/main" val="1715162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122693" y="1151187"/>
            <a:ext cx="11354540" cy="1003175"/>
          </a:xfrm>
        </p:spPr>
        <p:txBody>
          <a:bodyPr>
            <a:normAutofit/>
          </a:bodyPr>
          <a:lstStyle/>
          <a:p>
            <a:r>
              <a:rPr lang="pl-PL" sz="2400" b="1" dirty="0">
                <a:latin typeface="+mn-lt"/>
              </a:rPr>
              <a:t>CILJ POZIVA I CILJNE SKUPINE </a:t>
            </a:r>
            <a:br>
              <a:rPr lang="pl-PL" sz="2400" dirty="0"/>
            </a:br>
            <a:endParaRPr lang="hr-HR" sz="2400" dirty="0"/>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20429" y="1930424"/>
            <a:ext cx="11174510" cy="4264913"/>
          </a:xfrm>
        </p:spPr>
        <p:txBody>
          <a:bodyPr>
            <a:normAutofit/>
          </a:bodyPr>
          <a:lstStyle/>
          <a:p>
            <a:endParaRPr lang="hr-HR" b="1" dirty="0"/>
          </a:p>
          <a:p>
            <a:pPr marL="342900" indent="-342900" algn="just">
              <a:buFont typeface="Wingdings" panose="05000000000000000000" pitchFamily="2" charset="2"/>
              <a:buChar char="ü"/>
            </a:pPr>
            <a:r>
              <a:rPr lang="hr-HR" sz="1600" b="1" dirty="0">
                <a:solidFill>
                  <a:schemeClr val="accent1">
                    <a:lumMod val="75000"/>
                  </a:schemeClr>
                </a:solidFill>
              </a:rPr>
              <a:t>CILJ POZIVA </a:t>
            </a:r>
            <a:r>
              <a:rPr lang="hr-HR" sz="1600" b="1" dirty="0"/>
              <a:t>je ublažavanje najgorih oblika dječjeg siromaštva, pružanjem nefinancijske pomoći djeci u siromaštvu ili u riziku od siromaštva i to u vidu podjele obroka u javnim osnovnim školama</a:t>
            </a:r>
          </a:p>
          <a:p>
            <a:pPr algn="just"/>
            <a:endParaRPr lang="hr-HR" sz="1600" b="1" dirty="0"/>
          </a:p>
          <a:p>
            <a:pPr marL="342900" indent="-342900" algn="just">
              <a:buFont typeface="Wingdings" panose="05000000000000000000" pitchFamily="2" charset="2"/>
              <a:buChar char="ü"/>
            </a:pPr>
            <a:r>
              <a:rPr lang="hr-HR" sz="1600" b="1" dirty="0">
                <a:solidFill>
                  <a:schemeClr val="accent1">
                    <a:lumMod val="75000"/>
                  </a:schemeClr>
                </a:solidFill>
              </a:rPr>
              <a:t>CILJANE SKUPINE</a:t>
            </a:r>
            <a:r>
              <a:rPr lang="hr-HR" sz="1600" b="1" dirty="0"/>
              <a:t>:  djeca koja žive u siromaštvu ili su u riziku od siromaštva </a:t>
            </a:r>
            <a:r>
              <a:rPr lang="hr-HR" sz="1600" dirty="0"/>
              <a:t>te koja su </a:t>
            </a:r>
            <a:r>
              <a:rPr lang="hr-HR" sz="1600" b="1" dirty="0"/>
              <a:t>polaznici obveznog osnovnoškolskog programa </a:t>
            </a:r>
            <a:r>
              <a:rPr lang="hr-HR" sz="1600" dirty="0"/>
              <a:t>i definirana su kao najpotrebitija prema kriterijima partnerskih organizacija</a:t>
            </a:r>
          </a:p>
          <a:p>
            <a:pPr algn="just"/>
            <a:endParaRPr lang="hr-HR" sz="1600" b="1" dirty="0"/>
          </a:p>
          <a:p>
            <a:pPr marL="342900" indent="-342900" algn="just">
              <a:buFont typeface="Wingdings" panose="05000000000000000000" pitchFamily="2" charset="2"/>
              <a:buChar char="ü"/>
            </a:pPr>
            <a:r>
              <a:rPr lang="hr-HR" sz="1600" b="1" dirty="0">
                <a:solidFill>
                  <a:schemeClr val="accent1">
                    <a:lumMod val="75000"/>
                  </a:schemeClr>
                </a:solidFill>
              </a:rPr>
              <a:t>vodeća partnerska organizacija </a:t>
            </a:r>
            <a:r>
              <a:rPr lang="hr-HR" sz="1600" dirty="0"/>
              <a:t>u projektnom prijedlogu </a:t>
            </a:r>
            <a:r>
              <a:rPr lang="hr-HR" sz="1600" b="1" dirty="0"/>
              <a:t>predlaže kriterije za utvrđivanje najpotrebitije djece </a:t>
            </a:r>
            <a:r>
              <a:rPr lang="hr-HR" sz="1600" dirty="0"/>
              <a:t>koja žive u siromaštvu ili su u riziku od siromaštva temeljem odluke ili drugog odgovarajućeg dokumenta kojeg donose javne osnovne škole kao obavezne partnerske organizacije</a:t>
            </a:r>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91470" y="5706813"/>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483899"/>
            <a:ext cx="829310" cy="542925"/>
          </a:xfrm>
          <a:prstGeom prst="rect">
            <a:avLst/>
          </a:prstGeom>
          <a:noFill/>
        </p:spPr>
      </p:pic>
    </p:spTree>
    <p:extLst>
      <p:ext uri="{BB962C8B-B14F-4D97-AF65-F5344CB8AC3E}">
        <p14:creationId xmlns:p14="http://schemas.microsoft.com/office/powerpoint/2010/main" val="2186192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434764" y="237483"/>
            <a:ext cx="11310151" cy="710150"/>
          </a:xfrm>
        </p:spPr>
        <p:txBody>
          <a:bodyPr>
            <a:normAutofit fontScale="90000"/>
          </a:bodyPr>
          <a:lstStyle/>
          <a:p>
            <a:endParaRPr lang="hr-HR" dirty="0"/>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34764" y="1068599"/>
            <a:ext cx="10813244" cy="4753057"/>
          </a:xfrm>
        </p:spPr>
        <p:txBody>
          <a:bodyPr>
            <a:normAutofit/>
          </a:bodyPr>
          <a:lstStyle/>
          <a:p>
            <a:pPr algn="l"/>
            <a:endParaRPr lang="hr-HR" sz="1600" b="1" dirty="0"/>
          </a:p>
          <a:p>
            <a:pPr algn="l"/>
            <a:endParaRPr lang="hr-HR" sz="2000" b="1" dirty="0"/>
          </a:p>
          <a:p>
            <a:pPr algn="l"/>
            <a:r>
              <a:rPr lang="hr-HR" sz="2000" b="1" dirty="0"/>
              <a:t>PITANJA ??? 								     PITANJA ???</a:t>
            </a:r>
          </a:p>
          <a:p>
            <a:endParaRPr lang="hr-HR" sz="2000" b="1" dirty="0"/>
          </a:p>
          <a:p>
            <a:pPr algn="l"/>
            <a:endParaRPr lang="hr-HR" sz="1800" b="1" dirty="0"/>
          </a:p>
          <a:p>
            <a:endParaRPr lang="hr-HR" sz="2800" b="1" dirty="0">
              <a:solidFill>
                <a:schemeClr val="accent1">
                  <a:lumMod val="75000"/>
                </a:schemeClr>
              </a:solidFill>
              <a:latin typeface="Berlin Sans FB Demi" panose="020E0802020502020306" pitchFamily="34" charset="0"/>
            </a:endParaRPr>
          </a:p>
          <a:p>
            <a:r>
              <a:rPr lang="hr-HR" sz="3200" b="1" dirty="0">
                <a:solidFill>
                  <a:schemeClr val="accent1">
                    <a:lumMod val="75000"/>
                  </a:schemeClr>
                </a:solidFill>
                <a:latin typeface="Berlin Sans FB Demi" panose="020E0802020502020306" pitchFamily="34" charset="0"/>
              </a:rPr>
              <a:t>HVALA NA POZORNOSTI !!!</a:t>
            </a:r>
          </a:p>
          <a:p>
            <a:pPr algn="l"/>
            <a:endParaRPr lang="hr-HR" sz="1800" b="1" dirty="0"/>
          </a:p>
          <a:p>
            <a:pPr algn="l"/>
            <a:endParaRPr lang="hr-HR" sz="1800" b="1" dirty="0"/>
          </a:p>
          <a:p>
            <a:pPr algn="r"/>
            <a:endParaRPr lang="hr-HR" sz="2000" b="1" dirty="0"/>
          </a:p>
          <a:p>
            <a:pPr algn="r"/>
            <a:endParaRPr lang="hr-HR" sz="2000" b="1" dirty="0"/>
          </a:p>
          <a:p>
            <a:pPr algn="l"/>
            <a:endParaRPr lang="hr-HR" sz="1600"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38205" y="5723017"/>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pic>
        <p:nvPicPr>
          <p:cNvPr id="5" name="Slika 4">
            <a:extLst>
              <a:ext uri="{FF2B5EF4-FFF2-40B4-BE49-F238E27FC236}">
                <a16:creationId xmlns:a16="http://schemas.microsoft.com/office/drawing/2014/main" id="{6FCE6A7C-9C98-4093-B0A8-AB5DDF4177CC}"/>
              </a:ext>
            </a:extLst>
          </p:cNvPr>
          <p:cNvPicPr>
            <a:picLocks noChangeAspect="1"/>
          </p:cNvPicPr>
          <p:nvPr/>
        </p:nvPicPr>
        <p:blipFill>
          <a:blip r:embed="rId9"/>
          <a:stretch>
            <a:fillRect/>
          </a:stretch>
        </p:blipFill>
        <p:spPr>
          <a:xfrm>
            <a:off x="4321671" y="1369375"/>
            <a:ext cx="2071136" cy="1613522"/>
          </a:xfrm>
          <a:prstGeom prst="rect">
            <a:avLst/>
          </a:prstGeom>
        </p:spPr>
      </p:pic>
    </p:spTree>
    <p:extLst>
      <p:ext uri="{BB962C8B-B14F-4D97-AF65-F5344CB8AC3E}">
        <p14:creationId xmlns:p14="http://schemas.microsoft.com/office/powerpoint/2010/main" val="28119767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516048" y="1129443"/>
            <a:ext cx="10120699" cy="682835"/>
          </a:xfrm>
        </p:spPr>
        <p:txBody>
          <a:bodyPr>
            <a:normAutofit fontScale="90000"/>
          </a:bodyPr>
          <a:lstStyle/>
          <a:p>
            <a:r>
              <a:rPr lang="nn-NO" sz="2400" b="1" dirty="0">
                <a:latin typeface="+mn-lt"/>
              </a:rPr>
              <a:t>PRIHATLJIVI KRITERIJI I DOKAZNI DOKUMENTI</a:t>
            </a:r>
            <a:br>
              <a:rPr lang="nn-NO" sz="2400" dirty="0"/>
            </a:br>
            <a:endParaRPr lang="hr-HR" sz="2400" dirty="0"/>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358770" y="1347417"/>
            <a:ext cx="11174510" cy="4957376"/>
          </a:xfrm>
        </p:spPr>
        <p:txBody>
          <a:bodyPr>
            <a:normAutofit/>
          </a:bodyPr>
          <a:lstStyle/>
          <a:p>
            <a:endParaRPr lang="hr-HR" b="1" dirty="0"/>
          </a:p>
          <a:p>
            <a:r>
              <a:rPr lang="hr-HR" sz="1200" b="1" dirty="0"/>
              <a:t>1. OBVEZAN KRITERIJ</a:t>
            </a:r>
          </a:p>
          <a:p>
            <a:endParaRPr lang="hr-HR" b="1" dirty="0"/>
          </a:p>
          <a:p>
            <a:endParaRPr lang="hr-HR" b="1" dirty="0"/>
          </a:p>
          <a:p>
            <a:endParaRPr lang="hr-HR" b="1" dirty="0"/>
          </a:p>
          <a:p>
            <a:endParaRPr lang="hr-HR"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38205" y="5794519"/>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483899"/>
            <a:ext cx="829310" cy="542925"/>
          </a:xfrm>
          <a:prstGeom prst="rect">
            <a:avLst/>
          </a:prstGeom>
          <a:noFill/>
        </p:spPr>
      </p:pic>
      <p:graphicFrame>
        <p:nvGraphicFramePr>
          <p:cNvPr id="5" name="Tablica 5">
            <a:extLst>
              <a:ext uri="{FF2B5EF4-FFF2-40B4-BE49-F238E27FC236}">
                <a16:creationId xmlns:a16="http://schemas.microsoft.com/office/drawing/2014/main" id="{24AB7E9D-57A3-4BB0-8A75-1EDB0647E17B}"/>
              </a:ext>
            </a:extLst>
          </p:cNvPr>
          <p:cNvGraphicFramePr>
            <a:graphicFrameLocks noGrp="1"/>
          </p:cNvGraphicFramePr>
          <p:nvPr>
            <p:extLst>
              <p:ext uri="{D42A27DB-BD31-4B8C-83A1-F6EECF244321}">
                <p14:modId xmlns:p14="http://schemas.microsoft.com/office/powerpoint/2010/main" val="2710668407"/>
              </p:ext>
            </p:extLst>
          </p:nvPr>
        </p:nvGraphicFramePr>
        <p:xfrm>
          <a:off x="876914" y="2216404"/>
          <a:ext cx="8870767" cy="3145709"/>
        </p:xfrm>
        <a:graphic>
          <a:graphicData uri="http://schemas.openxmlformats.org/drawingml/2006/table">
            <a:tbl>
              <a:tblPr firstRow="1" bandRow="1">
                <a:tableStyleId>{5C22544A-7EE6-4342-B048-85BDC9FD1C3A}</a:tableStyleId>
              </a:tblPr>
              <a:tblGrid>
                <a:gridCol w="2837073">
                  <a:extLst>
                    <a:ext uri="{9D8B030D-6E8A-4147-A177-3AD203B41FA5}">
                      <a16:colId xmlns:a16="http://schemas.microsoft.com/office/drawing/2014/main" val="193101592"/>
                    </a:ext>
                  </a:extLst>
                </a:gridCol>
                <a:gridCol w="6033694">
                  <a:extLst>
                    <a:ext uri="{9D8B030D-6E8A-4147-A177-3AD203B41FA5}">
                      <a16:colId xmlns:a16="http://schemas.microsoft.com/office/drawing/2014/main" val="3328441628"/>
                    </a:ext>
                  </a:extLst>
                </a:gridCol>
              </a:tblGrid>
              <a:tr h="326652">
                <a:tc>
                  <a:txBody>
                    <a:bodyPr/>
                    <a:lstStyle/>
                    <a:p>
                      <a:pPr algn="ctr"/>
                      <a:r>
                        <a:rPr lang="hr-HR" sz="1300" dirty="0"/>
                        <a:t>OBVEZAN KRITERIJ</a:t>
                      </a:r>
                    </a:p>
                  </a:txBody>
                  <a:tcPr/>
                </a:tc>
                <a:tc>
                  <a:txBody>
                    <a:bodyPr/>
                    <a:lstStyle/>
                    <a:p>
                      <a:pPr algn="ctr"/>
                      <a:r>
                        <a:rPr lang="hr-HR" sz="1300" dirty="0"/>
                        <a:t>DOKAZNI DOKUMENTI</a:t>
                      </a:r>
                    </a:p>
                  </a:txBody>
                  <a:tcPr/>
                </a:tc>
                <a:extLst>
                  <a:ext uri="{0D108BD9-81ED-4DB2-BD59-A6C34878D82A}">
                    <a16:rowId xmlns:a16="http://schemas.microsoft.com/office/drawing/2014/main" val="1594598615"/>
                  </a:ext>
                </a:extLst>
              </a:tr>
              <a:tr h="2819057">
                <a:tc>
                  <a:txBody>
                    <a:bodyPr/>
                    <a:lstStyle/>
                    <a:p>
                      <a:endParaRPr lang="pl-PL" sz="1300" dirty="0"/>
                    </a:p>
                    <a:p>
                      <a:endParaRPr lang="pl-PL" sz="1300" dirty="0"/>
                    </a:p>
                    <a:p>
                      <a:endParaRPr lang="pl-PL" sz="1300" dirty="0"/>
                    </a:p>
                    <a:p>
                      <a:endParaRPr lang="pl-PL" sz="1300" dirty="0"/>
                    </a:p>
                    <a:p>
                      <a:endParaRPr lang="pl-PL" sz="1300" dirty="0"/>
                    </a:p>
                    <a:p>
                      <a:r>
                        <a:rPr lang="pl-PL" sz="1300" dirty="0"/>
                        <a:t>Djeca iz obitelji koje su korisnice</a:t>
                      </a:r>
                    </a:p>
                    <a:p>
                      <a:r>
                        <a:rPr lang="pl-PL" sz="1300" dirty="0"/>
                        <a:t>prava na doplatak za djecu</a:t>
                      </a:r>
                      <a:endParaRPr lang="hr-HR" sz="1300" dirty="0"/>
                    </a:p>
                  </a:txBody>
                  <a:tcPr/>
                </a:tc>
                <a:tc>
                  <a:txBody>
                    <a:bodyPr/>
                    <a:lstStyle/>
                    <a:p>
                      <a:pPr marL="171450" indent="-171450">
                        <a:buFont typeface="Wingdings" panose="05000000000000000000" pitchFamily="2" charset="2"/>
                        <a:buChar char="q"/>
                      </a:pPr>
                      <a:r>
                        <a:rPr lang="hr-HR" sz="1300" u="sng" dirty="0"/>
                        <a:t>Važeće rješenje HZMO-a </a:t>
                      </a:r>
                      <a:r>
                        <a:rPr lang="hr-HR" sz="1300" dirty="0"/>
                        <a:t>o priznavanju prava na doplatak za djecu</a:t>
                      </a:r>
                    </a:p>
                    <a:p>
                      <a:r>
                        <a:rPr lang="hr-HR" sz="1300" dirty="0"/>
                        <a:t>ili</a:t>
                      </a:r>
                    </a:p>
                    <a:p>
                      <a:pPr marL="171450" indent="-171450">
                        <a:buFont typeface="Wingdings" panose="05000000000000000000" pitchFamily="2" charset="2"/>
                        <a:buChar char="q"/>
                      </a:pPr>
                      <a:r>
                        <a:rPr lang="hr-HR" sz="1300" u="sng" dirty="0"/>
                        <a:t>važeće rješenje o priznavanju prava na doplatak za djecu </a:t>
                      </a:r>
                      <a:r>
                        <a:rPr lang="hr-HR" sz="1300" dirty="0"/>
                        <a:t>izdano od strane nadležne inozemne institucije i pisana izjava korisnika doplatka da ukupni dohodak ostvaren u prethodnoj kalendarskoj godini po članu kućanstva mjesečno ne prelazi 70 % proračunske osnovice, odnosno ne prelazi iznos od 2.328,20 kuna</a:t>
                      </a:r>
                    </a:p>
                    <a:p>
                      <a:r>
                        <a:rPr lang="hr-HR" sz="1300" dirty="0"/>
                        <a:t>ili</a:t>
                      </a:r>
                    </a:p>
                    <a:p>
                      <a:pPr marL="171450" indent="-171450">
                        <a:buFont typeface="Wingdings" panose="05000000000000000000" pitchFamily="2" charset="2"/>
                        <a:buChar char="q"/>
                      </a:pPr>
                      <a:r>
                        <a:rPr lang="hr-HR" sz="1300" u="sng" dirty="0"/>
                        <a:t>potvrda HZMO-a </a:t>
                      </a:r>
                      <a:r>
                        <a:rPr lang="hr-HR" sz="1300" dirty="0"/>
                        <a:t>o isplaćenom doplatku za djecu</a:t>
                      </a:r>
                    </a:p>
                    <a:p>
                      <a:r>
                        <a:rPr lang="hr-HR" sz="1300" dirty="0"/>
                        <a:t>ili</a:t>
                      </a:r>
                    </a:p>
                    <a:p>
                      <a:pPr marL="171450" indent="-171450">
                        <a:buFont typeface="Wingdings" panose="05000000000000000000" pitchFamily="2" charset="2"/>
                        <a:buChar char="q"/>
                      </a:pPr>
                      <a:r>
                        <a:rPr lang="hr-HR" sz="1300" u="sng" dirty="0"/>
                        <a:t>uvjerenje HZMO-a </a:t>
                      </a:r>
                      <a:r>
                        <a:rPr lang="hr-HR" sz="1300" dirty="0"/>
                        <a:t>o priznatom pravu na doplatak za djecu</a:t>
                      </a:r>
                    </a:p>
                    <a:p>
                      <a:r>
                        <a:rPr lang="hr-HR" sz="1300" dirty="0"/>
                        <a:t>ili</a:t>
                      </a:r>
                    </a:p>
                    <a:p>
                      <a:pPr marL="171450" indent="-171450">
                        <a:buFont typeface="Wingdings" panose="05000000000000000000" pitchFamily="2" charset="2"/>
                        <a:buChar char="q"/>
                      </a:pPr>
                      <a:r>
                        <a:rPr lang="hr-HR" sz="1300" u="sng" dirty="0"/>
                        <a:t>potvrda o visini dohotka i primitka Porezne uprave </a:t>
                      </a:r>
                      <a:r>
                        <a:rPr lang="hr-HR" sz="1300" dirty="0"/>
                        <a:t>iz koje je vidljiva isplata dječjeg doplatka</a:t>
                      </a:r>
                    </a:p>
                  </a:txBody>
                  <a:tcPr/>
                </a:tc>
                <a:extLst>
                  <a:ext uri="{0D108BD9-81ED-4DB2-BD59-A6C34878D82A}">
                    <a16:rowId xmlns:a16="http://schemas.microsoft.com/office/drawing/2014/main" val="1276057373"/>
                  </a:ext>
                </a:extLst>
              </a:tr>
            </a:tbl>
          </a:graphicData>
        </a:graphic>
      </p:graphicFrame>
    </p:spTree>
    <p:extLst>
      <p:ext uri="{BB962C8B-B14F-4D97-AF65-F5344CB8AC3E}">
        <p14:creationId xmlns:p14="http://schemas.microsoft.com/office/powerpoint/2010/main" val="374090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1320800" y="993139"/>
            <a:ext cx="8649808" cy="695998"/>
          </a:xfrm>
        </p:spPr>
        <p:txBody>
          <a:bodyPr>
            <a:normAutofit/>
          </a:bodyPr>
          <a:lstStyle/>
          <a:p>
            <a:r>
              <a:rPr lang="nn-NO" sz="2000" b="1" dirty="0">
                <a:latin typeface="+mn-lt"/>
              </a:rPr>
              <a:t>PRIHATLJIVI KRITERIJI I DOKAZNI DOKUMENTI</a:t>
            </a:r>
            <a:br>
              <a:rPr lang="nn-NO" sz="2400" dirty="0"/>
            </a:br>
            <a:endParaRPr lang="hr-HR" sz="2400" dirty="0"/>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369744" y="1544444"/>
            <a:ext cx="10490767" cy="4429040"/>
          </a:xfrm>
        </p:spPr>
        <p:txBody>
          <a:bodyPr>
            <a:normAutofit/>
          </a:bodyPr>
          <a:lstStyle/>
          <a:p>
            <a:r>
              <a:rPr lang="hr-HR" sz="1200" b="1" dirty="0"/>
              <a:t>2. DODATNI KRITERIJI</a:t>
            </a:r>
          </a:p>
          <a:p>
            <a:endParaRPr lang="hr-HR" sz="1200" b="1" dirty="0"/>
          </a:p>
          <a:p>
            <a:pPr algn="l"/>
            <a:endParaRPr lang="hr-HR" sz="1800" b="1" dirty="0"/>
          </a:p>
          <a:p>
            <a:endParaRPr lang="hr-HR" b="1" dirty="0"/>
          </a:p>
          <a:p>
            <a:endParaRPr lang="hr-HR"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11570" y="5771465"/>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graphicFrame>
        <p:nvGraphicFramePr>
          <p:cNvPr id="9" name="Tablica 9">
            <a:extLst>
              <a:ext uri="{FF2B5EF4-FFF2-40B4-BE49-F238E27FC236}">
                <a16:creationId xmlns:a16="http://schemas.microsoft.com/office/drawing/2014/main" id="{71E840D1-C03A-42FD-8101-661A2D8125D2}"/>
              </a:ext>
            </a:extLst>
          </p:cNvPr>
          <p:cNvGraphicFramePr>
            <a:graphicFrameLocks noGrp="1"/>
          </p:cNvGraphicFramePr>
          <p:nvPr>
            <p:extLst>
              <p:ext uri="{D42A27DB-BD31-4B8C-83A1-F6EECF244321}">
                <p14:modId xmlns:p14="http://schemas.microsoft.com/office/powerpoint/2010/main" val="1952315171"/>
              </p:ext>
            </p:extLst>
          </p:nvPr>
        </p:nvGraphicFramePr>
        <p:xfrm>
          <a:off x="1106750" y="1859208"/>
          <a:ext cx="9286041" cy="3818896"/>
        </p:xfrm>
        <a:graphic>
          <a:graphicData uri="http://schemas.openxmlformats.org/drawingml/2006/table">
            <a:tbl>
              <a:tblPr firstRow="1" bandRow="1">
                <a:tableStyleId>{5C22544A-7EE6-4342-B048-85BDC9FD1C3A}</a:tableStyleId>
              </a:tblPr>
              <a:tblGrid>
                <a:gridCol w="4094579">
                  <a:extLst>
                    <a:ext uri="{9D8B030D-6E8A-4147-A177-3AD203B41FA5}">
                      <a16:colId xmlns:a16="http://schemas.microsoft.com/office/drawing/2014/main" val="1746381553"/>
                    </a:ext>
                  </a:extLst>
                </a:gridCol>
                <a:gridCol w="5191462">
                  <a:extLst>
                    <a:ext uri="{9D8B030D-6E8A-4147-A177-3AD203B41FA5}">
                      <a16:colId xmlns:a16="http://schemas.microsoft.com/office/drawing/2014/main" val="8007500"/>
                    </a:ext>
                  </a:extLst>
                </a:gridCol>
              </a:tblGrid>
              <a:tr h="259955">
                <a:tc>
                  <a:txBody>
                    <a:bodyPr/>
                    <a:lstStyle/>
                    <a:p>
                      <a:pPr algn="ctr"/>
                      <a:r>
                        <a:rPr lang="hr-HR" sz="1200" dirty="0"/>
                        <a:t>DODATNI KRITERIJI</a:t>
                      </a:r>
                    </a:p>
                  </a:txBody>
                  <a:tcPr/>
                </a:tc>
                <a:tc>
                  <a:txBody>
                    <a:bodyPr/>
                    <a:lstStyle/>
                    <a:p>
                      <a:pPr algn="ctr"/>
                      <a:r>
                        <a:rPr lang="hr-HR" sz="1200" dirty="0"/>
                        <a:t>DOKAZNI DOKUMENTI</a:t>
                      </a:r>
                    </a:p>
                  </a:txBody>
                  <a:tcPr/>
                </a:tc>
                <a:extLst>
                  <a:ext uri="{0D108BD9-81ED-4DB2-BD59-A6C34878D82A}">
                    <a16:rowId xmlns:a16="http://schemas.microsoft.com/office/drawing/2014/main" val="3932663663"/>
                  </a:ext>
                </a:extLst>
              </a:tr>
              <a:tr h="1074011">
                <a:tc>
                  <a:txBody>
                    <a:bodyPr/>
                    <a:lstStyle/>
                    <a:p>
                      <a:r>
                        <a:rPr lang="hr-HR" sz="1000" dirty="0"/>
                        <a:t>Djeca iz višečlane obitelji (obitelj s</a:t>
                      </a:r>
                    </a:p>
                    <a:p>
                      <a:r>
                        <a:rPr lang="hr-HR" sz="1000" dirty="0"/>
                        <a:t>troje i više djece)</a:t>
                      </a:r>
                    </a:p>
                    <a:p>
                      <a:endParaRPr lang="hr-HR" sz="1000" dirty="0"/>
                    </a:p>
                    <a:p>
                      <a:r>
                        <a:rPr lang="hr-HR" sz="1000" dirty="0"/>
                        <a:t>- u obzir se uzimaju sva djeca koja žive u zajedničkom kućanstvu, što uključuje djecu rane i predškolske dobi, kao i polaznike osnovnog, srednjoškolskog te visokog obrazovanja</a:t>
                      </a:r>
                    </a:p>
                    <a:p>
                      <a:endParaRPr lang="hr-HR" sz="1000" dirty="0"/>
                    </a:p>
                  </a:txBody>
                  <a:tcPr/>
                </a:tc>
                <a:tc>
                  <a:txBody>
                    <a:bodyPr/>
                    <a:lstStyle/>
                    <a:p>
                      <a:pPr marL="285750" indent="-285750">
                        <a:buFont typeface="Wingdings" panose="05000000000000000000" pitchFamily="2" charset="2"/>
                        <a:buChar char="q"/>
                      </a:pPr>
                      <a:endParaRPr lang="hr-HR" sz="1000" u="sng" dirty="0"/>
                    </a:p>
                    <a:p>
                      <a:pPr marL="285750" indent="-285750">
                        <a:buFont typeface="Wingdings" panose="05000000000000000000" pitchFamily="2" charset="2"/>
                        <a:buChar char="q"/>
                      </a:pPr>
                      <a:r>
                        <a:rPr lang="hr-HR" sz="1000" u="sng" dirty="0"/>
                        <a:t>Izjava o članovima zajedničkog kućanstva</a:t>
                      </a:r>
                    </a:p>
                    <a:p>
                      <a:r>
                        <a:rPr lang="hr-HR" sz="1000" dirty="0"/>
                        <a:t>i</a:t>
                      </a:r>
                    </a:p>
                    <a:p>
                      <a:pPr marL="285750" indent="-285750">
                        <a:buFont typeface="Wingdings" panose="05000000000000000000" pitchFamily="2" charset="2"/>
                        <a:buChar char="q"/>
                      </a:pPr>
                      <a:r>
                        <a:rPr lang="hr-HR" sz="1000" u="sng" dirty="0"/>
                        <a:t>rodni listovi djece</a:t>
                      </a:r>
                    </a:p>
                    <a:p>
                      <a:r>
                        <a:rPr lang="hr-HR" sz="1000" dirty="0"/>
                        <a:t>ili</a:t>
                      </a:r>
                    </a:p>
                    <a:p>
                      <a:pPr marL="285750" indent="-285750">
                        <a:buFont typeface="Wingdings" panose="05000000000000000000" pitchFamily="2" charset="2"/>
                        <a:buChar char="q"/>
                      </a:pPr>
                      <a:r>
                        <a:rPr lang="hr-HR" sz="1000" u="sng" dirty="0"/>
                        <a:t>potvrde o školovanju</a:t>
                      </a:r>
                    </a:p>
                    <a:p>
                      <a:endParaRPr lang="hr-HR" sz="1000" dirty="0"/>
                    </a:p>
                  </a:txBody>
                  <a:tcPr/>
                </a:tc>
                <a:extLst>
                  <a:ext uri="{0D108BD9-81ED-4DB2-BD59-A6C34878D82A}">
                    <a16:rowId xmlns:a16="http://schemas.microsoft.com/office/drawing/2014/main" val="1535097066"/>
                  </a:ext>
                </a:extLst>
              </a:tr>
              <a:tr h="1342976">
                <a:tc>
                  <a:txBody>
                    <a:bodyPr/>
                    <a:lstStyle/>
                    <a:p>
                      <a:endParaRPr lang="hr-HR" sz="1000" dirty="0"/>
                    </a:p>
                    <a:p>
                      <a:endParaRPr lang="hr-HR" sz="1000" dirty="0"/>
                    </a:p>
                    <a:p>
                      <a:endParaRPr lang="hr-HR" sz="1000" dirty="0"/>
                    </a:p>
                    <a:p>
                      <a:endParaRPr lang="hr-HR" sz="1000" dirty="0"/>
                    </a:p>
                    <a:p>
                      <a:r>
                        <a:rPr lang="hr-HR" sz="1000" dirty="0"/>
                        <a:t>Djeca iz </a:t>
                      </a:r>
                      <a:r>
                        <a:rPr lang="hr-HR" sz="1000" dirty="0" err="1"/>
                        <a:t>jednoroditeljskih</a:t>
                      </a:r>
                      <a:r>
                        <a:rPr lang="hr-HR" sz="1000" dirty="0"/>
                        <a:t> obitelji </a:t>
                      </a:r>
                    </a:p>
                  </a:txBody>
                  <a:tcPr/>
                </a:tc>
                <a:tc>
                  <a:txBody>
                    <a:bodyPr/>
                    <a:lstStyle/>
                    <a:p>
                      <a:pPr marL="285750" indent="-285750">
                        <a:buFont typeface="Wingdings" panose="05000000000000000000" pitchFamily="2" charset="2"/>
                        <a:buChar char="q"/>
                      </a:pPr>
                      <a:r>
                        <a:rPr lang="hr-HR" sz="1000" u="sng" dirty="0"/>
                        <a:t>Rodni list djeteta</a:t>
                      </a:r>
                    </a:p>
                    <a:p>
                      <a:r>
                        <a:rPr lang="hr-HR" sz="1000" dirty="0"/>
                        <a:t>ili</a:t>
                      </a:r>
                    </a:p>
                    <a:p>
                      <a:pPr marL="285750" indent="-285750">
                        <a:buFont typeface="Wingdings" panose="05000000000000000000" pitchFamily="2" charset="2"/>
                        <a:buChar char="q"/>
                      </a:pPr>
                      <a:r>
                        <a:rPr lang="hr-HR" sz="1000" u="sng" dirty="0"/>
                        <a:t>izvadak iz matice rođenih</a:t>
                      </a:r>
                    </a:p>
                    <a:p>
                      <a:r>
                        <a:rPr lang="hr-HR" sz="1000" dirty="0"/>
                        <a:t>i</a:t>
                      </a:r>
                    </a:p>
                    <a:p>
                      <a:pPr marL="285750" indent="-285750">
                        <a:buFont typeface="Wingdings" panose="05000000000000000000" pitchFamily="2" charset="2"/>
                        <a:buChar char="q"/>
                      </a:pPr>
                      <a:r>
                        <a:rPr lang="hr-HR" sz="1000" u="sng" dirty="0"/>
                        <a:t>važeća odluka suda </a:t>
                      </a:r>
                      <a:r>
                        <a:rPr lang="hr-HR" sz="1000" dirty="0"/>
                        <a:t>o roditeljskoj skrbi</a:t>
                      </a:r>
                    </a:p>
                    <a:p>
                      <a:r>
                        <a:rPr lang="hr-HR" sz="1000" dirty="0"/>
                        <a:t>ili</a:t>
                      </a:r>
                    </a:p>
                    <a:p>
                      <a:pPr marL="285750" indent="-285750">
                        <a:buFont typeface="Wingdings" panose="05000000000000000000" pitchFamily="2" charset="2"/>
                        <a:buChar char="q"/>
                      </a:pPr>
                      <a:r>
                        <a:rPr lang="hr-HR" sz="1000" u="sng" dirty="0"/>
                        <a:t>smrtni list roditelja</a:t>
                      </a:r>
                    </a:p>
                    <a:p>
                      <a:r>
                        <a:rPr lang="hr-HR" sz="1000" dirty="0"/>
                        <a:t>ili</a:t>
                      </a:r>
                    </a:p>
                    <a:p>
                      <a:pPr marL="285750" indent="-285750">
                        <a:buFont typeface="Wingdings" panose="05000000000000000000" pitchFamily="2" charset="2"/>
                        <a:buChar char="q"/>
                      </a:pPr>
                      <a:r>
                        <a:rPr lang="hr-HR" sz="1000" u="sng" dirty="0"/>
                        <a:t>izvadak iz matice umrlih</a:t>
                      </a:r>
                    </a:p>
                  </a:txBody>
                  <a:tcPr/>
                </a:tc>
                <a:extLst>
                  <a:ext uri="{0D108BD9-81ED-4DB2-BD59-A6C34878D82A}">
                    <a16:rowId xmlns:a16="http://schemas.microsoft.com/office/drawing/2014/main" val="3764556036"/>
                  </a:ext>
                </a:extLst>
              </a:tr>
              <a:tr h="923296">
                <a:tc>
                  <a:txBody>
                    <a:bodyPr/>
                    <a:lstStyle/>
                    <a:p>
                      <a:pPr algn="just"/>
                      <a:r>
                        <a:rPr lang="hr-HR" sz="1000" dirty="0"/>
                        <a:t>Djeca iz obitelji u riziku od siromaštva, koja se po osobnoj procjeni djelatnika škole ili centra za socijalnu skrb, nalaze u nepovoljnim osobnim, socijalnim i materijalnim okolnostima, a razlog nije činjenica da su iz višečlane ili </a:t>
                      </a:r>
                      <a:r>
                        <a:rPr lang="hr-HR" sz="1000" dirty="0" err="1"/>
                        <a:t>jednoroditeljske</a:t>
                      </a:r>
                      <a:r>
                        <a:rPr lang="hr-HR" sz="1000" dirty="0"/>
                        <a:t> obitelji</a:t>
                      </a:r>
                    </a:p>
                  </a:txBody>
                  <a:tcPr/>
                </a:tc>
                <a:tc>
                  <a:txBody>
                    <a:bodyPr/>
                    <a:lstStyle/>
                    <a:p>
                      <a:endParaRPr lang="hr-HR" sz="1000" u="sng" dirty="0"/>
                    </a:p>
                    <a:p>
                      <a:r>
                        <a:rPr lang="hr-HR" sz="1000" u="sng" dirty="0"/>
                        <a:t>Mišljenje/Izjava </a:t>
                      </a:r>
                      <a:r>
                        <a:rPr lang="hr-HR" sz="1000" dirty="0"/>
                        <a:t>školskog pedagoga, učitelja, ravnatelja škole, socijalnog radnika ili druge stručne osobe upućene u nepovoljne životne prilike učenika</a:t>
                      </a:r>
                    </a:p>
                  </a:txBody>
                  <a:tcPr/>
                </a:tc>
                <a:extLst>
                  <a:ext uri="{0D108BD9-81ED-4DB2-BD59-A6C34878D82A}">
                    <a16:rowId xmlns:a16="http://schemas.microsoft.com/office/drawing/2014/main" val="3417071192"/>
                  </a:ext>
                </a:extLst>
              </a:tr>
            </a:tbl>
          </a:graphicData>
        </a:graphic>
      </p:graphicFrame>
    </p:spTree>
    <p:extLst>
      <p:ext uri="{BB962C8B-B14F-4D97-AF65-F5344CB8AC3E}">
        <p14:creationId xmlns:p14="http://schemas.microsoft.com/office/powerpoint/2010/main" val="430019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78304" y="1251727"/>
            <a:ext cx="11310151" cy="842506"/>
          </a:xfrm>
        </p:spPr>
        <p:txBody>
          <a:bodyPr>
            <a:normAutofit/>
          </a:bodyPr>
          <a:lstStyle/>
          <a:p>
            <a:r>
              <a:rPr lang="hr-HR" sz="2400" b="1" dirty="0">
                <a:latin typeface="+mn-lt"/>
              </a:rPr>
              <a:t>ZAJEDNIČKI POKAZATELJI</a:t>
            </a:r>
            <a:br>
              <a:rPr lang="hr-HR" sz="2400" dirty="0"/>
            </a:br>
            <a:endParaRPr lang="hr-HR" sz="2400" dirty="0"/>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508745" y="1569746"/>
            <a:ext cx="11174510" cy="4917232"/>
          </a:xfrm>
        </p:spPr>
        <p:txBody>
          <a:bodyPr>
            <a:normAutofit/>
          </a:bodyPr>
          <a:lstStyle/>
          <a:p>
            <a:endParaRPr lang="hr-HR" sz="2000" b="1" dirty="0"/>
          </a:p>
          <a:p>
            <a:endParaRPr lang="hr-HR" sz="1600" b="1" dirty="0"/>
          </a:p>
          <a:p>
            <a:pPr marL="285750" indent="-285750" algn="l">
              <a:buFont typeface="Wingdings" panose="05000000000000000000" pitchFamily="2" charset="2"/>
              <a:buChar char="Ø"/>
            </a:pPr>
            <a:r>
              <a:rPr lang="hr-HR" sz="1600" dirty="0"/>
              <a:t>partnerska organizacija koja provodi projekt ima </a:t>
            </a:r>
            <a:r>
              <a:rPr lang="hr-HR" sz="1600" b="1" dirty="0"/>
              <a:t>obvezu prikupljati i redovito izvještavati </a:t>
            </a:r>
            <a:r>
              <a:rPr lang="hr-HR" sz="1600" dirty="0"/>
              <a:t>o sljedećim </a:t>
            </a:r>
            <a:r>
              <a:rPr lang="hr-HR" sz="1600" b="1" dirty="0"/>
              <a:t>zajedničkim pokazateljima </a:t>
            </a:r>
            <a:r>
              <a:rPr lang="hr-HR" sz="1600" dirty="0"/>
              <a:t>ostvarenja i rezultata:</a:t>
            </a:r>
          </a:p>
          <a:p>
            <a:pPr algn="l"/>
            <a:endParaRPr lang="hr-HR" sz="1600" dirty="0"/>
          </a:p>
          <a:p>
            <a:pPr algn="l"/>
            <a:r>
              <a:rPr lang="hr-HR" sz="1600" dirty="0"/>
              <a:t>Pokazatelji ostvarenja za podijeljenu pomoć u hrani:</a:t>
            </a:r>
          </a:p>
          <a:p>
            <a:pPr algn="l"/>
            <a:r>
              <a:rPr lang="hr-HR" sz="1600" b="1" dirty="0"/>
              <a:t>UKUPAN BROJ PODIJELJENIH OBROKA KOJI SE DJELOMIČNO ILI U CIJELOSTI FINANCIRAJU IZ PROJEKTA – </a:t>
            </a:r>
            <a:r>
              <a:rPr lang="hr-HR" sz="1600" b="1" dirty="0">
                <a:solidFill>
                  <a:schemeClr val="accent1">
                    <a:lumMod val="75000"/>
                  </a:schemeClr>
                </a:solidFill>
              </a:rPr>
              <a:t>broj</a:t>
            </a:r>
            <a:r>
              <a:rPr lang="hr-HR" sz="1600" b="1" dirty="0"/>
              <a:t> –</a:t>
            </a:r>
          </a:p>
          <a:p>
            <a:pPr algn="l"/>
            <a:endParaRPr lang="hr-HR" sz="1600" b="1" dirty="0"/>
          </a:p>
          <a:p>
            <a:pPr algn="l"/>
            <a:r>
              <a:rPr lang="hr-HR" sz="1600" dirty="0"/>
              <a:t>Pokazatelji rezultata za podijeljenu pomoć u hrani:</a:t>
            </a:r>
          </a:p>
          <a:p>
            <a:pPr algn="l"/>
            <a:r>
              <a:rPr lang="hr-HR" sz="1600" b="1" dirty="0"/>
              <a:t>UKUPAN BROJ UČENIKA KOJI SU PRIMILI OBROK FINANCIRAN IZ OVOG PROJEKTA – </a:t>
            </a:r>
            <a:r>
              <a:rPr lang="hr-HR" sz="1600" b="1" dirty="0">
                <a:solidFill>
                  <a:schemeClr val="accent1">
                    <a:lumMod val="75000"/>
                  </a:schemeClr>
                </a:solidFill>
              </a:rPr>
              <a:t>broj</a:t>
            </a:r>
            <a:r>
              <a:rPr lang="hr-HR" sz="1600" b="1" dirty="0"/>
              <a:t> –</a:t>
            </a:r>
          </a:p>
          <a:p>
            <a:pPr algn="l"/>
            <a:endParaRPr lang="hr-HR" sz="1600" b="1" dirty="0"/>
          </a:p>
          <a:p>
            <a:endParaRPr lang="hr-HR"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64838" y="5688148"/>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1320707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1320800" y="981045"/>
            <a:ext cx="7540552" cy="763852"/>
          </a:xfrm>
        </p:spPr>
        <p:txBody>
          <a:bodyPr>
            <a:normAutofit/>
          </a:bodyPr>
          <a:lstStyle/>
          <a:p>
            <a:r>
              <a:rPr lang="hr-HR" sz="2400" b="1" dirty="0">
                <a:latin typeface="+mn-lt"/>
              </a:rPr>
              <a:t>FINANCIRANJE</a:t>
            </a:r>
            <a:br>
              <a:rPr lang="hr-HR" sz="2400" dirty="0"/>
            </a:br>
            <a:endParaRPr lang="hr-HR" sz="2400" dirty="0"/>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508745" y="1423077"/>
            <a:ext cx="11174510" cy="4385960"/>
          </a:xfrm>
        </p:spPr>
        <p:txBody>
          <a:bodyPr>
            <a:normAutofit/>
          </a:bodyPr>
          <a:lstStyle/>
          <a:p>
            <a:endParaRPr lang="hr-HR" sz="1600" b="1" dirty="0"/>
          </a:p>
          <a:p>
            <a:pPr marL="285750" indent="-285750" algn="l">
              <a:buFont typeface="Wingdings" panose="05000000000000000000" pitchFamily="2" charset="2"/>
              <a:buChar char="q"/>
            </a:pPr>
            <a:r>
              <a:rPr lang="hr-HR" sz="1600" dirty="0"/>
              <a:t>ovaj Poziv sufinancira </a:t>
            </a:r>
            <a:r>
              <a:rPr lang="hr-HR" sz="1600" b="1" dirty="0"/>
              <a:t>Europska unija iz </a:t>
            </a:r>
            <a:r>
              <a:rPr lang="hr-HR" sz="1600" b="1" dirty="0">
                <a:solidFill>
                  <a:schemeClr val="accent1">
                    <a:lumMod val="75000"/>
                  </a:schemeClr>
                </a:solidFill>
              </a:rPr>
              <a:t>Fonda europske pomoći za najpotrebitije (FEAD)</a:t>
            </a:r>
          </a:p>
          <a:p>
            <a:pPr algn="l"/>
            <a:endParaRPr lang="hr-HR" sz="1600" b="1" dirty="0">
              <a:solidFill>
                <a:schemeClr val="accent1">
                  <a:lumMod val="75000"/>
                </a:schemeClr>
              </a:solidFill>
            </a:endParaRPr>
          </a:p>
          <a:p>
            <a:pPr algn="l"/>
            <a:endParaRPr lang="hr-HR" sz="1600" b="1" dirty="0">
              <a:solidFill>
                <a:schemeClr val="accent1">
                  <a:lumMod val="75000"/>
                </a:schemeClr>
              </a:solidFill>
            </a:endParaRPr>
          </a:p>
          <a:p>
            <a:pPr algn="l"/>
            <a:endParaRPr lang="hr-HR" sz="1600" b="1" dirty="0">
              <a:solidFill>
                <a:schemeClr val="accent1">
                  <a:lumMod val="75000"/>
                </a:schemeClr>
              </a:solidFill>
            </a:endParaRPr>
          </a:p>
          <a:p>
            <a:pPr algn="l"/>
            <a:endParaRPr lang="hr-HR" sz="1600" b="1" dirty="0">
              <a:solidFill>
                <a:schemeClr val="accent1">
                  <a:lumMod val="75000"/>
                </a:schemeClr>
              </a:solidFill>
            </a:endParaRPr>
          </a:p>
          <a:p>
            <a:pPr algn="l"/>
            <a:endParaRPr lang="hr-HR" sz="1600" b="1" dirty="0">
              <a:solidFill>
                <a:schemeClr val="accent1">
                  <a:lumMod val="75000"/>
                </a:schemeClr>
              </a:solidFill>
            </a:endParaRPr>
          </a:p>
          <a:p>
            <a:pPr algn="l"/>
            <a:endParaRPr lang="hr-HR" sz="1600" b="1" dirty="0">
              <a:solidFill>
                <a:schemeClr val="accent1">
                  <a:lumMod val="75000"/>
                </a:schemeClr>
              </a:solidFill>
            </a:endParaRPr>
          </a:p>
          <a:p>
            <a:pPr marL="285750" indent="-285750" algn="l">
              <a:buFont typeface="Wingdings" panose="05000000000000000000" pitchFamily="2" charset="2"/>
              <a:buChar char="ü"/>
            </a:pPr>
            <a:endParaRPr lang="hr-HR" sz="1800" b="1" dirty="0"/>
          </a:p>
          <a:p>
            <a:pPr marL="285750" indent="-285750" algn="l">
              <a:buFont typeface="Wingdings" panose="05000000000000000000" pitchFamily="2" charset="2"/>
              <a:buChar char="ü"/>
            </a:pPr>
            <a:r>
              <a:rPr lang="hr-HR" sz="1800" b="1" dirty="0"/>
              <a:t>najniži iznos zatraženih bespovratnih sredstava</a:t>
            </a:r>
            <a:r>
              <a:rPr lang="hr-HR" sz="1800" b="1" dirty="0">
                <a:solidFill>
                  <a:schemeClr val="accent1">
                    <a:lumMod val="75000"/>
                  </a:schemeClr>
                </a:solidFill>
              </a:rPr>
              <a:t>: 200.000,00 kn</a:t>
            </a:r>
          </a:p>
          <a:p>
            <a:pPr marL="285750" indent="-285750" algn="l">
              <a:buFont typeface="Wingdings" panose="05000000000000000000" pitchFamily="2" charset="2"/>
              <a:buChar char="ü"/>
            </a:pPr>
            <a:r>
              <a:rPr lang="hr-HR" sz="1800" b="1" dirty="0"/>
              <a:t>najviši iznos zatraženih bespovratnih sredstava</a:t>
            </a:r>
            <a:r>
              <a:rPr lang="hr-HR" sz="1800" b="1" dirty="0">
                <a:solidFill>
                  <a:schemeClr val="accent1">
                    <a:lumMod val="75000"/>
                  </a:schemeClr>
                </a:solidFill>
              </a:rPr>
              <a:t>: 1.000.000,00 kn</a:t>
            </a:r>
          </a:p>
          <a:p>
            <a:endParaRPr lang="hr-HR" b="1" dirty="0"/>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64838" y="579936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pic>
        <p:nvPicPr>
          <p:cNvPr id="10" name="Slika 9">
            <a:extLst>
              <a:ext uri="{FF2B5EF4-FFF2-40B4-BE49-F238E27FC236}">
                <a16:creationId xmlns:a16="http://schemas.microsoft.com/office/drawing/2014/main" id="{FE310D3B-AF80-411C-8299-5AC7019A2707}"/>
              </a:ext>
            </a:extLst>
          </p:cNvPr>
          <p:cNvPicPr>
            <a:picLocks noChangeAspect="1"/>
          </p:cNvPicPr>
          <p:nvPr/>
        </p:nvPicPr>
        <p:blipFill>
          <a:blip r:embed="rId9"/>
          <a:stretch>
            <a:fillRect/>
          </a:stretch>
        </p:blipFill>
        <p:spPr>
          <a:xfrm>
            <a:off x="798189" y="2486529"/>
            <a:ext cx="8585774" cy="1508189"/>
          </a:xfrm>
          <a:prstGeom prst="rect">
            <a:avLst/>
          </a:prstGeom>
        </p:spPr>
      </p:pic>
    </p:spTree>
    <p:extLst>
      <p:ext uri="{BB962C8B-B14F-4D97-AF65-F5344CB8AC3E}">
        <p14:creationId xmlns:p14="http://schemas.microsoft.com/office/powerpoint/2010/main" val="2143236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a:extLst>
              <a:ext uri="{FF2B5EF4-FFF2-40B4-BE49-F238E27FC236}">
                <a16:creationId xmlns:a16="http://schemas.microsoft.com/office/drawing/2014/main" id="{6BEFC619-750F-4863-A0B5-4DAB0DFD5514}"/>
              </a:ext>
            </a:extLst>
          </p:cNvPr>
          <p:cNvPicPr>
            <a:picLocks noChangeAspect="1"/>
          </p:cNvPicPr>
          <p:nvPr/>
        </p:nvPicPr>
        <p:blipFill>
          <a:blip r:embed="rId2"/>
          <a:stretch>
            <a:fillRect/>
          </a:stretch>
        </p:blipFill>
        <p:spPr>
          <a:xfrm>
            <a:off x="8605785" y="563088"/>
            <a:ext cx="5252124" cy="384545"/>
          </a:xfrm>
          <a:prstGeom prst="rect">
            <a:avLst/>
          </a:prstGeom>
        </p:spPr>
      </p:pic>
      <p:pic>
        <p:nvPicPr>
          <p:cNvPr id="14" name="Slika 13">
            <a:extLst>
              <a:ext uri="{FF2B5EF4-FFF2-40B4-BE49-F238E27FC236}">
                <a16:creationId xmlns:a16="http://schemas.microsoft.com/office/drawing/2014/main" id="{55B7C84B-4477-4F9C-8EEE-03B0611142E0}"/>
              </a:ext>
            </a:extLst>
          </p:cNvPr>
          <p:cNvPicPr>
            <a:picLocks noChangeAspect="1"/>
          </p:cNvPicPr>
          <p:nvPr/>
        </p:nvPicPr>
        <p:blipFill>
          <a:blip r:embed="rId3"/>
          <a:stretch>
            <a:fillRect/>
          </a:stretch>
        </p:blipFill>
        <p:spPr>
          <a:xfrm>
            <a:off x="1727175" y="514532"/>
            <a:ext cx="5733193" cy="288408"/>
          </a:xfrm>
          <a:prstGeom prst="rect">
            <a:avLst/>
          </a:prstGeom>
        </p:spPr>
      </p:pic>
      <p:pic>
        <p:nvPicPr>
          <p:cNvPr id="15" name="Slika 14">
            <a:extLst>
              <a:ext uri="{FF2B5EF4-FFF2-40B4-BE49-F238E27FC236}">
                <a16:creationId xmlns:a16="http://schemas.microsoft.com/office/drawing/2014/main" id="{74C13052-5570-41D3-88A8-8777762CB46E}"/>
              </a:ext>
            </a:extLst>
          </p:cNvPr>
          <p:cNvPicPr>
            <a:picLocks noChangeAspect="1"/>
          </p:cNvPicPr>
          <p:nvPr/>
        </p:nvPicPr>
        <p:blipFill>
          <a:blip r:embed="rId4"/>
          <a:stretch>
            <a:fillRect/>
          </a:stretch>
        </p:blipFill>
        <p:spPr>
          <a:xfrm>
            <a:off x="1727174" y="659225"/>
            <a:ext cx="5733193" cy="288408"/>
          </a:xfrm>
          <a:prstGeom prst="rect">
            <a:avLst/>
          </a:prstGeom>
        </p:spPr>
      </p:pic>
      <p:sp>
        <p:nvSpPr>
          <p:cNvPr id="2" name="Naslov 1">
            <a:extLst>
              <a:ext uri="{FF2B5EF4-FFF2-40B4-BE49-F238E27FC236}">
                <a16:creationId xmlns:a16="http://schemas.microsoft.com/office/drawing/2014/main" id="{8528AD79-F3D1-43BE-93D4-9A48A53854E1}"/>
              </a:ext>
            </a:extLst>
          </p:cNvPr>
          <p:cNvSpPr>
            <a:spLocks noGrp="1"/>
          </p:cNvSpPr>
          <p:nvPr>
            <p:ph type="ctrTitle"/>
          </p:nvPr>
        </p:nvSpPr>
        <p:spPr>
          <a:xfrm>
            <a:off x="100855" y="1387230"/>
            <a:ext cx="10626571" cy="863348"/>
          </a:xfrm>
        </p:spPr>
        <p:txBody>
          <a:bodyPr>
            <a:normAutofit/>
          </a:bodyPr>
          <a:lstStyle/>
          <a:p>
            <a:r>
              <a:rPr lang="hr-HR" sz="2400" b="1" dirty="0">
                <a:latin typeface="+mn-lt"/>
              </a:rPr>
              <a:t>BROJ PROJEKTNIH PRIJEDLOGA</a:t>
            </a:r>
            <a:br>
              <a:rPr lang="hr-HR" sz="2400" dirty="0"/>
            </a:br>
            <a:endParaRPr lang="hr-HR" sz="2400" dirty="0"/>
          </a:p>
        </p:txBody>
      </p:sp>
      <p:sp>
        <p:nvSpPr>
          <p:cNvPr id="3" name="Podnaslov 2">
            <a:extLst>
              <a:ext uri="{FF2B5EF4-FFF2-40B4-BE49-F238E27FC236}">
                <a16:creationId xmlns:a16="http://schemas.microsoft.com/office/drawing/2014/main" id="{2D91BE2D-7E3A-48FF-8282-0309E575D2C1}"/>
              </a:ext>
            </a:extLst>
          </p:cNvPr>
          <p:cNvSpPr>
            <a:spLocks noGrp="1"/>
          </p:cNvSpPr>
          <p:nvPr>
            <p:ph type="subTitle" idx="1"/>
          </p:nvPr>
        </p:nvSpPr>
        <p:spPr>
          <a:xfrm>
            <a:off x="434764" y="1707897"/>
            <a:ext cx="11656381" cy="4587015"/>
          </a:xfrm>
        </p:spPr>
        <p:txBody>
          <a:bodyPr>
            <a:normAutofit/>
          </a:bodyPr>
          <a:lstStyle/>
          <a:p>
            <a:endParaRPr lang="hr-HR" sz="2000" b="1" dirty="0"/>
          </a:p>
          <a:p>
            <a:pPr algn="l"/>
            <a:r>
              <a:rPr lang="hr-HR" sz="2000" b="1" dirty="0"/>
              <a:t>				</a:t>
            </a:r>
            <a:endParaRPr lang="hr-HR" sz="1600" b="1" dirty="0"/>
          </a:p>
          <a:p>
            <a:pPr marL="285750" indent="-285750" algn="l">
              <a:buFont typeface="Wingdings" panose="05000000000000000000" pitchFamily="2" charset="2"/>
              <a:buChar char="Ø"/>
            </a:pPr>
            <a:r>
              <a:rPr lang="hr-HR" sz="1300" b="1" dirty="0"/>
              <a:t>1 projektni prijedlog </a:t>
            </a:r>
            <a:r>
              <a:rPr lang="hr-HR" sz="1300" dirty="0"/>
              <a:t>po prijavitelju</a:t>
            </a:r>
          </a:p>
          <a:p>
            <a:pPr algn="l"/>
            <a:endParaRPr lang="hr-HR" sz="1300" dirty="0"/>
          </a:p>
          <a:p>
            <a:pPr marL="285750" indent="-285750" algn="l">
              <a:buFont typeface="Wingdings" panose="05000000000000000000" pitchFamily="2" charset="2"/>
              <a:buChar char="Ø"/>
            </a:pPr>
            <a:r>
              <a:rPr lang="hr-HR" sz="1300" dirty="0"/>
              <a:t>prijavitelj </a:t>
            </a:r>
            <a:r>
              <a:rPr lang="hr-HR" sz="1300" b="1" u="sng" dirty="0"/>
              <a:t>može istovremeno biti partner </a:t>
            </a:r>
            <a:r>
              <a:rPr lang="hr-HR" sz="1300" dirty="0"/>
              <a:t>u jednom projektnom prijedlogu </a:t>
            </a:r>
            <a:r>
              <a:rPr lang="hr-HR" sz="1300" b="1" u="sng" dirty="0"/>
              <a:t>nekog drugog prijavitelja</a:t>
            </a:r>
          </a:p>
          <a:p>
            <a:pPr marL="285750" indent="-285750" algn="l">
              <a:buFont typeface="Wingdings" panose="05000000000000000000" pitchFamily="2" charset="2"/>
              <a:buChar char="Ø"/>
            </a:pPr>
            <a:r>
              <a:rPr lang="hr-HR" sz="1300" b="1" dirty="0"/>
              <a:t>zabrana DVOSTRUKOG FINANCIRANJA:  </a:t>
            </a:r>
          </a:p>
          <a:p>
            <a:pPr marL="285750" indent="-285750" algn="l">
              <a:buFont typeface="Wingdings" panose="05000000000000000000" pitchFamily="2" charset="2"/>
              <a:buChar char="Ø"/>
            </a:pPr>
            <a:r>
              <a:rPr lang="hr-HR" sz="1300" b="1" dirty="0"/>
              <a:t>1. </a:t>
            </a:r>
            <a:r>
              <a:rPr lang="hr-HR" sz="1300" dirty="0"/>
              <a:t>projektni prijedlozi za čiju su provedbu već osigurana sredstva iz drugih javnih izvora – </a:t>
            </a:r>
            <a:r>
              <a:rPr lang="hr-HR" sz="1300" b="1" dirty="0"/>
              <a:t>NE </a:t>
            </a:r>
            <a:r>
              <a:rPr lang="hr-HR" sz="1300" dirty="0"/>
              <a:t>smiju se prijaviti na Poziv</a:t>
            </a:r>
          </a:p>
          <a:p>
            <a:pPr marL="285750" indent="-285750" algn="l">
              <a:buFont typeface="Wingdings" panose="05000000000000000000" pitchFamily="2" charset="2"/>
              <a:buChar char="Ø"/>
            </a:pPr>
            <a:r>
              <a:rPr lang="hr-HR" sz="1300" b="1" dirty="0"/>
              <a:t>2. za troškove </a:t>
            </a:r>
            <a:r>
              <a:rPr lang="hr-HR" sz="1300" dirty="0"/>
              <a:t>koji će im biti nadoknađeni u okviru prijavljenog i za financiranje iz FEAD-a odabranog projekta – </a:t>
            </a:r>
            <a:r>
              <a:rPr lang="hr-HR" sz="1300" b="1" dirty="0"/>
              <a:t>NE </a:t>
            </a:r>
            <a:r>
              <a:rPr lang="hr-HR" sz="1300" dirty="0"/>
              <a:t>smiju tražiti/dobiti sredstva iz drugih javnih izvora </a:t>
            </a:r>
            <a:r>
              <a:rPr lang="hr-HR" sz="1300" b="1" dirty="0"/>
              <a:t>			</a:t>
            </a:r>
          </a:p>
          <a:p>
            <a:pPr algn="l"/>
            <a:endParaRPr lang="hr-HR" sz="1300" b="1" dirty="0"/>
          </a:p>
          <a:p>
            <a:pPr marL="285750" indent="-285750" algn="l">
              <a:buFont typeface="Wingdings" panose="05000000000000000000" pitchFamily="2" charset="2"/>
              <a:buChar char="Ø"/>
            </a:pPr>
            <a:r>
              <a:rPr lang="hr-HR" sz="1300" dirty="0"/>
              <a:t>zabrana dvostrukog financiranja odnosi se</a:t>
            </a:r>
            <a:r>
              <a:rPr lang="hr-HR" sz="1300" b="1" dirty="0"/>
              <a:t> </a:t>
            </a:r>
            <a:r>
              <a:rPr lang="hr-HR" sz="1300" dirty="0"/>
              <a:t>na </a:t>
            </a:r>
            <a:r>
              <a:rPr lang="hr-HR" sz="1300" b="1" dirty="0"/>
              <a:t>sve troškove projektnog prijedloga		</a:t>
            </a:r>
            <a:r>
              <a:rPr lang="hr-HR" sz="1400" b="1" dirty="0"/>
              <a:t>	</a:t>
            </a:r>
          </a:p>
        </p:txBody>
      </p:sp>
      <p:pic>
        <p:nvPicPr>
          <p:cNvPr id="4" name="Picture 27" descr="Europa Flagge">
            <a:extLst>
              <a:ext uri="{FF2B5EF4-FFF2-40B4-BE49-F238E27FC236}">
                <a16:creationId xmlns:a16="http://schemas.microsoft.com/office/drawing/2014/main" id="{B33EC983-981F-41FE-83E7-1874CC58CA16}"/>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984885" y="483899"/>
            <a:ext cx="671830" cy="422275"/>
          </a:xfrm>
          <a:prstGeom prst="rect">
            <a:avLst/>
          </a:prstGeom>
          <a:noFill/>
        </p:spPr>
      </p:pic>
      <p:pic>
        <p:nvPicPr>
          <p:cNvPr id="8" name="Slika 7">
            <a:extLst>
              <a:ext uri="{FF2B5EF4-FFF2-40B4-BE49-F238E27FC236}">
                <a16:creationId xmlns:a16="http://schemas.microsoft.com/office/drawing/2014/main" id="{B34340E4-DFDC-4356-94B3-DAF98632B47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02695" y="5651090"/>
            <a:ext cx="1676400" cy="798830"/>
          </a:xfrm>
          <a:prstGeom prst="rect">
            <a:avLst/>
          </a:prstGeom>
          <a:noFill/>
        </p:spPr>
      </p:pic>
      <p:pic>
        <p:nvPicPr>
          <p:cNvPr id="12" name="Slika 11">
            <a:extLst>
              <a:ext uri="{FF2B5EF4-FFF2-40B4-BE49-F238E27FC236}">
                <a16:creationId xmlns:a16="http://schemas.microsoft.com/office/drawing/2014/main" id="{CB20B1E7-688F-46FB-8786-932E2DE49A7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776475" y="371022"/>
            <a:ext cx="829310" cy="542925"/>
          </a:xfrm>
          <a:prstGeom prst="rect">
            <a:avLst/>
          </a:prstGeom>
          <a:noFill/>
        </p:spPr>
      </p:pic>
    </p:spTree>
    <p:extLst>
      <p:ext uri="{BB962C8B-B14F-4D97-AF65-F5344CB8AC3E}">
        <p14:creationId xmlns:p14="http://schemas.microsoft.com/office/powerpoint/2010/main" val="1160580720"/>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885</TotalTime>
  <Words>6861</Words>
  <Application>Microsoft Office PowerPoint</Application>
  <PresentationFormat>Široki zaslon</PresentationFormat>
  <Paragraphs>617</Paragraphs>
  <Slides>40</Slides>
  <Notes>2</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40</vt:i4>
      </vt:variant>
    </vt:vector>
  </HeadingPairs>
  <TitlesOfParts>
    <vt:vector size="46" baseType="lpstr">
      <vt:lpstr>Arial</vt:lpstr>
      <vt:lpstr>Berlin Sans FB Demi</vt:lpstr>
      <vt:lpstr>Calibri</vt:lpstr>
      <vt:lpstr>Calibri Light</vt:lpstr>
      <vt:lpstr>Wingdings</vt:lpstr>
      <vt:lpstr>Tema sustava Office</vt:lpstr>
      <vt:lpstr>„OSIGURAVANJE ŠKOLSKE PREHRANE ZA DJECU U RIZIKU OD SIROMAŠTVA (školska godina 2020. – 2021.)“  </vt:lpstr>
      <vt:lpstr>OPĆE INFORMACIJE</vt:lpstr>
      <vt:lpstr>OPĆE INFORMACIJE</vt:lpstr>
      <vt:lpstr>CILJ POZIVA I CILJNE SKUPINE  </vt:lpstr>
      <vt:lpstr>PRIHATLJIVI KRITERIJI I DOKAZNI DOKUMENTI </vt:lpstr>
      <vt:lpstr>PRIHATLJIVI KRITERIJI I DOKAZNI DOKUMENTI </vt:lpstr>
      <vt:lpstr>ZAJEDNIČKI POKAZATELJI </vt:lpstr>
      <vt:lpstr>FINANCIRANJE </vt:lpstr>
      <vt:lpstr>BROJ PROJEKTNIH PRIJEDLOGA </vt:lpstr>
      <vt:lpstr>KRITERIJI PRIHVATLJIVOSTI </vt:lpstr>
      <vt:lpstr>KRITERIJI PRIHVATLJIVOSTI</vt:lpstr>
      <vt:lpstr>KRITERIJI PRIHVATLJIVOSTI </vt:lpstr>
      <vt:lpstr>DODATNI OBVEZNI UVJETI PRIHVATLJIVOSTI PRIJAVITELJA I PARTNERA </vt:lpstr>
      <vt:lpstr>KRITERIJI ZA ISKLJUČENJE PRIJAVITELJA I PARTNERA </vt:lpstr>
      <vt:lpstr>PRIHVATLJIVOST PROJEKTNOG PRIJEDLOGA – lokacija, trajanje projekta, aktivnosti za koje se mogu dodijeliti bespovratna                                                                                         sredstva, promidžba i vidljivost  </vt:lpstr>
      <vt:lpstr>PRIHVATLJIVOST PROJEKTNOG PRIJEDLOGA – lokacija, trajanje projekta, aktivnosti za koje se mogu dodijeliti bespovratna                                                                                               sredstva, promidžba i vidljivost </vt:lpstr>
      <vt:lpstr>PRIHVATLJIVOST PROJEKTNOG PRIJEDLOGA – lokacija, trajanje projekta, aktivnosti za koje se mogu dodijeliti bespovratna                                                                                               sredstva, promidžba i vidljivost </vt:lpstr>
      <vt:lpstr>PRIHVATLJIVOST PROJEKTNOG PRIJEDLOGA – lokacija, trajanje projekta, aktivnosti za koje se mogu dodijeliti bespovratna                                                                            sredstva, promidžba i vidljivost </vt:lpstr>
      <vt:lpstr>PRIHVATLJIVOST PROJEKTNOG PRIJEDLOGA – lokacija, trajanje projekta, aktivnosti za koje se mogu dodijeliti bespovratna                                                                                                            sredstva, promidžba i vidljivost </vt:lpstr>
      <vt:lpstr>POSTUPAK PRIJAVE</vt:lpstr>
      <vt:lpstr>POSTUPAK PRIJAVE</vt:lpstr>
      <vt:lpstr>INDIKATIVNI RASPORED PROCESA PRIJAVE I ODABIRA </vt:lpstr>
      <vt:lpstr>DODATNE INFORMACIJE</vt:lpstr>
      <vt:lpstr>DODATNE INFORMACIJE</vt:lpstr>
      <vt:lpstr>DODATNE INFORMACIJE</vt:lpstr>
      <vt:lpstr>POSTUPAK EVALUACIJE PROJEKTNIH PRIJEDLOGA  </vt:lpstr>
      <vt:lpstr>POSTUPAK EVALUACIJE PROJEKTNIH PRIJEDLOGA</vt:lpstr>
      <vt:lpstr>POSTUPAK EVALUACIJE PROJEKTNIH PRIJEDLOGA </vt:lpstr>
      <vt:lpstr>POSTUPAK EVALUACIJE PROJEKTNIH PRIJEDLOGA</vt:lpstr>
      <vt:lpstr>POSTUPAK EVALUACIJE PROJEKTNIH PRIJEDLOGA</vt:lpstr>
      <vt:lpstr>POSTUPAK EVALUACIJE PROJEKTNIH PRIJEDLOGA </vt:lpstr>
      <vt:lpstr>PowerPoint prezentacija</vt:lpstr>
      <vt:lpstr>POSTUPAK EVALUACIJE PROJEKTNIH PRIJEDLOGA</vt:lpstr>
      <vt:lpstr>POSTUPAK EVALUACIJE PROJEKTNIH PRIJEDLOGA</vt:lpstr>
      <vt:lpstr>PowerPoint prezentacija</vt:lpstr>
      <vt:lpstr>POSTUPAK EVALUACIJE PROJEKTNIH PRIJEDLOGA </vt:lpstr>
      <vt:lpstr>PRIGOVORI </vt:lpstr>
      <vt:lpstr>OSIGURANJE DOSTUPNOSTI INFORMACIJA O POSTUPKU DODJELE </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Dragana Gavranović</dc:creator>
  <cp:lastModifiedBy>Dragana Gavranović</cp:lastModifiedBy>
  <cp:revision>243</cp:revision>
  <dcterms:created xsi:type="dcterms:W3CDTF">2020-10-14T07:19:17Z</dcterms:created>
  <dcterms:modified xsi:type="dcterms:W3CDTF">2020-11-04T15:07:06Z</dcterms:modified>
</cp:coreProperties>
</file>